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56" r:id="rId5"/>
    <p:sldId id="404" r:id="rId6"/>
    <p:sldId id="370" r:id="rId7"/>
    <p:sldId id="380" r:id="rId8"/>
    <p:sldId id="381" r:id="rId9"/>
    <p:sldId id="371" r:id="rId10"/>
    <p:sldId id="368" r:id="rId11"/>
    <p:sldId id="340" r:id="rId12"/>
    <p:sldId id="402" r:id="rId13"/>
    <p:sldId id="391" r:id="rId14"/>
    <p:sldId id="372" r:id="rId15"/>
    <p:sldId id="334" r:id="rId16"/>
    <p:sldId id="384" r:id="rId17"/>
    <p:sldId id="403" r:id="rId18"/>
    <p:sldId id="382" r:id="rId19"/>
    <p:sldId id="337" r:id="rId20"/>
    <p:sldId id="26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87219" autoAdjust="0"/>
  </p:normalViewPr>
  <p:slideViewPr>
    <p:cSldViewPr>
      <p:cViewPr varScale="1">
        <p:scale>
          <a:sx n="99" d="100"/>
          <a:sy n="99" d="100"/>
        </p:scale>
        <p:origin x="18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March 24, 2021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ASPIRE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9144000" cy="465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Investigators:    Kevin Sheth, MD</a:t>
            </a:r>
          </a:p>
          <a:p>
            <a:pPr marL="0" indent="0">
              <a:buNone/>
            </a:pPr>
            <a:r>
              <a:rPr lang="en-US" dirty="0"/>
              <a:t>                                     Hooman Kamel, MD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Project Managers:    Catherine </a:t>
            </a:r>
            <a:r>
              <a:rPr lang="en-US" dirty="0" err="1"/>
              <a:t>Viscoli</a:t>
            </a:r>
            <a:r>
              <a:rPr lang="en-US" dirty="0"/>
              <a:t>, PhD</a:t>
            </a:r>
          </a:p>
          <a:p>
            <a:pPr marL="0" indent="0">
              <a:buNone/>
            </a:pPr>
            <a:r>
              <a:rPr lang="en-US" dirty="0"/>
              <a:t>					    Laura Benken, MBA, BS, CCRP</a:t>
            </a:r>
          </a:p>
          <a:p>
            <a:pPr marL="0" indent="0">
              <a:buNone/>
            </a:pPr>
            <a:r>
              <a:rPr lang="en-US" dirty="0"/>
              <a:t>									</a:t>
            </a:r>
          </a:p>
          <a:p>
            <a:pPr marL="0" indent="0">
              <a:buNone/>
            </a:pPr>
            <a:r>
              <a:rPr lang="en-US" dirty="0"/>
              <a:t>Data Managers:    Andre Thornhill</a:t>
            </a:r>
          </a:p>
          <a:p>
            <a:pPr marL="0" indent="0">
              <a:buNone/>
            </a:pPr>
            <a:r>
              <a:rPr lang="en-US" dirty="0"/>
              <a:t>					Jennifer </a:t>
            </a:r>
            <a:r>
              <a:rPr lang="en-US" dirty="0" err="1"/>
              <a:t>Sherillo</a:t>
            </a:r>
            <a:r>
              <a:rPr lang="en-US" dirty="0"/>
              <a:t>, MPA</a:t>
            </a:r>
          </a:p>
          <a:p>
            <a:pPr marL="0" indent="0">
              <a:buNone/>
            </a:pPr>
            <a:r>
              <a:rPr lang="en-US" dirty="0"/>
              <a:t>Site Monitoring Manager:	Kristen </a:t>
            </a:r>
            <a:r>
              <a:rPr lang="en-US" dirty="0" err="1"/>
              <a:t>Clasen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1977"/>
            <a:ext cx="1542292" cy="18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3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80753"/>
            <a:ext cx="6620968" cy="1981200"/>
          </a:xfrm>
        </p:spPr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TRANSPORT2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209800"/>
            <a:ext cx="8229600" cy="4017205"/>
          </a:xfrm>
        </p:spPr>
        <p:txBody>
          <a:bodyPr>
            <a:noAutofit/>
          </a:bodyPr>
          <a:lstStyle/>
          <a:p>
            <a:r>
              <a:rPr lang="en-US" sz="2000" dirty="0"/>
              <a:t>Study Investigators:		Wayne Feng, MD</a:t>
            </a:r>
          </a:p>
          <a:p>
            <a:r>
              <a:rPr lang="en-US" sz="2000" dirty="0"/>
              <a:t>							Gottfried Schlaug, MD</a:t>
            </a:r>
          </a:p>
          <a:p>
            <a:endParaRPr lang="en-US" sz="2000" dirty="0"/>
          </a:p>
          <a:p>
            <a:r>
              <a:rPr lang="en-US" sz="2000" dirty="0"/>
              <a:t>Study Project Managers:	 Kristina Balderson, MHA, CCRC</a:t>
            </a:r>
          </a:p>
          <a:p>
            <a:r>
              <a:rPr lang="en-US" sz="2000" dirty="0"/>
              <a:t>							 Max Mays, BS 		</a:t>
            </a:r>
          </a:p>
          <a:p>
            <a:endParaRPr lang="en-US" sz="2000" dirty="0"/>
          </a:p>
          <a:p>
            <a:r>
              <a:rPr lang="en-US" sz="2000" dirty="0"/>
              <a:t>Data Manager: Patty </a:t>
            </a:r>
            <a:r>
              <a:rPr lang="en-US" sz="2000" dirty="0" err="1"/>
              <a:t>Hutto</a:t>
            </a:r>
            <a:endParaRPr lang="en-US" sz="2000" dirty="0"/>
          </a:p>
          <a:p>
            <a:r>
              <a:rPr lang="en-US" sz="2000" dirty="0"/>
              <a:t>Site Monitoring Manager:   Jennifer </a:t>
            </a:r>
            <a:r>
              <a:rPr lang="en-US" sz="2000" dirty="0" err="1"/>
              <a:t>Sherillo</a:t>
            </a:r>
            <a:r>
              <a:rPr lang="en-US" sz="2000" dirty="0"/>
              <a:t>, MPA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6200"/>
            <a:ext cx="608175" cy="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9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Investigators:</a:t>
            </a:r>
          </a:p>
          <a:p>
            <a:pPr marL="457207" lvl="1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>
                <a:solidFill>
                  <a:schemeClr val="tx1"/>
                </a:solidFill>
              </a:rPr>
              <a:t>Fralin</a:t>
            </a:r>
            <a:r>
              <a:rPr lang="en-US" sz="7200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marL="457207" lvl="1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dirty="0" err="1">
                <a:solidFill>
                  <a:schemeClr val="tx1"/>
                </a:solidFill>
              </a:rPr>
              <a:t>Fralin</a:t>
            </a:r>
            <a:r>
              <a:rPr lang="en-US" sz="7200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marL="457207" lvl="1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Laura Bateman, Study Coordinator </a:t>
            </a:r>
          </a:p>
          <a:p>
            <a:pPr marL="914416" lvl="2" indent="0">
              <a:buNone/>
            </a:pPr>
            <a:r>
              <a:rPr lang="en-US" sz="7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laurapb2@vt.edu</a:t>
            </a:r>
            <a:endParaRPr lang="en-US" sz="7200" dirty="0"/>
          </a:p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National Coordinating Center</a:t>
            </a:r>
          </a:p>
          <a:p>
            <a:pPr marL="457207" lvl="1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Max Mays– Project Manager</a:t>
            </a:r>
          </a:p>
          <a:p>
            <a:pPr marL="914416" lvl="2" indent="0">
              <a:buNone/>
            </a:pPr>
            <a:r>
              <a:rPr lang="en-US" sz="7200" u="sng" dirty="0"/>
              <a:t>maysmw@ucmail.uc.edu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Data Manager/Site Monitoring Manager</a:t>
            </a:r>
          </a:p>
          <a:p>
            <a:pPr marL="457207" lvl="1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Sara Butler</a:t>
            </a: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FASTEST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95476"/>
            <a:ext cx="8791401" cy="4862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Investigator:		Joe Broderick, MD</a:t>
            </a:r>
          </a:p>
          <a:p>
            <a:pPr marL="0" indent="0">
              <a:buNone/>
            </a:pPr>
            <a:r>
              <a:rPr lang="en-US" dirty="0"/>
              <a:t>						James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Andrew Naidech, MD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Project Managers:	 Pooja Khanolkar, MPH</a:t>
            </a:r>
          </a:p>
          <a:p>
            <a:pPr marL="0" indent="0">
              <a:buNone/>
            </a:pPr>
            <a:r>
              <a:rPr lang="en-US" dirty="0"/>
              <a:t>NCC Project Manager:      Julie </a:t>
            </a:r>
            <a:r>
              <a:rPr lang="en-US" dirty="0" err="1"/>
              <a:t>Denlinger</a:t>
            </a:r>
            <a:r>
              <a:rPr lang="en-US" dirty="0"/>
              <a:t>, BSN, RN, CCRC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Jocelyn Anderson, MPH</a:t>
            </a:r>
          </a:p>
          <a:p>
            <a:pPr marL="0" indent="0">
              <a:buNone/>
            </a:pPr>
            <a:r>
              <a:rPr lang="en-US" dirty="0"/>
              <a:t>					Evan Tomaschek, RN, MPH			</a:t>
            </a:r>
          </a:p>
          <a:p>
            <a:pPr marL="0" indent="0">
              <a:buNone/>
            </a:pPr>
            <a:r>
              <a:rPr lang="en-US" dirty="0"/>
              <a:t>Site Monitoring Manager:	 Logan Sirline, MPH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45B55-EED0-4F78-B3C3-92DF6EA3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090" y="310490"/>
            <a:ext cx="1097743" cy="5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8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ACTIV- 4A &amp; 4C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95476"/>
            <a:ext cx="8791401" cy="48625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Study Investigator:		Pooja Khatri, MD</a:t>
            </a:r>
          </a:p>
          <a:p>
            <a:pPr marL="0" indent="0">
              <a:buNone/>
            </a:pPr>
            <a:r>
              <a:rPr lang="en-US" dirty="0"/>
              <a:t>						Hooman Kamel, MD</a:t>
            </a:r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r>
              <a:rPr lang="en-US" dirty="0"/>
              <a:t>NCC Project Manager:	Amy Sulken, BA, CCRP, CHRC</a:t>
            </a:r>
          </a:p>
          <a:p>
            <a:pPr marL="0" indent="0">
              <a:buNone/>
            </a:pPr>
            <a:r>
              <a:rPr lang="en-US" dirty="0"/>
              <a:t>NCC CRP:					Anthony Rogers, MBA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BBECE8-959E-4B51-A6DB-C9F43AC56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090" y="335204"/>
            <a:ext cx="1119200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4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96" y="4876800"/>
            <a:ext cx="7055380" cy="1400530"/>
          </a:xfrm>
        </p:spPr>
        <p:txBody>
          <a:bodyPr/>
          <a:lstStyle/>
          <a:p>
            <a:pPr algn="ctr"/>
            <a:r>
              <a:rPr lang="en-US" sz="1800" b="1" u="sng" dirty="0"/>
              <a:t>NINDS</a:t>
            </a:r>
            <a:br>
              <a:rPr lang="en-US" sz="1800" b="1" u="sng" dirty="0"/>
            </a:br>
            <a:r>
              <a:rPr lang="en-US" sz="1800" dirty="0"/>
              <a:t>Robin Conwit, MD</a:t>
            </a:r>
            <a:br>
              <a:rPr lang="en-US" sz="1800" b="1" u="sng" dirty="0"/>
            </a:br>
            <a:r>
              <a:rPr lang="en-US" sz="1800" dirty="0"/>
              <a:t>Scott Janis, PhD</a:t>
            </a:r>
            <a:br>
              <a:rPr lang="en-US" sz="1800" dirty="0"/>
            </a:br>
            <a:r>
              <a:rPr lang="en-US" sz="1800" dirty="0"/>
              <a:t>Joanna Vivalda, CCRA, MBA, 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8915400" cy="3276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u="sng" dirty="0"/>
              <a:t>The National Coordinating Center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4572000" indent="-3254375" defTabSz="8805863">
              <a:buNone/>
            </a:pPr>
            <a:r>
              <a:rPr lang="en-US" sz="1900" dirty="0"/>
              <a:t>Joe Broderick, MPI	Pooja Khatri, MPI</a:t>
            </a:r>
          </a:p>
          <a:p>
            <a:pPr marL="4572000" indent="-3254375" defTabSz="6519863">
              <a:buNone/>
            </a:pPr>
            <a:r>
              <a:rPr lang="en-US" sz="1900" dirty="0"/>
              <a:t>Jamey Frasure, Director	Rose Beckmann, Administration</a:t>
            </a:r>
          </a:p>
          <a:p>
            <a:pPr marL="4518025" indent="-3200400" defTabSz="6519863">
              <a:buNone/>
            </a:pPr>
            <a:r>
              <a:rPr lang="en-US" sz="1900" dirty="0"/>
              <a:t>Emily Stinson, Regulatory	Jennifer Golan, Regulatory</a:t>
            </a:r>
          </a:p>
          <a:p>
            <a:pPr marL="4518025" indent="-3200400" defTabSz="6519863">
              <a:buNone/>
            </a:pPr>
            <a:r>
              <a:rPr lang="en-US" sz="1900" dirty="0"/>
              <a:t>Diane Sparks, Contracts	Wren Hanson, Contracts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900" dirty="0"/>
              <a:t>Jeanne Sester, Ed Coord	Keri Davidson Pinger, Business Mgr.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endParaRPr lang="en-US" sz="1900" dirty="0"/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800" dirty="0"/>
              <a:t>		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110" y="6051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NCC/NINDS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05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Management Center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8229600" cy="49285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WebDCU</a:t>
            </a:r>
            <a:r>
              <a:rPr lang="en-US" sz="2400" dirty="0"/>
              <a:t>™/NDMC Team:</a:t>
            </a:r>
          </a:p>
          <a:p>
            <a:r>
              <a:rPr lang="en-US" dirty="0"/>
              <a:t>Jordan Elm, PhD, MPI						</a:t>
            </a:r>
            <a:endParaRPr lang="en-US" sz="1000" dirty="0"/>
          </a:p>
          <a:p>
            <a:r>
              <a:rPr lang="en-US" dirty="0" err="1"/>
              <a:t>Wenle</a:t>
            </a:r>
            <a:r>
              <a:rPr lang="en-US" dirty="0"/>
              <a:t> Zhao, PhD, MPI</a:t>
            </a:r>
          </a:p>
          <a:p>
            <a:r>
              <a:rPr lang="en-US" dirty="0"/>
              <a:t>Catherine Dillon, MS, MPI</a:t>
            </a:r>
          </a:p>
          <a:p>
            <a:r>
              <a:rPr lang="en-US" dirty="0"/>
              <a:t>Jessica Griffin, MHA, Associate Director of Trial Operations</a:t>
            </a:r>
          </a:p>
          <a:p>
            <a:r>
              <a:rPr lang="en-US" dirty="0"/>
              <a:t>Logan Sirline, MPH, Program Manager</a:t>
            </a:r>
          </a:p>
          <a:p>
            <a:r>
              <a:rPr lang="en-US" dirty="0"/>
              <a:t>Jennifer </a:t>
            </a:r>
            <a:r>
              <a:rPr lang="en-US" dirty="0" err="1"/>
              <a:t>Sherillo</a:t>
            </a:r>
            <a:r>
              <a:rPr lang="en-US" dirty="0"/>
              <a:t>, MPA,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CIRB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03400" cy="4724406"/>
          </a:xfrm>
        </p:spPr>
        <p:txBody>
          <a:bodyPr/>
          <a:lstStyle/>
          <a:p>
            <a:endParaRPr lang="en-US" dirty="0"/>
          </a:p>
          <a:p>
            <a:pPr marL="2057400" indent="0">
              <a:buNone/>
            </a:pPr>
            <a:r>
              <a:rPr lang="en-US" sz="2800" u="sng" dirty="0"/>
              <a:t>CIRB Team Members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1882775" indent="0">
              <a:buNone/>
            </a:pPr>
            <a:r>
              <a:rPr lang="en-US" dirty="0"/>
              <a:t>Michael Linke, PhD, CIP, CIRB Chair</a:t>
            </a:r>
          </a:p>
          <a:p>
            <a:pPr marL="1882775" indent="0">
              <a:buNone/>
            </a:pPr>
            <a:r>
              <a:rPr lang="en-US" dirty="0"/>
              <a:t>Sue Roll, RN, BSN, CIRB Liaison</a:t>
            </a:r>
          </a:p>
          <a:p>
            <a:pPr marL="1882775" indent="0">
              <a:buNone/>
            </a:pPr>
            <a:endParaRPr lang="en-US" dirty="0"/>
          </a:p>
          <a:p>
            <a:pPr marL="1882775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/>
              <a:t>Coordinator Call</a:t>
            </a:r>
            <a:br>
              <a:rPr lang="en-US" sz="3200" dirty="0"/>
            </a:br>
            <a:r>
              <a:rPr lang="en-US" sz="3200" dirty="0"/>
              <a:t>Announcements 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Next Coordinator Call April 28th, 2021</a:t>
            </a:r>
          </a:p>
          <a:p>
            <a:r>
              <a:rPr lang="en-US" dirty="0"/>
              <a:t>Topic: Walking through the RPPR with Joanna Vivalda  and</a:t>
            </a:r>
          </a:p>
          <a:p>
            <a:r>
              <a:rPr lang="en-US" dirty="0"/>
              <a:t>Understanding the structures of an RCC with Diane Sparks.</a:t>
            </a:r>
          </a:p>
          <a:p>
            <a:pPr lvl="0"/>
            <a:r>
              <a:rPr lang="en-US" dirty="0"/>
              <a:t>Today Discussion: </a:t>
            </a:r>
            <a:r>
              <a:rPr lang="en-US" b="1" dirty="0"/>
              <a:t>Study Updates and Q&amp;A </a:t>
            </a:r>
          </a:p>
          <a:p>
            <a:r>
              <a:rPr lang="en-US" dirty="0"/>
              <a:t>Today’s Roundtable Hosts: Study Managers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</a:t>
            </a:r>
          </a:p>
          <a:p>
            <a:r>
              <a:rPr lang="en-US" dirty="0"/>
              <a:t>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CREST-2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0532" y="3048000"/>
            <a:ext cx="6921868" cy="2667000"/>
          </a:xfrm>
        </p:spPr>
        <p:txBody>
          <a:bodyPr>
            <a:normAutofit/>
          </a:bodyPr>
          <a:lstStyle/>
          <a:p>
            <a:r>
              <a:rPr lang="en-US" dirty="0"/>
              <a:t>Study Investigators:		Tom Brott, MD</a:t>
            </a:r>
          </a:p>
          <a:p>
            <a:r>
              <a:rPr lang="en-US" dirty="0"/>
              <a:t>						James Meschia, MD</a:t>
            </a:r>
          </a:p>
          <a:p>
            <a:endParaRPr lang="en-US" dirty="0"/>
          </a:p>
          <a:p>
            <a:r>
              <a:rPr lang="en-US" dirty="0"/>
              <a:t>Study Project Manager:	Kassondra Guzman, BS</a:t>
            </a:r>
          </a:p>
          <a:p>
            <a:endParaRPr lang="en-US" dirty="0"/>
          </a:p>
          <a:p>
            <a:r>
              <a:rPr lang="en-US" dirty="0"/>
              <a:t>Data Managers:			University of Alabama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CREST-H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2925"/>
            <a:ext cx="6929754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CREST H PIs:		</a:t>
            </a:r>
            <a:r>
              <a:rPr lang="en-US" sz="1800" dirty="0"/>
              <a:t>Randolph Marshall, MD</a:t>
            </a:r>
          </a:p>
          <a:p>
            <a:pPr marL="2286038" lvl="5" indent="0">
              <a:buNone/>
            </a:pPr>
            <a:r>
              <a:rPr lang="en-US" sz="1800" dirty="0"/>
              <a:t>Ron Lazar, PhD</a:t>
            </a:r>
          </a:p>
          <a:p>
            <a:pPr marL="2286038" lvl="5" indent="0">
              <a:buNone/>
            </a:pPr>
            <a:r>
              <a:rPr lang="en-US" sz="1800" dirty="0"/>
              <a:t>David Liebeskind, MD</a:t>
            </a:r>
          </a:p>
          <a:p>
            <a:pPr marL="2286038" lvl="5" indent="0">
              <a:buNone/>
            </a:pPr>
            <a:r>
              <a:rPr lang="en-US" sz="1800"/>
              <a:t>Sander Connolly, </a:t>
            </a:r>
            <a:r>
              <a:rPr lang="en-US" sz="1800" dirty="0"/>
              <a:t>MD</a:t>
            </a:r>
          </a:p>
          <a:p>
            <a:pPr marL="2286038" lvl="5" indent="0">
              <a:buNone/>
            </a:pPr>
            <a:endParaRPr lang="en-US" sz="1800" dirty="0"/>
          </a:p>
          <a:p>
            <a:pPr marL="0" lvl="5" indent="0">
              <a:buNone/>
            </a:pPr>
            <a:r>
              <a:rPr lang="en-US" sz="1800" dirty="0"/>
              <a:t>Project Managers:	Kevin Slane – Columbia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85698"/>
            <a:ext cx="155461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ARCADIA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30500" cy="4195481"/>
          </a:xfrm>
        </p:spPr>
        <p:txBody>
          <a:bodyPr>
            <a:normAutofit lnSpcReduction="10000"/>
          </a:bodyPr>
          <a:lstStyle/>
          <a:p>
            <a:pPr marL="0" lvl="8" indent="0">
              <a:buNone/>
            </a:pPr>
            <a:r>
              <a:rPr lang="en-US" sz="1800" dirty="0"/>
              <a:t>Study Investigators:			Mitch Elkind, MD</a:t>
            </a:r>
          </a:p>
          <a:p>
            <a:pPr marL="0" lvl="8" indent="0">
              <a:buNone/>
            </a:pPr>
            <a:r>
              <a:rPr lang="en-US" sz="1800" dirty="0"/>
              <a:t>							Hooman Kamel, MD</a:t>
            </a:r>
          </a:p>
          <a:p>
            <a:pPr marL="0" lvl="8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Study Project Managers:	Rebeca Aragon Garcia, BS</a:t>
            </a:r>
          </a:p>
          <a:p>
            <a:pPr marL="3200400" lvl="8" indent="0">
              <a:buNone/>
            </a:pPr>
            <a:r>
              <a:rPr lang="en-US" sz="1800" dirty="0"/>
              <a:t>Pam Plummer, MSN, RN, CCRC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Data Managers:				Faria Khattak, MPH</a:t>
            </a:r>
          </a:p>
          <a:p>
            <a:pPr marL="0" lvl="8" indent="0">
              <a:buNone/>
            </a:pPr>
            <a:r>
              <a:rPr lang="en-US" sz="1800" dirty="0"/>
              <a:t>							Patty </a:t>
            </a:r>
            <a:r>
              <a:rPr lang="en-US" sz="1800" dirty="0" err="1"/>
              <a:t>Hutto</a:t>
            </a: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							Jennifer </a:t>
            </a:r>
            <a:r>
              <a:rPr lang="en-US" sz="1800" dirty="0" err="1"/>
              <a:t>Sherillo</a:t>
            </a:r>
            <a:r>
              <a:rPr lang="en-US" sz="1800" dirty="0"/>
              <a:t>, MPA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Site Monitoring Manager:	Aaron </a:t>
            </a:r>
            <a:r>
              <a:rPr lang="en-US" sz="1800" dirty="0" err="1"/>
              <a:t>Perlmutter</a:t>
            </a:r>
            <a:r>
              <a:rPr lang="en-US" sz="1800" dirty="0"/>
              <a:t>, MPH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endParaRPr lang="en-US" sz="1800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3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13" y="304800"/>
            <a:ext cx="6620968" cy="838200"/>
          </a:xfrm>
        </p:spPr>
        <p:txBody>
          <a:bodyPr/>
          <a:lstStyle/>
          <a:p>
            <a:pPr algn="ctr"/>
            <a:r>
              <a:rPr lang="en-US" sz="4200" dirty="0"/>
              <a:t>ARCADIA-CSI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180680"/>
            <a:ext cx="8229600" cy="598211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sz="1900" dirty="0"/>
          </a:p>
          <a:p>
            <a:r>
              <a:rPr lang="en-US" sz="1900" dirty="0"/>
              <a:t>ARCADIA-CSI PIs:</a:t>
            </a:r>
            <a:r>
              <a:rPr lang="en-US" dirty="0"/>
              <a:t>	</a:t>
            </a:r>
            <a:r>
              <a:rPr lang="en-US" sz="1900" dirty="0"/>
              <a:t>Maarten Lansberg, MD, PhD</a:t>
            </a:r>
          </a:p>
          <a:p>
            <a:r>
              <a:rPr lang="en-US" dirty="0"/>
              <a:t>					</a:t>
            </a:r>
            <a:r>
              <a:rPr lang="en-US" sz="1900" dirty="0"/>
              <a:t>Ron Lazar, PhD</a:t>
            </a:r>
          </a:p>
          <a:p>
            <a:r>
              <a:rPr lang="en-US" dirty="0"/>
              <a:t>					</a:t>
            </a:r>
            <a:r>
              <a:rPr lang="en-US" sz="1900" dirty="0"/>
              <a:t>George Howard, PhD</a:t>
            </a:r>
          </a:p>
          <a:p>
            <a:r>
              <a:rPr lang="en-US" dirty="0"/>
              <a:t>					</a:t>
            </a:r>
            <a:r>
              <a:rPr lang="en-US" sz="1900" dirty="0"/>
              <a:t>Kevin Sheth, MD</a:t>
            </a:r>
          </a:p>
          <a:p>
            <a:r>
              <a:rPr lang="en-US" dirty="0"/>
              <a:t>					</a:t>
            </a:r>
            <a:r>
              <a:rPr lang="en-US" sz="1900" dirty="0"/>
              <a:t>David </a:t>
            </a:r>
            <a:r>
              <a:rPr lang="en-US" sz="1900" dirty="0" err="1"/>
              <a:t>Tirschwell</a:t>
            </a:r>
            <a:r>
              <a:rPr lang="en-US" sz="1900" dirty="0"/>
              <a:t>, MD</a:t>
            </a:r>
          </a:p>
          <a:p>
            <a:r>
              <a:rPr lang="en-US" dirty="0"/>
              <a:t>					</a:t>
            </a:r>
            <a:r>
              <a:rPr lang="en-US" sz="1900" dirty="0"/>
              <a:t>Max </a:t>
            </a:r>
            <a:r>
              <a:rPr lang="en-US" sz="1900" dirty="0" err="1"/>
              <a:t>Wintermark</a:t>
            </a:r>
            <a:r>
              <a:rPr lang="en-US" sz="1900" dirty="0"/>
              <a:t>, MD</a:t>
            </a:r>
          </a:p>
          <a:p>
            <a:endParaRPr lang="en-US" dirty="0"/>
          </a:p>
          <a:p>
            <a:r>
              <a:rPr lang="en-US" sz="1900" dirty="0"/>
              <a:t>Project Managers:	        Stephanie Kemp</a:t>
            </a:r>
          </a:p>
          <a:p>
            <a:r>
              <a:rPr lang="en-US" sz="1900" dirty="0"/>
              <a:t>					Tashia Harris, MS</a:t>
            </a:r>
          </a:p>
          <a:p>
            <a:endParaRPr lang="en-US" dirty="0"/>
          </a:p>
          <a:p>
            <a:r>
              <a:rPr lang="en-US" sz="1900" dirty="0"/>
              <a:t>Data Managers:		Faria Khattak, MPH</a:t>
            </a:r>
          </a:p>
          <a:p>
            <a:endParaRPr lang="en-US" sz="1900" dirty="0"/>
          </a:p>
          <a:p>
            <a:r>
              <a:rPr lang="en-US" sz="1900" dirty="0"/>
              <a:t>Site Monitoring Manager: Aaron </a:t>
            </a:r>
            <a:r>
              <a:rPr lang="en-US" sz="1900" dirty="0" err="1"/>
              <a:t>Perlmutter</a:t>
            </a:r>
            <a:r>
              <a:rPr lang="en-US" sz="1900" dirty="0"/>
              <a:t>, MPH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90" y="152400"/>
            <a:ext cx="730610" cy="9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0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0318"/>
            <a:ext cx="423969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Sleep SMART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8543925" cy="5410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Sleep SMART PIs:			Devin Brown, MD, MS</a:t>
            </a:r>
          </a:p>
          <a:p>
            <a:pPr marL="0" indent="0">
              <a:buNone/>
            </a:pPr>
            <a:r>
              <a:rPr lang="en-US" dirty="0"/>
              <a:t>						Ronald </a:t>
            </a:r>
            <a:r>
              <a:rPr lang="en-US" dirty="0" err="1"/>
              <a:t>Chervin</a:t>
            </a:r>
            <a:r>
              <a:rPr lang="en-US" dirty="0"/>
              <a:t> MD,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Project Managers:		Kayla Novitski, MPH, CCRP</a:t>
            </a:r>
          </a:p>
          <a:p>
            <a:pPr marL="0" indent="0">
              <a:buNone/>
            </a:pPr>
            <a:r>
              <a:rPr lang="en-US" dirty="0"/>
              <a:t>						Joelle </a:t>
            </a:r>
            <a:r>
              <a:rPr lang="en-US" dirty="0" err="1"/>
              <a:t>Sickler</a:t>
            </a:r>
            <a:r>
              <a:rPr lang="en-US" dirty="0"/>
              <a:t>, MSN, RN, CCRC, CCRA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					Jocelyn Anderson, MPH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Site Monitoring Manager: 		Katie </a:t>
            </a:r>
            <a:r>
              <a:rPr lang="en-US" dirty="0" err="1"/>
              <a:t>Trosclair</a:t>
            </a:r>
            <a:r>
              <a:rPr lang="en-US" dirty="0"/>
              <a:t>, MPH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/>
              <a:t>FusionHealth</a:t>
            </a:r>
            <a:r>
              <a:rPr lang="en-US" dirty="0"/>
              <a:t> Clinical Operations Director:  </a:t>
            </a:r>
            <a:r>
              <a:rPr lang="en-US" dirty="0" err="1"/>
              <a:t>Helgi</a:t>
            </a:r>
            <a:r>
              <a:rPr lang="en-US" dirty="0"/>
              <a:t> </a:t>
            </a:r>
            <a:r>
              <a:rPr lang="en-US" dirty="0" err="1"/>
              <a:t>Helgason</a:t>
            </a:r>
            <a:r>
              <a:rPr lang="en-US" dirty="0"/>
              <a:t>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Regulatory Specialists:		Jennifer Golan, MS</a:t>
            </a:r>
          </a:p>
          <a:p>
            <a:pPr marL="0" indent="0">
              <a:buNone/>
            </a:pPr>
            <a:r>
              <a:rPr lang="en-US" dirty="0"/>
              <a:t>							Emily Stinson, MS </a:t>
            </a:r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Project Updates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Investigators:		Opeolu Adeoye, MD, MS</a:t>
            </a:r>
          </a:p>
          <a:p>
            <a:pPr marL="0" indent="0">
              <a:buNone/>
            </a:pPr>
            <a:r>
              <a:rPr lang="en-US" dirty="0"/>
              <a:t>							Andrew </a:t>
            </a:r>
            <a:r>
              <a:rPr lang="en-US" dirty="0" err="1"/>
              <a:t>Barreto</a:t>
            </a:r>
            <a:r>
              <a:rPr lang="en-US" dirty="0"/>
              <a:t>, MD, MS</a:t>
            </a:r>
          </a:p>
          <a:p>
            <a:pPr marL="0" indent="0">
              <a:buNone/>
            </a:pPr>
            <a:r>
              <a:rPr lang="en-US" dirty="0"/>
              <a:t>							Jim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	Joe Broderick , MD</a:t>
            </a:r>
          </a:p>
          <a:p>
            <a:pPr marL="0" indent="0">
              <a:buNone/>
            </a:pPr>
            <a:r>
              <a:rPr lang="en-US" dirty="0"/>
              <a:t>							Colin Derdeyn, MD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Prime Project Manager:		Iris Deeds, MS, CCRP</a:t>
            </a:r>
          </a:p>
          <a:p>
            <a:pPr marL="0" indent="0">
              <a:buNone/>
            </a:pPr>
            <a:r>
              <a:rPr lang="en-US" dirty="0"/>
              <a:t>NCC Project Manager:	  	Melissa Hoffman, BS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                       Jocelyn Anderson, MPH</a:t>
            </a:r>
          </a:p>
          <a:p>
            <a:pPr marL="0" indent="0">
              <a:buNone/>
            </a:pPr>
            <a:r>
              <a:rPr lang="en-US" dirty="0"/>
              <a:t>							</a:t>
            </a:r>
          </a:p>
          <a:p>
            <a:pPr marL="0" indent="0">
              <a:buNone/>
            </a:pPr>
            <a:r>
              <a:rPr lang="en-US" dirty="0"/>
              <a:t>Monitoring Manager:		      Katie </a:t>
            </a:r>
            <a:r>
              <a:rPr lang="en-US" dirty="0" err="1"/>
              <a:t>Trosclair</a:t>
            </a:r>
            <a:r>
              <a:rPr lang="en-US" dirty="0"/>
              <a:t>, MPH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50292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Study Investigator: 	Magdy Selim, MD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Prime Project Manager: Sarah </a:t>
            </a:r>
            <a:r>
              <a:rPr lang="en-US" sz="3800" dirty="0" err="1"/>
              <a:t>Marchina</a:t>
            </a:r>
            <a:r>
              <a:rPr lang="en-US" sz="3800" dirty="0"/>
              <a:t>, PhD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NCC Project Manager:  Kimberlee Bernstein, BS, CCRP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Data Managers:      Katie </a:t>
            </a:r>
            <a:r>
              <a:rPr lang="en-US" sz="3800" dirty="0" err="1"/>
              <a:t>Stever</a:t>
            </a:r>
            <a:r>
              <a:rPr lang="en-US" sz="3800" dirty="0"/>
              <a:t>, MPH</a:t>
            </a:r>
          </a:p>
          <a:p>
            <a:pPr marL="0" indent="0">
              <a:buNone/>
            </a:pPr>
            <a:r>
              <a:rPr lang="en-US" sz="3800" dirty="0"/>
              <a:t>							</a:t>
            </a:r>
          </a:p>
          <a:p>
            <a:pPr marL="0" indent="0">
              <a:buNone/>
            </a:pPr>
            <a:r>
              <a:rPr lang="en-US" sz="3800" dirty="0"/>
              <a:t>Monitoring Manager:	Aaron </a:t>
            </a:r>
            <a:r>
              <a:rPr lang="en-US" sz="3800" dirty="0" err="1"/>
              <a:t>Perlmutter</a:t>
            </a:r>
            <a:r>
              <a:rPr lang="en-US" sz="3800" dirty="0"/>
              <a:t>, MPH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70B35-EFDC-4132-B980-4952D44BDA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488147"/>
            <a:ext cx="4953000" cy="41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34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C8895CD98B244811710ACBA41A4FE" ma:contentTypeVersion="4" ma:contentTypeDescription="Create a new document." ma:contentTypeScope="" ma:versionID="9452fbcaa4c57440342afe4fa1a0188d">
  <xsd:schema xmlns:xsd="http://www.w3.org/2001/XMLSchema" xmlns:xs="http://www.w3.org/2001/XMLSchema" xmlns:p="http://schemas.microsoft.com/office/2006/metadata/properties" xmlns:ns3="6b77f7b1-047e-4842-8041-ccc9bad90026" targetNamespace="http://schemas.microsoft.com/office/2006/metadata/properties" ma:root="true" ma:fieldsID="8ba7d08daa894cb99405330a4f370605" ns3:_="">
    <xsd:import namespace="6b77f7b1-047e-4842-8041-ccc9bad900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7f7b1-047e-4842-8041-ccc9bad90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795ACA-0AD6-400B-BF56-4B1CA73CD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7f7b1-047e-4842-8041-ccc9bad90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F85BAA-91F2-47E7-81AE-D87775369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684AB5-C88C-4428-B6F7-231BB77AD484}">
  <ds:schemaRefs>
    <ds:schemaRef ds:uri="6b77f7b1-047e-4842-8041-ccc9bad90026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6458</TotalTime>
  <Words>1189</Words>
  <Application>Microsoft Office PowerPoint</Application>
  <PresentationFormat>On-screen Show (4:3)</PresentationFormat>
  <Paragraphs>202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CREST-H</vt:lpstr>
      <vt:lpstr>Project Updates ARCADIA</vt:lpstr>
      <vt:lpstr>ARCADIA-CSI</vt:lpstr>
      <vt:lpstr>Sleep SMART</vt:lpstr>
      <vt:lpstr>MOST Project Updates   </vt:lpstr>
      <vt:lpstr>Project Updates </vt:lpstr>
      <vt:lpstr>Project Updates ASPIRE</vt:lpstr>
      <vt:lpstr>Project Updates TRANSPORT2</vt:lpstr>
      <vt:lpstr>Perinatal Arterial Stroke:  A Multi-site RCT of Intensive Infant Rehabilitation (I-ACQUIRE)  </vt:lpstr>
      <vt:lpstr>Project Updates FASTEST</vt:lpstr>
      <vt:lpstr>Project Updates ACTIV- 4A &amp; 4C</vt:lpstr>
      <vt:lpstr>NINDS Robin Conwit, MD Scott Janis, PhD Joanna Vivalda, CCRA, MBA, RN</vt:lpstr>
      <vt:lpstr>Data Management Center Updates</vt:lpstr>
      <vt:lpstr>CIRB Updates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416</cp:revision>
  <cp:lastPrinted>2019-03-27T16:34:59Z</cp:lastPrinted>
  <dcterms:created xsi:type="dcterms:W3CDTF">2016-10-11T15:38:23Z</dcterms:created>
  <dcterms:modified xsi:type="dcterms:W3CDTF">2021-03-25T10:26:51Z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0x010100314C8895CD98B244811710ACBA41A4FE</vt:lpwstr>
  </property>
</Properties>
</file>