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57" r:id="rId3"/>
    <p:sldId id="266" r:id="rId4"/>
    <p:sldId id="349" r:id="rId5"/>
    <p:sldId id="350" r:id="rId6"/>
    <p:sldId id="326" r:id="rId7"/>
    <p:sldId id="340" r:id="rId8"/>
    <p:sldId id="341" r:id="rId9"/>
    <p:sldId id="327" r:id="rId10"/>
    <p:sldId id="334" r:id="rId11"/>
    <p:sldId id="335" r:id="rId12"/>
    <p:sldId id="343" r:id="rId13"/>
    <p:sldId id="344" r:id="rId14"/>
    <p:sldId id="329" r:id="rId15"/>
    <p:sldId id="353" r:id="rId16"/>
    <p:sldId id="352" r:id="rId17"/>
    <p:sldId id="354" r:id="rId18"/>
    <p:sldId id="355" r:id="rId19"/>
    <p:sldId id="356" r:id="rId20"/>
    <p:sldId id="357" r:id="rId21"/>
    <p:sldId id="358" r:id="rId22"/>
    <p:sldId id="359" r:id="rId23"/>
    <p:sldId id="361" r:id="rId24"/>
    <p:sldId id="360" r:id="rId25"/>
    <p:sldId id="362" r:id="rId26"/>
    <p:sldId id="363" r:id="rId27"/>
    <p:sldId id="364" r:id="rId28"/>
    <p:sldId id="365" r:id="rId29"/>
    <p:sldId id="345" r:id="rId30"/>
    <p:sldId id="346" r:id="rId31"/>
    <p:sldId id="347" r:id="rId32"/>
    <p:sldId id="337" r:id="rId33"/>
    <p:sldId id="269" r:id="rId34"/>
    <p:sldId id="270" r:id="rId35"/>
    <p:sldId id="271" r:id="rId36"/>
    <p:sldId id="34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3" autoAdjust="0"/>
    <p:restoredTop sz="87219" autoAdjust="0"/>
  </p:normalViewPr>
  <p:slideViewPr>
    <p:cSldViewPr>
      <p:cViewPr varScale="1">
        <p:scale>
          <a:sx n="60" d="100"/>
          <a:sy n="60" d="100"/>
        </p:scale>
        <p:origin x="504" y="-29"/>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8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0F0C47-AB35-4DAB-95C6-A92279B3F31A}" type="datetimeFigureOut">
              <a:rPr lang="en-US" smtClean="0"/>
              <a:pPr/>
              <a:t>3/27/2019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AF0056-6AE8-4EEF-8FE3-7467EFE5C115}" type="slidenum">
              <a:rPr lang="en-US" smtClean="0"/>
              <a:pPr/>
              <a:t>‹#›</a:t>
            </a:fld>
            <a:endParaRPr lang="en-US"/>
          </a:p>
        </p:txBody>
      </p:sp>
    </p:spTree>
    <p:extLst>
      <p:ext uri="{BB962C8B-B14F-4D97-AF65-F5344CB8AC3E}">
        <p14:creationId xmlns:p14="http://schemas.microsoft.com/office/powerpoint/2010/main" val="219538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AF0056-6AE8-4EEF-8FE3-7467EFE5C115}" type="slidenum">
              <a:rPr lang="en-US" smtClean="0"/>
              <a:pPr/>
              <a:t>2</a:t>
            </a:fld>
            <a:endParaRPr lang="en-US"/>
          </a:p>
        </p:txBody>
      </p:sp>
    </p:spTree>
    <p:extLst>
      <p:ext uri="{BB962C8B-B14F-4D97-AF65-F5344CB8AC3E}">
        <p14:creationId xmlns:p14="http://schemas.microsoft.com/office/powerpoint/2010/main" val="366202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7</a:t>
            </a:fld>
            <a:endParaRPr lang="en-US"/>
          </a:p>
        </p:txBody>
      </p:sp>
    </p:spTree>
    <p:extLst>
      <p:ext uri="{BB962C8B-B14F-4D97-AF65-F5344CB8AC3E}">
        <p14:creationId xmlns:p14="http://schemas.microsoft.com/office/powerpoint/2010/main" val="503963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8</a:t>
            </a:fld>
            <a:endParaRPr lang="en-US"/>
          </a:p>
        </p:txBody>
      </p:sp>
    </p:spTree>
    <p:extLst>
      <p:ext uri="{BB962C8B-B14F-4D97-AF65-F5344CB8AC3E}">
        <p14:creationId xmlns:p14="http://schemas.microsoft.com/office/powerpoint/2010/main" val="104255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10</a:t>
            </a:fld>
            <a:endParaRPr lang="en-US"/>
          </a:p>
        </p:txBody>
      </p:sp>
    </p:spTree>
    <p:extLst>
      <p:ext uri="{BB962C8B-B14F-4D97-AF65-F5344CB8AC3E}">
        <p14:creationId xmlns:p14="http://schemas.microsoft.com/office/powerpoint/2010/main" val="237420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11</a:t>
            </a:fld>
            <a:endParaRPr lang="en-US"/>
          </a:p>
        </p:txBody>
      </p:sp>
    </p:spTree>
    <p:extLst>
      <p:ext uri="{BB962C8B-B14F-4D97-AF65-F5344CB8AC3E}">
        <p14:creationId xmlns:p14="http://schemas.microsoft.com/office/powerpoint/2010/main" val="325982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F0056-6AE8-4EEF-8FE3-7467EFE5C115}" type="slidenum">
              <a:rPr lang="en-US" smtClean="0"/>
              <a:pPr/>
              <a:t>13</a:t>
            </a:fld>
            <a:endParaRPr lang="en-US"/>
          </a:p>
        </p:txBody>
      </p:sp>
    </p:spTree>
    <p:extLst>
      <p:ext uri="{BB962C8B-B14F-4D97-AF65-F5344CB8AC3E}">
        <p14:creationId xmlns:p14="http://schemas.microsoft.com/office/powerpoint/2010/main" val="2838670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76861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E6076-36A8-471E-A2A9-2434A71A66B6}"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90795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33302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2815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298910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277235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281278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345952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8330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16686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35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BE6076-36A8-471E-A2A9-2434A71A66B6}"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419232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BE6076-36A8-471E-A2A9-2434A71A66B6}" type="datetimeFigureOut">
              <a:rPr lang="en-US" smtClean="0"/>
              <a:pPr/>
              <a:t>3/27/2019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243740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257028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40321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6BE6076-36A8-471E-A2A9-2434A71A66B6}" type="datetimeFigureOut">
              <a:rPr lang="en-US" smtClean="0"/>
              <a:pPr/>
              <a:t>3/27/2019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335899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E6076-36A8-471E-A2A9-2434A71A66B6}" type="datetimeFigureOut">
              <a:rPr lang="en-US" smtClean="0"/>
              <a:pPr/>
              <a:t>3/27/2019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9C90F-46FB-4299-B0AB-C6FD08FCE102}" type="slidenum">
              <a:rPr lang="en-US" smtClean="0"/>
              <a:pPr/>
              <a:t>‹#›</a:t>
            </a:fld>
            <a:endParaRPr lang="en-US"/>
          </a:p>
        </p:txBody>
      </p:sp>
    </p:spTree>
    <p:extLst>
      <p:ext uri="{BB962C8B-B14F-4D97-AF65-F5344CB8AC3E}">
        <p14:creationId xmlns:p14="http://schemas.microsoft.com/office/powerpoint/2010/main" val="93916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6BE6076-36A8-471E-A2A9-2434A71A66B6}" type="datetimeFigureOut">
              <a:rPr lang="en-US" smtClean="0"/>
              <a:pPr/>
              <a:t>3/27/2019</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EC9C90F-46FB-4299-B0AB-C6FD08FCE102}" type="slidenum">
              <a:rPr lang="en-US" smtClean="0"/>
              <a:pPr/>
              <a:t>‹#›</a:t>
            </a:fld>
            <a:endParaRPr lang="en-US"/>
          </a:p>
        </p:txBody>
      </p:sp>
    </p:spTree>
    <p:extLst>
      <p:ext uri="{BB962C8B-B14F-4D97-AF65-F5344CB8AC3E}">
        <p14:creationId xmlns:p14="http://schemas.microsoft.com/office/powerpoint/2010/main" val="247200896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aurapb2@vt.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1.jpeg"/><Relationship Id="rId4" Type="http://schemas.openxmlformats.org/officeDocument/2006/relationships/hyperlink" Target="mailto:murreltm@ucmail.uc.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laurapb2@vt.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hyperlink" Target="https://grants.nih.gov/sites/default/files/rppr_instruction_guide.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669868"/>
            <a:ext cx="6620968" cy="3329581"/>
          </a:xfrm>
        </p:spPr>
        <p:txBody>
          <a:bodyPr/>
          <a:lstStyle/>
          <a:p>
            <a:pPr algn="ctr"/>
            <a:r>
              <a:rPr lang="en-US" sz="4800" dirty="0"/>
              <a:t>Coordinator Webinar and Round Table Discussion</a:t>
            </a:r>
          </a:p>
        </p:txBody>
      </p:sp>
      <p:sp>
        <p:nvSpPr>
          <p:cNvPr id="3" name="Subtitle 2"/>
          <p:cNvSpPr>
            <a:spLocks noGrp="1"/>
          </p:cNvSpPr>
          <p:nvPr>
            <p:ph type="subTitle" idx="1"/>
          </p:nvPr>
        </p:nvSpPr>
        <p:spPr>
          <a:xfrm>
            <a:off x="866442" y="5310780"/>
            <a:ext cx="6620968" cy="328019"/>
          </a:xfrm>
        </p:spPr>
        <p:txBody>
          <a:bodyPr>
            <a:normAutofit fontScale="92500" lnSpcReduction="20000"/>
          </a:bodyPr>
          <a:lstStyle/>
          <a:p>
            <a:pPr algn="ctr"/>
            <a:r>
              <a:rPr lang="en-US" dirty="0" smtClean="0">
                <a:solidFill>
                  <a:schemeClr val="tx2"/>
                </a:solidFill>
              </a:rPr>
              <a:t>March 27, 2019</a:t>
            </a:r>
            <a:endParaRPr lang="en-US" dirty="0">
              <a:solidFill>
                <a:schemeClr val="tx2"/>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43200" y="1021079"/>
            <a:ext cx="3276600" cy="74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724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121205"/>
            <a:ext cx="8945217" cy="1034830"/>
          </a:xfrm>
        </p:spPr>
        <p:txBody>
          <a:bodyPr/>
          <a:lstStyle/>
          <a:p>
            <a:pPr algn="ctr"/>
            <a:r>
              <a:rPr lang="en-US" sz="1400" b="1" cap="all" dirty="0">
                <a:solidFill>
                  <a:schemeClr val="tx1"/>
                </a:solidFill>
              </a:rPr>
              <a:t>Perinatal</a:t>
            </a:r>
            <a:r>
              <a:rPr lang="en-US" sz="1400" cap="all" dirty="0">
                <a:solidFill>
                  <a:schemeClr val="tx1"/>
                </a:solidFill>
              </a:rPr>
              <a:t> </a:t>
            </a:r>
            <a:r>
              <a:rPr lang="en-US" sz="1400" b="1" cap="all" dirty="0">
                <a:solidFill>
                  <a:schemeClr val="tx1"/>
                </a:solidFill>
              </a:rPr>
              <a:t>Arterial Stroke: </a:t>
            </a:r>
            <a:br>
              <a:rPr lang="en-US" sz="1400" b="1" cap="all" dirty="0">
                <a:solidFill>
                  <a:schemeClr val="tx1"/>
                </a:solidFill>
              </a:rPr>
            </a:br>
            <a:r>
              <a:rPr lang="en-US" sz="1400" b="1" cap="all" dirty="0">
                <a:solidFill>
                  <a:schemeClr val="tx1"/>
                </a:solidFill>
              </a:rPr>
              <a:t>A Multi-site RCT of Intensive Infant Rehabilitation (I-ACQUIRE)</a:t>
            </a:r>
            <a:r>
              <a:rPr lang="en-US" sz="1400" cap="all" dirty="0">
                <a:solidFill>
                  <a:schemeClr val="tx1"/>
                </a:solidFill>
                <a:latin typeface="Arial" panose="020B0604020202020204" pitchFamily="34" charset="0"/>
                <a:cs typeface="Arial" panose="020B0604020202020204" pitchFamily="34" charset="0"/>
              </a:rPr>
              <a:t/>
            </a:r>
            <a:br>
              <a:rPr lang="en-US" sz="1400" cap="all" dirty="0">
                <a:solidFill>
                  <a:schemeClr val="tx1"/>
                </a:solidFill>
                <a:latin typeface="Arial" panose="020B0604020202020204" pitchFamily="34" charset="0"/>
                <a:cs typeface="Arial" panose="020B0604020202020204" pitchFamily="34" charset="0"/>
              </a:rPr>
            </a:br>
            <a:r>
              <a:rPr lang="en-US" sz="1400" dirty="0"/>
              <a:t/>
            </a:r>
            <a:br>
              <a:rPr lang="en-US" sz="1400" dirty="0"/>
            </a:br>
            <a:endParaRPr lang="en-US" sz="1400" dirty="0"/>
          </a:p>
        </p:txBody>
      </p:sp>
      <p:sp>
        <p:nvSpPr>
          <p:cNvPr id="3" name="Content Placeholder 2"/>
          <p:cNvSpPr>
            <a:spLocks noGrp="1"/>
          </p:cNvSpPr>
          <p:nvPr>
            <p:ph idx="1"/>
          </p:nvPr>
        </p:nvSpPr>
        <p:spPr>
          <a:xfrm>
            <a:off x="0" y="1552930"/>
            <a:ext cx="9144000" cy="5305070"/>
          </a:xfrm>
        </p:spPr>
        <p:txBody>
          <a:bodyPr>
            <a:normAutofit fontScale="25000" lnSpcReduction="20000"/>
          </a:bodyPr>
          <a:lstStyle/>
          <a:p>
            <a:pPr marL="0" indent="0">
              <a:buNone/>
            </a:pPr>
            <a:r>
              <a:rPr lang="en-US" sz="7200" b="1" dirty="0" smtClean="0">
                <a:solidFill>
                  <a:schemeClr val="tx1"/>
                </a:solidFill>
              </a:rPr>
              <a:t>Investigators</a:t>
            </a:r>
            <a:r>
              <a:rPr lang="en-US" sz="7200" dirty="0">
                <a:solidFill>
                  <a:schemeClr val="tx1"/>
                </a:solidFill>
              </a:rPr>
              <a:t>:</a:t>
            </a:r>
          </a:p>
          <a:p>
            <a:pPr lvl="1"/>
            <a:r>
              <a:rPr lang="en-US" sz="7200" dirty="0">
                <a:solidFill>
                  <a:schemeClr val="tx1"/>
                </a:solidFill>
              </a:rPr>
              <a:t>Sharon Landesman Ramey, Ph.D. (Lead PI), Virginia Tech, Roanoke, VA</a:t>
            </a:r>
          </a:p>
          <a:p>
            <a:pPr lvl="1"/>
            <a:r>
              <a:rPr lang="en-US" sz="7200" dirty="0">
                <a:solidFill>
                  <a:schemeClr val="tx1"/>
                </a:solidFill>
              </a:rPr>
              <a:t>Warren Lo, M.D. (Co-PI), Nationwide Children’s Hospital &amp; The Ohio State University, Columbus, OH</a:t>
            </a:r>
          </a:p>
          <a:p>
            <a:pPr marL="457200" lvl="1" indent="0">
              <a:buNone/>
            </a:pPr>
            <a:endParaRPr lang="en-US" sz="7200" dirty="0" smtClean="0">
              <a:solidFill>
                <a:schemeClr val="tx1"/>
              </a:solidFill>
            </a:endParaRPr>
          </a:p>
          <a:p>
            <a:pPr marL="0" indent="0">
              <a:buNone/>
            </a:pPr>
            <a:r>
              <a:rPr lang="en-US" sz="7200" b="1" dirty="0" smtClean="0">
                <a:solidFill>
                  <a:schemeClr val="tx1"/>
                </a:solidFill>
              </a:rPr>
              <a:t>Virginia Tech</a:t>
            </a:r>
            <a:endParaRPr lang="en-US" sz="7200" b="1" dirty="0">
              <a:solidFill>
                <a:schemeClr val="tx1"/>
              </a:solidFill>
            </a:endParaRPr>
          </a:p>
          <a:p>
            <a:pPr lvl="1"/>
            <a:r>
              <a:rPr lang="en-US" sz="7200" dirty="0" smtClean="0">
                <a:solidFill>
                  <a:schemeClr val="tx1"/>
                </a:solidFill>
              </a:rPr>
              <a:t>Laura Bateman, Study Coordinator </a:t>
            </a:r>
          </a:p>
          <a:p>
            <a:pPr lvl="2"/>
            <a:r>
              <a:rPr lang="en-US" sz="7200" dirty="0" smtClean="0">
                <a:hlinkClick r:id="rId3"/>
              </a:rPr>
              <a:t>laurapb2@vt.edu</a:t>
            </a:r>
            <a:r>
              <a:rPr lang="en-US" sz="7200" dirty="0" smtClean="0"/>
              <a:t> </a:t>
            </a:r>
            <a:endParaRPr lang="en-US" sz="7200" b="1" dirty="0" smtClean="0">
              <a:solidFill>
                <a:schemeClr val="tx1"/>
              </a:solidFill>
            </a:endParaRPr>
          </a:p>
          <a:p>
            <a:pPr marL="0" indent="0">
              <a:buNone/>
            </a:pPr>
            <a:r>
              <a:rPr lang="en-US" sz="7200" b="1" dirty="0" smtClean="0">
                <a:solidFill>
                  <a:schemeClr val="tx1"/>
                </a:solidFill>
              </a:rPr>
              <a:t>National Coordinating Center</a:t>
            </a:r>
            <a:endParaRPr lang="en-US" sz="7200" b="1" dirty="0">
              <a:solidFill>
                <a:schemeClr val="tx1"/>
              </a:solidFill>
            </a:endParaRPr>
          </a:p>
          <a:p>
            <a:pPr lvl="1"/>
            <a:r>
              <a:rPr lang="en-US" sz="7200" dirty="0" smtClean="0">
                <a:solidFill>
                  <a:schemeClr val="tx1"/>
                </a:solidFill>
              </a:rPr>
              <a:t>Teresa Murrell-Bohn, RN, CCRC, ACRP-PM – Project Manager</a:t>
            </a:r>
            <a:endParaRPr lang="en-US" sz="7200" dirty="0">
              <a:solidFill>
                <a:schemeClr val="tx1"/>
              </a:solidFill>
            </a:endParaRPr>
          </a:p>
          <a:p>
            <a:pPr lvl="2"/>
            <a:r>
              <a:rPr lang="en-US" sz="7200" dirty="0" smtClean="0">
                <a:hlinkClick r:id="rId4"/>
              </a:rPr>
              <a:t>murreltm@ucmail.uc.edu</a:t>
            </a:r>
            <a:endParaRPr lang="en-US" sz="7200" dirty="0" smtClean="0"/>
          </a:p>
          <a:p>
            <a:pPr lvl="2"/>
            <a:endParaRPr lang="en-US" sz="7200" dirty="0" smtClean="0"/>
          </a:p>
          <a:p>
            <a:pPr marL="0" indent="0">
              <a:buNone/>
            </a:pPr>
            <a:r>
              <a:rPr lang="en-US" sz="7200" b="1" dirty="0" smtClean="0">
                <a:solidFill>
                  <a:schemeClr val="tx1"/>
                </a:solidFill>
              </a:rPr>
              <a:t>Data Manager</a:t>
            </a:r>
            <a:endParaRPr lang="en-US" sz="7200" b="1" dirty="0">
              <a:solidFill>
                <a:schemeClr val="tx1"/>
              </a:solidFill>
            </a:endParaRPr>
          </a:p>
          <a:p>
            <a:pPr lvl="1"/>
            <a:r>
              <a:rPr lang="en-US" sz="7200" dirty="0" smtClean="0">
                <a:solidFill>
                  <a:schemeClr val="tx1"/>
                </a:solidFill>
              </a:rPr>
              <a:t>Jessica Griffin, BS, CCRP</a:t>
            </a:r>
          </a:p>
          <a:p>
            <a:pPr lvl="1"/>
            <a:r>
              <a:rPr lang="en-US" sz="7200" dirty="0" smtClean="0">
                <a:solidFill>
                  <a:schemeClr val="tx1"/>
                </a:solidFill>
              </a:rPr>
              <a:t>Sara Butler</a:t>
            </a:r>
            <a:endParaRPr lang="en-US" sz="7200" dirty="0">
              <a:solidFill>
                <a:schemeClr val="tx1"/>
              </a:solidFill>
            </a:endParaRPr>
          </a:p>
          <a:p>
            <a:pPr marL="0" indent="0">
              <a:buNone/>
            </a:pPr>
            <a:endParaRPr lang="en-US" sz="2500" dirty="0">
              <a:solidFill>
                <a:schemeClr val="tx1"/>
              </a:solidFill>
            </a:endParaRPr>
          </a:p>
          <a:p>
            <a:pPr lvl="2"/>
            <a:endParaRPr lang="en-US" sz="2400" dirty="0">
              <a:solidFill>
                <a:schemeClr val="tx1"/>
              </a:solidFill>
            </a:endParaRPr>
          </a:p>
          <a:p>
            <a:pPr marL="457200" lvl="1" indent="0">
              <a:buNone/>
            </a:pPr>
            <a:r>
              <a:rPr lang="en-US" sz="2400" dirty="0">
                <a:solidFill>
                  <a:schemeClr val="tx1"/>
                </a:solidFill>
              </a:rPr>
              <a:t> </a:t>
            </a:r>
          </a:p>
          <a:p>
            <a:pPr marL="457200" lvl="1" indent="0">
              <a:buNone/>
            </a:pPr>
            <a:r>
              <a:rPr lang="en-US" dirty="0" smtClean="0">
                <a:solidFill>
                  <a:schemeClr val="tx1"/>
                </a:solidFill>
              </a:rPr>
              <a:t> </a:t>
            </a:r>
          </a:p>
        </p:txBody>
      </p:sp>
      <p:pic>
        <p:nvPicPr>
          <p:cNvPr id="3076" name="Picture 1" descr="cid:image001.jpg@01CFD0D9.0776A3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821470"/>
            <a:ext cx="1233488" cy="3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13983" y="133765"/>
            <a:ext cx="1630017" cy="718185"/>
          </a:xfrm>
          <a:prstGeom prst="rect">
            <a:avLst/>
          </a:prstGeom>
          <a:noFill/>
          <a:ln>
            <a:noFill/>
          </a:ln>
        </p:spPr>
      </p:pic>
    </p:spTree>
    <p:extLst>
      <p:ext uri="{BB962C8B-B14F-4D97-AF65-F5344CB8AC3E}">
        <p14:creationId xmlns:p14="http://schemas.microsoft.com/office/powerpoint/2010/main" val="1852367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443" y="-116642"/>
            <a:ext cx="7055380" cy="1700848"/>
          </a:xfrm>
        </p:spPr>
        <p:txBody>
          <a:bodyPr/>
          <a:lstStyle/>
          <a:p>
            <a:pPr algn="ctr">
              <a:defRPr/>
            </a:pPr>
            <a:r>
              <a:rPr lang="en-US" sz="2800" dirty="0"/>
              <a:t/>
            </a:r>
            <a:br>
              <a:rPr lang="en-US" sz="2800" dirty="0"/>
            </a:br>
            <a:r>
              <a:rPr lang="en-US" sz="2800" b="1" dirty="0"/>
              <a:t>I-ACQUIRE  Study Update</a:t>
            </a:r>
            <a:br>
              <a:rPr lang="en-US" sz="2800" b="1" dirty="0"/>
            </a:br>
            <a:endParaRPr lang="en-US" sz="2800" dirty="0"/>
          </a:p>
        </p:txBody>
      </p:sp>
      <p:sp>
        <p:nvSpPr>
          <p:cNvPr id="3" name="Content Placeholder 2"/>
          <p:cNvSpPr>
            <a:spLocks noGrp="1"/>
          </p:cNvSpPr>
          <p:nvPr>
            <p:ph idx="1"/>
          </p:nvPr>
        </p:nvSpPr>
        <p:spPr>
          <a:xfrm>
            <a:off x="0" y="1295400"/>
            <a:ext cx="9144000" cy="5562600"/>
          </a:xfrm>
        </p:spPr>
        <p:txBody>
          <a:bodyPr>
            <a:noAutofit/>
          </a:bodyPr>
          <a:lstStyle/>
          <a:p>
            <a:pPr marL="457200" lvl="1" indent="0">
              <a:buNone/>
              <a:defRPr/>
            </a:pPr>
            <a:endParaRPr lang="en-US" u="sng" dirty="0"/>
          </a:p>
          <a:p>
            <a:pPr lvl="1">
              <a:defRPr/>
            </a:pPr>
            <a:r>
              <a:rPr lang="en-US" u="sng" dirty="0" smtClean="0"/>
              <a:t>I-ACQUIRE Trial Summary is now active on the StrokeNet Website</a:t>
            </a:r>
          </a:p>
          <a:p>
            <a:pPr lvl="1">
              <a:defRPr/>
            </a:pPr>
            <a:r>
              <a:rPr lang="en-US" u="sng" dirty="0" smtClean="0"/>
              <a:t>“How-to Webinars” are scheduled</a:t>
            </a:r>
            <a:r>
              <a:rPr lang="en-US" dirty="0" smtClean="0"/>
              <a:t>:</a:t>
            </a:r>
          </a:p>
          <a:p>
            <a:pPr lvl="2">
              <a:defRPr/>
            </a:pPr>
            <a:r>
              <a:rPr lang="en-US" sz="1800" dirty="0" smtClean="0"/>
              <a:t>CTA &amp; Regulatory Webinar – Thursday, April 18</a:t>
            </a:r>
            <a:r>
              <a:rPr lang="en-US" sz="1800" baseline="30000" dirty="0" smtClean="0"/>
              <a:t>th</a:t>
            </a:r>
            <a:r>
              <a:rPr lang="en-US" sz="1800" dirty="0" smtClean="0"/>
              <a:t>, 2-3 pm EST</a:t>
            </a:r>
          </a:p>
          <a:p>
            <a:pPr lvl="2">
              <a:defRPr/>
            </a:pPr>
            <a:r>
              <a:rPr lang="en-US" sz="1800" dirty="0" smtClean="0"/>
              <a:t>CIRB Webinar – Thursday, April 25</a:t>
            </a:r>
            <a:r>
              <a:rPr lang="en-US" sz="1800" baseline="30000" dirty="0" smtClean="0"/>
              <a:t>th</a:t>
            </a:r>
            <a:r>
              <a:rPr lang="en-US" sz="1800" dirty="0" smtClean="0"/>
              <a:t>, 2-3 pm EST</a:t>
            </a:r>
          </a:p>
          <a:p>
            <a:pPr lvl="1">
              <a:defRPr/>
            </a:pPr>
            <a:r>
              <a:rPr lang="en-US" dirty="0" smtClean="0"/>
              <a:t>Upcoming Investigator Meeting</a:t>
            </a:r>
          </a:p>
          <a:p>
            <a:pPr lvl="2">
              <a:defRPr/>
            </a:pPr>
            <a:r>
              <a:rPr lang="en-US" sz="1800" dirty="0" smtClean="0"/>
              <a:t>May 1</a:t>
            </a:r>
            <a:r>
              <a:rPr lang="en-US" sz="1800" baseline="30000" dirty="0" smtClean="0"/>
              <a:t>st</a:t>
            </a:r>
            <a:r>
              <a:rPr lang="en-US" sz="1800" dirty="0" smtClean="0"/>
              <a:t> in Chicago, IL</a:t>
            </a:r>
          </a:p>
          <a:p>
            <a:pPr lvl="2">
              <a:defRPr/>
            </a:pPr>
            <a:r>
              <a:rPr lang="en-US" sz="1800" dirty="0" smtClean="0"/>
              <a:t>Meeting details were emailed to selected site PI/PSCs on March 18</a:t>
            </a:r>
            <a:r>
              <a:rPr lang="en-US" sz="1800" baseline="30000" dirty="0" smtClean="0"/>
              <a:t>th</a:t>
            </a:r>
            <a:endParaRPr lang="en-US" sz="1800" dirty="0" smtClean="0"/>
          </a:p>
          <a:p>
            <a:pPr lvl="2">
              <a:defRPr/>
            </a:pPr>
            <a:r>
              <a:rPr lang="en-US" sz="1800" dirty="0" smtClean="0"/>
              <a:t>Deadline for room reservations is April 12</a:t>
            </a:r>
            <a:r>
              <a:rPr lang="en-US" sz="1800" baseline="30000" dirty="0" smtClean="0"/>
              <a:t>th</a:t>
            </a:r>
            <a:endParaRPr lang="en-US" sz="1800" dirty="0" smtClean="0"/>
          </a:p>
          <a:p>
            <a:pPr lvl="2">
              <a:defRPr/>
            </a:pPr>
            <a:r>
              <a:rPr lang="en-US" sz="1800" dirty="0" smtClean="0"/>
              <a:t>Contact </a:t>
            </a:r>
            <a:r>
              <a:rPr lang="en-US" sz="1800" dirty="0"/>
              <a:t>Laura Bateman @ </a:t>
            </a:r>
            <a:r>
              <a:rPr lang="en-US" sz="1800" u="sng" dirty="0" smtClean="0">
                <a:hlinkClick r:id="rId3"/>
              </a:rPr>
              <a:t>laurapb2@vt.edu</a:t>
            </a:r>
            <a:r>
              <a:rPr lang="en-US" sz="1800" u="sng" dirty="0"/>
              <a:t> </a:t>
            </a:r>
            <a:r>
              <a:rPr lang="en-US" sz="1800" dirty="0" smtClean="0"/>
              <a:t>with any questions pertaining to the meeting details</a:t>
            </a:r>
            <a:endParaRPr lang="en-US" sz="1800" b="1" dirty="0" smtClean="0"/>
          </a:p>
        </p:txBody>
      </p:sp>
      <p:pic>
        <p:nvPicPr>
          <p:cNvPr id="3076" name="Picture 1" descr="cid:image001.jpg@01CFD0D9.0776A3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66500"/>
            <a:ext cx="1233488" cy="3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15200" y="152400"/>
            <a:ext cx="1630017" cy="718185"/>
          </a:xfrm>
          <a:prstGeom prst="rect">
            <a:avLst/>
          </a:prstGeom>
          <a:noFill/>
          <a:ln>
            <a:noFill/>
          </a:ln>
        </p:spPr>
      </p:pic>
    </p:spTree>
    <p:extLst>
      <p:ext uri="{BB962C8B-B14F-4D97-AF65-F5344CB8AC3E}">
        <p14:creationId xmlns:p14="http://schemas.microsoft.com/office/powerpoint/2010/main" val="3047478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Updates</a:t>
            </a:r>
            <a:br>
              <a:rPr lang="en-US" dirty="0" smtClean="0"/>
            </a:br>
            <a:r>
              <a:rPr lang="en-US" dirty="0" smtClean="0"/>
              <a:t>SATURN</a:t>
            </a:r>
            <a:endParaRPr lang="en-US" dirty="0"/>
          </a:p>
        </p:txBody>
      </p:sp>
      <p:sp>
        <p:nvSpPr>
          <p:cNvPr id="3" name="Content Placeholder 2"/>
          <p:cNvSpPr>
            <a:spLocks noGrp="1"/>
          </p:cNvSpPr>
          <p:nvPr>
            <p:ph idx="1"/>
          </p:nvPr>
        </p:nvSpPr>
        <p:spPr>
          <a:xfrm>
            <a:off x="-1" y="2667000"/>
            <a:ext cx="8791401" cy="3581406"/>
          </a:xfrm>
        </p:spPr>
        <p:txBody>
          <a:bodyPr/>
          <a:lstStyle/>
          <a:p>
            <a:r>
              <a:rPr lang="en-US" dirty="0" smtClean="0"/>
              <a:t>Study Project Managers</a:t>
            </a:r>
            <a:r>
              <a:rPr lang="en-US" dirty="0"/>
              <a:t>:  Kimberlee Bernstein, BS, CCRP</a:t>
            </a:r>
          </a:p>
          <a:p>
            <a:endParaRPr lang="en-US" dirty="0" smtClean="0"/>
          </a:p>
          <a:p>
            <a:r>
              <a:rPr lang="en-US" dirty="0" smtClean="0"/>
              <a:t> Study Investigator:   </a:t>
            </a:r>
            <a:r>
              <a:rPr lang="en-US" dirty="0" err="1" smtClean="0"/>
              <a:t>Magdy</a:t>
            </a:r>
            <a:r>
              <a:rPr lang="en-US" dirty="0" smtClean="0"/>
              <a:t> </a:t>
            </a:r>
            <a:r>
              <a:rPr lang="en-US" dirty="0" err="1" smtClean="0"/>
              <a:t>Selim</a:t>
            </a:r>
            <a:r>
              <a:rPr lang="en-US" dirty="0" smtClean="0"/>
              <a:t>, MD, PhD</a:t>
            </a:r>
          </a:p>
          <a:p>
            <a:pPr marL="0" indent="0">
              <a:buNone/>
            </a:pPr>
            <a:endParaRPr lang="en-US" dirty="0" smtClean="0"/>
          </a:p>
          <a:p>
            <a:r>
              <a:rPr lang="en-US" dirty="0" smtClean="0"/>
              <a:t>Data Managers:   TBN</a:t>
            </a:r>
          </a:p>
          <a:p>
            <a:endParaRPr lang="en-US" dirty="0"/>
          </a:p>
        </p:txBody>
      </p:sp>
      <p:sp>
        <p:nvSpPr>
          <p:cNvPr id="4" name="TextBox 3"/>
          <p:cNvSpPr txBox="1"/>
          <p:nvPr/>
        </p:nvSpPr>
        <p:spPr>
          <a:xfrm>
            <a:off x="7519899" y="262891"/>
            <a:ext cx="1271502" cy="646331"/>
          </a:xfrm>
          <a:prstGeom prst="rect">
            <a:avLst/>
          </a:prstGeom>
          <a:noFill/>
        </p:spPr>
        <p:txBody>
          <a:bodyPr wrap="none" rtlCol="0">
            <a:spAutoFit/>
          </a:bodyPr>
          <a:lstStyle/>
          <a:p>
            <a:pPr algn="ctr"/>
            <a:r>
              <a:rPr lang="en-US" dirty="0" smtClean="0"/>
              <a:t>Logo </a:t>
            </a:r>
          </a:p>
          <a:p>
            <a:pPr algn="ctr"/>
            <a:r>
              <a:rPr lang="en-US" dirty="0" smtClean="0"/>
              <a:t>in Process</a:t>
            </a:r>
            <a:endParaRPr lang="en-US" dirty="0"/>
          </a:p>
        </p:txBody>
      </p:sp>
    </p:spTree>
    <p:extLst>
      <p:ext uri="{BB962C8B-B14F-4D97-AF65-F5344CB8AC3E}">
        <p14:creationId xmlns:p14="http://schemas.microsoft.com/office/powerpoint/2010/main" val="219067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Updates</a:t>
            </a:r>
            <a:br>
              <a:rPr lang="en-US" dirty="0" smtClean="0"/>
            </a:br>
            <a:r>
              <a:rPr lang="en-US" dirty="0" smtClean="0"/>
              <a:t>ASPIRE</a:t>
            </a:r>
            <a:endParaRPr lang="en-US" dirty="0"/>
          </a:p>
        </p:txBody>
      </p:sp>
      <p:sp>
        <p:nvSpPr>
          <p:cNvPr id="3" name="Content Placeholder 2"/>
          <p:cNvSpPr>
            <a:spLocks noGrp="1"/>
          </p:cNvSpPr>
          <p:nvPr>
            <p:ph idx="1"/>
          </p:nvPr>
        </p:nvSpPr>
        <p:spPr>
          <a:xfrm>
            <a:off x="0" y="2438400"/>
            <a:ext cx="9144000" cy="4267200"/>
          </a:xfrm>
        </p:spPr>
        <p:txBody>
          <a:bodyPr/>
          <a:lstStyle/>
          <a:p>
            <a:r>
              <a:rPr lang="en-US" dirty="0" smtClean="0"/>
              <a:t>Project Managers:      Catherine </a:t>
            </a:r>
            <a:r>
              <a:rPr lang="en-US" dirty="0" err="1" smtClean="0"/>
              <a:t>Viscoli</a:t>
            </a:r>
            <a:r>
              <a:rPr lang="en-US" dirty="0" smtClean="0"/>
              <a:t>, PhD</a:t>
            </a:r>
          </a:p>
          <a:p>
            <a:r>
              <a:rPr lang="en-US" dirty="0" smtClean="0"/>
              <a:t>					           Laura </a:t>
            </a:r>
            <a:r>
              <a:rPr lang="en-US" dirty="0" err="1" smtClean="0"/>
              <a:t>Benken</a:t>
            </a:r>
            <a:r>
              <a:rPr lang="en-US" dirty="0" smtClean="0"/>
              <a:t>, MBA, BS, CCRP</a:t>
            </a:r>
          </a:p>
          <a:p>
            <a:endParaRPr lang="en-US" dirty="0" smtClean="0"/>
          </a:p>
          <a:p>
            <a:r>
              <a:rPr lang="en-US" dirty="0" smtClean="0"/>
              <a:t> Study Investigators: 	Kevin </a:t>
            </a:r>
            <a:r>
              <a:rPr lang="en-US" dirty="0" err="1" smtClean="0"/>
              <a:t>Sheth</a:t>
            </a:r>
            <a:r>
              <a:rPr lang="en-US" dirty="0" smtClean="0"/>
              <a:t>, MD</a:t>
            </a:r>
          </a:p>
          <a:p>
            <a:r>
              <a:rPr lang="en-US" dirty="0" smtClean="0"/>
              <a:t>						      Hooman Kamel, MD</a:t>
            </a:r>
          </a:p>
          <a:p>
            <a:endParaRPr lang="en-US" dirty="0" smtClean="0"/>
          </a:p>
          <a:p>
            <a:r>
              <a:rPr lang="en-US" dirty="0" smtClean="0"/>
              <a:t>Data Managers:   TBN</a:t>
            </a:r>
          </a:p>
          <a:p>
            <a:endParaRPr lang="en-US" dirty="0"/>
          </a:p>
        </p:txBody>
      </p:sp>
      <p:sp>
        <p:nvSpPr>
          <p:cNvPr id="5" name="TextBox 4"/>
          <p:cNvSpPr txBox="1"/>
          <p:nvPr/>
        </p:nvSpPr>
        <p:spPr>
          <a:xfrm>
            <a:off x="7467600" y="253041"/>
            <a:ext cx="1271502" cy="646331"/>
          </a:xfrm>
          <a:prstGeom prst="rect">
            <a:avLst/>
          </a:prstGeom>
          <a:noFill/>
        </p:spPr>
        <p:txBody>
          <a:bodyPr wrap="none" rtlCol="0">
            <a:spAutoFit/>
          </a:bodyPr>
          <a:lstStyle/>
          <a:p>
            <a:pPr algn="ctr"/>
            <a:r>
              <a:rPr lang="en-US" dirty="0" smtClean="0"/>
              <a:t>Logo </a:t>
            </a:r>
          </a:p>
          <a:p>
            <a:pPr algn="ctr"/>
            <a:r>
              <a:rPr lang="en-US" dirty="0" smtClean="0"/>
              <a:t>in Process</a:t>
            </a:r>
            <a:endParaRPr lang="en-US" dirty="0"/>
          </a:p>
        </p:txBody>
      </p:sp>
    </p:spTree>
    <p:extLst>
      <p:ext uri="{BB962C8B-B14F-4D97-AF65-F5344CB8AC3E}">
        <p14:creationId xmlns:p14="http://schemas.microsoft.com/office/powerpoint/2010/main" val="335914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Updates</a:t>
            </a:r>
            <a:br>
              <a:rPr lang="en-US" dirty="0" smtClean="0"/>
            </a:br>
            <a:r>
              <a:rPr lang="en-US" dirty="0" smtClean="0"/>
              <a:t>ARCADIA</a:t>
            </a:r>
            <a:endParaRPr lang="en-US" dirty="0"/>
          </a:p>
        </p:txBody>
      </p:sp>
      <p:sp>
        <p:nvSpPr>
          <p:cNvPr id="3" name="Content Placeholder 2"/>
          <p:cNvSpPr>
            <a:spLocks noGrp="1"/>
          </p:cNvSpPr>
          <p:nvPr>
            <p:ph idx="1"/>
          </p:nvPr>
        </p:nvSpPr>
        <p:spPr>
          <a:xfrm>
            <a:off x="0" y="2052925"/>
            <a:ext cx="8991600" cy="4805075"/>
          </a:xfrm>
        </p:spPr>
        <p:txBody>
          <a:bodyPr/>
          <a:lstStyle/>
          <a:p>
            <a:endParaRPr lang="en-US" dirty="0" smtClean="0"/>
          </a:p>
          <a:p>
            <a:r>
              <a:rPr lang="en-US" dirty="0" smtClean="0"/>
              <a:t>Study Project Manager:  Irene Ewing, RN, BSN</a:t>
            </a:r>
          </a:p>
          <a:p>
            <a:r>
              <a:rPr lang="en-US" dirty="0" smtClean="0"/>
              <a:t>     						  Rebeca Aragón Garcia, BS</a:t>
            </a:r>
          </a:p>
          <a:p>
            <a:r>
              <a:rPr lang="en-US" dirty="0" smtClean="0"/>
              <a:t>Study Investigators:  Mitch </a:t>
            </a:r>
            <a:r>
              <a:rPr lang="en-US" dirty="0" err="1" smtClean="0"/>
              <a:t>Elkind</a:t>
            </a:r>
            <a:r>
              <a:rPr lang="en-US" dirty="0" smtClean="0"/>
              <a:t>, MD</a:t>
            </a:r>
          </a:p>
          <a:p>
            <a:r>
              <a:rPr lang="en-US" dirty="0" smtClean="0"/>
              <a:t>					        Hooman Kamel, MD</a:t>
            </a:r>
          </a:p>
          <a:p>
            <a:r>
              <a:rPr lang="en-US" dirty="0" smtClean="0"/>
              <a:t>Data Managers:   </a:t>
            </a:r>
            <a:r>
              <a:rPr lang="en-US" dirty="0" err="1" smtClean="0"/>
              <a:t>Faria</a:t>
            </a:r>
            <a:r>
              <a:rPr lang="en-US" dirty="0" smtClean="0"/>
              <a:t> </a:t>
            </a:r>
            <a:r>
              <a:rPr lang="en-US" dirty="0" err="1" smtClean="0"/>
              <a:t>Khattak</a:t>
            </a:r>
            <a:r>
              <a:rPr lang="en-US" dirty="0" smtClean="0"/>
              <a:t>, MPH</a:t>
            </a:r>
          </a:p>
          <a:p>
            <a:r>
              <a:rPr lang="en-US" dirty="0" smtClean="0"/>
              <a:t>				          Jocelyn Anderson, MPH</a:t>
            </a:r>
          </a:p>
          <a:p>
            <a:r>
              <a:rPr lang="en-US" dirty="0" smtClean="0"/>
              <a:t>				          Patty </a:t>
            </a:r>
            <a:r>
              <a:rPr lang="en-US" dirty="0" err="1" smtClean="0"/>
              <a:t>Hutto</a:t>
            </a:r>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3185102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Site Activity </a:t>
            </a:r>
            <a:endParaRPr lang="en-US" dirty="0"/>
          </a:p>
        </p:txBody>
      </p:sp>
      <p:sp>
        <p:nvSpPr>
          <p:cNvPr id="3" name="Content Placeholder 2"/>
          <p:cNvSpPr>
            <a:spLocks noGrp="1"/>
          </p:cNvSpPr>
          <p:nvPr>
            <p:ph idx="1"/>
          </p:nvPr>
        </p:nvSpPr>
        <p:spPr>
          <a:xfrm>
            <a:off x="0" y="2052925"/>
            <a:ext cx="8991600" cy="4195481"/>
          </a:xfrm>
        </p:spPr>
        <p:txBody>
          <a:bodyPr/>
          <a:lstStyle/>
          <a:p>
            <a:r>
              <a:rPr lang="en-US" dirty="0" smtClean="0"/>
              <a:t>124 sites CIRB approved (inclusive of 6 VA sites)</a:t>
            </a:r>
          </a:p>
          <a:p>
            <a:r>
              <a:rPr lang="en-US" dirty="0" smtClean="0"/>
              <a:t>116 sites released to enroll</a:t>
            </a:r>
          </a:p>
          <a:p>
            <a:r>
              <a:rPr lang="en-US" dirty="0" smtClean="0"/>
              <a:t>106 sites have consented at least 1 subject.</a:t>
            </a:r>
          </a:p>
          <a:p>
            <a:pPr marL="0" indent="0">
              <a:buNone/>
            </a:pPr>
            <a:r>
              <a:rPr lang="en-US" dirty="0" smtClean="0"/>
              <a:t> </a:t>
            </a:r>
          </a:p>
          <a:p>
            <a:r>
              <a:rPr lang="en-US" dirty="0" smtClean="0"/>
              <a:t>Unfortunately we are still behind on enrollment.</a:t>
            </a:r>
          </a:p>
          <a:p>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255807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d:image073.png@01D4E2F1.5A9AD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799"/>
            <a:ext cx="7391400" cy="502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7772401" y="304800"/>
            <a:ext cx="609600" cy="609653"/>
          </a:xfrm>
          <a:prstGeom prst="rect">
            <a:avLst/>
          </a:prstGeom>
        </p:spPr>
      </p:pic>
    </p:spTree>
    <p:extLst>
      <p:ext uri="{BB962C8B-B14F-4D97-AF65-F5344CB8AC3E}">
        <p14:creationId xmlns:p14="http://schemas.microsoft.com/office/powerpoint/2010/main" val="253805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581151"/>
          </a:xfrm>
        </p:spPr>
        <p:txBody>
          <a:bodyPr/>
          <a:lstStyle/>
          <a:p>
            <a:pPr algn="ctr"/>
            <a:r>
              <a:rPr lang="en-US" dirty="0"/>
              <a:t>Addressing Recruitment </a:t>
            </a:r>
            <a:r>
              <a:rPr lang="en-US" sz="3600" dirty="0"/>
              <a:t>Challenges</a:t>
            </a:r>
          </a:p>
        </p:txBody>
      </p:sp>
      <p:sp>
        <p:nvSpPr>
          <p:cNvPr id="3" name="Content Placeholder 2"/>
          <p:cNvSpPr>
            <a:spLocks noGrp="1"/>
          </p:cNvSpPr>
          <p:nvPr>
            <p:ph idx="1"/>
          </p:nvPr>
        </p:nvSpPr>
        <p:spPr>
          <a:xfrm>
            <a:off x="0" y="1885951"/>
            <a:ext cx="9220200" cy="4819649"/>
          </a:xfrm>
        </p:spPr>
        <p:txBody>
          <a:bodyPr>
            <a:normAutofit fontScale="85000" lnSpcReduction="20000"/>
          </a:bodyPr>
          <a:lstStyle/>
          <a:p>
            <a:r>
              <a:rPr lang="en-US" sz="2100" dirty="0"/>
              <a:t>Various sites are struggling to consent and randomize subjects</a:t>
            </a:r>
          </a:p>
          <a:p>
            <a:r>
              <a:rPr lang="en-US" sz="2100" dirty="0"/>
              <a:t>We created an agenda to understand a site’s processed, strategies &amp; challenges</a:t>
            </a:r>
          </a:p>
          <a:p>
            <a:r>
              <a:rPr lang="en-US" sz="2100" dirty="0"/>
              <a:t>We wanted to know the features of our most successful enrolling sites (PIs/coordinators)</a:t>
            </a:r>
          </a:p>
          <a:p>
            <a:pPr lvl="1"/>
            <a:r>
              <a:rPr lang="en-US" sz="2100" dirty="0"/>
              <a:t>Reviewed proposed agenda</a:t>
            </a:r>
          </a:p>
          <a:p>
            <a:pPr lvl="1"/>
            <a:r>
              <a:rPr lang="en-US" sz="2100" dirty="0"/>
              <a:t>Discussed their processes/strategies/challenges</a:t>
            </a:r>
          </a:p>
          <a:p>
            <a:r>
              <a:rPr lang="en-US" sz="2100" dirty="0"/>
              <a:t>We will now set up calls with the 36 sites which have not consented/randomized a subject in last 3 months to see if we can help them become more effective (10 have not consented 1 subject) </a:t>
            </a:r>
          </a:p>
          <a:p>
            <a:pPr lvl="1"/>
            <a:r>
              <a:rPr lang="en-US" sz="2100" dirty="0"/>
              <a:t>Will use the proposed agenda to guide the conversation</a:t>
            </a:r>
          </a:p>
          <a:p>
            <a:pPr lvl="1"/>
            <a:r>
              <a:rPr lang="en-US" sz="2100" dirty="0"/>
              <a:t>We want to know each site’s challenges &amp; strategize feasible ways to address these</a:t>
            </a:r>
          </a:p>
          <a:p>
            <a:pPr lvl="1"/>
            <a:r>
              <a:rPr lang="en-US" sz="2100" dirty="0"/>
              <a:t>Ultimate goal: Improve the site’s research experience &amp; improve ARCADIA enrollment</a:t>
            </a:r>
          </a:p>
          <a:p>
            <a:r>
              <a:rPr lang="en-US" sz="2100" dirty="0"/>
              <a:t>Adding more sites</a:t>
            </a:r>
          </a:p>
          <a:p>
            <a:pPr lvl="1"/>
            <a:endParaRPr lang="en-US" dirty="0"/>
          </a:p>
          <a:p>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42899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Recruitment Strategies</a:t>
            </a:r>
            <a:endParaRPr lang="en-US" dirty="0"/>
          </a:p>
        </p:txBody>
      </p:sp>
      <p:sp>
        <p:nvSpPr>
          <p:cNvPr id="3" name="Content Placeholder 2"/>
          <p:cNvSpPr>
            <a:spLocks noGrp="1"/>
          </p:cNvSpPr>
          <p:nvPr>
            <p:ph idx="1"/>
          </p:nvPr>
        </p:nvSpPr>
        <p:spPr>
          <a:xfrm>
            <a:off x="0" y="2052925"/>
            <a:ext cx="9144000" cy="4805075"/>
          </a:xfrm>
        </p:spPr>
        <p:txBody>
          <a:bodyPr>
            <a:normAutofit/>
          </a:bodyPr>
          <a:lstStyle/>
          <a:p>
            <a:r>
              <a:rPr lang="en-US" dirty="0" smtClean="0"/>
              <a:t>What we found top enrolling sites do:</a:t>
            </a:r>
          </a:p>
          <a:p>
            <a:pPr lvl="1"/>
            <a:r>
              <a:rPr lang="en-US" dirty="0" smtClean="0"/>
              <a:t>Foremost, they work as a team </a:t>
            </a:r>
            <a:r>
              <a:rPr lang="en-US" dirty="0" smtClean="0">
                <a:sym typeface="Wingdings" panose="05000000000000000000" pitchFamily="2" charset="2"/>
              </a:rPr>
              <a:t> Commitment to be all in </a:t>
            </a:r>
          </a:p>
          <a:p>
            <a:pPr lvl="2"/>
            <a:r>
              <a:rPr lang="en-US" dirty="0" smtClean="0">
                <a:sym typeface="Wingdings" panose="05000000000000000000" pitchFamily="2" charset="2"/>
              </a:rPr>
              <a:t>support, accountability, motivation &amp; credit</a:t>
            </a:r>
          </a:p>
          <a:p>
            <a:pPr lvl="1"/>
            <a:r>
              <a:rPr lang="en-US" dirty="0" smtClean="0">
                <a:sym typeface="Wingdings" panose="05000000000000000000" pitchFamily="2" charset="2"/>
              </a:rPr>
              <a:t>PI/</a:t>
            </a:r>
            <a:r>
              <a:rPr lang="en-US" dirty="0" err="1" smtClean="0">
                <a:sym typeface="Wingdings" panose="05000000000000000000" pitchFamily="2" charset="2"/>
              </a:rPr>
              <a:t>SubI</a:t>
            </a:r>
            <a:r>
              <a:rPr lang="en-US" dirty="0" smtClean="0">
                <a:sym typeface="Wingdings" panose="05000000000000000000" pitchFamily="2" charset="2"/>
              </a:rPr>
              <a:t> accessibility</a:t>
            </a:r>
          </a:p>
          <a:p>
            <a:pPr lvl="1"/>
            <a:r>
              <a:rPr lang="en-US" dirty="0" smtClean="0">
                <a:sym typeface="Wingdings" panose="05000000000000000000" pitchFamily="2" charset="2"/>
              </a:rPr>
              <a:t>Real-time daily screening (inpatient &amp; clinic)</a:t>
            </a:r>
          </a:p>
          <a:p>
            <a:pPr lvl="1"/>
            <a:r>
              <a:rPr lang="en-US" dirty="0" smtClean="0">
                <a:sym typeface="Wingdings" panose="05000000000000000000" pitchFamily="2" charset="2"/>
              </a:rPr>
              <a:t>Study clinicians introduce the trial to the patients &amp; are available to address concerns w/patient &amp; their PCPs</a:t>
            </a:r>
          </a:p>
          <a:p>
            <a:pPr lvl="1"/>
            <a:r>
              <a:rPr lang="en-US" dirty="0" smtClean="0">
                <a:sym typeface="Wingdings" panose="05000000000000000000" pitchFamily="2" charset="2"/>
              </a:rPr>
              <a:t>Charting ARCADIA screening, eligibility, consented, to approach at clinic, or refused (when reviewed provides accountability and flags patients to be seen in the clinic) </a:t>
            </a:r>
          </a:p>
          <a:p>
            <a:pPr lvl="1"/>
            <a:r>
              <a:rPr lang="en-US" dirty="0" smtClean="0">
                <a:sym typeface="Wingdings" panose="05000000000000000000" pitchFamily="2" charset="2"/>
              </a:rPr>
              <a:t>Research meetings to keep clinicians and study team at the site informed of all active research trials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2233606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9181-C795-4577-8179-E3D700BDA67C}"/>
              </a:ext>
            </a:extLst>
          </p:cNvPr>
          <p:cNvSpPr>
            <a:spLocks noGrp="1"/>
          </p:cNvSpPr>
          <p:nvPr>
            <p:ph type="title"/>
          </p:nvPr>
        </p:nvSpPr>
        <p:spPr/>
        <p:txBody>
          <a:bodyPr/>
          <a:lstStyle/>
          <a:p>
            <a:pPr algn="ctr"/>
            <a:r>
              <a:rPr lang="en-US" dirty="0" smtClean="0"/>
              <a:t>Recruitment Strategies</a:t>
            </a:r>
            <a:endParaRPr lang="en-US" dirty="0"/>
          </a:p>
        </p:txBody>
      </p:sp>
      <p:sp>
        <p:nvSpPr>
          <p:cNvPr id="3" name="Content Placeholder 2">
            <a:extLst>
              <a:ext uri="{FF2B5EF4-FFF2-40B4-BE49-F238E27FC236}">
                <a16:creationId xmlns:a16="http://schemas.microsoft.com/office/drawing/2014/main" id="{E867E967-39FD-4704-B376-52795AAB0F92}"/>
              </a:ext>
            </a:extLst>
          </p:cNvPr>
          <p:cNvSpPr>
            <a:spLocks noGrp="1"/>
          </p:cNvSpPr>
          <p:nvPr>
            <p:ph idx="1"/>
          </p:nvPr>
        </p:nvSpPr>
        <p:spPr>
          <a:xfrm>
            <a:off x="0" y="1524000"/>
            <a:ext cx="9144000" cy="5333999"/>
          </a:xfrm>
        </p:spPr>
        <p:txBody>
          <a:bodyPr>
            <a:normAutofit/>
          </a:bodyPr>
          <a:lstStyle/>
          <a:p>
            <a:r>
              <a:rPr lang="en-US" dirty="0" smtClean="0"/>
              <a:t>What we found (continued):</a:t>
            </a:r>
          </a:p>
          <a:p>
            <a:pPr lvl="1"/>
            <a:r>
              <a:rPr lang="en-US" dirty="0" smtClean="0">
                <a:sym typeface="Wingdings" panose="05000000000000000000" pitchFamily="2" charset="2"/>
              </a:rPr>
              <a:t>Reward attending/fellow research participation </a:t>
            </a:r>
          </a:p>
          <a:p>
            <a:pPr lvl="2"/>
            <a:r>
              <a:rPr lang="en-US" dirty="0" smtClean="0">
                <a:sym typeface="Wingdings" panose="05000000000000000000" pitchFamily="2" charset="2"/>
              </a:rPr>
              <a:t>Contests</a:t>
            </a:r>
          </a:p>
          <a:p>
            <a:pPr lvl="2"/>
            <a:r>
              <a:rPr lang="en-US" dirty="0" smtClean="0">
                <a:sym typeface="Wingdings" panose="05000000000000000000" pitchFamily="2" charset="2"/>
              </a:rPr>
              <a:t>Educational credits/meeting rewards</a:t>
            </a:r>
          </a:p>
          <a:p>
            <a:pPr lvl="2"/>
            <a:r>
              <a:rPr lang="en-US" dirty="0" smtClean="0">
                <a:sym typeface="Wingdings" panose="05000000000000000000" pitchFamily="2" charset="2"/>
              </a:rPr>
              <a:t>Protected research time</a:t>
            </a:r>
          </a:p>
          <a:p>
            <a:pPr lvl="1"/>
            <a:r>
              <a:rPr lang="en-US" dirty="0" smtClean="0"/>
              <a:t>Update clinical personnel on research that impacts ARCADIA </a:t>
            </a:r>
          </a:p>
          <a:p>
            <a:pPr lvl="1"/>
            <a:r>
              <a:rPr lang="en-US" dirty="0" smtClean="0"/>
              <a:t>Coordinators are prepared (kits, CFs, subject binder/worksheets/computer)</a:t>
            </a:r>
          </a:p>
          <a:p>
            <a:pPr lvl="1"/>
            <a:r>
              <a:rPr lang="en-US" dirty="0" smtClean="0"/>
              <a:t>What they do for ESUS patients:</a:t>
            </a:r>
          </a:p>
          <a:p>
            <a:pPr lvl="2"/>
            <a:r>
              <a:rPr lang="en-US" dirty="0" smtClean="0"/>
              <a:t>Discuss the type of stroke they had &amp; what is SOC &amp; what is known for secondary stroke prevention</a:t>
            </a:r>
          </a:p>
          <a:p>
            <a:pPr lvl="2"/>
            <a:r>
              <a:rPr lang="en-US" dirty="0" smtClean="0"/>
              <a:t>Offer home visits</a:t>
            </a:r>
          </a:p>
          <a:p>
            <a:pPr lvl="2"/>
            <a:r>
              <a:rPr lang="en-US" dirty="0" smtClean="0"/>
              <a:t>Respect patient’s agency</a:t>
            </a:r>
          </a:p>
          <a:p>
            <a:pPr lvl="2"/>
            <a:r>
              <a:rPr lang="en-US" dirty="0" smtClean="0"/>
              <a:t>Coordinators become source of assistance (access)</a:t>
            </a:r>
          </a:p>
          <a:p>
            <a:pPr lvl="2"/>
            <a:endParaRPr lang="en-US" dirty="0" smtClean="0"/>
          </a:p>
          <a:p>
            <a:pPr lvl="2"/>
            <a:endParaRPr lang="en-US" dirty="0" smtClean="0"/>
          </a:p>
          <a:p>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1223645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152400"/>
            <a:ext cx="7055380" cy="1700848"/>
          </a:xfrm>
        </p:spPr>
        <p:txBody>
          <a:bodyPr/>
          <a:lstStyle/>
          <a:p>
            <a:pPr algn="ctr"/>
            <a:r>
              <a:rPr lang="en-US" sz="3200" dirty="0" smtClean="0"/>
              <a:t>Coordinator Call</a:t>
            </a:r>
            <a:br>
              <a:rPr lang="en-US" sz="3200" dirty="0" smtClean="0"/>
            </a:br>
            <a:r>
              <a:rPr lang="en-US" sz="3200" dirty="0" smtClean="0"/>
              <a:t>Announcements and Reminders</a:t>
            </a:r>
            <a:endParaRPr lang="en-US" sz="3200" dirty="0"/>
          </a:p>
        </p:txBody>
      </p:sp>
      <p:sp>
        <p:nvSpPr>
          <p:cNvPr id="3" name="Content Placeholder 2"/>
          <p:cNvSpPr>
            <a:spLocks noGrp="1"/>
          </p:cNvSpPr>
          <p:nvPr>
            <p:ph idx="1"/>
          </p:nvPr>
        </p:nvSpPr>
        <p:spPr>
          <a:xfrm>
            <a:off x="152400" y="1523999"/>
            <a:ext cx="8763000" cy="5334001"/>
          </a:xfrm>
        </p:spPr>
        <p:txBody>
          <a:bodyPr>
            <a:normAutofit fontScale="92500"/>
          </a:bodyPr>
          <a:lstStyle/>
          <a:p>
            <a:pPr marL="0" indent="0">
              <a:buNone/>
            </a:pPr>
            <a:endParaRPr lang="en-US" dirty="0" smtClean="0"/>
          </a:p>
          <a:p>
            <a:r>
              <a:rPr lang="en-US" dirty="0" smtClean="0"/>
              <a:t>Next Coordinator Call May 29, 2019</a:t>
            </a:r>
          </a:p>
          <a:p>
            <a:r>
              <a:rPr lang="en-US" dirty="0" smtClean="0"/>
              <a:t>Today’s Roundtable Hosts: To join Coordinator Webinars: https://nihstrokenet.adobeconnect.com/coordinator/ Please enter as a guest, then add your first and last name or email address. For Audio: Dial-In Number: (877) 621-0220 Passcode 434578.</a:t>
            </a:r>
          </a:p>
          <a:p>
            <a:pPr marL="0" indent="0">
              <a:buNone/>
            </a:pPr>
            <a:endParaRPr lang="en-US" dirty="0" smtClean="0"/>
          </a:p>
          <a:p>
            <a:r>
              <a:rPr lang="en-US" dirty="0" smtClean="0"/>
              <a:t>Upcoming StrokeNet Meetings</a:t>
            </a:r>
            <a:r>
              <a:rPr lang="en-US" dirty="0" smtClean="0"/>
              <a:t>:</a:t>
            </a:r>
          </a:p>
          <a:p>
            <a:r>
              <a:rPr lang="en-US" dirty="0" smtClean="0"/>
              <a:t>I-ACQUIRE Investigator Meeting May 1, 2019</a:t>
            </a:r>
            <a:endParaRPr lang="en-US" dirty="0" smtClean="0"/>
          </a:p>
          <a:p>
            <a:r>
              <a:rPr lang="en-US" dirty="0" smtClean="0"/>
              <a:t>CREST 2 Coordinator’s meeting May 2-3, 2019.</a:t>
            </a:r>
          </a:p>
          <a:p>
            <a:r>
              <a:rPr lang="en-US" dirty="0" smtClean="0"/>
              <a:t>MOST Investigator Meeting May 5th, 2019.                  </a:t>
            </a:r>
          </a:p>
          <a:p>
            <a:r>
              <a:rPr lang="en-US" dirty="0" smtClean="0"/>
              <a:t>Plan Ahead:  StrokeNet National webinar meeting will be held on April 10th, 2019 from 12-4pm EST. </a:t>
            </a:r>
          </a:p>
          <a:p>
            <a:r>
              <a:rPr lang="en-US" dirty="0" smtClean="0"/>
              <a:t> The in-person StrokeNet meeting will be Oct. 30th, 2019.</a:t>
            </a:r>
          </a:p>
          <a:p>
            <a:endParaRPr lang="en-US" dirty="0" smtClean="0"/>
          </a:p>
          <a:p>
            <a:endParaRPr lang="en-US" dirty="0" smtClean="0"/>
          </a:p>
          <a:p>
            <a:endParaRPr lang="en-US" dirty="0"/>
          </a:p>
        </p:txBody>
      </p:sp>
    </p:spTree>
    <p:extLst>
      <p:ext uri="{BB962C8B-B14F-4D97-AF65-F5344CB8AC3E}">
        <p14:creationId xmlns:p14="http://schemas.microsoft.com/office/powerpoint/2010/main" val="407048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Recruitment Strategies</a:t>
            </a:r>
            <a:endParaRPr lang="en-US" dirty="0"/>
          </a:p>
        </p:txBody>
      </p:sp>
      <p:sp>
        <p:nvSpPr>
          <p:cNvPr id="3" name="Content Placeholder 2"/>
          <p:cNvSpPr>
            <a:spLocks noGrp="1"/>
          </p:cNvSpPr>
          <p:nvPr>
            <p:ph idx="1"/>
          </p:nvPr>
        </p:nvSpPr>
        <p:spPr>
          <a:xfrm>
            <a:off x="0" y="1447800"/>
            <a:ext cx="9067800" cy="5257799"/>
          </a:xfrm>
        </p:spPr>
        <p:txBody>
          <a:bodyPr>
            <a:normAutofit/>
          </a:bodyPr>
          <a:lstStyle/>
          <a:p>
            <a:r>
              <a:rPr lang="en-US" dirty="0" smtClean="0"/>
              <a:t>We’re also working w/RIC at Vanderbilt</a:t>
            </a:r>
          </a:p>
          <a:p>
            <a:pPr lvl="1"/>
            <a:r>
              <a:rPr lang="en-US" dirty="0" smtClean="0"/>
              <a:t>Reviewed and approved the Agenda created to address research at sites</a:t>
            </a:r>
          </a:p>
          <a:p>
            <a:pPr lvl="1"/>
            <a:r>
              <a:rPr lang="en-US" dirty="0" smtClean="0"/>
              <a:t>They would like to re-start site surveys</a:t>
            </a:r>
          </a:p>
          <a:p>
            <a:pPr lvl="2"/>
            <a:r>
              <a:rPr lang="en-US" dirty="0" smtClean="0"/>
              <a:t>In the process of revising them </a:t>
            </a:r>
          </a:p>
          <a:p>
            <a:pPr lvl="2"/>
            <a:r>
              <a:rPr lang="en-US" dirty="0" smtClean="0"/>
              <a:t>Would like to send to a larger sample</a:t>
            </a:r>
          </a:p>
          <a:p>
            <a:pPr lvl="1"/>
            <a:r>
              <a:rPr lang="en-US" dirty="0" smtClean="0"/>
              <a:t>Potential for Marketing group to assist w/Facebook presence, Facebook ads, and webpage</a:t>
            </a:r>
          </a:p>
          <a:p>
            <a:r>
              <a:rPr lang="en-US" dirty="0" smtClean="0"/>
              <a:t>Emphasize the sense of teamwork for all participating sites</a:t>
            </a:r>
          </a:p>
          <a:p>
            <a:pPr lvl="1"/>
            <a:r>
              <a:rPr lang="en-US" dirty="0" smtClean="0"/>
              <a:t>ARCADIA is like a cooperative, if all participating sites don’t take ownership, then the whole team cannot succeed!</a:t>
            </a:r>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370446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sites</a:t>
            </a:r>
            <a:endParaRPr lang="en-US" dirty="0"/>
          </a:p>
        </p:txBody>
      </p:sp>
      <p:sp>
        <p:nvSpPr>
          <p:cNvPr id="3" name="Content Placeholder 2"/>
          <p:cNvSpPr>
            <a:spLocks noGrp="1"/>
          </p:cNvSpPr>
          <p:nvPr>
            <p:ph idx="1"/>
          </p:nvPr>
        </p:nvSpPr>
        <p:spPr>
          <a:xfrm>
            <a:off x="0" y="1600201"/>
            <a:ext cx="9144000" cy="4648206"/>
          </a:xfrm>
        </p:spPr>
        <p:txBody>
          <a:bodyPr/>
          <a:lstStyle/>
          <a:p>
            <a:r>
              <a:rPr lang="en-US" dirty="0" smtClean="0"/>
              <a:t>Canadian sites-We are actively working with the Drs. Jeff Healey and David Gladstone and the team at McMaster to bring ARCADIA into Canada. The current plan is to add 30 Canadian sites.</a:t>
            </a:r>
          </a:p>
          <a:p>
            <a:r>
              <a:rPr lang="en-US" dirty="0" smtClean="0"/>
              <a:t>US sites- we are still looking for additional recruiting sites.</a:t>
            </a:r>
          </a:p>
          <a:p>
            <a:r>
              <a:rPr lang="en-US" dirty="0" smtClean="0"/>
              <a:t>Referral Sites- please let us know if you have any rehab facilities, clinic or hospitals within your local area where you could screen subject or that could refer patients to you. We will work with you on getting appropriate approvals for this. </a:t>
            </a:r>
          </a:p>
          <a:p>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79071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28650" y="304800"/>
            <a:ext cx="7886700" cy="76200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defTabSz="685800">
              <a:defRPr/>
            </a:pPr>
            <a:r>
              <a:rPr lang="en-US" sz="3300" dirty="0">
                <a:latin typeface="Calibri Light" panose="020F0302020204030204"/>
              </a:rPr>
              <a:t>Screen failure logs</a:t>
            </a:r>
          </a:p>
        </p:txBody>
      </p:sp>
      <p:sp>
        <p:nvSpPr>
          <p:cNvPr id="3" name="TextBox 2"/>
          <p:cNvSpPr txBox="1"/>
          <p:nvPr/>
        </p:nvSpPr>
        <p:spPr>
          <a:xfrm>
            <a:off x="228600" y="1821186"/>
            <a:ext cx="8915400" cy="3831818"/>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dirty="0">
                <a:latin typeface="Calibri" panose="020F0502020204030204"/>
              </a:rPr>
              <a:t>Establish a plan to be notified about </a:t>
            </a:r>
            <a:r>
              <a:rPr lang="en-US" b="1" u="sng" dirty="0">
                <a:latin typeface="Calibri" panose="020F0502020204030204"/>
              </a:rPr>
              <a:t>ALL</a:t>
            </a:r>
            <a:r>
              <a:rPr lang="en-US" dirty="0">
                <a:latin typeface="Calibri" panose="020F0502020204030204"/>
              </a:rPr>
              <a:t> patients who present to the ED, Neurology inpatient service, Neurology outpatient clinics, or any associated rehabilitation facilities. </a:t>
            </a:r>
          </a:p>
          <a:p>
            <a:pPr marL="214313" indent="-214313" defTabSz="685800">
              <a:buFont typeface="Arial" panose="020B0604020202020204" pitchFamily="34" charset="0"/>
              <a:buChar char="•"/>
              <a:defRPr/>
            </a:pPr>
            <a:r>
              <a:rPr lang="en-US" dirty="0">
                <a:latin typeface="Calibri" panose="020F0502020204030204"/>
              </a:rPr>
              <a:t>Include patients who are transferred from an outside facility with suspected stroke. </a:t>
            </a:r>
          </a:p>
          <a:p>
            <a:pPr marL="214313" indent="-214313" defTabSz="685800">
              <a:buFont typeface="Arial" panose="020B0604020202020204" pitchFamily="34" charset="0"/>
              <a:buChar char="•"/>
              <a:defRPr/>
            </a:pPr>
            <a:r>
              <a:rPr lang="en-US" dirty="0">
                <a:latin typeface="Calibri" panose="020F0502020204030204"/>
              </a:rPr>
              <a:t>Include patients seen in outpatient facilities for second opinions, or who do not come through the ED.</a:t>
            </a:r>
          </a:p>
          <a:p>
            <a:pPr marL="214313" indent="-214313" defTabSz="685800">
              <a:buFont typeface="Arial" panose="020B0604020202020204" pitchFamily="34" charset="0"/>
              <a:buChar char="•"/>
              <a:defRPr/>
            </a:pPr>
            <a:r>
              <a:rPr lang="en-US" dirty="0">
                <a:latin typeface="Calibri" panose="020F0502020204030204"/>
              </a:rPr>
              <a:t>Screen all stroke patients to identify those that are ESUS (Embolic stroke of undetermined source).</a:t>
            </a:r>
          </a:p>
          <a:p>
            <a:pPr marL="214313" indent="-214313" defTabSz="685800">
              <a:buFont typeface="Arial" panose="020B0604020202020204" pitchFamily="34" charset="0"/>
              <a:buChar char="•"/>
              <a:defRPr/>
            </a:pPr>
            <a:r>
              <a:rPr lang="en-US" b="1" dirty="0">
                <a:latin typeface="Calibri" panose="020F0502020204030204"/>
              </a:rPr>
              <a:t>Screen failure logs should include ONLY patients that have ESUS</a:t>
            </a:r>
          </a:p>
          <a:p>
            <a:pPr marL="557213" lvl="1" indent="-214313">
              <a:buFont typeface="Arial" panose="020B0604020202020204" pitchFamily="34" charset="0"/>
              <a:buChar char="•"/>
              <a:defRPr/>
            </a:pPr>
            <a:r>
              <a:rPr lang="en-US" dirty="0">
                <a:latin typeface="Calibri" panose="020F0502020204030204"/>
              </a:rPr>
              <a:t>	i.e., you do NOT need to include patients with known atrial fibrillation, lacunar strokes, etc.</a:t>
            </a:r>
          </a:p>
          <a:p>
            <a:pPr marL="214313" indent="-214313">
              <a:buFont typeface="Arial" panose="020B0604020202020204" pitchFamily="34" charset="0"/>
              <a:buChar char="•"/>
              <a:defRPr/>
            </a:pPr>
            <a:r>
              <a:rPr lang="en-US" dirty="0">
                <a:latin typeface="Calibri" panose="020F0502020204030204"/>
              </a:rPr>
              <a:t>Please use the correct Inclusion/Exclusion code # rather than dumping the reason for exclusion on code #99: Other.</a:t>
            </a:r>
          </a:p>
          <a:p>
            <a:pPr defTabSz="685800">
              <a:defRPr/>
            </a:pPr>
            <a:endParaRPr lang="en-US" sz="1350" dirty="0">
              <a:solidFill>
                <a:prstClr val="black"/>
              </a:solidFill>
              <a:latin typeface="Calibri" panose="020F0502020204030204"/>
            </a:endParaRPr>
          </a:p>
          <a:p>
            <a:pPr defTabSz="685800">
              <a:defRPr/>
            </a:pPr>
            <a:r>
              <a:rPr lang="en-US" sz="1350" dirty="0">
                <a:solidFill>
                  <a:prstClr val="black"/>
                </a:solidFill>
                <a:latin typeface="Calibri" panose="020F0502020204030204"/>
              </a:rPr>
              <a:t> </a:t>
            </a:r>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99889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F512, F513, &amp; F514 ‘Second Drug Kit’ Section</a:t>
            </a:r>
            <a:endParaRPr lang="en-US" dirty="0"/>
          </a:p>
        </p:txBody>
      </p:sp>
      <p:sp>
        <p:nvSpPr>
          <p:cNvPr id="3" name="Content Placeholder 2"/>
          <p:cNvSpPr>
            <a:spLocks noGrp="1"/>
          </p:cNvSpPr>
          <p:nvPr>
            <p:ph idx="1"/>
          </p:nvPr>
        </p:nvSpPr>
        <p:spPr>
          <a:xfrm>
            <a:off x="152400" y="2667000"/>
            <a:ext cx="8763000" cy="3581406"/>
          </a:xfrm>
        </p:spPr>
        <p:txBody>
          <a:bodyPr/>
          <a:lstStyle/>
          <a:p>
            <a:r>
              <a:rPr lang="en-US" dirty="0" smtClean="0"/>
              <a:t>This section will only need to be completed if a subject requires an extra drug kit to be dispensed between visits</a:t>
            </a:r>
          </a:p>
          <a:p>
            <a:r>
              <a:rPr lang="en-US" dirty="0" smtClean="0"/>
              <a:t>If you encounter such a scenario, please reach out to the NDMC immediately</a:t>
            </a:r>
          </a:p>
          <a:p>
            <a:r>
              <a:rPr lang="en-US" dirty="0" smtClean="0"/>
              <a:t>The NDMC will update this section on F512 &amp; F513 for you; sites do not have edit permissions to this section on these two forms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1417128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smtClean="0"/>
              <a:t>F512, F513, &amp; F514 ‘Second Drug Kit’ Section</a:t>
            </a:r>
            <a:endParaRPr lang="en-US" sz="3600" dirty="0"/>
          </a:p>
        </p:txBody>
      </p:sp>
      <p:sp>
        <p:nvSpPr>
          <p:cNvPr id="4" name="Content Placeholder 3"/>
          <p:cNvSpPr>
            <a:spLocks noGrp="1"/>
          </p:cNvSpPr>
          <p:nvPr>
            <p:ph idx="1"/>
          </p:nvPr>
        </p:nvSpPr>
        <p:spPr/>
        <p:txBody>
          <a:bodyPr/>
          <a:lstStyle/>
          <a:p>
            <a:r>
              <a:rPr lang="en-US" dirty="0" smtClean="0"/>
              <a:t>These 3 CRFs have been updated to include a ‘second drug kit’ section at the bottom of each form</a:t>
            </a:r>
          </a:p>
          <a:p>
            <a:pPr lvl="1"/>
            <a:endParaRPr lang="en-US" dirty="0" smtClean="0"/>
          </a:p>
          <a:p>
            <a:pPr lvl="1"/>
            <a:endParaRPr lang="en-US" dirty="0" smtClean="0"/>
          </a:p>
          <a:p>
            <a:pPr lvl="1"/>
            <a:endParaRPr lang="en-US" dirty="0" smtClean="0"/>
          </a:p>
        </p:txBody>
      </p:sp>
      <p:pic>
        <p:nvPicPr>
          <p:cNvPr id="9" name="Picture 8"/>
          <p:cNvPicPr>
            <a:picLocks noChangeAspect="1"/>
          </p:cNvPicPr>
          <p:nvPr/>
        </p:nvPicPr>
        <p:blipFill>
          <a:blip r:embed="rId2"/>
          <a:stretch>
            <a:fillRect/>
          </a:stretch>
        </p:blipFill>
        <p:spPr>
          <a:xfrm>
            <a:off x="152400" y="2438400"/>
            <a:ext cx="8991600" cy="4267200"/>
          </a:xfrm>
          <a:prstGeom prst="rect">
            <a:avLst/>
          </a:prstGeom>
        </p:spPr>
      </p:pic>
      <p:pic>
        <p:nvPicPr>
          <p:cNvPr id="5" name="Picture 4"/>
          <p:cNvPicPr>
            <a:picLocks noChangeAspect="1"/>
          </p:cNvPicPr>
          <p:nvPr/>
        </p:nvPicPr>
        <p:blipFill>
          <a:blip r:embed="rId3"/>
          <a:stretch>
            <a:fillRect/>
          </a:stretch>
        </p:blipFill>
        <p:spPr>
          <a:xfrm>
            <a:off x="7772401" y="304800"/>
            <a:ext cx="609600" cy="609653"/>
          </a:xfrm>
          <a:prstGeom prst="rect">
            <a:avLst/>
          </a:prstGeom>
        </p:spPr>
      </p:pic>
    </p:spTree>
    <p:extLst>
      <p:ext uri="{BB962C8B-B14F-4D97-AF65-F5344CB8AC3E}">
        <p14:creationId xmlns:p14="http://schemas.microsoft.com/office/powerpoint/2010/main" val="4048958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F512, F513, &amp; F514 ‘Second Drug Kit’ Section</a:t>
            </a:r>
            <a:endParaRPr lang="en-US" sz="3600" dirty="0"/>
          </a:p>
        </p:txBody>
      </p:sp>
      <p:sp>
        <p:nvSpPr>
          <p:cNvPr id="3" name="Content Placeholder 2"/>
          <p:cNvSpPr>
            <a:spLocks noGrp="1"/>
          </p:cNvSpPr>
          <p:nvPr>
            <p:ph idx="1"/>
          </p:nvPr>
        </p:nvSpPr>
        <p:spPr>
          <a:xfrm>
            <a:off x="-1" y="2052925"/>
            <a:ext cx="9143999" cy="4195481"/>
          </a:xfrm>
        </p:spPr>
        <p:txBody>
          <a:bodyPr/>
          <a:lstStyle/>
          <a:p>
            <a:r>
              <a:rPr lang="en-US" dirty="0" smtClean="0"/>
              <a:t>You will need to document the return of the ‘first’ drug kit bottles on F514 at the subject’s next visit, in addition to the return of the second set of bottles</a:t>
            </a:r>
          </a:p>
          <a:p>
            <a:pPr lvl="1"/>
            <a:r>
              <a:rPr lang="en-US" dirty="0" smtClean="0"/>
              <a:t>Q18 on F514 ‘Second drug kit dispensed at previous visit’ will be updated to ‘Yes’ by NDMC. You will need to complete the remainder of that section</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3400"/>
            <a:ext cx="9143999" cy="2362200"/>
          </a:xfrm>
          <a:prstGeom prst="rect">
            <a:avLst/>
          </a:prstGeom>
        </p:spPr>
      </p:pic>
      <p:pic>
        <p:nvPicPr>
          <p:cNvPr id="5" name="Picture 4"/>
          <p:cNvPicPr>
            <a:picLocks noChangeAspect="1"/>
          </p:cNvPicPr>
          <p:nvPr/>
        </p:nvPicPr>
        <p:blipFill>
          <a:blip r:embed="rId3"/>
          <a:stretch>
            <a:fillRect/>
          </a:stretch>
        </p:blipFill>
        <p:spPr>
          <a:xfrm>
            <a:off x="7772401" y="304800"/>
            <a:ext cx="609600" cy="609653"/>
          </a:xfrm>
          <a:prstGeom prst="rect">
            <a:avLst/>
          </a:prstGeom>
        </p:spPr>
      </p:pic>
    </p:spTree>
    <p:extLst>
      <p:ext uri="{BB962C8B-B14F-4D97-AF65-F5344CB8AC3E}">
        <p14:creationId xmlns:p14="http://schemas.microsoft.com/office/powerpoint/2010/main" val="206861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Upcoming Amendment</a:t>
            </a:r>
            <a:endParaRPr lang="en-US" dirty="0"/>
          </a:p>
        </p:txBody>
      </p:sp>
      <p:sp>
        <p:nvSpPr>
          <p:cNvPr id="3" name="Content Placeholder 2"/>
          <p:cNvSpPr>
            <a:spLocks noGrp="1"/>
          </p:cNvSpPr>
          <p:nvPr>
            <p:ph idx="1"/>
          </p:nvPr>
        </p:nvSpPr>
        <p:spPr>
          <a:xfrm>
            <a:off x="15240" y="1981200"/>
            <a:ext cx="9144000" cy="4648206"/>
          </a:xfrm>
        </p:spPr>
        <p:txBody>
          <a:bodyPr>
            <a:normAutofit/>
          </a:bodyPr>
          <a:lstStyle/>
          <a:p>
            <a:r>
              <a:rPr lang="en-US" dirty="0" smtClean="0"/>
              <a:t>Mild mitral stenosis is no longer an exclusion. </a:t>
            </a:r>
          </a:p>
          <a:p>
            <a:r>
              <a:rPr lang="en-US" dirty="0" smtClean="0"/>
              <a:t>Procedure outlined for obtaining consent from LAR using phone &amp; fax.</a:t>
            </a:r>
          </a:p>
          <a:p>
            <a:r>
              <a:rPr lang="en-US" dirty="0" smtClean="0"/>
              <a:t>Tests to determine ESUS (Echo, ECG) will be accepted if done prior to stroke, but they must be done within 3 months of index stroke.</a:t>
            </a:r>
          </a:p>
          <a:p>
            <a:r>
              <a:rPr lang="en-US" dirty="0" smtClean="0"/>
              <a:t>Procedure outlined for contacting/screening potential subjects by phone.</a:t>
            </a:r>
          </a:p>
          <a:p>
            <a:r>
              <a:rPr lang="en-US" dirty="0" smtClean="0"/>
              <a:t>Allowing additional FU visits by phone or HIPAA compliant telehealth technology.</a:t>
            </a:r>
          </a:p>
          <a:p>
            <a:r>
              <a:rPr lang="en-US" dirty="0" smtClean="0"/>
              <a:t>Clarification that study must be stopped if subject experiences a suspected primary outcome (stroke) pending adjudication decision. (Previously it was left to the site Investigator to decide).</a:t>
            </a: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2253570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68441"/>
            <a:ext cx="6243954" cy="1126959"/>
          </a:xfrm>
        </p:spPr>
        <p:txBody>
          <a:bodyPr/>
          <a:lstStyle/>
          <a:p>
            <a:pPr algn="ctr"/>
            <a:r>
              <a:rPr lang="en-US" sz="3600" smtClean="0"/>
              <a:t>Amendment Process</a:t>
            </a:r>
            <a:endParaRPr lang="en-US" sz="3600" dirty="0"/>
          </a:p>
        </p:txBody>
      </p:sp>
      <p:sp>
        <p:nvSpPr>
          <p:cNvPr id="3" name="Content Placeholder 2"/>
          <p:cNvSpPr>
            <a:spLocks noGrp="1"/>
          </p:cNvSpPr>
          <p:nvPr>
            <p:ph idx="1"/>
          </p:nvPr>
        </p:nvSpPr>
        <p:spPr>
          <a:xfrm>
            <a:off x="0" y="1600201"/>
            <a:ext cx="9144000" cy="5105400"/>
          </a:xfrm>
        </p:spPr>
        <p:txBody>
          <a:bodyPr>
            <a:normAutofit/>
          </a:bodyPr>
          <a:lstStyle/>
          <a:p>
            <a:r>
              <a:rPr lang="en-US" dirty="0" smtClean="0"/>
              <a:t>Once the ARCADIA Amendment is approved we will provide detailed  instructions.</a:t>
            </a:r>
          </a:p>
          <a:p>
            <a:r>
              <a:rPr lang="en-US" dirty="0" smtClean="0"/>
              <a:t>The new Protocol version and CIRB approval letter for the prime award will be saved in the </a:t>
            </a:r>
            <a:r>
              <a:rPr lang="en-US" dirty="0" err="1" smtClean="0"/>
              <a:t>WebDCU</a:t>
            </a:r>
            <a:r>
              <a:rPr lang="en-US" dirty="0" smtClean="0"/>
              <a:t> toolbox.</a:t>
            </a:r>
          </a:p>
          <a:p>
            <a:r>
              <a:rPr lang="en-US" dirty="0" smtClean="0"/>
              <a:t>Your site specific informed consents will be edited by the research compliance specialists and submitted on your behalf.</a:t>
            </a:r>
          </a:p>
          <a:p>
            <a:r>
              <a:rPr lang="en-US" dirty="0" smtClean="0"/>
              <a:t>Once they are CIRB approved, they will be emailed to you. This process will reduce the workload on all of the coordinators and expedite the amendment approval process. </a:t>
            </a:r>
          </a:p>
          <a:p>
            <a:r>
              <a:rPr lang="en-US" dirty="0" smtClean="0"/>
              <a:t>If your local IRB needs to review/approve the new CIRB approved consent, your site will not be able to enroll during that review period. It will be imperative to submit this to them as soon as you receive it.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309569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Informed consent reminders</a:t>
            </a:r>
            <a:endParaRPr lang="en-US" sz="3600" dirty="0"/>
          </a:p>
        </p:txBody>
      </p:sp>
      <p:sp>
        <p:nvSpPr>
          <p:cNvPr id="3" name="Content Placeholder 2"/>
          <p:cNvSpPr>
            <a:spLocks noGrp="1"/>
          </p:cNvSpPr>
          <p:nvPr>
            <p:ph idx="1"/>
          </p:nvPr>
        </p:nvSpPr>
        <p:spPr>
          <a:xfrm>
            <a:off x="0" y="1524001"/>
            <a:ext cx="9144000" cy="4724406"/>
          </a:xfrm>
        </p:spPr>
        <p:txBody>
          <a:bodyPr>
            <a:normAutofit/>
          </a:bodyPr>
          <a:lstStyle/>
          <a:p>
            <a:r>
              <a:rPr lang="en-US" dirty="0" smtClean="0"/>
              <a:t>Always confirm you are using the most recent version approved for your site.</a:t>
            </a:r>
          </a:p>
          <a:p>
            <a:r>
              <a:rPr lang="en-US" dirty="0" smtClean="0"/>
              <a:t>Review the rules for when to use LAR and when a witness is used.</a:t>
            </a:r>
          </a:p>
          <a:p>
            <a:r>
              <a:rPr lang="en-US" dirty="0" smtClean="0"/>
              <a:t>Review the rules for using Short Forms.</a:t>
            </a:r>
          </a:p>
          <a:p>
            <a:r>
              <a:rPr lang="en-US" dirty="0" smtClean="0"/>
              <a:t> 	If you use a short form notify the project manager immediately so a 	full translated consent can be obtained.</a:t>
            </a:r>
          </a:p>
          <a:p>
            <a:r>
              <a:rPr lang="en-US" dirty="0" smtClean="0"/>
              <a:t>Consents should be signed at the time of the consenting process.</a:t>
            </a:r>
          </a:p>
          <a:p>
            <a:pPr lvl="1"/>
            <a:r>
              <a:rPr lang="en-US" dirty="0" smtClean="0"/>
              <a:t>	If you provide a consent to a patient to take home or review-make sure they do not 	sign it until they are in the presence of a study team member delegated to obtain 	consent, who can also sign and answer any questions.</a:t>
            </a:r>
            <a:endParaRPr lang="en-US" dirty="0"/>
          </a:p>
        </p:txBody>
      </p:sp>
      <p:pic>
        <p:nvPicPr>
          <p:cNvPr id="4" name="Picture 3"/>
          <p:cNvPicPr>
            <a:picLocks noChangeAspect="1"/>
          </p:cNvPicPr>
          <p:nvPr/>
        </p:nvPicPr>
        <p:blipFill>
          <a:blip r:embed="rId2"/>
          <a:stretch>
            <a:fillRect/>
          </a:stretch>
        </p:blipFill>
        <p:spPr>
          <a:xfrm>
            <a:off x="7772401" y="304800"/>
            <a:ext cx="609600" cy="609653"/>
          </a:xfrm>
          <a:prstGeom prst="rect">
            <a:avLst/>
          </a:prstGeom>
        </p:spPr>
      </p:pic>
    </p:spTree>
    <p:extLst>
      <p:ext uri="{BB962C8B-B14F-4D97-AF65-F5344CB8AC3E}">
        <p14:creationId xmlns:p14="http://schemas.microsoft.com/office/powerpoint/2010/main" val="1159177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NCC/NINDS </a:t>
            </a:r>
            <a:r>
              <a:rPr lang="en-US" sz="3600" dirty="0" smtClean="0"/>
              <a:t>Updates</a:t>
            </a:r>
            <a:r>
              <a:rPr lang="en-US" dirty="0" smtClean="0"/>
              <a:t/>
            </a:r>
            <a:br>
              <a:rPr lang="en-US" dirty="0" smtClean="0"/>
            </a:br>
            <a:endParaRPr lang="en-US" dirty="0"/>
          </a:p>
        </p:txBody>
      </p:sp>
      <p:sp>
        <p:nvSpPr>
          <p:cNvPr id="3" name="Content Placeholder 2"/>
          <p:cNvSpPr>
            <a:spLocks noGrp="1"/>
          </p:cNvSpPr>
          <p:nvPr>
            <p:ph idx="1"/>
          </p:nvPr>
        </p:nvSpPr>
        <p:spPr>
          <a:xfrm>
            <a:off x="0" y="2057400"/>
            <a:ext cx="9144000" cy="4800600"/>
          </a:xfrm>
        </p:spPr>
        <p:txBody>
          <a:bodyPr>
            <a:normAutofit fontScale="47500" lnSpcReduction="20000"/>
          </a:bodyPr>
          <a:lstStyle/>
          <a:p>
            <a:pPr marL="0" indent="0" algn="ctr">
              <a:buNone/>
            </a:pPr>
            <a:endParaRPr lang="en-US" sz="2000" b="1" u="sng" dirty="0" smtClean="0">
              <a:solidFill>
                <a:schemeClr val="tx1"/>
              </a:solidFill>
            </a:endParaRPr>
          </a:p>
          <a:p>
            <a:pPr marL="0" indent="0" algn="ctr">
              <a:buNone/>
            </a:pPr>
            <a:r>
              <a:rPr lang="en-US" sz="2900" b="1" u="sng" dirty="0" smtClean="0">
                <a:solidFill>
                  <a:schemeClr val="tx1"/>
                </a:solidFill>
              </a:rPr>
              <a:t>The National Coordinating Center </a:t>
            </a:r>
          </a:p>
          <a:p>
            <a:pPr marL="0" indent="0" algn="ctr">
              <a:spcBef>
                <a:spcPts val="0"/>
              </a:spcBef>
              <a:buNone/>
            </a:pPr>
            <a:r>
              <a:rPr lang="en-US" sz="2900" dirty="0" smtClean="0">
                <a:solidFill>
                  <a:schemeClr val="tx1"/>
                </a:solidFill>
              </a:rPr>
              <a:t>	</a:t>
            </a:r>
          </a:p>
          <a:p>
            <a:pPr marL="0" indent="0" algn="ctr">
              <a:spcBef>
                <a:spcPts val="0"/>
              </a:spcBef>
              <a:buNone/>
            </a:pPr>
            <a:r>
              <a:rPr lang="en-US" sz="2900" dirty="0" smtClean="0">
                <a:solidFill>
                  <a:schemeClr val="tx1"/>
                </a:solidFill>
              </a:rPr>
              <a:t>		</a:t>
            </a:r>
          </a:p>
          <a:p>
            <a:pPr marL="0" indent="0">
              <a:buNone/>
            </a:pPr>
            <a:r>
              <a:rPr lang="en-US" sz="2900" dirty="0" smtClean="0"/>
              <a:t>         			Joe </a:t>
            </a:r>
            <a:r>
              <a:rPr lang="en-US" sz="3400" dirty="0" smtClean="0"/>
              <a:t>Broderick, MPI   				</a:t>
            </a:r>
            <a:r>
              <a:rPr lang="en-US" sz="3400" dirty="0" smtClean="0"/>
              <a:t>Pooja </a:t>
            </a:r>
            <a:r>
              <a:rPr lang="en-US" sz="3400" dirty="0" smtClean="0"/>
              <a:t>Khatri, MPI 				</a:t>
            </a:r>
            <a:r>
              <a:rPr lang="en-US" sz="3400" dirty="0" smtClean="0">
                <a:solidFill>
                  <a:schemeClr val="tx1"/>
                </a:solidFill>
              </a:rPr>
              <a:t>	</a:t>
            </a:r>
          </a:p>
          <a:p>
            <a:pPr marL="0" indent="0">
              <a:buNone/>
            </a:pPr>
            <a:r>
              <a:rPr lang="en-US" sz="3400" dirty="0" smtClean="0">
                <a:solidFill>
                  <a:schemeClr val="tx1"/>
                </a:solidFill>
              </a:rPr>
              <a:t>         		Jamey Frasure, Director			</a:t>
            </a:r>
            <a:r>
              <a:rPr lang="en-US" sz="3400" dirty="0" smtClean="0"/>
              <a:t>Teresa Murrell-Bohn, Sr. Project </a:t>
            </a:r>
            <a:r>
              <a:rPr lang="en-US" sz="3400" dirty="0" smtClean="0"/>
              <a:t>													Manager</a:t>
            </a:r>
            <a:endParaRPr lang="en-US" sz="3400" dirty="0" smtClean="0">
              <a:solidFill>
                <a:schemeClr val="tx1"/>
              </a:solidFill>
            </a:endParaRPr>
          </a:p>
          <a:p>
            <a:pPr marL="0" indent="0">
              <a:buNone/>
            </a:pPr>
            <a:r>
              <a:rPr lang="en-US" sz="3400" dirty="0" smtClean="0"/>
              <a:t>			Jeanne Sester, Ed </a:t>
            </a:r>
            <a:r>
              <a:rPr lang="en-US" sz="3400" dirty="0" err="1" smtClean="0"/>
              <a:t>Coord</a:t>
            </a:r>
            <a:r>
              <a:rPr lang="en-US" sz="3400" dirty="0" smtClean="0"/>
              <a:t>			Rose Beckmann, Administration</a:t>
            </a:r>
          </a:p>
          <a:p>
            <a:pPr marL="0" indent="0">
              <a:buNone/>
            </a:pPr>
            <a:r>
              <a:rPr lang="en-US" sz="3400" dirty="0" smtClean="0"/>
              <a:t>			Emily Stinson, Regulatory</a:t>
            </a:r>
            <a:r>
              <a:rPr lang="en-US" sz="3400" dirty="0" smtClean="0">
                <a:solidFill>
                  <a:schemeClr val="tx1"/>
                </a:solidFill>
              </a:rPr>
              <a:t>			</a:t>
            </a:r>
            <a:r>
              <a:rPr lang="en-US" sz="3400" dirty="0" smtClean="0"/>
              <a:t>Jen Golan, Regulatory</a:t>
            </a:r>
            <a:endParaRPr lang="en-US" sz="3400" dirty="0" smtClean="0">
              <a:solidFill>
                <a:schemeClr val="tx1"/>
              </a:solidFill>
            </a:endParaRPr>
          </a:p>
          <a:p>
            <a:pPr marL="0" indent="0">
              <a:buNone/>
            </a:pPr>
            <a:r>
              <a:rPr lang="en-US" sz="3400" dirty="0" smtClean="0">
                <a:solidFill>
                  <a:schemeClr val="tx1"/>
                </a:solidFill>
              </a:rPr>
              <a:t>			Diane Sparks, Contracts		</a:t>
            </a:r>
            <a:r>
              <a:rPr lang="en-US" sz="3400" dirty="0" smtClean="0"/>
              <a:t> 	Wren Hanson, Contracts </a:t>
            </a:r>
            <a:r>
              <a:rPr lang="en-US" sz="3400" dirty="0" smtClean="0">
                <a:solidFill>
                  <a:schemeClr val="tx1"/>
                </a:solidFill>
              </a:rPr>
              <a:t>	</a:t>
            </a:r>
          </a:p>
          <a:p>
            <a:pPr marL="0" indent="0">
              <a:buNone/>
            </a:pPr>
            <a:r>
              <a:rPr lang="en-US" sz="3400" dirty="0" smtClean="0"/>
              <a:t>			Mary Ann Harty, Finances			StrokeNet Central Pharmacy</a:t>
            </a:r>
          </a:p>
          <a:p>
            <a:pPr marL="0" indent="0">
              <a:buNone/>
            </a:pPr>
            <a:endParaRPr lang="en-US" sz="3400" dirty="0" smtClean="0">
              <a:solidFill>
                <a:schemeClr val="tx1"/>
              </a:solidFill>
            </a:endParaRPr>
          </a:p>
          <a:p>
            <a:pPr marL="0" indent="0">
              <a:buNone/>
            </a:pPr>
            <a:r>
              <a:rPr lang="en-US" sz="3400" dirty="0" smtClean="0"/>
              <a:t>		                                     		</a:t>
            </a:r>
            <a:r>
              <a:rPr lang="en-US" sz="3400" b="1" u="sng" dirty="0" smtClean="0"/>
              <a:t>The NINDS </a:t>
            </a:r>
          </a:p>
          <a:p>
            <a:pPr marL="0" indent="0">
              <a:buNone/>
            </a:pPr>
            <a:r>
              <a:rPr lang="en-US" sz="3400" dirty="0" smtClean="0"/>
              <a:t>							        Scott Janis</a:t>
            </a:r>
          </a:p>
          <a:p>
            <a:pPr marL="0" indent="0">
              <a:buNone/>
            </a:pPr>
            <a:r>
              <a:rPr lang="en-US" sz="3400" dirty="0" smtClean="0">
                <a:solidFill>
                  <a:schemeClr val="tx1"/>
                </a:solidFill>
              </a:rPr>
              <a:t>                                              	  </a:t>
            </a:r>
            <a:r>
              <a:rPr lang="en-US" sz="3400" dirty="0" smtClean="0"/>
              <a:t>           Joanna Vivalda</a:t>
            </a:r>
          </a:p>
          <a:p>
            <a:pPr marL="0" indent="0">
              <a:buNone/>
            </a:pPr>
            <a:r>
              <a:rPr lang="en-US" sz="2000" dirty="0" smtClean="0">
                <a:solidFill>
                  <a:schemeClr val="tx1"/>
                </a:solidFill>
              </a:rPr>
              <a:t>   		</a:t>
            </a:r>
          </a:p>
          <a:p>
            <a:pPr marL="0" indent="0">
              <a:buNone/>
            </a:pPr>
            <a:r>
              <a:rPr lang="en-US" dirty="0" smtClean="0"/>
              <a:t>							   </a:t>
            </a:r>
            <a:r>
              <a:rPr lang="en-US" sz="2000" dirty="0" smtClean="0">
                <a:solidFill>
                  <a:schemeClr val="tx1"/>
                </a:solidFill>
              </a:rPr>
              <a:t>	</a:t>
            </a:r>
            <a:r>
              <a:rPr lang="en-US" sz="1800" dirty="0" smtClean="0">
                <a:solidFill>
                  <a:schemeClr val="tx1">
                    <a:lumMod val="75000"/>
                    <a:lumOff val="25000"/>
                  </a:schemeClr>
                </a:solidFill>
              </a:rPr>
              <a:t>		</a:t>
            </a:r>
          </a:p>
          <a:p>
            <a:pPr marL="0" indent="0">
              <a:buNone/>
            </a:pPr>
            <a:endParaRPr lang="en-US" dirty="0" smtClean="0">
              <a:solidFill>
                <a:schemeClr val="tx1">
                  <a:lumMod val="75000"/>
                  <a:lumOff val="25000"/>
                </a:schemeClr>
              </a:solidFill>
            </a:endParaRP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0" y="1230246"/>
            <a:ext cx="2933700" cy="618138"/>
          </a:xfrm>
          <a:prstGeom prst="rect">
            <a:avLst/>
          </a:prstGeom>
        </p:spPr>
      </p:pic>
    </p:spTree>
    <p:extLst>
      <p:ext uri="{BB962C8B-B14F-4D97-AF65-F5344CB8AC3E}">
        <p14:creationId xmlns:p14="http://schemas.microsoft.com/office/powerpoint/2010/main" val="602337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 Updates</a:t>
            </a:r>
            <a:br>
              <a:rPr lang="en-US" smtClean="0"/>
            </a:br>
            <a:r>
              <a:rPr lang="en-US" smtClean="0"/>
              <a:t>CREST-2</a:t>
            </a:r>
            <a:endParaRPr lang="en-US" dirty="0"/>
          </a:p>
        </p:txBody>
      </p:sp>
      <p:sp>
        <p:nvSpPr>
          <p:cNvPr id="3" name="Content Placeholder 2"/>
          <p:cNvSpPr>
            <a:spLocks noGrp="1"/>
          </p:cNvSpPr>
          <p:nvPr>
            <p:ph idx="1"/>
          </p:nvPr>
        </p:nvSpPr>
        <p:spPr/>
        <p:txBody>
          <a:bodyPr/>
          <a:lstStyle/>
          <a:p>
            <a:endParaRPr lang="en-US" dirty="0" smtClean="0"/>
          </a:p>
          <a:p>
            <a:r>
              <a:rPr lang="en-US" dirty="0" smtClean="0"/>
              <a:t>Study Project Manager:  </a:t>
            </a:r>
            <a:r>
              <a:rPr lang="en-US" dirty="0" smtClean="0"/>
              <a:t>Kassondra Guzman, BS     </a:t>
            </a:r>
            <a:endParaRPr lang="en-US" dirty="0" smtClean="0"/>
          </a:p>
          <a:p>
            <a:r>
              <a:rPr lang="en-US" dirty="0" smtClean="0"/>
              <a:t> Study Investigators:  Tom </a:t>
            </a:r>
            <a:r>
              <a:rPr lang="en-US" dirty="0" err="1" smtClean="0"/>
              <a:t>Brott</a:t>
            </a:r>
            <a:r>
              <a:rPr lang="en-US" dirty="0" smtClean="0"/>
              <a:t>, MD</a:t>
            </a:r>
          </a:p>
          <a:p>
            <a:r>
              <a:rPr lang="en-US" dirty="0" smtClean="0"/>
              <a:t>					        James </a:t>
            </a:r>
            <a:r>
              <a:rPr lang="en-US" dirty="0" err="1" smtClean="0"/>
              <a:t>Meschia</a:t>
            </a:r>
            <a:r>
              <a:rPr lang="en-US" dirty="0" smtClean="0"/>
              <a:t>, MD							</a:t>
            </a:r>
          </a:p>
          <a:p>
            <a:r>
              <a:rPr lang="en-US" dirty="0" smtClean="0"/>
              <a:t>Data Managers:    University of Alabama  			     </a:t>
            </a:r>
          </a:p>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7772400" y="228600"/>
            <a:ext cx="626077" cy="762000"/>
          </a:xfrm>
          <a:prstGeom prst="rect">
            <a:avLst/>
          </a:prstGeom>
        </p:spPr>
      </p:pic>
    </p:spTree>
    <p:extLst>
      <p:ext uri="{BB962C8B-B14F-4D97-AF65-F5344CB8AC3E}">
        <p14:creationId xmlns:p14="http://schemas.microsoft.com/office/powerpoint/2010/main" val="1307136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Performance Progress Report (RPPR)</a:t>
            </a:r>
            <a:br>
              <a:rPr lang="en-US" dirty="0" smtClean="0"/>
            </a:br>
            <a:endParaRPr lang="en-US" dirty="0"/>
          </a:p>
        </p:txBody>
      </p:sp>
      <p:sp>
        <p:nvSpPr>
          <p:cNvPr id="3" name="Content Placeholder 2"/>
          <p:cNvSpPr>
            <a:spLocks noGrp="1"/>
          </p:cNvSpPr>
          <p:nvPr>
            <p:ph idx="1"/>
          </p:nvPr>
        </p:nvSpPr>
        <p:spPr>
          <a:xfrm>
            <a:off x="0" y="2819400"/>
            <a:ext cx="9067800" cy="3429006"/>
          </a:xfrm>
        </p:spPr>
        <p:txBody>
          <a:bodyPr/>
          <a:lstStyle/>
          <a:p>
            <a:r>
              <a:rPr lang="en-US" dirty="0" smtClean="0"/>
              <a:t>Annual RPPR – Use to describe a grant’s scientific progress, identify significant changes, report on personnel, and describe plans for the subsequent budget period or year</a:t>
            </a:r>
          </a:p>
          <a:p>
            <a:r>
              <a:rPr lang="en-US" dirty="0" smtClean="0"/>
              <a:t>Awards under the Streamlined Non-Competing Award Process (SNAP) must submit a non-competing application via the </a:t>
            </a:r>
            <a:r>
              <a:rPr lang="en-US" dirty="0" err="1" smtClean="0"/>
              <a:t>eRA</a:t>
            </a:r>
            <a:r>
              <a:rPr lang="en-US" dirty="0" smtClean="0"/>
              <a:t> Commons by the 15th of the month preceding the month in which the budget period ends (June 15, 2019)</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5098" y="253041"/>
            <a:ext cx="2128902" cy="578023"/>
          </a:xfrm>
          <a:prstGeom prst="rect">
            <a:avLst/>
          </a:prstGeom>
        </p:spPr>
      </p:pic>
    </p:spTree>
    <p:extLst>
      <p:ext uri="{BB962C8B-B14F-4D97-AF65-F5344CB8AC3E}">
        <p14:creationId xmlns:p14="http://schemas.microsoft.com/office/powerpoint/2010/main" val="2627570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Performance Progress Report (RPPR)</a:t>
            </a:r>
            <a:br>
              <a:rPr lang="en-US" dirty="0" smtClean="0"/>
            </a:br>
            <a:endParaRPr lang="en-US" dirty="0"/>
          </a:p>
        </p:txBody>
      </p:sp>
      <p:sp>
        <p:nvSpPr>
          <p:cNvPr id="3" name="Content Placeholder 2"/>
          <p:cNvSpPr>
            <a:spLocks noGrp="1"/>
          </p:cNvSpPr>
          <p:nvPr>
            <p:ph idx="1"/>
          </p:nvPr>
        </p:nvSpPr>
        <p:spPr>
          <a:xfrm>
            <a:off x="0" y="2286000"/>
            <a:ext cx="8987154" cy="3962406"/>
          </a:xfrm>
        </p:spPr>
        <p:txBody>
          <a:bodyPr/>
          <a:lstStyle/>
          <a:p>
            <a:r>
              <a:rPr lang="en-US" dirty="0" smtClean="0"/>
              <a:t>The non-competing application can be submitted using the Research Performance Progress Report (RPPR) format via the RPPR link in </a:t>
            </a:r>
            <a:r>
              <a:rPr lang="en-US" dirty="0" err="1" smtClean="0"/>
              <a:t>eRA</a:t>
            </a:r>
            <a:r>
              <a:rPr lang="en-US" dirty="0" smtClean="0"/>
              <a:t> Commons</a:t>
            </a:r>
          </a:p>
          <a:p>
            <a:r>
              <a:rPr lang="en-US" dirty="0" smtClean="0"/>
              <a:t>Instructions can be found in the RPPR User Guide</a:t>
            </a:r>
          </a:p>
          <a:p>
            <a:pPr lvl="1"/>
            <a:r>
              <a:rPr lang="en-US" dirty="0" smtClean="0">
                <a:hlinkClick r:id="rId2"/>
              </a:rPr>
              <a:t>https://grants.nih.gov/sites/default/files/rppr_instruction_guide.pdf</a:t>
            </a:r>
            <a:endParaRPr lang="en-US" dirty="0" smtClean="0"/>
          </a:p>
          <a:p>
            <a:r>
              <a:rPr lang="en-US" dirty="0" smtClean="0"/>
              <a:t>Work with your institutional grants management office</a:t>
            </a:r>
          </a:p>
          <a:p>
            <a:r>
              <a:rPr lang="en-US" dirty="0" smtClean="0"/>
              <a:t>Contact Joanna Vivalda with any questions</a:t>
            </a:r>
          </a:p>
          <a:p>
            <a:endParaRPr lang="en-US"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5098" y="253041"/>
            <a:ext cx="2128902" cy="578023"/>
          </a:xfrm>
          <a:prstGeom prst="rect">
            <a:avLst/>
          </a:prstGeom>
        </p:spPr>
      </p:pic>
    </p:spTree>
    <p:extLst>
      <p:ext uri="{BB962C8B-B14F-4D97-AF65-F5344CB8AC3E}">
        <p14:creationId xmlns:p14="http://schemas.microsoft.com/office/powerpoint/2010/main" val="2763573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Management Center Updates</a:t>
            </a:r>
            <a:endParaRPr lang="en-US" dirty="0"/>
          </a:p>
        </p:txBody>
      </p:sp>
      <p:sp>
        <p:nvSpPr>
          <p:cNvPr id="3" name="Content Placeholder 2"/>
          <p:cNvSpPr>
            <a:spLocks noGrp="1"/>
          </p:cNvSpPr>
          <p:nvPr>
            <p:ph idx="1"/>
          </p:nvPr>
        </p:nvSpPr>
        <p:spPr>
          <a:xfrm>
            <a:off x="152400" y="2052925"/>
            <a:ext cx="7386954" cy="4195481"/>
          </a:xfrm>
        </p:spPr>
        <p:txBody>
          <a:bodyPr/>
          <a:lstStyle/>
          <a:p>
            <a:endParaRPr lang="en-US" dirty="0" smtClean="0"/>
          </a:p>
          <a:p>
            <a:r>
              <a:rPr lang="en-US" dirty="0" err="1" smtClean="0"/>
              <a:t>WebDCU</a:t>
            </a:r>
            <a:r>
              <a:rPr lang="en-US" dirty="0" smtClean="0"/>
              <a:t>™/NDMC Team:</a:t>
            </a:r>
          </a:p>
          <a:p>
            <a:r>
              <a:rPr lang="en-US" dirty="0" smtClean="0"/>
              <a:t>Yuko </a:t>
            </a:r>
            <a:r>
              <a:rPr lang="en-US" dirty="0" err="1" smtClean="0"/>
              <a:t>Palesch</a:t>
            </a:r>
            <a:r>
              <a:rPr lang="en-US" dirty="0" smtClean="0"/>
              <a:t>, MPI			</a:t>
            </a:r>
          </a:p>
          <a:p>
            <a:r>
              <a:rPr lang="en-US" dirty="0" err="1" smtClean="0"/>
              <a:t>Wenle</a:t>
            </a:r>
            <a:r>
              <a:rPr lang="en-US" dirty="0" smtClean="0"/>
              <a:t> Zhao, MPI</a:t>
            </a:r>
          </a:p>
          <a:p>
            <a:r>
              <a:rPr lang="en-US" dirty="0" smtClean="0"/>
              <a:t>Catherine Dillon, MS, Operations Manager</a:t>
            </a:r>
          </a:p>
          <a:p>
            <a:r>
              <a:rPr lang="en-US" dirty="0" smtClean="0"/>
              <a:t>Jessica Griffin, BS, CCRP, Project Manager</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5098" y="253041"/>
            <a:ext cx="2128902" cy="578023"/>
          </a:xfrm>
          <a:prstGeom prst="rect">
            <a:avLst/>
          </a:prstGeom>
        </p:spPr>
      </p:pic>
    </p:spTree>
    <p:extLst>
      <p:ext uri="{BB962C8B-B14F-4D97-AF65-F5344CB8AC3E}">
        <p14:creationId xmlns:p14="http://schemas.microsoft.com/office/powerpoint/2010/main" val="1370139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CIRB Updates</a:t>
            </a:r>
            <a:endParaRPr lang="en-US" dirty="0"/>
          </a:p>
        </p:txBody>
      </p:sp>
      <p:sp>
        <p:nvSpPr>
          <p:cNvPr id="3" name="Content Placeholder 2"/>
          <p:cNvSpPr>
            <a:spLocks noGrp="1"/>
          </p:cNvSpPr>
          <p:nvPr>
            <p:ph idx="1"/>
          </p:nvPr>
        </p:nvSpPr>
        <p:spPr>
          <a:xfrm>
            <a:off x="0" y="2052925"/>
            <a:ext cx="9144000" cy="4195481"/>
          </a:xfrm>
        </p:spPr>
        <p:txBody>
          <a:bodyPr/>
          <a:lstStyle/>
          <a:p>
            <a:endParaRPr lang="en-US" dirty="0" smtClean="0"/>
          </a:p>
          <a:p>
            <a:r>
              <a:rPr lang="en-US" dirty="0" smtClean="0"/>
              <a:t>CIRB Team Members:  </a:t>
            </a:r>
          </a:p>
          <a:p>
            <a:endParaRPr lang="en-US" dirty="0" smtClean="0"/>
          </a:p>
          <a:p>
            <a:r>
              <a:rPr lang="en-US" dirty="0" smtClean="0"/>
              <a:t>Sue Roll, CIRB Liaison</a:t>
            </a:r>
          </a:p>
          <a:p>
            <a:r>
              <a:rPr lang="en-US" dirty="0" smtClean="0"/>
              <a:t>Keeley Hendrix, CIRB Coordinator</a:t>
            </a:r>
          </a:p>
          <a:p>
            <a:r>
              <a:rPr lang="en-US" dirty="0" smtClean="0"/>
              <a:t>Jo Ann </a:t>
            </a:r>
            <a:r>
              <a:rPr lang="en-US" dirty="0" err="1" smtClean="0"/>
              <a:t>Behrle</a:t>
            </a:r>
            <a:r>
              <a:rPr lang="en-US" dirty="0" smtClean="0"/>
              <a:t>, CIRB HPA</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5098" y="253041"/>
            <a:ext cx="2128902" cy="578023"/>
          </a:xfrm>
          <a:prstGeom prst="rect">
            <a:avLst/>
          </a:prstGeom>
        </p:spPr>
      </p:pic>
    </p:spTree>
    <p:extLst>
      <p:ext uri="{BB962C8B-B14F-4D97-AF65-F5344CB8AC3E}">
        <p14:creationId xmlns:p14="http://schemas.microsoft.com/office/powerpoint/2010/main" val="3532823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Roundtable Discussion</a:t>
            </a:r>
            <a:endParaRPr lang="en-US" dirty="0"/>
          </a:p>
        </p:txBody>
      </p:sp>
      <p:sp>
        <p:nvSpPr>
          <p:cNvPr id="3" name="Content Placeholder 2"/>
          <p:cNvSpPr>
            <a:spLocks noGrp="1"/>
          </p:cNvSpPr>
          <p:nvPr>
            <p:ph idx="1"/>
          </p:nvPr>
        </p:nvSpPr>
        <p:spPr>
          <a:xfrm>
            <a:off x="0" y="2052925"/>
            <a:ext cx="8915400" cy="4195481"/>
          </a:xfrm>
        </p:spPr>
        <p:txBody>
          <a:bodyPr/>
          <a:lstStyle/>
          <a:p>
            <a:r>
              <a:rPr lang="en-US" dirty="0" smtClean="0"/>
              <a:t>Today’s Roundtable Discussion:</a:t>
            </a:r>
          </a:p>
          <a:p>
            <a:endParaRPr lang="en-US" dirty="0" smtClean="0"/>
          </a:p>
          <a:p>
            <a:r>
              <a:rPr lang="en-US" dirty="0" smtClean="0"/>
              <a:t>Open Forum:</a:t>
            </a:r>
          </a:p>
          <a:p>
            <a:endParaRPr lang="en-US" dirty="0" smtClean="0"/>
          </a:p>
          <a:p>
            <a:r>
              <a:rPr lang="en-US" dirty="0" smtClean="0"/>
              <a:t>Cheryl Grant and Preethy Feit to discuss upcoming managers survey.</a:t>
            </a:r>
          </a:p>
          <a:p>
            <a:r>
              <a:rPr lang="en-US" dirty="0" smtClean="0"/>
              <a:t>Future calls to allow sites to present their RCC’s.</a:t>
            </a:r>
          </a:p>
          <a:p>
            <a:r>
              <a:rPr lang="en-US" dirty="0" smtClean="0"/>
              <a:t>Topics or presenters for the Atlanta Meeting.</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2076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General Information</a:t>
            </a:r>
            <a:br>
              <a:rPr lang="en-US" sz="3600" dirty="0" smtClean="0"/>
            </a:br>
            <a:r>
              <a:rPr lang="en-US" sz="3600" dirty="0" smtClean="0"/>
              <a:t>and Reminders</a:t>
            </a:r>
            <a:endParaRPr lang="en-US" sz="3600" dirty="0"/>
          </a:p>
        </p:txBody>
      </p:sp>
      <p:sp>
        <p:nvSpPr>
          <p:cNvPr id="3" name="Content Placeholder 2"/>
          <p:cNvSpPr>
            <a:spLocks noGrp="1"/>
          </p:cNvSpPr>
          <p:nvPr>
            <p:ph idx="1"/>
          </p:nvPr>
        </p:nvSpPr>
        <p:spPr>
          <a:xfrm>
            <a:off x="0" y="2052925"/>
            <a:ext cx="8991600" cy="4195481"/>
          </a:xfrm>
        </p:spPr>
        <p:txBody>
          <a:bodyPr/>
          <a:lstStyle/>
          <a:p>
            <a:endParaRPr lang="en-US" dirty="0" smtClean="0"/>
          </a:p>
          <a:p>
            <a:r>
              <a:rPr lang="en-US" dirty="0" smtClean="0"/>
              <a:t>QAR due April 1st.</a:t>
            </a:r>
          </a:p>
          <a:p>
            <a:r>
              <a:rPr lang="en-US" dirty="0" smtClean="0"/>
              <a:t>RPPR due in June.</a:t>
            </a:r>
          </a:p>
          <a:p>
            <a:r>
              <a:rPr lang="en-US" dirty="0" smtClean="0"/>
              <a:t>Selection of StrokeNet Trainee Awardee.</a:t>
            </a:r>
          </a:p>
          <a:p>
            <a:r>
              <a:rPr lang="en-US" dirty="0" smtClean="0"/>
              <a:t>Presenters for upcoming Meetings/Coordinators Calls.</a:t>
            </a:r>
          </a:p>
          <a:p>
            <a:r>
              <a:rPr lang="en-US" dirty="0" smtClean="0"/>
              <a:t>StrokeNet Network Webinar be on April 10th.</a:t>
            </a:r>
          </a:p>
          <a:p>
            <a:r>
              <a:rPr lang="en-US" dirty="0" smtClean="0"/>
              <a:t>StrokeNet National Meeting in-person meeting Oct 30th, 2019.</a:t>
            </a:r>
          </a:p>
          <a:p>
            <a:endParaRPr lang="en-US" dirty="0"/>
          </a:p>
        </p:txBody>
      </p:sp>
    </p:spTree>
    <p:extLst>
      <p:ext uri="{BB962C8B-B14F-4D97-AF65-F5344CB8AC3E}">
        <p14:creationId xmlns:p14="http://schemas.microsoft.com/office/powerpoint/2010/main" val="2824625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9891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CREST-2 Recruitment </a:t>
            </a:r>
            <a:endParaRPr lang="en-US" dirty="0"/>
          </a:p>
        </p:txBody>
      </p:sp>
      <p:sp>
        <p:nvSpPr>
          <p:cNvPr id="5" name="Content Placeholder 4"/>
          <p:cNvSpPr>
            <a:spLocks noGrp="1"/>
          </p:cNvSpPr>
          <p:nvPr>
            <p:ph idx="1"/>
          </p:nvPr>
        </p:nvSpPr>
        <p:spPr/>
        <p:txBody>
          <a:bodyPr/>
          <a:lstStyle/>
          <a:p>
            <a:r>
              <a:rPr lang="en-US" smtClean="0"/>
              <a:t>128 sites with at least one patient enrolled </a:t>
            </a:r>
          </a:p>
          <a:p>
            <a:r>
              <a:rPr lang="en-US" smtClean="0"/>
              <a:t>148 green-lighted sites </a:t>
            </a:r>
          </a:p>
          <a:p>
            <a:r>
              <a:rPr lang="en-US" smtClean="0"/>
              <a:t>1360 Overall </a:t>
            </a:r>
          </a:p>
          <a:p>
            <a:pPr lvl="1"/>
            <a:r>
              <a:rPr lang="en-US" smtClean="0"/>
              <a:t>711 CEA 649 CAS</a:t>
            </a:r>
          </a:p>
          <a:p>
            <a:r>
              <a:rPr lang="en-US" smtClean="0"/>
              <a:t>25 in March</a:t>
            </a:r>
          </a:p>
          <a:p>
            <a:pPr lvl="1"/>
            <a:r>
              <a:rPr lang="en-US" smtClean="0"/>
              <a:t>15 CEA 10 CAS</a:t>
            </a:r>
            <a:endParaRPr lang="en-US" dirty="0" smtClean="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9426" y="76200"/>
            <a:ext cx="1203282" cy="1447800"/>
          </a:xfrm>
          <a:prstGeom prst="rect">
            <a:avLst/>
          </a:prstGeom>
        </p:spPr>
      </p:pic>
      <p:grpSp>
        <p:nvGrpSpPr>
          <p:cNvPr id="7" name="Group 6"/>
          <p:cNvGrpSpPr/>
          <p:nvPr/>
        </p:nvGrpSpPr>
        <p:grpSpPr>
          <a:xfrm>
            <a:off x="241195" y="5638800"/>
            <a:ext cx="8698542" cy="997383"/>
            <a:chOff x="26010695" y="15087316"/>
            <a:chExt cx="11334461" cy="1120416"/>
          </a:xfrm>
        </p:grpSpPr>
        <p:pic>
          <p:nvPicPr>
            <p:cNvPr id="9" name="Picture 2"/>
            <p:cNvPicPr>
              <a:picLocks noChangeAspect="1" noChangeArrowheads="1"/>
            </p:cNvPicPr>
            <p:nvPr/>
          </p:nvPicPr>
          <p:blipFill>
            <a:blip r:embed="rId3" cstate="email">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010695" y="15087316"/>
              <a:ext cx="2032393" cy="99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email">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5363865" y="15312570"/>
              <a:ext cx="1981291" cy="46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5" cstate="email">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816035" y="15219646"/>
              <a:ext cx="3266153" cy="69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rotWithShape="1">
            <a:blip r:embed="rId6" cstate="email">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71786"/>
            <a:stretch/>
          </p:blipFill>
          <p:spPr bwMode="auto">
            <a:xfrm>
              <a:off x="28205791" y="15312570"/>
              <a:ext cx="1939995" cy="74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7" cstate="email">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489480" y="15281869"/>
              <a:ext cx="975023" cy="9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4869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710" y="304800"/>
            <a:ext cx="7055380" cy="1548448"/>
          </a:xfrm>
        </p:spPr>
        <p:txBody>
          <a:bodyPr/>
          <a:lstStyle/>
          <a:p>
            <a:pPr algn="ctr"/>
            <a:r>
              <a:rPr lang="en-US" dirty="0" smtClean="0"/>
              <a:t>Continuing Review due April 26th</a:t>
            </a:r>
            <a:endParaRPr lang="en-US" dirty="0"/>
          </a:p>
        </p:txBody>
      </p:sp>
      <p:sp>
        <p:nvSpPr>
          <p:cNvPr id="5" name="Content Placeholder 4"/>
          <p:cNvSpPr>
            <a:spLocks noGrp="1"/>
          </p:cNvSpPr>
          <p:nvPr>
            <p:ph idx="1"/>
          </p:nvPr>
        </p:nvSpPr>
        <p:spPr>
          <a:xfrm>
            <a:off x="152400" y="2052925"/>
            <a:ext cx="8590236" cy="4195481"/>
          </a:xfrm>
        </p:spPr>
        <p:txBody>
          <a:bodyPr/>
          <a:lstStyle/>
          <a:p>
            <a:r>
              <a:rPr lang="en-US" dirty="0" smtClean="0"/>
              <a:t>Updated COI from everyone listed on </a:t>
            </a:r>
            <a:r>
              <a:rPr lang="en-US" dirty="0" err="1" smtClean="0"/>
              <a:t>eDOA</a:t>
            </a:r>
            <a:r>
              <a:rPr lang="en-US" dirty="0" smtClean="0"/>
              <a:t> log</a:t>
            </a:r>
          </a:p>
          <a:p>
            <a:r>
              <a:rPr lang="en-US" dirty="0" smtClean="0"/>
              <a:t>Completed continuing review form</a:t>
            </a:r>
          </a:p>
          <a:p>
            <a:r>
              <a:rPr lang="en-US" dirty="0" smtClean="0"/>
              <a:t>De-identified copy of informed consent last signed closest to March 12th </a:t>
            </a:r>
          </a:p>
          <a:p>
            <a:r>
              <a:rPr lang="en-US" dirty="0" smtClean="0"/>
              <a:t>Current </a:t>
            </a:r>
            <a:r>
              <a:rPr lang="en-US" dirty="0" err="1" smtClean="0"/>
              <a:t>eDOA</a:t>
            </a:r>
            <a:r>
              <a:rPr lang="en-US" dirty="0" smtClean="0"/>
              <a:t> log generated and printed from </a:t>
            </a:r>
            <a:r>
              <a:rPr lang="en-US" dirty="0" err="1" smtClean="0"/>
              <a:t>WebDCU</a:t>
            </a:r>
            <a:r>
              <a:rPr lang="en-US" dirty="0" smtClean="0"/>
              <a:t> in pdf</a:t>
            </a:r>
          </a:p>
          <a:p>
            <a:r>
              <a:rPr lang="en-US" dirty="0" smtClean="0"/>
              <a:t>Deadline for submissions is April 12th </a:t>
            </a:r>
          </a:p>
          <a:p>
            <a:pPr lvl="1"/>
            <a:r>
              <a:rPr lang="en-US" dirty="0" smtClean="0"/>
              <a:t>Ex. New team members, changes to consent, etc. </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39354" y="105123"/>
            <a:ext cx="1203282" cy="1447800"/>
          </a:xfrm>
          <a:prstGeom prst="rect">
            <a:avLst/>
          </a:prstGeom>
        </p:spPr>
      </p:pic>
    </p:spTree>
    <p:extLst>
      <p:ext uri="{BB962C8B-B14F-4D97-AF65-F5344CB8AC3E}">
        <p14:creationId xmlns:p14="http://schemas.microsoft.com/office/powerpoint/2010/main" val="662535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Project Updates</a:t>
            </a:r>
            <a:br>
              <a:rPr lang="en-US" sz="3600" dirty="0" smtClean="0"/>
            </a:br>
            <a:r>
              <a:rPr lang="en-US" sz="3600" dirty="0" smtClean="0"/>
              <a:t>Sleep SMART</a:t>
            </a:r>
            <a:endParaRPr lang="en-US" sz="3600" dirty="0"/>
          </a:p>
        </p:txBody>
      </p:sp>
      <p:sp>
        <p:nvSpPr>
          <p:cNvPr id="3" name="Content Placeholder 2"/>
          <p:cNvSpPr>
            <a:spLocks noGrp="1"/>
          </p:cNvSpPr>
          <p:nvPr>
            <p:ph idx="1"/>
          </p:nvPr>
        </p:nvSpPr>
        <p:spPr>
          <a:xfrm>
            <a:off x="0" y="2052925"/>
            <a:ext cx="9067800" cy="4195481"/>
          </a:xfrm>
        </p:spPr>
        <p:txBody>
          <a:bodyPr/>
          <a:lstStyle/>
          <a:p>
            <a:pPr marL="0" indent="0">
              <a:buNone/>
            </a:pPr>
            <a:r>
              <a:rPr lang="en-US" dirty="0" smtClean="0"/>
              <a:t>    </a:t>
            </a:r>
          </a:p>
          <a:p>
            <a:r>
              <a:rPr lang="en-US" dirty="0" smtClean="0"/>
              <a:t> Study Project Managers:   Kayla </a:t>
            </a:r>
            <a:r>
              <a:rPr lang="en-US" dirty="0" err="1" smtClean="0"/>
              <a:t>Novitski</a:t>
            </a:r>
            <a:r>
              <a:rPr lang="en-US" dirty="0" smtClean="0"/>
              <a:t>,(Gosselin), MPH</a:t>
            </a:r>
          </a:p>
          <a:p>
            <a:r>
              <a:rPr lang="en-US" dirty="0" smtClean="0"/>
              <a:t>						            Joelle </a:t>
            </a:r>
            <a:r>
              <a:rPr lang="en-US" dirty="0" err="1" smtClean="0"/>
              <a:t>Sickler</a:t>
            </a:r>
            <a:r>
              <a:rPr lang="en-US" dirty="0" smtClean="0"/>
              <a:t>, MSN, </a:t>
            </a:r>
            <a:r>
              <a:rPr lang="en-US" dirty="0" smtClean="0"/>
              <a:t>RN </a:t>
            </a:r>
            <a:endParaRPr lang="en-US" dirty="0" smtClean="0"/>
          </a:p>
          <a:p>
            <a:r>
              <a:rPr lang="en-US" dirty="0" smtClean="0"/>
              <a:t> Study Investigators: 	 Devin Brown, MD</a:t>
            </a:r>
          </a:p>
          <a:p>
            <a:r>
              <a:rPr lang="en-US" dirty="0" smtClean="0"/>
              <a:t>					              Ron </a:t>
            </a:r>
            <a:r>
              <a:rPr lang="en-US" dirty="0" err="1" smtClean="0"/>
              <a:t>Chervin</a:t>
            </a:r>
            <a:r>
              <a:rPr lang="en-US" dirty="0" smtClean="0"/>
              <a:t>, MD</a:t>
            </a:r>
          </a:p>
          <a:p>
            <a:endParaRPr lang="en-US" dirty="0" smtClean="0"/>
          </a:p>
          <a:p>
            <a:r>
              <a:rPr lang="en-US" dirty="0" smtClean="0"/>
              <a:t>Data Managers:   </a:t>
            </a:r>
            <a:r>
              <a:rPr lang="en-US" dirty="0" err="1" smtClean="0"/>
              <a:t>Faria</a:t>
            </a:r>
            <a:r>
              <a:rPr lang="en-US" dirty="0" smtClean="0"/>
              <a:t> </a:t>
            </a:r>
            <a:r>
              <a:rPr lang="en-US" dirty="0" err="1" smtClean="0"/>
              <a:t>Khattak</a:t>
            </a:r>
            <a:r>
              <a:rPr lang="en-US" dirty="0" smtClean="0"/>
              <a:t>, MPH</a:t>
            </a:r>
          </a:p>
          <a:p>
            <a:r>
              <a:rPr lang="en-US" dirty="0" smtClean="0"/>
              <a:t>                               Jocelyn Anderson, MPH </a:t>
            </a:r>
            <a:endParaRPr lang="en-US" dirty="0"/>
          </a:p>
        </p:txBody>
      </p:sp>
      <p:pic>
        <p:nvPicPr>
          <p:cNvPr id="4" name="Picture 3" descr="Capture"/>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452718"/>
            <a:ext cx="1533525" cy="333375"/>
          </a:xfrm>
          <a:prstGeom prst="rect">
            <a:avLst/>
          </a:prstGeom>
          <a:noFill/>
          <a:ln>
            <a:noFill/>
          </a:ln>
        </p:spPr>
      </p:pic>
    </p:spTree>
    <p:extLst>
      <p:ext uri="{BB962C8B-B14F-4D97-AF65-F5344CB8AC3E}">
        <p14:creationId xmlns:p14="http://schemas.microsoft.com/office/powerpoint/2010/main" val="234483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MOST Project Updates  </a:t>
            </a:r>
            <a:br>
              <a:rPr lang="en-US" dirty="0" smtClean="0"/>
            </a:br>
            <a:endParaRPr lang="en-US" dirty="0"/>
          </a:p>
        </p:txBody>
      </p:sp>
      <p:sp>
        <p:nvSpPr>
          <p:cNvPr id="3" name="Content Placeholder 2"/>
          <p:cNvSpPr>
            <a:spLocks noGrp="1"/>
          </p:cNvSpPr>
          <p:nvPr>
            <p:ph idx="1"/>
          </p:nvPr>
        </p:nvSpPr>
        <p:spPr>
          <a:xfrm>
            <a:off x="0" y="1295401"/>
            <a:ext cx="8991600" cy="4953006"/>
          </a:xfrm>
        </p:spPr>
        <p:txBody>
          <a:bodyPr>
            <a:normAutofit fontScale="85000" lnSpcReduction="20000"/>
          </a:bodyPr>
          <a:lstStyle/>
          <a:p>
            <a:endParaRPr lang="en-US" dirty="0" smtClean="0"/>
          </a:p>
          <a:p>
            <a:endParaRPr lang="en-US" dirty="0" smtClean="0"/>
          </a:p>
          <a:p>
            <a:r>
              <a:rPr lang="en-US" sz="2100" dirty="0" smtClean="0"/>
              <a:t>Prime Project Manager: 	Iris Deeds, BS, CCRP</a:t>
            </a:r>
          </a:p>
          <a:p>
            <a:r>
              <a:rPr lang="en-US" sz="2100" dirty="0" smtClean="0"/>
              <a:t>NCC Project Manager:  </a:t>
            </a:r>
            <a:r>
              <a:rPr lang="en-US" sz="2100" dirty="0"/>
              <a:t> </a:t>
            </a:r>
            <a:r>
              <a:rPr lang="en-US" sz="2100" dirty="0" smtClean="0"/>
              <a:t>  Dana R. Acklin Winfrey, BA</a:t>
            </a:r>
          </a:p>
          <a:p>
            <a:pPr marL="0" indent="0">
              <a:buNone/>
            </a:pPr>
            <a:r>
              <a:rPr lang="en-US" sz="2100" dirty="0" smtClean="0"/>
              <a:t>							</a:t>
            </a:r>
          </a:p>
          <a:p>
            <a:r>
              <a:rPr lang="en-US" sz="2100" dirty="0" smtClean="0"/>
              <a:t>Study Investigators:		</a:t>
            </a:r>
            <a:r>
              <a:rPr lang="en-US" sz="2100" dirty="0" err="1" smtClean="0"/>
              <a:t>Opeolu</a:t>
            </a:r>
            <a:r>
              <a:rPr lang="en-US" sz="2100" dirty="0" smtClean="0"/>
              <a:t> </a:t>
            </a:r>
            <a:r>
              <a:rPr lang="en-US" sz="2100" dirty="0" err="1" smtClean="0"/>
              <a:t>Adeoye</a:t>
            </a:r>
            <a:r>
              <a:rPr lang="en-US" sz="2100" dirty="0" smtClean="0"/>
              <a:t>, MD, MS</a:t>
            </a:r>
          </a:p>
          <a:p>
            <a:r>
              <a:rPr lang="en-US" sz="2100" dirty="0" smtClean="0"/>
              <a:t>						       Andrew Barreto, MD, MS</a:t>
            </a:r>
          </a:p>
          <a:p>
            <a:r>
              <a:rPr lang="en-US" sz="2100" dirty="0" smtClean="0"/>
              <a:t>						      Jim </a:t>
            </a:r>
            <a:r>
              <a:rPr lang="en-US" sz="2100" dirty="0" err="1" smtClean="0"/>
              <a:t>Grotta</a:t>
            </a:r>
            <a:r>
              <a:rPr lang="en-US" sz="2100" dirty="0" smtClean="0"/>
              <a:t>, MD,</a:t>
            </a:r>
          </a:p>
          <a:p>
            <a:r>
              <a:rPr lang="en-US" sz="2100" dirty="0" smtClean="0"/>
              <a:t>						      Joe Broderick, MD</a:t>
            </a:r>
          </a:p>
          <a:p>
            <a:r>
              <a:rPr lang="en-US" sz="2100" dirty="0" smtClean="0"/>
              <a:t>						      Colin </a:t>
            </a:r>
            <a:r>
              <a:rPr lang="en-US" sz="2100" dirty="0" err="1" smtClean="0"/>
              <a:t>Derdeyn</a:t>
            </a:r>
            <a:r>
              <a:rPr lang="en-US" sz="2100" dirty="0" smtClean="0"/>
              <a:t>, MD</a:t>
            </a:r>
          </a:p>
          <a:p>
            <a:endParaRPr lang="en-US" sz="2100" dirty="0" smtClean="0"/>
          </a:p>
          <a:p>
            <a:r>
              <a:rPr lang="en-US" sz="2100" dirty="0" smtClean="0"/>
              <a:t>Data Managers:		     Holly Pierce, MS</a:t>
            </a:r>
          </a:p>
          <a:p>
            <a:r>
              <a:rPr lang="en-US" sz="2100" dirty="0" smtClean="0"/>
              <a:t>						    Jocelyn Anderson, MPH</a:t>
            </a:r>
          </a:p>
          <a:p>
            <a:r>
              <a:rPr lang="en-US" sz="2100" dirty="0" smtClean="0"/>
              <a:t>Monitoring Manager:	    </a:t>
            </a:r>
            <a:r>
              <a:rPr lang="en-US" sz="2100" dirty="0" err="1" smtClean="0"/>
              <a:t>Srikala</a:t>
            </a:r>
            <a:r>
              <a:rPr lang="en-US" sz="2100" dirty="0" smtClean="0"/>
              <a:t> </a:t>
            </a:r>
            <a:r>
              <a:rPr lang="en-US" sz="2100" dirty="0" err="1" smtClean="0"/>
              <a:t>Appana</a:t>
            </a:r>
            <a:r>
              <a:rPr lang="en-US" sz="2100" dirty="0" smtClean="0"/>
              <a:t>, MPH</a:t>
            </a:r>
          </a:p>
          <a:p>
            <a:pPr lvl="2"/>
            <a:endParaRPr lang="en-US" dirty="0" smtClean="0"/>
          </a:p>
          <a:p>
            <a:endParaRPr lang="en-US" dirty="0"/>
          </a:p>
        </p:txBody>
      </p:sp>
      <p:pic>
        <p:nvPicPr>
          <p:cNvPr id="3076" name="Picture 1" descr="cid:image001.jpg@01CFD0D9.0776A3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444655"/>
            <a:ext cx="1233488" cy="3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51553" y="265510"/>
            <a:ext cx="1250156"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665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Updates</a:t>
            </a:r>
            <a:br>
              <a:rPr lang="en-US" dirty="0" smtClean="0"/>
            </a:br>
            <a:r>
              <a:rPr lang="en-US" dirty="0" smtClean="0"/>
              <a:t>MOST  </a:t>
            </a:r>
            <a:br>
              <a:rPr lang="en-US" dirty="0" smtClean="0"/>
            </a:br>
            <a:endParaRPr lang="en-US" dirty="0"/>
          </a:p>
        </p:txBody>
      </p:sp>
      <p:sp>
        <p:nvSpPr>
          <p:cNvPr id="3" name="Content Placeholder 2"/>
          <p:cNvSpPr>
            <a:spLocks noGrp="1"/>
          </p:cNvSpPr>
          <p:nvPr>
            <p:ph idx="1"/>
          </p:nvPr>
        </p:nvSpPr>
        <p:spPr>
          <a:xfrm>
            <a:off x="152400" y="2052925"/>
            <a:ext cx="8839200" cy="4652675"/>
          </a:xfrm>
        </p:spPr>
        <p:txBody>
          <a:bodyPr>
            <a:normAutofit/>
          </a:bodyPr>
          <a:lstStyle/>
          <a:p>
            <a:endParaRPr lang="en-US" dirty="0" smtClean="0"/>
          </a:p>
          <a:p>
            <a:endParaRPr lang="en-US" dirty="0" smtClean="0"/>
          </a:p>
          <a:p>
            <a:r>
              <a:rPr lang="en-US" dirty="0" smtClean="0"/>
              <a:t>The Investigator Meeting is quickly approaching.  Scheduled for May 6, 2019, we are trying to have all sites with a FEO CTA, approved by the CIRB prior to the IM.</a:t>
            </a:r>
          </a:p>
          <a:p>
            <a:endParaRPr lang="en-US" dirty="0" smtClean="0"/>
          </a:p>
          <a:p>
            <a:r>
              <a:rPr lang="en-US" dirty="0" smtClean="0"/>
              <a:t>So far 32% of the sites with a FEO CTA have been CIRB approved.</a:t>
            </a:r>
          </a:p>
          <a:p>
            <a:endParaRPr lang="en-US" dirty="0" smtClean="0"/>
          </a:p>
          <a:p>
            <a:r>
              <a:rPr lang="en-US" dirty="0" smtClean="0"/>
              <a:t>Thank you to all who are helping us to meet this goal.</a:t>
            </a:r>
          </a:p>
          <a:p>
            <a:endParaRPr lang="en-US" dirty="0" smtClean="0"/>
          </a:p>
          <a:p>
            <a:endParaRPr lang="en-US" dirty="0" smtClean="0"/>
          </a:p>
          <a:p>
            <a:pPr lvl="2"/>
            <a:endParaRPr lang="en-US" dirty="0" smtClean="0"/>
          </a:p>
          <a:p>
            <a:endParaRPr lang="en-US" dirty="0"/>
          </a:p>
        </p:txBody>
      </p:sp>
      <p:pic>
        <p:nvPicPr>
          <p:cNvPr id="3076" name="Picture 1" descr="cid:image001.jpg@01CFD0D9.0776A3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17" y="6110090"/>
            <a:ext cx="1233488" cy="3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51553" y="265510"/>
            <a:ext cx="1250156"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153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Updates</a:t>
            </a:r>
            <a:br>
              <a:rPr lang="en-US" dirty="0" smtClean="0"/>
            </a:br>
            <a:r>
              <a:rPr lang="en-US" dirty="0" smtClean="0"/>
              <a:t>TRANSPORT2</a:t>
            </a:r>
            <a:endParaRPr lang="en-US" dirty="0"/>
          </a:p>
        </p:txBody>
      </p:sp>
      <p:sp>
        <p:nvSpPr>
          <p:cNvPr id="3" name="Content Placeholder 2"/>
          <p:cNvSpPr>
            <a:spLocks noGrp="1"/>
          </p:cNvSpPr>
          <p:nvPr>
            <p:ph idx="1"/>
          </p:nvPr>
        </p:nvSpPr>
        <p:spPr/>
        <p:txBody>
          <a:bodyPr/>
          <a:lstStyle/>
          <a:p>
            <a:endParaRPr lang="en-US" dirty="0" smtClean="0"/>
          </a:p>
          <a:p>
            <a:r>
              <a:rPr lang="en-US" dirty="0" smtClean="0"/>
              <a:t>Study Project Managers: 	Kelly Krajeck, BS</a:t>
            </a:r>
          </a:p>
          <a:p>
            <a:r>
              <a:rPr lang="en-US" dirty="0" smtClean="0"/>
              <a:t>							      Jamey </a:t>
            </a:r>
            <a:r>
              <a:rPr lang="en-US" dirty="0" err="1" smtClean="0"/>
              <a:t>Frasure</a:t>
            </a:r>
            <a:r>
              <a:rPr lang="en-US" dirty="0" smtClean="0"/>
              <a:t>, PhD, RN</a:t>
            </a:r>
          </a:p>
          <a:p>
            <a:pPr marL="0" indent="0">
              <a:buNone/>
            </a:pPr>
            <a:r>
              <a:rPr lang="en-US" dirty="0" smtClean="0"/>
              <a:t>     </a:t>
            </a:r>
          </a:p>
          <a:p>
            <a:r>
              <a:rPr lang="en-US" dirty="0" smtClean="0"/>
              <a:t> Study Investigators: 	Wayne Feng, MD</a:t>
            </a:r>
          </a:p>
          <a:p>
            <a:r>
              <a:rPr lang="en-US" dirty="0" smtClean="0"/>
              <a:t>						       Gottfried </a:t>
            </a:r>
            <a:r>
              <a:rPr lang="en-US" dirty="0" err="1" smtClean="0"/>
              <a:t>Schlaug</a:t>
            </a:r>
            <a:r>
              <a:rPr lang="en-US" dirty="0" smtClean="0"/>
              <a:t>, MD</a:t>
            </a:r>
          </a:p>
          <a:p>
            <a:endParaRPr lang="en-US" dirty="0" smtClean="0"/>
          </a:p>
          <a:p>
            <a:r>
              <a:rPr lang="en-US" dirty="0" smtClean="0"/>
              <a:t>Data Managers:	Patty Hutto</a:t>
            </a:r>
          </a:p>
          <a:p>
            <a:pPr marL="0" indent="0">
              <a:buNone/>
            </a:pPr>
            <a:r>
              <a:rPr lang="en-US" dirty="0" smtClean="0"/>
              <a:t>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772400" y="152400"/>
            <a:ext cx="608175" cy="902760"/>
          </a:xfrm>
          <a:prstGeom prst="rect">
            <a:avLst/>
          </a:prstGeom>
        </p:spPr>
      </p:pic>
    </p:spTree>
    <p:extLst>
      <p:ext uri="{BB962C8B-B14F-4D97-AF65-F5344CB8AC3E}">
        <p14:creationId xmlns:p14="http://schemas.microsoft.com/office/powerpoint/2010/main" val="700234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4141</TotalTime>
  <Words>1785</Words>
  <Application>Microsoft Office PowerPoint</Application>
  <PresentationFormat>On-screen Show (4:3)</PresentationFormat>
  <Paragraphs>298</Paragraphs>
  <Slides>36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Century Gothic</vt:lpstr>
      <vt:lpstr>Wingdings</vt:lpstr>
      <vt:lpstr>Wingdings 3</vt:lpstr>
      <vt:lpstr>Ion</vt:lpstr>
      <vt:lpstr>Coordinator Webinar and Round Table Discussion</vt:lpstr>
      <vt:lpstr>Coordinator Call Announcements and Reminders</vt:lpstr>
      <vt:lpstr>Project Updates CREST-2</vt:lpstr>
      <vt:lpstr>CREST-2 Recruitment </vt:lpstr>
      <vt:lpstr>Continuing Review due April 26th</vt:lpstr>
      <vt:lpstr>Project Updates Sleep SMART</vt:lpstr>
      <vt:lpstr>MOST Project Updates   </vt:lpstr>
      <vt:lpstr>Project Updates MOST   </vt:lpstr>
      <vt:lpstr>Project Updates TRANSPORT2</vt:lpstr>
      <vt:lpstr>Perinatal Arterial Stroke:  A Multi-site RCT of Intensive Infant Rehabilitation (I-ACQUIRE)  </vt:lpstr>
      <vt:lpstr> I-ACQUIRE  Study Update </vt:lpstr>
      <vt:lpstr>Project Updates SATURN</vt:lpstr>
      <vt:lpstr>Project Updates ASPIRE</vt:lpstr>
      <vt:lpstr>Project Updates ARCADIA</vt:lpstr>
      <vt:lpstr> Site Activity </vt:lpstr>
      <vt:lpstr>PowerPoint Presentation</vt:lpstr>
      <vt:lpstr>Addressing Recruitment Challenges</vt:lpstr>
      <vt:lpstr>Recruitment Strategies</vt:lpstr>
      <vt:lpstr>Recruitment Strategies</vt:lpstr>
      <vt:lpstr>Recruitment Strategies</vt:lpstr>
      <vt:lpstr>Additional sites</vt:lpstr>
      <vt:lpstr>PowerPoint Presentation</vt:lpstr>
      <vt:lpstr>F512, F513, &amp; F514 ‘Second Drug Kit’ Section</vt:lpstr>
      <vt:lpstr>F512, F513, &amp; F514 ‘Second Drug Kit’ Section</vt:lpstr>
      <vt:lpstr>F512, F513, &amp; F514 ‘Second Drug Kit’ Section</vt:lpstr>
      <vt:lpstr>Upcoming Amendment</vt:lpstr>
      <vt:lpstr>Amendment Process</vt:lpstr>
      <vt:lpstr>Informed consent reminders</vt:lpstr>
      <vt:lpstr>       NCC/NINDS Updates </vt:lpstr>
      <vt:lpstr>Research Performance Progress Report (RPPR) </vt:lpstr>
      <vt:lpstr>Research Performance Progress Report (RPPR) </vt:lpstr>
      <vt:lpstr>Data Management Center Updates</vt:lpstr>
      <vt:lpstr>CIRB Updates</vt:lpstr>
      <vt:lpstr>Roundtable Discussion</vt:lpstr>
      <vt:lpstr>General Information and Reminders</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Coordinator Webinar Round Table Discussion</dc:title>
  <dc:creator>Goldfarb, Sherry</dc:creator>
  <cp:lastModifiedBy>Sester, Regina (sesterrj)</cp:lastModifiedBy>
  <cp:revision>256</cp:revision>
  <cp:lastPrinted>2019-03-25T19:57:11Z</cp:lastPrinted>
  <dcterms:created xsi:type="dcterms:W3CDTF">2016-10-11T15:38:23Z</dcterms:created>
  <dcterms:modified xsi:type="dcterms:W3CDTF">2019-03-27T16:48:23Z</dcterms:modified>
</cp:coreProperties>
</file>