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4"/>
  </p:notesMasterIdLst>
  <p:sldIdLst>
    <p:sldId id="256" r:id="rId6"/>
    <p:sldId id="269" r:id="rId7"/>
    <p:sldId id="272" r:id="rId8"/>
    <p:sldId id="270" r:id="rId9"/>
    <p:sldId id="451" r:id="rId10"/>
    <p:sldId id="450" r:id="rId11"/>
    <p:sldId id="453" r:id="rId12"/>
    <p:sldId id="295" r:id="rId13"/>
    <p:sldId id="457" r:id="rId14"/>
    <p:sldId id="271" r:id="rId15"/>
    <p:sldId id="454" r:id="rId16"/>
    <p:sldId id="268" r:id="rId17"/>
    <p:sldId id="257" r:id="rId18"/>
    <p:sldId id="260" r:id="rId19"/>
    <p:sldId id="261" r:id="rId20"/>
    <p:sldId id="263" r:id="rId21"/>
    <p:sldId id="264" r:id="rId22"/>
    <p:sldId id="266" r:id="rId23"/>
    <p:sldId id="265" r:id="rId24"/>
    <p:sldId id="259" r:id="rId25"/>
    <p:sldId id="336" r:id="rId26"/>
    <p:sldId id="420" r:id="rId27"/>
    <p:sldId id="421" r:id="rId28"/>
    <p:sldId id="419" r:id="rId29"/>
    <p:sldId id="422" r:id="rId30"/>
    <p:sldId id="432" r:id="rId31"/>
    <p:sldId id="440" r:id="rId32"/>
    <p:sldId id="447" r:id="rId33"/>
    <p:sldId id="448" r:id="rId34"/>
    <p:sldId id="443" r:id="rId35"/>
    <p:sldId id="455" r:id="rId36"/>
    <p:sldId id="456" r:id="rId37"/>
    <p:sldId id="449" r:id="rId38"/>
    <p:sldId id="444" r:id="rId39"/>
    <p:sldId id="445" r:id="rId40"/>
    <p:sldId id="446" r:id="rId41"/>
    <p:sldId id="435" r:id="rId42"/>
    <p:sldId id="41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8A4B4-2239-B14C-AA3A-2FC4F5A7BE5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2CDC-B03E-A345-83D7-A91B7CB1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C157E-2BA0-4675-9F0B-16C2F7122B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3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D137A-FE80-4740-A569-6C413419E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6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C157E-2BA0-4675-9F0B-16C2F7122B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50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D137A-FE80-4740-A569-6C413419E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8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A7A7A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" y="173038"/>
            <a:ext cx="3645408" cy="768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7" y="5738237"/>
            <a:ext cx="2254563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289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04116"/>
            <a:ext cx="2070608" cy="43628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77900" y="965200"/>
            <a:ext cx="1120140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08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0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5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7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03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8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3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266582"/>
            <a:ext cx="2249144" cy="4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7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7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B032-005A-49E3-856A-4988D28EA455}" type="datetimeFigureOut">
              <a:rPr lang="en-US" smtClean="0">
                <a:solidFill>
                  <a:srgbClr val="000000"/>
                </a:solidFill>
              </a:rPr>
              <a:pPr/>
              <a:t>6/1/2020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A016A-E4DE-484B-A93C-1124307EA9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strokenet.org/sop_gcp" TargetMode="External"/><Relationship Id="rId2" Type="http://schemas.openxmlformats.org/officeDocument/2006/relationships/hyperlink" Target="mailto:beckmare@ucmail.u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gif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9" y="1214438"/>
            <a:ext cx="6333067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StrokeNet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cIRB</a:t>
            </a:r>
            <a:r>
              <a:rPr lang="en-US" dirty="0"/>
              <a:t> &amp; e-Consent</a:t>
            </a:r>
            <a:br>
              <a:rPr lang="en-US" dirty="0"/>
            </a:br>
            <a:r>
              <a:rPr lang="en-US" dirty="0"/>
              <a:t>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 and Framework</a:t>
            </a:r>
          </a:p>
          <a:p>
            <a:r>
              <a:rPr lang="en-US" dirty="0"/>
              <a:t>Pooja Khatri, MD MSc</a:t>
            </a:r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641-FB7D-6B43-91B9-EAF1CE68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dirty="0"/>
              <a:t>New NIH </a:t>
            </a:r>
            <a:r>
              <a:rPr lang="en-US" dirty="0" err="1"/>
              <a:t>StrokeNet</a:t>
            </a:r>
            <a:r>
              <a:rPr lang="en-US" dirty="0"/>
              <a:t> SOP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4F46-6AB4-4345-9CD4-F71E41875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Electronic Informed Consent Process </a:t>
            </a:r>
          </a:p>
          <a:p>
            <a:r>
              <a:rPr lang="en-US" dirty="0"/>
              <a:t>SOP Number: ADM 24</a:t>
            </a:r>
          </a:p>
          <a:p>
            <a:r>
              <a:rPr lang="en-US" dirty="0"/>
              <a:t>Approved by UC </a:t>
            </a:r>
            <a:r>
              <a:rPr lang="en-US" dirty="0" err="1"/>
              <a:t>cIRB</a:t>
            </a:r>
            <a:endParaRPr lang="en-US" dirty="0"/>
          </a:p>
          <a:p>
            <a:r>
              <a:rPr lang="en-US" dirty="0"/>
              <a:t>Link to example e-IC document (e-ICD)</a:t>
            </a:r>
          </a:p>
          <a:p>
            <a:endParaRPr lang="en-US" dirty="0"/>
          </a:p>
          <a:p>
            <a:r>
              <a:rPr lang="en-US" dirty="0"/>
              <a:t>Rose Beckmann, SN Administrative Coordinator</a:t>
            </a:r>
          </a:p>
          <a:p>
            <a:pPr lvl="1"/>
            <a:r>
              <a:rPr lang="en-US" dirty="0">
                <a:hlinkClick r:id="rId2"/>
              </a:rPr>
              <a:t>beckmare@ucmail.uc.edu</a:t>
            </a:r>
            <a:endParaRPr lang="en-US" dirty="0"/>
          </a:p>
          <a:p>
            <a:r>
              <a:rPr lang="en-US" dirty="0"/>
              <a:t>Will be posted here:</a:t>
            </a:r>
          </a:p>
          <a:p>
            <a:pPr lvl="1"/>
            <a:r>
              <a:rPr lang="en-US" dirty="0">
                <a:hlinkClick r:id="rId3"/>
              </a:rPr>
              <a:t>https://www.nihstrokenet.org/sop_gcp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7AD81-103C-F442-9EEA-4AB6846E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923" y="989445"/>
            <a:ext cx="3991294" cy="58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655FD3-E3EE-904C-991F-8187D3773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92"/>
          <a:stretch/>
        </p:blipFill>
        <p:spPr>
          <a:xfrm>
            <a:off x="1142999" y="0"/>
            <a:ext cx="9652482" cy="62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Planned StrokeNet Central E-Consent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Stinson, MS</a:t>
            </a:r>
          </a:p>
          <a:p>
            <a:r>
              <a:rPr lang="en-US"/>
              <a:t>Iris </a:t>
            </a:r>
            <a:r>
              <a:rPr lang="en-US" dirty="0"/>
              <a:t>Deeds, BS CCRP</a:t>
            </a:r>
          </a:p>
        </p:txBody>
      </p:sp>
    </p:spTree>
    <p:extLst>
      <p:ext uri="{BB962C8B-B14F-4D97-AF65-F5344CB8AC3E}">
        <p14:creationId xmlns:p14="http://schemas.microsoft.com/office/powerpoint/2010/main" val="426905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b="1" dirty="0"/>
              <a:t>E-Consent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233995"/>
            <a:ext cx="10515600" cy="48205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 err="1"/>
              <a:t>REDCap</a:t>
            </a:r>
            <a:r>
              <a:rPr lang="en-US" dirty="0"/>
              <a:t> is a mature, secure web application for building and managing online surveys and databases.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Facilitates presentation of an electronic Informed Consent Document (</a:t>
            </a:r>
            <a:r>
              <a:rPr lang="en-US" dirty="0" err="1"/>
              <a:t>eICD</a:t>
            </a:r>
            <a:r>
              <a:rPr lang="en-US" dirty="0"/>
              <a:t>) and capturing the patient or Legally Authorized Representative’s (LAR) signature.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To access and complete the </a:t>
            </a:r>
            <a:r>
              <a:rPr lang="en-US" dirty="0" err="1"/>
              <a:t>eICD</a:t>
            </a:r>
            <a:r>
              <a:rPr lang="en-US" dirty="0"/>
              <a:t>, the patient/LAR must have a smartphone, tablet or computer with Wi-Fi or cellular internet connectivity.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Individuals provide a handwritten signature by using a computer mouse, or by using their finger on a cell phone or tablet touchscreen.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 err="1"/>
              <a:t>REDCap</a:t>
            </a:r>
            <a:r>
              <a:rPr lang="en-US" dirty="0"/>
              <a:t> automatically saves the signed </a:t>
            </a:r>
            <a:r>
              <a:rPr lang="en-US" dirty="0" err="1"/>
              <a:t>eICD</a:t>
            </a:r>
            <a:r>
              <a:rPr lang="en-US" dirty="0"/>
              <a:t> on its secure server and maintains an audit trail that logs all user actions.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93" y="1709"/>
            <a:ext cx="4500567" cy="1325563"/>
          </a:xfrm>
        </p:spPr>
        <p:txBody>
          <a:bodyPr/>
          <a:lstStyle/>
          <a:p>
            <a:r>
              <a:rPr lang="en-US" b="1" dirty="0"/>
              <a:t>E-Consent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2947A-243F-4FDF-B0DB-E4E61F14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60" y="1135955"/>
            <a:ext cx="5941900" cy="41450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E5F00C-71A0-4B64-8184-E6A34574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64" y="1135954"/>
            <a:ext cx="3907626" cy="49363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1. </a:t>
            </a:r>
            <a:r>
              <a:rPr lang="en-US" dirty="0"/>
              <a:t>Each site will be </a:t>
            </a:r>
          </a:p>
          <a:p>
            <a:pPr marL="32004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assigned a static URL to share with the patient/LAR.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A47F73-4A92-4648-A4BE-808BC5A0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1" y="2675981"/>
            <a:ext cx="4500567" cy="2812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876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93" y="1709"/>
            <a:ext cx="4500567" cy="1325563"/>
          </a:xfrm>
        </p:spPr>
        <p:txBody>
          <a:bodyPr/>
          <a:lstStyle/>
          <a:p>
            <a:r>
              <a:rPr lang="en-US" b="1" dirty="0"/>
              <a:t>E-Consent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2947A-243F-4FDF-B0DB-E4E61F14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60" y="1135955"/>
            <a:ext cx="5941900" cy="41450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87072-3D7D-455B-B832-7B2DCC56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42785"/>
            <a:ext cx="5941899" cy="4421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06FE71-64BE-4E7E-8FA2-0E439F6B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64" y="1135954"/>
            <a:ext cx="3907626" cy="49363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1. </a:t>
            </a:r>
            <a:r>
              <a:rPr lang="en-US" dirty="0"/>
              <a:t>Each site will be </a:t>
            </a:r>
          </a:p>
          <a:p>
            <a:pPr marL="32004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assigned a static URL to share with the patient/LAR. 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2. </a:t>
            </a:r>
            <a:r>
              <a:rPr lang="en-US" dirty="0"/>
              <a:t>The person obtaining </a:t>
            </a:r>
          </a:p>
          <a:p>
            <a:pPr marL="32004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consent will review the </a:t>
            </a:r>
            <a:r>
              <a:rPr lang="en-US" dirty="0" err="1"/>
              <a:t>eICD</a:t>
            </a:r>
            <a:r>
              <a:rPr lang="en-US" dirty="0"/>
              <a:t> and provide instructions on completing the form.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C478C-43F8-4F2F-A1FC-C806A5669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01" y="2675981"/>
            <a:ext cx="4500567" cy="2812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925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93" y="1709"/>
            <a:ext cx="4500567" cy="1325563"/>
          </a:xfrm>
        </p:spPr>
        <p:txBody>
          <a:bodyPr/>
          <a:lstStyle/>
          <a:p>
            <a:r>
              <a:rPr lang="en-US" b="1" dirty="0"/>
              <a:t>E-Consent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64" y="1135954"/>
            <a:ext cx="3907626" cy="4936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dirty="0"/>
              <a:t>Each site will be </a:t>
            </a:r>
          </a:p>
          <a:p>
            <a:pPr marL="320040" indent="0">
              <a:spcBef>
                <a:spcPts val="0"/>
              </a:spcBef>
              <a:buNone/>
            </a:pPr>
            <a:r>
              <a:rPr lang="en-US" dirty="0"/>
              <a:t>assigned a static URL to share with the patient/LAR.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The person obtaining </a:t>
            </a:r>
          </a:p>
          <a:p>
            <a:pPr marL="320040" indent="0">
              <a:spcBef>
                <a:spcPts val="0"/>
              </a:spcBef>
              <a:buNone/>
            </a:pPr>
            <a:r>
              <a:rPr lang="en-US" dirty="0"/>
              <a:t>consent will review the </a:t>
            </a:r>
            <a:r>
              <a:rPr lang="en-US" dirty="0" err="1"/>
              <a:t>eICD</a:t>
            </a:r>
            <a:r>
              <a:rPr lang="en-US" dirty="0"/>
              <a:t> and provide instructions on completing the form.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The patient/LAR will </a:t>
            </a:r>
          </a:p>
          <a:p>
            <a:pPr marL="320040" indent="0">
              <a:spcBef>
                <a:spcPts val="0"/>
              </a:spcBef>
              <a:buNone/>
            </a:pPr>
            <a:r>
              <a:rPr lang="en-US" dirty="0"/>
              <a:t>add their handwritten signature.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07A14-28B6-4ACA-9ED3-CFE1EB83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" y="2675981"/>
            <a:ext cx="4500567" cy="2812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2947A-243F-4FDF-B0DB-E4E61F14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60" y="1135955"/>
            <a:ext cx="5941900" cy="41450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87072-3D7D-455B-B832-7B2DCC56B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42785"/>
            <a:ext cx="5941899" cy="4421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5440B-8C57-4090-AF7D-C6B1E2B478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355"/>
          <a:stretch/>
        </p:blipFill>
        <p:spPr>
          <a:xfrm>
            <a:off x="5239849" y="1738748"/>
            <a:ext cx="5947871" cy="44760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391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93" y="1709"/>
            <a:ext cx="4500567" cy="1325563"/>
          </a:xfrm>
        </p:spPr>
        <p:txBody>
          <a:bodyPr/>
          <a:lstStyle/>
          <a:p>
            <a:r>
              <a:rPr lang="en-US" b="1" dirty="0"/>
              <a:t>E-Consent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64" y="1135954"/>
            <a:ext cx="3907626" cy="49363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4. </a:t>
            </a:r>
            <a:r>
              <a:rPr lang="en-US" dirty="0"/>
              <a:t>Upon completion of </a:t>
            </a:r>
          </a:p>
          <a:p>
            <a:pPr marL="32004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err="1"/>
              <a:t>eICD</a:t>
            </a:r>
            <a:r>
              <a:rPr lang="en-US" dirty="0"/>
              <a:t>, the site’s study team will receive the completed </a:t>
            </a:r>
            <a:r>
              <a:rPr lang="en-US" dirty="0" err="1"/>
              <a:t>eICD</a:t>
            </a:r>
            <a:r>
              <a:rPr lang="en-US" dirty="0"/>
              <a:t> PDF via automated email.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5. </a:t>
            </a:r>
            <a:r>
              <a:rPr lang="en-US" dirty="0"/>
              <a:t>The participant/LAR </a:t>
            </a:r>
          </a:p>
          <a:p>
            <a:pPr marL="32004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may elect to receive the </a:t>
            </a:r>
            <a:r>
              <a:rPr lang="en-US" dirty="0" err="1"/>
              <a:t>eICD</a:t>
            </a:r>
            <a:r>
              <a:rPr lang="en-US" dirty="0"/>
              <a:t> PDF via email.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9BB7F-7F63-4CF6-A245-43B090E3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31" y="1062426"/>
            <a:ext cx="6191064" cy="55235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287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93" y="1709"/>
            <a:ext cx="4500567" cy="1325563"/>
          </a:xfrm>
        </p:spPr>
        <p:txBody>
          <a:bodyPr/>
          <a:lstStyle/>
          <a:p>
            <a:r>
              <a:rPr lang="en-US" b="1" dirty="0"/>
              <a:t>E-Consent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64" y="1135954"/>
            <a:ext cx="3907626" cy="4936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6. </a:t>
            </a:r>
            <a:r>
              <a:rPr lang="en-US" sz="2600" dirty="0"/>
              <a:t>When the study team </a:t>
            </a:r>
          </a:p>
          <a:p>
            <a:pPr marL="320040" indent="0">
              <a:spcBef>
                <a:spcPts val="0"/>
              </a:spcBef>
              <a:buNone/>
            </a:pPr>
            <a:r>
              <a:rPr lang="en-US" sz="2600" dirty="0"/>
              <a:t>and the participant/LAR are not in the same physical location both parties are not able to sign the </a:t>
            </a:r>
            <a:r>
              <a:rPr lang="en-US" sz="2600" dirty="0" err="1"/>
              <a:t>eICD</a:t>
            </a:r>
            <a:r>
              <a:rPr lang="en-US" sz="2600" dirty="0"/>
              <a:t> at the same time. </a:t>
            </a:r>
          </a:p>
          <a:p>
            <a:pPr marL="320040" indent="0">
              <a:spcBef>
                <a:spcPts val="0"/>
              </a:spcBef>
              <a:buNone/>
            </a:pPr>
            <a:endParaRPr lang="en-US" sz="2600" dirty="0"/>
          </a:p>
          <a:p>
            <a:pPr marL="320040" indent="0">
              <a:spcBef>
                <a:spcPts val="0"/>
              </a:spcBef>
              <a:buNone/>
            </a:pPr>
            <a:r>
              <a:rPr lang="en-US" sz="2600" dirty="0"/>
              <a:t>Only the participant/LAR will sign in real time and the person obtaining consent will subsequently complete a remote consent attestation form.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08338-20A7-456F-9BAF-F0E5859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399" y="1135954"/>
            <a:ext cx="5589932" cy="56626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08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DEB75A-77DF-4F52-B667-8E302986BB4F}"/>
              </a:ext>
            </a:extLst>
          </p:cNvPr>
          <p:cNvSpPr txBox="1">
            <a:spLocks/>
          </p:cNvSpPr>
          <p:nvPr/>
        </p:nvSpPr>
        <p:spPr>
          <a:xfrm>
            <a:off x="281293" y="1709"/>
            <a:ext cx="10862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609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/>
              <a:t>Responsibilities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EECEBA-83F0-4F16-A30E-DE1A8F8E5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883" y="1327272"/>
            <a:ext cx="5366194" cy="4642137"/>
          </a:xfrm>
        </p:spPr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2350" b="1" dirty="0"/>
              <a:t>NCC Responsibilities</a:t>
            </a:r>
          </a:p>
          <a:p>
            <a:pPr lvl="0">
              <a:lnSpc>
                <a:spcPct val="70000"/>
              </a:lnSpc>
            </a:pPr>
            <a:r>
              <a:rPr lang="en-US" sz="2350" dirty="0"/>
              <a:t>The NCC will create a </a:t>
            </a:r>
            <a:r>
              <a:rPr lang="en-US" sz="2350" dirty="0" err="1"/>
              <a:t>REDCap</a:t>
            </a:r>
            <a:r>
              <a:rPr lang="en-US" sz="2350" dirty="0"/>
              <a:t> project for each site that elects to use E-Consent.</a:t>
            </a:r>
          </a:p>
          <a:p>
            <a:pPr>
              <a:lnSpc>
                <a:spcPct val="70000"/>
              </a:lnSpc>
            </a:pPr>
            <a:r>
              <a:rPr lang="en-US" sz="2350" dirty="0"/>
              <a:t>The NCC will ensure that the most recent CIRB-approved version of the site-specific ICD is available in </a:t>
            </a:r>
            <a:r>
              <a:rPr lang="en-US" sz="2350" dirty="0" err="1"/>
              <a:t>REDCap</a:t>
            </a:r>
            <a:r>
              <a:rPr lang="en-US" sz="2350" dirty="0"/>
              <a:t> for </a:t>
            </a:r>
            <a:r>
              <a:rPr lang="en-US" sz="2350" dirty="0" err="1"/>
              <a:t>eICD</a:t>
            </a:r>
            <a:r>
              <a:rPr lang="en-US" sz="2350" dirty="0"/>
              <a:t> use.</a:t>
            </a:r>
          </a:p>
          <a:p>
            <a:pPr lvl="0">
              <a:lnSpc>
                <a:spcPct val="70000"/>
              </a:lnSpc>
            </a:pPr>
            <a:r>
              <a:rPr lang="en-US" sz="2350" dirty="0"/>
              <a:t>The NCC will provide the site with their </a:t>
            </a:r>
            <a:r>
              <a:rPr lang="en-US" sz="2350" dirty="0" err="1"/>
              <a:t>cIRB</a:t>
            </a:r>
            <a:r>
              <a:rPr lang="en-US" sz="2350" dirty="0"/>
              <a:t> approval to use the central E-Consent process and access to their study-specific and site-specific </a:t>
            </a:r>
            <a:r>
              <a:rPr lang="en-US" sz="2350" dirty="0" err="1"/>
              <a:t>REDCap</a:t>
            </a:r>
            <a:r>
              <a:rPr lang="en-US" sz="2350" dirty="0"/>
              <a:t> project.</a:t>
            </a:r>
          </a:p>
          <a:p>
            <a:pPr>
              <a:lnSpc>
                <a:spcPct val="70000"/>
              </a:lnSpc>
            </a:pPr>
            <a:r>
              <a:rPr lang="en-US" sz="2350" dirty="0"/>
              <a:t>The NCC will maintain the list of individuals who receive the completed </a:t>
            </a:r>
            <a:r>
              <a:rPr lang="en-US" sz="2350" dirty="0" err="1"/>
              <a:t>eICD</a:t>
            </a:r>
            <a:r>
              <a:rPr lang="en-US" sz="2350" dirty="0"/>
              <a:t> PDF via automated email according to the site’s DOA in </a:t>
            </a:r>
            <a:r>
              <a:rPr lang="en-US" sz="2350" dirty="0" err="1"/>
              <a:t>WebDCU</a:t>
            </a:r>
            <a:r>
              <a:rPr lang="en-US" sz="2350" baseline="30000" dirty="0" err="1"/>
              <a:t>TM</a:t>
            </a:r>
            <a:r>
              <a:rPr lang="en-US" sz="2350" dirty="0"/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56A9AE-EAD0-48EC-9E0F-90742B65668A}"/>
              </a:ext>
            </a:extLst>
          </p:cNvPr>
          <p:cNvSpPr txBox="1">
            <a:spLocks/>
          </p:cNvSpPr>
          <p:nvPr/>
        </p:nvSpPr>
        <p:spPr>
          <a:xfrm>
            <a:off x="6381925" y="1327272"/>
            <a:ext cx="53675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Site Responsibilities</a:t>
            </a:r>
          </a:p>
          <a:p>
            <a:pPr lvl="0"/>
            <a:r>
              <a:rPr lang="en-US" dirty="0"/>
              <a:t>The site will designate a primary and back-up user to access to their </a:t>
            </a:r>
            <a:r>
              <a:rPr lang="en-US" dirty="0" err="1"/>
              <a:t>REDCap</a:t>
            </a:r>
            <a:r>
              <a:rPr lang="en-US" dirty="0"/>
              <a:t> E-Consent project. </a:t>
            </a:r>
          </a:p>
          <a:p>
            <a:pPr lvl="0"/>
            <a:r>
              <a:rPr lang="en-US" dirty="0"/>
              <a:t>The site’s designated </a:t>
            </a:r>
            <a:r>
              <a:rPr lang="en-US" dirty="0" err="1"/>
              <a:t>REDCap</a:t>
            </a:r>
            <a:r>
              <a:rPr lang="en-US" dirty="0"/>
              <a:t> users will ensure the Remote Consent Attestation is completed, when required, by the person who obtained consent remotely. </a:t>
            </a:r>
          </a:p>
          <a:p>
            <a:pPr lvl="0"/>
            <a:r>
              <a:rPr lang="en-US" dirty="0"/>
              <a:t>The site will ensure the PDF versions of the </a:t>
            </a:r>
            <a:r>
              <a:rPr lang="en-US" dirty="0" err="1"/>
              <a:t>eICD</a:t>
            </a:r>
            <a:r>
              <a:rPr lang="en-US" dirty="0"/>
              <a:t> and Remote Consent Attestation, as applicable, are combined into one document and uploaded to </a:t>
            </a:r>
            <a:r>
              <a:rPr lang="en-US" dirty="0" err="1"/>
              <a:t>WebDCU</a:t>
            </a:r>
            <a:r>
              <a:rPr lang="en-US" baseline="30000" dirty="0" err="1"/>
              <a:t>TM</a:t>
            </a:r>
            <a:r>
              <a:rPr lang="en-US" dirty="0"/>
              <a:t> within 5 days of signature.	</a:t>
            </a:r>
          </a:p>
        </p:txBody>
      </p:sp>
    </p:spTree>
    <p:extLst>
      <p:ext uri="{BB962C8B-B14F-4D97-AF65-F5344CB8AC3E}">
        <p14:creationId xmlns:p14="http://schemas.microsoft.com/office/powerpoint/2010/main" val="5403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655FD3-E3EE-904C-991F-8187D3773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92"/>
          <a:stretch/>
        </p:blipFill>
        <p:spPr>
          <a:xfrm>
            <a:off x="3877090" y="688490"/>
            <a:ext cx="8069460" cy="52067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7A9D780-3EA2-E549-AE3E-D8B78CDB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197"/>
            <a:ext cx="2796297" cy="1600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Welcome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7C13B-EED5-4444-9216-DE86AC87C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796297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Local IRB and HRPP officials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PIs and Coordinators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</a:rPr>
              <a:t>RCC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</a:rPr>
              <a:t>Satellite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</a:rPr>
              <a:t>Trial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4FD575-06CF-0F43-98A8-02C6F586F890}"/>
              </a:ext>
            </a:extLst>
          </p:cNvPr>
          <p:cNvCxnSpPr/>
          <p:nvPr/>
        </p:nvCxnSpPr>
        <p:spPr>
          <a:xfrm>
            <a:off x="4044875" y="849854"/>
            <a:ext cx="0" cy="5045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3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2872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</a:rPr>
              <a:t>IRB/HRPP Role in the E-Consent Process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2863986"/>
            <a:ext cx="91440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300" dirty="0"/>
              <a:t>Michael Linke, PhD, CIP </a:t>
            </a:r>
          </a:p>
          <a:p>
            <a:pPr algn="l"/>
            <a:r>
              <a:rPr lang="en-US" sz="2300" dirty="0"/>
              <a:t>Chair, University of Cincinnati IRB</a:t>
            </a:r>
          </a:p>
          <a:p>
            <a:pPr algn="l"/>
            <a:r>
              <a:rPr lang="en-US" sz="2300" dirty="0"/>
              <a:t>Chair, StrokeNet Central IRB</a:t>
            </a:r>
          </a:p>
          <a:p>
            <a:pPr algn="l"/>
            <a:endParaRPr lang="en-US" sz="2300" dirty="0"/>
          </a:p>
          <a:p>
            <a:pPr algn="l"/>
            <a:r>
              <a:rPr lang="en-US" sz="2300" dirty="0"/>
              <a:t>Susan K Roll, RN, BSN</a:t>
            </a:r>
          </a:p>
          <a:p>
            <a:pPr algn="l"/>
            <a:r>
              <a:rPr lang="en-US" sz="2300" dirty="0"/>
              <a:t>StrokeNet Central IRB Liaison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of a Single Institutional Review Board for Multi-Site Research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06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Goals of the NIH policy </a:t>
            </a:r>
          </a:p>
          <a:p>
            <a:pPr marL="0" indent="0">
              <a:buNone/>
            </a:pPr>
            <a:r>
              <a:rPr lang="en-US" sz="2400" dirty="0"/>
              <a:t>1) enhance and streamline IRB review for multi-site research</a:t>
            </a:r>
          </a:p>
          <a:p>
            <a:pPr marL="0" indent="0">
              <a:buNone/>
            </a:pPr>
            <a:r>
              <a:rPr lang="en-US" sz="2400" dirty="0"/>
              <a:t>2) maintain high standards for human subjects protections</a:t>
            </a:r>
          </a:p>
          <a:p>
            <a:pPr marL="0" indent="0">
              <a:buNone/>
            </a:pPr>
            <a:r>
              <a:rPr lang="en-US" sz="2400" dirty="0"/>
              <a:t>3) allow research to proceed effectively and expeditiously</a:t>
            </a:r>
          </a:p>
          <a:p>
            <a:pPr marL="0" indent="0">
              <a:buNone/>
            </a:pPr>
            <a:r>
              <a:rPr lang="en-US" sz="2400" dirty="0"/>
              <a:t>4) eliminate unnecessary duplicative IRB review</a:t>
            </a:r>
          </a:p>
          <a:p>
            <a:pPr marL="0" indent="0">
              <a:buNone/>
            </a:pPr>
            <a:r>
              <a:rPr lang="en-US" sz="2400" dirty="0"/>
              <a:t>5) reduce administrative burden</a:t>
            </a:r>
          </a:p>
          <a:p>
            <a:pPr marL="0" indent="0">
              <a:buNone/>
            </a:pPr>
            <a:r>
              <a:rPr lang="en-US" sz="2400" dirty="0"/>
              <a:t>6) prevent system inefficiencies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00801"/>
            <a:ext cx="325755" cy="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820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University of Cincinnati HRPP/IRB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166"/>
            <a:ext cx="10515600" cy="4351338"/>
          </a:xfrm>
        </p:spPr>
        <p:txBody>
          <a:bodyPr/>
          <a:lstStyle/>
          <a:p>
            <a:r>
              <a:rPr lang="en-US" sz="2400" dirty="0"/>
              <a:t>Fully accredited by the Association for the Accreditation of Human Research Protection Programs (AAHRPP)</a:t>
            </a:r>
          </a:p>
          <a:p>
            <a:r>
              <a:rPr lang="en-US" sz="2400" dirty="0"/>
              <a:t>Research Administration Portal (RAP)</a:t>
            </a:r>
          </a:p>
          <a:p>
            <a:pPr lvl="1"/>
            <a:r>
              <a:rPr lang="en-US" sz="2400" dirty="0"/>
              <a:t>electronic database utilized by the UC IRB</a:t>
            </a:r>
          </a:p>
          <a:p>
            <a:pPr lvl="1"/>
            <a:r>
              <a:rPr lang="en-US" sz="2400" dirty="0"/>
              <a:t>Huron IRB (Click IRB) </a:t>
            </a:r>
          </a:p>
          <a:p>
            <a:endParaRPr lang="en-US" sz="2400" dirty="0"/>
          </a:p>
          <a:p>
            <a:r>
              <a:rPr lang="en-US" sz="2400" dirty="0"/>
              <a:t>Leadership</a:t>
            </a:r>
          </a:p>
          <a:p>
            <a:pPr lvl="1"/>
            <a:r>
              <a:rPr lang="en-US" sz="2400" dirty="0"/>
              <a:t>Angela Braggs-Brown, RAC, CIP, MA, UC HRPP Director</a:t>
            </a:r>
          </a:p>
          <a:p>
            <a:pPr lvl="1"/>
            <a:r>
              <a:rPr lang="en-US" sz="2400" dirty="0"/>
              <a:t>Kareemah Mills, UC HRPP Assistant Director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00801"/>
            <a:ext cx="325755" cy="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48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Studies Approved by the CIRB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TeleRehab</a:t>
            </a:r>
            <a:endParaRPr lang="en-US" dirty="0"/>
          </a:p>
          <a:p>
            <a:r>
              <a:rPr lang="en-US" dirty="0"/>
              <a:t>DEFUSE 3</a:t>
            </a:r>
          </a:p>
          <a:p>
            <a:r>
              <a:rPr lang="en-US" dirty="0"/>
              <a:t>CREST-2</a:t>
            </a:r>
          </a:p>
          <a:p>
            <a:r>
              <a:rPr lang="en-US" dirty="0"/>
              <a:t>CREST-H</a:t>
            </a:r>
          </a:p>
          <a:p>
            <a:r>
              <a:rPr lang="en-US" dirty="0"/>
              <a:t>ARCADIA</a:t>
            </a:r>
          </a:p>
          <a:p>
            <a:r>
              <a:rPr lang="en-US" dirty="0"/>
              <a:t>Sleep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2245" y="1825625"/>
            <a:ext cx="5181600" cy="4351338"/>
          </a:xfrm>
        </p:spPr>
        <p:txBody>
          <a:bodyPr/>
          <a:lstStyle/>
          <a:p>
            <a:r>
              <a:rPr lang="en-US" dirty="0"/>
              <a:t>MOST</a:t>
            </a:r>
          </a:p>
          <a:p>
            <a:r>
              <a:rPr lang="en-US" dirty="0"/>
              <a:t>TRANSPORT 2</a:t>
            </a:r>
          </a:p>
          <a:p>
            <a:r>
              <a:rPr lang="en-US" dirty="0"/>
              <a:t>SATURN</a:t>
            </a:r>
          </a:p>
          <a:p>
            <a:r>
              <a:rPr lang="en-US" dirty="0"/>
              <a:t>I-ACQUIRE</a:t>
            </a:r>
          </a:p>
          <a:p>
            <a:r>
              <a:rPr lang="en-US" dirty="0"/>
              <a:t>ASPIRE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00801"/>
            <a:ext cx="325755" cy="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2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Reliance Agreement - Basic Responsibilities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35090"/>
            <a:ext cx="105156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600" dirty="0"/>
              <a:t>CIRB </a:t>
            </a:r>
          </a:p>
          <a:p>
            <a:pPr lvl="2"/>
            <a:r>
              <a:rPr lang="en-US" sz="2600" dirty="0"/>
              <a:t>is the single IRB of record</a:t>
            </a:r>
          </a:p>
          <a:p>
            <a:pPr lvl="2"/>
            <a:r>
              <a:rPr lang="en-US" sz="2600" dirty="0"/>
              <a:t>regulatory responsibility for assuring the protection of the rights and welfare of research participants</a:t>
            </a:r>
          </a:p>
          <a:p>
            <a:pPr marL="685800" lvl="2" indent="0">
              <a:buNone/>
            </a:pPr>
            <a:endParaRPr lang="en-US" sz="2600" dirty="0"/>
          </a:p>
          <a:p>
            <a:pPr lvl="1"/>
            <a:r>
              <a:rPr lang="en-US" sz="2600" dirty="0"/>
              <a:t>Relying Institution (RI) </a:t>
            </a:r>
          </a:p>
          <a:p>
            <a:pPr lvl="2"/>
            <a:r>
              <a:rPr lang="en-US" sz="2600" dirty="0"/>
              <a:t>sets standards to determine whether a research investigator can conduct research under its auspices. </a:t>
            </a:r>
          </a:p>
          <a:p>
            <a:pPr lvl="2"/>
            <a:r>
              <a:rPr lang="en-US" sz="2600" dirty="0"/>
              <a:t>agrees to cede IRB review of the NIH StrokeNet research to the CIRB</a:t>
            </a:r>
          </a:p>
          <a:p>
            <a:pPr lvl="2"/>
            <a:r>
              <a:rPr lang="en-US" sz="2600" dirty="0"/>
              <a:t>agrees to accept the decisions of the CIRB regarding review, approval and oversight of research covered by this Agreement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00801"/>
            <a:ext cx="325755" cy="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8606" y="84276"/>
            <a:ext cx="10515600" cy="1325563"/>
          </a:xfrm>
        </p:spPr>
        <p:txBody>
          <a:bodyPr>
            <a:noAutofit/>
          </a:bodyPr>
          <a:lstStyle/>
          <a:p>
            <a:r>
              <a:rPr lang="en-US" sz="3000" dirty="0"/>
              <a:t>How Do We Work Together?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57459"/>
              </p:ext>
            </p:extLst>
          </p:nvPr>
        </p:nvGraphicFramePr>
        <p:xfrm>
          <a:off x="2438400" y="1311235"/>
          <a:ext cx="7620000" cy="4846585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CIRB Responsibility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Site Responsibility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IRB review tasks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Initial review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Continuing review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Amendments, deviations, noncompliance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COI study review and management</a:t>
                      </a:r>
                      <a:r>
                        <a:rPr lang="en-US" sz="1300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Approve informed consent documents and process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Site specific context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laws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Institutional policies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context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COI  local review</a:t>
                      </a:r>
                      <a:r>
                        <a:rPr lang="en-US" sz="1300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management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HIPAA determinations of: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Authorizations for Research</a:t>
                      </a: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Requests for waivers of authorization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</a:t>
                      </a:r>
                      <a:r>
                        <a:rPr lang="en-US" sz="1300" b="1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Ancillary Review</a:t>
                      </a:r>
                      <a:r>
                        <a:rPr lang="en-US" sz="1300" b="1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Requirements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Nursing, Radiation, Bio Safety,</a:t>
                      </a:r>
                      <a:r>
                        <a:rPr lang="en-US" sz="1300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etc.  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8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context</a:t>
                      </a:r>
                      <a:r>
                        <a:rPr lang="en-US" sz="1300" b="1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review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Collect local</a:t>
                      </a:r>
                      <a:r>
                        <a:rPr lang="en-US" sz="1300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information required for IRB review 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1775" marR="0" lvl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Distribute a high-level</a:t>
                      </a:r>
                      <a:r>
                        <a:rPr lang="en-US" sz="1300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protocol synopsis  and highlights sheet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compliance</a:t>
                      </a:r>
                      <a:r>
                        <a:rPr lang="en-US" sz="1300" b="1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areas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1775" marR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Ongoing oversight of research conduct </a:t>
                      </a:r>
                    </a:p>
                    <a:p>
                      <a:pPr marL="231775" marR="0" indent="-2317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Conflicts</a:t>
                      </a:r>
                      <a:r>
                        <a:rPr lang="en-US" sz="1300" baseline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on interest 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78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Use of Electronic Informed Consent- Questions and Answers Guidance for Institutional Review Boards, Investigators, and Sponsors December 2016  HHS and FDA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09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Q13. What are the IRB’s responsibilities in the </a:t>
            </a:r>
            <a:r>
              <a:rPr lang="en-US" sz="2000" dirty="0" err="1"/>
              <a:t>eIC</a:t>
            </a:r>
            <a:r>
              <a:rPr lang="en-US" sz="2000" dirty="0"/>
              <a:t> process?</a:t>
            </a:r>
          </a:p>
          <a:p>
            <a:pPr lvl="1"/>
            <a:r>
              <a:rPr lang="en-US" sz="2000" dirty="0"/>
              <a:t>Review approve, all research activities covered by the applicable regulations</a:t>
            </a:r>
          </a:p>
          <a:p>
            <a:pPr lvl="1"/>
            <a:r>
              <a:rPr lang="en-US" sz="2000" dirty="0"/>
              <a:t>A critical part of this responsibility is for the IRB to ensure there is an adequate informed consent process that protects the rights and welfare of subjects participating  </a:t>
            </a:r>
          </a:p>
          <a:p>
            <a:pPr lvl="1"/>
            <a:r>
              <a:rPr lang="en-US" sz="2000" dirty="0"/>
              <a:t>Must review and approve the </a:t>
            </a:r>
            <a:r>
              <a:rPr lang="en-US" sz="2000" dirty="0" err="1"/>
              <a:t>eIC</a:t>
            </a:r>
            <a:r>
              <a:rPr lang="en-US" sz="2000" dirty="0"/>
              <a:t> that the subject will receive and view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40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INFORMATION SHEET - Informed Consent Draft Guidance for IRBs, Clinical Investigators, and Sponsors - July 2014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090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The investigator should advise the IRB of the consent process to be used</a:t>
            </a:r>
          </a:p>
          <a:p>
            <a:r>
              <a:rPr lang="en-US" sz="2000" dirty="0"/>
              <a:t>The IRB must ensure that investigators seek consent from subjects under circumstances that minimize the possibility of coercion and undue influence </a:t>
            </a:r>
          </a:p>
          <a:p>
            <a:r>
              <a:rPr lang="en-US" sz="2000" dirty="0"/>
              <a:t>Ensure investigators allow sufficient time for subjects,</a:t>
            </a:r>
          </a:p>
          <a:p>
            <a:pPr lvl="1"/>
            <a:r>
              <a:rPr lang="en-US" sz="1700" dirty="0"/>
              <a:t>to consider the information </a:t>
            </a:r>
          </a:p>
          <a:p>
            <a:pPr lvl="1"/>
            <a:r>
              <a:rPr lang="en-US" sz="1700" dirty="0"/>
              <a:t>provide time and opportunity for the subjects to ask questions and have those questions answered </a:t>
            </a:r>
          </a:p>
          <a:p>
            <a:pPr lvl="1"/>
            <a:r>
              <a:rPr lang="en-US" sz="1700" dirty="0"/>
              <a:t>allow time and opportunity for the subjects to consider fully whether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1111749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INFORMATION SHEET - Informed Consent Draft Guidance for IRBs, Clinical Investigators, and Sponsors - July 2014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IRBs must review all materials used in the informed consent process. </a:t>
            </a:r>
          </a:p>
          <a:p>
            <a:r>
              <a:rPr lang="en-US" sz="2000" dirty="0"/>
              <a:t>If procedures other than a face-to-face consent interview are proposed, such as by telephone, the IRB should consider whether the procedures will provide effective communication and accomplish the goals of the informed consent process</a:t>
            </a:r>
          </a:p>
        </p:txBody>
      </p:sp>
    </p:spTree>
    <p:extLst>
      <p:ext uri="{BB962C8B-B14F-4D97-AF65-F5344CB8AC3E}">
        <p14:creationId xmlns:p14="http://schemas.microsoft.com/office/powerpoint/2010/main" val="227203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INFORMATION SHEET - Informed Consent Draft Guidance for IRBs, Clinical Investigators, and Sponsors - July 2014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695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IRBs, clinical investigators, and sponsors have responsibility for ensuring that the informed consent process is adequate and meets FDA's regulatory requirements </a:t>
            </a:r>
          </a:p>
          <a:p>
            <a:r>
              <a:rPr lang="en-US" sz="2000" dirty="0"/>
              <a:t>The entire informed consent process involves, </a:t>
            </a:r>
          </a:p>
          <a:p>
            <a:pPr lvl="1"/>
            <a:r>
              <a:rPr lang="en-US" sz="2000" dirty="0"/>
              <a:t>giving a subject adequate information concerning the study</a:t>
            </a:r>
          </a:p>
          <a:p>
            <a:pPr lvl="1"/>
            <a:r>
              <a:rPr lang="en-US" sz="2000" dirty="0"/>
              <a:t>providing adequate opportunity for the subject to consider all options</a:t>
            </a:r>
          </a:p>
          <a:p>
            <a:pPr lvl="1"/>
            <a:r>
              <a:rPr lang="en-US" sz="2000" dirty="0"/>
              <a:t>responding to the subject's questions </a:t>
            </a:r>
          </a:p>
          <a:p>
            <a:pPr lvl="1"/>
            <a:r>
              <a:rPr lang="en-US" sz="2000" dirty="0"/>
              <a:t>ensuring that the subject has comprehended this information </a:t>
            </a:r>
          </a:p>
          <a:p>
            <a:pPr lvl="1"/>
            <a:r>
              <a:rPr lang="en-US" sz="2000" dirty="0"/>
              <a:t>obtaining the subject's voluntary agreement to participate  </a:t>
            </a:r>
          </a:p>
          <a:p>
            <a:r>
              <a:rPr lang="en-US" sz="2000" dirty="0"/>
              <a:t>To be effective, the process should provide ample opportunity for the investigator and the subject to exchange information and ask questions</a:t>
            </a:r>
          </a:p>
        </p:txBody>
      </p:sp>
    </p:spTree>
    <p:extLst>
      <p:ext uri="{BB962C8B-B14F-4D97-AF65-F5344CB8AC3E}">
        <p14:creationId xmlns:p14="http://schemas.microsoft.com/office/powerpoint/2010/main" val="208735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9482-A892-1A47-9029-90114285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21D751-F570-174D-8561-D96C344B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6" y="1465700"/>
            <a:ext cx="5191411" cy="4351338"/>
          </a:xfrm>
        </p:spPr>
        <p:txBody>
          <a:bodyPr/>
          <a:lstStyle/>
          <a:p>
            <a:r>
              <a:rPr lang="en-US" dirty="0"/>
              <a:t>COVID-19 increases urgency</a:t>
            </a:r>
          </a:p>
          <a:p>
            <a:r>
              <a:rPr lang="en-US" dirty="0"/>
              <a:t>Improves ICF process regardless</a:t>
            </a:r>
          </a:p>
          <a:p>
            <a:r>
              <a:rPr lang="en-US" dirty="0"/>
              <a:t>Successful models already</a:t>
            </a:r>
          </a:p>
          <a:p>
            <a:pPr lvl="1"/>
            <a:r>
              <a:rPr lang="en-US" dirty="0"/>
              <a:t>SIREN network-wide </a:t>
            </a:r>
          </a:p>
          <a:p>
            <a:pPr lvl="1"/>
            <a:r>
              <a:rPr lang="en-US" dirty="0"/>
              <a:t>Local stroke trial implementations</a:t>
            </a:r>
          </a:p>
          <a:p>
            <a:pPr lvl="2"/>
            <a:r>
              <a:rPr lang="en-US" dirty="0"/>
              <a:t>Emory</a:t>
            </a:r>
          </a:p>
          <a:p>
            <a:pPr lvl="2"/>
            <a:r>
              <a:rPr lang="en-US" dirty="0"/>
              <a:t>Minnesota</a:t>
            </a:r>
          </a:p>
          <a:p>
            <a:pPr lvl="2"/>
            <a:r>
              <a:rPr lang="en-US" dirty="0"/>
              <a:t>Vanderbilt</a:t>
            </a:r>
          </a:p>
          <a:p>
            <a:pPr lvl="2"/>
            <a:r>
              <a:rPr lang="en-US" dirty="0"/>
              <a:t>Others</a:t>
            </a:r>
          </a:p>
        </p:txBody>
      </p:sp>
      <p:pic>
        <p:nvPicPr>
          <p:cNvPr id="6" name="Picture 4" descr="12 Cartoons That Explain Why Innovation Is So Darned Hard | SAP Blogs">
            <a:extLst>
              <a:ext uri="{FF2B5EF4-FFF2-40B4-BE49-F238E27FC236}">
                <a16:creationId xmlns:a16="http://schemas.microsoft.com/office/drawing/2014/main" id="{6E2A7A9E-0941-7C46-9DB5-D2D3452D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1132409"/>
            <a:ext cx="5917716" cy="44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63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Replacing paper consent forms with </a:t>
            </a:r>
            <a:r>
              <a:rPr lang="en-US" sz="3200" dirty="0" err="1"/>
              <a:t>eIC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eIC</a:t>
            </a:r>
            <a:r>
              <a:rPr lang="en-US" sz="2400" dirty="0"/>
              <a:t> does not change the essential informed consent process only changes how, </a:t>
            </a:r>
          </a:p>
          <a:p>
            <a:pPr lvl="1"/>
            <a:r>
              <a:rPr lang="en-US" sz="2000" dirty="0"/>
              <a:t>the informed consent document is presented</a:t>
            </a:r>
          </a:p>
          <a:p>
            <a:pPr lvl="1"/>
            <a:r>
              <a:rPr lang="en-US" sz="2000" dirty="0"/>
              <a:t>consent to participate is recorded and shared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05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Replacing paper consent forms with </a:t>
            </a:r>
            <a:r>
              <a:rPr lang="en-US" sz="3200" dirty="0" err="1"/>
              <a:t>eIC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intent of using an </a:t>
            </a:r>
            <a:r>
              <a:rPr lang="en-US" sz="2400" dirty="0" err="1"/>
              <a:t>eIC</a:t>
            </a:r>
            <a:r>
              <a:rPr lang="en-US" sz="2400" dirty="0"/>
              <a:t> is to,</a:t>
            </a:r>
          </a:p>
          <a:p>
            <a:pPr lvl="1"/>
            <a:r>
              <a:rPr lang="en-US" sz="2000" dirty="0"/>
              <a:t>improve the informed consent experience</a:t>
            </a:r>
          </a:p>
          <a:p>
            <a:pPr lvl="1"/>
            <a:r>
              <a:rPr lang="en-US" sz="2000" dirty="0"/>
              <a:t>make written information available to them in more ways</a:t>
            </a:r>
          </a:p>
          <a:p>
            <a:pPr lvl="1"/>
            <a:r>
              <a:rPr lang="en-US" sz="2000" dirty="0"/>
              <a:t>allow information to be retained and shared more easily </a:t>
            </a:r>
          </a:p>
          <a:p>
            <a:pPr lvl="1"/>
            <a:r>
              <a:rPr lang="en-US" sz="2000" dirty="0"/>
              <a:t>document consent more easily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0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Replacing paper consent forms with </a:t>
            </a:r>
            <a:r>
              <a:rPr lang="en-US" sz="3200" dirty="0" err="1"/>
              <a:t>eIC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consent process still must be a compassionate and respectful direct conversation between study personnel and potential participants or their representatives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38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1" y="152400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043238"/>
            <a:ext cx="28575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4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57" y="1242737"/>
            <a:ext cx="2405313" cy="2185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8" y="4875142"/>
            <a:ext cx="2975096" cy="1484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851" y="2503435"/>
            <a:ext cx="2699949" cy="975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49" y="1729174"/>
            <a:ext cx="3257307" cy="954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810" y="3075916"/>
            <a:ext cx="3266080" cy="1444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55" y="3843043"/>
            <a:ext cx="2768906" cy="869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970" y="4959232"/>
            <a:ext cx="3485323" cy="110385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1267" y="61348"/>
            <a:ext cx="10515600" cy="1325563"/>
          </a:xfrm>
        </p:spPr>
        <p:txBody>
          <a:bodyPr/>
          <a:lstStyle/>
          <a:p>
            <a:r>
              <a:rPr lang="en-US" dirty="0"/>
              <a:t>Widely used…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3140" y="520680"/>
            <a:ext cx="2222438" cy="1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5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RedCap </a:t>
            </a:r>
            <a:r>
              <a:rPr lang="en-US" dirty="0" err="1"/>
              <a:t>eConsent</a:t>
            </a:r>
            <a:r>
              <a:rPr lang="en-US" dirty="0"/>
              <a:t> Process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3672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Documentation with a handwritten signature</a:t>
            </a:r>
          </a:p>
          <a:p>
            <a:pPr lvl="1"/>
            <a:r>
              <a:rPr lang="en-US" sz="2500" dirty="0"/>
              <a:t>Handwritten signature </a:t>
            </a:r>
          </a:p>
          <a:p>
            <a:pPr lvl="2"/>
            <a:r>
              <a:rPr lang="en-US" sz="2100" dirty="0"/>
              <a:t>the scripted name or legal mark of an individual handwritten by that individual </a:t>
            </a:r>
          </a:p>
          <a:p>
            <a:pPr lvl="2"/>
            <a:r>
              <a:rPr lang="en-US" sz="2100" dirty="0"/>
              <a:t>executed or adopted with the present intention to authenticate a writing in a permanent form</a:t>
            </a:r>
          </a:p>
          <a:p>
            <a:pPr lvl="2"/>
            <a:r>
              <a:rPr lang="en-US" sz="2100" dirty="0"/>
              <a:t>the act of signing with a writing or marking instrument such as a pen or stylus is preserved </a:t>
            </a:r>
          </a:p>
          <a:p>
            <a:pPr lvl="2"/>
            <a:r>
              <a:rPr lang="en-US" sz="2100" dirty="0"/>
              <a:t>the scripted name or legal mark, while conventionally applied to paper, may also be applied to other devices that capture the name or mark</a:t>
            </a:r>
          </a:p>
          <a:p>
            <a:pPr lvl="1"/>
            <a:r>
              <a:rPr lang="en-US" sz="2500" dirty="0"/>
              <a:t>Electronic signature </a:t>
            </a:r>
          </a:p>
          <a:p>
            <a:pPr lvl="2"/>
            <a:r>
              <a:rPr lang="en-US" sz="2100" dirty="0"/>
              <a:t>means a computer data compilation of any symbol or series of symbols executed, adopted, or authorized by an individual to be the legally binding equivalent of the individual's handwritten signature</a:t>
            </a:r>
          </a:p>
        </p:txBody>
      </p:sp>
    </p:spTree>
    <p:extLst>
      <p:ext uri="{BB962C8B-B14F-4D97-AF65-F5344CB8AC3E}">
        <p14:creationId xmlns:p14="http://schemas.microsoft.com/office/powerpoint/2010/main" val="1237994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RedCap </a:t>
            </a:r>
            <a:r>
              <a:rPr lang="en-US" dirty="0" err="1"/>
              <a:t>eConsent</a:t>
            </a:r>
            <a:r>
              <a:rPr lang="en-US" dirty="0"/>
              <a:t>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Potential participants will not fill out consents online without direct communication</a:t>
            </a:r>
          </a:p>
          <a:p>
            <a:r>
              <a:rPr lang="en-US" sz="2800" dirty="0" err="1"/>
              <a:t>eIC</a:t>
            </a:r>
            <a:r>
              <a:rPr lang="en-US" sz="2800" dirty="0"/>
              <a:t> will be used with direct telephone or video communication with the LAR or subject</a:t>
            </a:r>
          </a:p>
          <a:p>
            <a:r>
              <a:rPr lang="en-US" sz="2800" dirty="0"/>
              <a:t>use existing measures already done in routine clinical care to determine with whom you are speaking</a:t>
            </a:r>
          </a:p>
          <a:p>
            <a:r>
              <a:rPr lang="en-US" sz="2800" dirty="0"/>
              <a:t>CIRB will approve the final StrokeNet </a:t>
            </a:r>
            <a:r>
              <a:rPr lang="en-US" sz="2800" i="1" dirty="0"/>
              <a:t>Central Electronic Informed Consent Process  </a:t>
            </a:r>
            <a:r>
              <a:rPr lang="en-US" sz="2800" dirty="0"/>
              <a:t>SOP prior to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9303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RedCap </a:t>
            </a:r>
            <a:r>
              <a:rPr lang="en-US" dirty="0" err="1"/>
              <a:t>eIC</a:t>
            </a:r>
            <a:r>
              <a:rPr lang="en-US" dirty="0"/>
              <a:t>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CIRB approval of process for individual studies</a:t>
            </a:r>
          </a:p>
          <a:p>
            <a:pPr lvl="1"/>
            <a:r>
              <a:rPr lang="en-US" sz="2400" dirty="0"/>
              <a:t>the IRB reviews the </a:t>
            </a:r>
            <a:r>
              <a:rPr lang="en-US" sz="2400" dirty="0" err="1"/>
              <a:t>eIC</a:t>
            </a:r>
            <a:r>
              <a:rPr lang="en-US" sz="2400" dirty="0"/>
              <a:t> content and the </a:t>
            </a:r>
            <a:r>
              <a:rPr lang="en-US" sz="2400" dirty="0" err="1"/>
              <a:t>eIC</a:t>
            </a:r>
            <a:r>
              <a:rPr lang="en-US" sz="2400" dirty="0"/>
              <a:t> platform.</a:t>
            </a:r>
          </a:p>
          <a:p>
            <a:pPr lvl="1"/>
            <a:r>
              <a:rPr lang="en-US" sz="2400" dirty="0"/>
              <a:t>review the content in the same context as a participant will review it</a:t>
            </a:r>
          </a:p>
          <a:p>
            <a:pPr lvl="1"/>
            <a:r>
              <a:rPr lang="en-US" sz="2400" dirty="0"/>
              <a:t>approve content with local context required language for the research sites</a:t>
            </a:r>
          </a:p>
        </p:txBody>
      </p:sp>
    </p:spTree>
    <p:extLst>
      <p:ext uri="{BB962C8B-B14F-4D97-AF65-F5344CB8AC3E}">
        <p14:creationId xmlns:p14="http://schemas.microsoft.com/office/powerpoint/2010/main" val="3014357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07" y="1582739"/>
            <a:ext cx="6681186" cy="4351337"/>
          </a:xfr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172200"/>
            <a:ext cx="24384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00801"/>
            <a:ext cx="325755" cy="2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74E2-C0FD-F841-A620-73805EDD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E-Informed Consent (</a:t>
            </a:r>
            <a:r>
              <a:rPr lang="en-US" dirty="0" err="1"/>
              <a:t>eIC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6467-0395-AD4C-A00E-EEE22EEE9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6" y="1465699"/>
            <a:ext cx="8245701" cy="46952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Electronic platform for obtaining and documenting IC </a:t>
            </a:r>
          </a:p>
          <a:p>
            <a:r>
              <a:rPr lang="en-US" dirty="0"/>
              <a:t>Does not change the essential IC process for SN Trials </a:t>
            </a:r>
          </a:p>
          <a:p>
            <a:r>
              <a:rPr lang="en-US" dirty="0"/>
              <a:t>Only changes how it is presented (electronic vs paper) to the participant/LRA and how it is recorded and shared </a:t>
            </a:r>
          </a:p>
          <a:p>
            <a:r>
              <a:rPr lang="en-US" dirty="0">
                <a:solidFill>
                  <a:srgbClr val="0070C0"/>
                </a:solidFill>
              </a:rPr>
              <a:t>Key components for our purposes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Sending a secured link to by text or email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Or share in person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REDCap</a:t>
            </a:r>
            <a:r>
              <a:rPr lang="en-US" dirty="0">
                <a:solidFill>
                  <a:srgbClr val="0070C0"/>
                </a:solidFill>
              </a:rPr>
              <a:t>-based website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Fillable and signature-capable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User-friendly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Compliant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Immediate dissemination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C1F14-7C2D-7240-A8E9-BD58DD98B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837" y="1468885"/>
            <a:ext cx="32004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8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74E2-C0FD-F841-A620-73805EDD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Electronic Informed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6467-0395-AD4C-A00E-EEE22EEE9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6" y="1465700"/>
            <a:ext cx="6889924" cy="45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Improve experience of potential participant</a:t>
            </a:r>
          </a:p>
          <a:p>
            <a:pPr lvl="1"/>
            <a:r>
              <a:rPr lang="en-US" dirty="0"/>
              <a:t>Make written information available to them in more ways</a:t>
            </a:r>
          </a:p>
          <a:p>
            <a:pPr lvl="1"/>
            <a:r>
              <a:rPr lang="en-US" dirty="0"/>
              <a:t>Allow them to retain and share written information more easily</a:t>
            </a:r>
          </a:p>
          <a:p>
            <a:r>
              <a:rPr lang="en-US" dirty="0"/>
              <a:t>More easily allows remote consent for off-site LAR (or participant) </a:t>
            </a:r>
          </a:p>
          <a:p>
            <a:pPr lvl="1"/>
            <a:r>
              <a:rPr lang="en-US" dirty="0"/>
              <a:t>Increase rate and speed of recruitment (ex: LAR can be in another state)</a:t>
            </a:r>
          </a:p>
          <a:p>
            <a:r>
              <a:rPr lang="en-US" dirty="0"/>
              <a:t>Makes immediate dissemination and retention possible</a:t>
            </a:r>
          </a:p>
          <a:p>
            <a:pPr lvl="1"/>
            <a:r>
              <a:rPr lang="en-US" dirty="0"/>
              <a:t>To LAR/participant, local coordinator, and centrally</a:t>
            </a:r>
          </a:p>
          <a:p>
            <a:r>
              <a:rPr lang="en-US" dirty="0"/>
              <a:t>Also makes compliance and monitoring easier</a:t>
            </a:r>
          </a:p>
          <a:p>
            <a:pPr lvl="1"/>
            <a:r>
              <a:rPr lang="en-US" dirty="0"/>
              <a:t>Correct version, no paper, real-time updates, secure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81AD1-3DE6-C648-9761-2D568F24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792" y="1663699"/>
            <a:ext cx="4203508" cy="36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A780-9B09-4F44-A45C-FC7A66F2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Clarifications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CEF56-5A17-A346-AA32-8BF79A81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6" y="1465700"/>
            <a:ext cx="7261490" cy="4351338"/>
          </a:xfrm>
        </p:spPr>
        <p:txBody>
          <a:bodyPr/>
          <a:lstStyle/>
          <a:p>
            <a:r>
              <a:rPr lang="en-US" dirty="0"/>
              <a:t>Three overlapping considerations</a:t>
            </a:r>
          </a:p>
          <a:p>
            <a:pPr lvl="1"/>
            <a:r>
              <a:rPr lang="en-US" dirty="0"/>
              <a:t>Remote consent</a:t>
            </a:r>
          </a:p>
          <a:p>
            <a:pPr lvl="2"/>
            <a:r>
              <a:rPr lang="en-US" dirty="0"/>
              <a:t>Electronic consent is one method of remote consent</a:t>
            </a:r>
          </a:p>
          <a:p>
            <a:pPr lvl="1"/>
            <a:r>
              <a:rPr lang="en-US" dirty="0"/>
              <a:t>Electronic informed consent </a:t>
            </a:r>
          </a:p>
          <a:p>
            <a:pPr lvl="2"/>
            <a:r>
              <a:rPr lang="en-US" dirty="0"/>
              <a:t>Can also be used as a platform for in-person consent</a:t>
            </a:r>
          </a:p>
          <a:p>
            <a:pPr lvl="1"/>
            <a:r>
              <a:rPr lang="en-US" dirty="0"/>
              <a:t>Telehealth mediated consent </a:t>
            </a:r>
          </a:p>
          <a:p>
            <a:pPr lvl="2"/>
            <a:r>
              <a:rPr lang="en-US" dirty="0"/>
              <a:t>Can include remote consent, or specifically e-consent</a:t>
            </a:r>
          </a:p>
          <a:p>
            <a:pPr lvl="2"/>
            <a:r>
              <a:rPr lang="en-US" dirty="0"/>
              <a:t>Can consist of in-person consenting, via paper or e-consent</a:t>
            </a:r>
          </a:p>
          <a:p>
            <a:endParaRPr lang="en-US" dirty="0"/>
          </a:p>
        </p:txBody>
      </p:sp>
      <p:pic>
        <p:nvPicPr>
          <p:cNvPr id="4" name="Picture 2" descr="Circle Diagram3 - Colored Venn Diagram Three Circles, HD Png ...">
            <a:extLst>
              <a:ext uri="{FF2B5EF4-FFF2-40B4-BE49-F238E27FC236}">
                <a16:creationId xmlns:a16="http://schemas.microsoft.com/office/drawing/2014/main" id="{04825B23-6FDA-C74D-8395-24C08CCE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485" y="1465700"/>
            <a:ext cx="3745477" cy="33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BFAFBE-4A3F-A64C-9E53-97A4FCA8F317}"/>
              </a:ext>
            </a:extLst>
          </p:cNvPr>
          <p:cNvSpPr txBox="1"/>
          <p:nvPr/>
        </p:nvSpPr>
        <p:spPr>
          <a:xfrm>
            <a:off x="8680831" y="2343416"/>
            <a:ext cx="112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Electronic</a:t>
            </a:r>
          </a:p>
          <a:p>
            <a:r>
              <a:rPr lang="en-US" b="1" dirty="0"/>
              <a:t>Consent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8FB4D-C6FE-BB4E-A326-93C23E927890}"/>
              </a:ext>
            </a:extLst>
          </p:cNvPr>
          <p:cNvSpPr txBox="1"/>
          <p:nvPr/>
        </p:nvSpPr>
        <p:spPr>
          <a:xfrm>
            <a:off x="9314416" y="3867463"/>
            <a:ext cx="117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Telehealth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7276A-2782-894C-80E0-F6E8A98AE73C}"/>
              </a:ext>
            </a:extLst>
          </p:cNvPr>
          <p:cNvSpPr txBox="1"/>
          <p:nvPr/>
        </p:nvSpPr>
        <p:spPr>
          <a:xfrm>
            <a:off x="10462985" y="2175255"/>
            <a:ext cx="98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Remote </a:t>
            </a:r>
          </a:p>
          <a:p>
            <a:r>
              <a:rPr lang="en-US" b="1" dirty="0"/>
              <a:t>Consent</a:t>
            </a:r>
          </a:p>
        </p:txBody>
      </p:sp>
    </p:spTree>
    <p:extLst>
      <p:ext uri="{BB962C8B-B14F-4D97-AF65-F5344CB8AC3E}">
        <p14:creationId xmlns:p14="http://schemas.microsoft.com/office/powerpoint/2010/main" val="135065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64D0-54A2-7441-BFCF-9BD84AED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E-Consent Process Development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D7E3-D5EE-8940-B466-32C59296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NCC Team</a:t>
            </a:r>
          </a:p>
          <a:p>
            <a:pPr lvl="1"/>
            <a:r>
              <a:rPr lang="en-US" dirty="0"/>
              <a:t>Emily Stinson</a:t>
            </a:r>
          </a:p>
          <a:p>
            <a:pPr lvl="2"/>
            <a:r>
              <a:rPr lang="en-US" dirty="0"/>
              <a:t>Lead SN Regulatory Specialist</a:t>
            </a:r>
          </a:p>
          <a:p>
            <a:pPr lvl="1"/>
            <a:r>
              <a:rPr lang="en-US" dirty="0"/>
              <a:t>Iris Deeds</a:t>
            </a:r>
          </a:p>
          <a:p>
            <a:pPr lvl="2"/>
            <a:r>
              <a:rPr lang="en-US" dirty="0"/>
              <a:t>MOST Prime Project </a:t>
            </a:r>
            <a:r>
              <a:rPr lang="en-US" dirty="0" err="1"/>
              <a:t>Mgr</a:t>
            </a:r>
            <a:endParaRPr lang="en-US" dirty="0"/>
          </a:p>
          <a:p>
            <a:pPr lvl="1"/>
            <a:r>
              <a:rPr lang="en-US" dirty="0"/>
              <a:t>Jennifer Golan</a:t>
            </a:r>
          </a:p>
          <a:p>
            <a:pPr lvl="2"/>
            <a:r>
              <a:rPr lang="en-US" dirty="0"/>
              <a:t>SN Regulatory Specialist</a:t>
            </a:r>
          </a:p>
          <a:p>
            <a:pPr lvl="1"/>
            <a:r>
              <a:rPr lang="en-US" dirty="0"/>
              <a:t>Laura </a:t>
            </a:r>
            <a:r>
              <a:rPr lang="en-US" dirty="0" err="1"/>
              <a:t>Benken</a:t>
            </a:r>
            <a:endParaRPr lang="en-US" dirty="0"/>
          </a:p>
          <a:p>
            <a:pPr lvl="2"/>
            <a:r>
              <a:rPr lang="en-US" dirty="0"/>
              <a:t>ASPIRE NCC Project </a:t>
            </a:r>
            <a:r>
              <a:rPr lang="en-US" dirty="0" err="1"/>
              <a:t>Mgr</a:t>
            </a:r>
            <a:endParaRPr lang="en-US" dirty="0"/>
          </a:p>
          <a:p>
            <a:pPr lvl="1"/>
            <a:r>
              <a:rPr lang="en-US" dirty="0"/>
              <a:t>Kimberley Bernstein</a:t>
            </a:r>
          </a:p>
          <a:p>
            <a:pPr lvl="2"/>
            <a:r>
              <a:rPr lang="en-US" dirty="0"/>
              <a:t>SATURN NCC Project </a:t>
            </a:r>
            <a:r>
              <a:rPr lang="en-US" dirty="0" err="1"/>
              <a:t>Mgr</a:t>
            </a:r>
            <a:endParaRPr lang="en-US" dirty="0"/>
          </a:p>
          <a:p>
            <a:pPr lvl="1"/>
            <a:r>
              <a:rPr lang="en-US" dirty="0"/>
              <a:t>Jamey </a:t>
            </a:r>
            <a:r>
              <a:rPr lang="en-US" dirty="0" err="1"/>
              <a:t>Frasure</a:t>
            </a:r>
            <a:endParaRPr lang="en-US" dirty="0"/>
          </a:p>
          <a:p>
            <a:pPr lvl="2"/>
            <a:r>
              <a:rPr lang="en-US" dirty="0"/>
              <a:t>NCC Administrative Director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6016-C289-8348-8B76-9B488090DE9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21911" y="1465700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/>
              <a:t>New </a:t>
            </a:r>
            <a:r>
              <a:rPr lang="en-US" b="1" dirty="0" err="1"/>
              <a:t>StrokeNet</a:t>
            </a:r>
            <a:r>
              <a:rPr lang="en-US" b="1" dirty="0"/>
              <a:t> Advisory Group</a:t>
            </a:r>
          </a:p>
          <a:p>
            <a:pPr lvl="1"/>
            <a:r>
              <a:rPr lang="en-US" dirty="0"/>
              <a:t>Emory</a:t>
            </a:r>
          </a:p>
          <a:p>
            <a:pPr lvl="2"/>
            <a:r>
              <a:rPr lang="en-US" dirty="0"/>
              <a:t>Kiva </a:t>
            </a:r>
            <a:r>
              <a:rPr lang="en-US" dirty="0" err="1"/>
              <a:t>Shindler</a:t>
            </a:r>
            <a:r>
              <a:rPr lang="en-US" dirty="0"/>
              <a:t> &amp; Mike Frankel</a:t>
            </a:r>
          </a:p>
          <a:p>
            <a:pPr lvl="1"/>
            <a:r>
              <a:rPr lang="en-US" dirty="0"/>
              <a:t>U-Minnesota</a:t>
            </a:r>
          </a:p>
          <a:p>
            <a:pPr lvl="2"/>
            <a:r>
              <a:rPr lang="en-US" dirty="0"/>
              <a:t>Abbey </a:t>
            </a:r>
            <a:r>
              <a:rPr lang="en-US" dirty="0" err="1"/>
              <a:t>Staugaitis</a:t>
            </a:r>
            <a:r>
              <a:rPr lang="en-US" dirty="0"/>
              <a:t> &amp; Chris </a:t>
            </a:r>
            <a:r>
              <a:rPr lang="en-US" dirty="0" err="1"/>
              <a:t>Streib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Vanderbilt</a:t>
            </a:r>
          </a:p>
          <a:p>
            <a:pPr lvl="2"/>
            <a:r>
              <a:rPr lang="en-US" dirty="0"/>
              <a:t>Hayden </a:t>
            </a:r>
            <a:r>
              <a:rPr lang="en-US" dirty="0" err="1"/>
              <a:t>LaFever</a:t>
            </a:r>
            <a:r>
              <a:rPr lang="en-US" dirty="0"/>
              <a:t>, </a:t>
            </a:r>
            <a:r>
              <a:rPr lang="en-US" dirty="0" err="1"/>
              <a:t>Kalli</a:t>
            </a:r>
            <a:r>
              <a:rPr lang="en-US" dirty="0"/>
              <a:t> Beasley, &amp; Eva Mistry</a:t>
            </a:r>
          </a:p>
          <a:p>
            <a:pPr lvl="1"/>
            <a:r>
              <a:rPr lang="en-US" dirty="0"/>
              <a:t>SIREN</a:t>
            </a:r>
          </a:p>
          <a:p>
            <a:pPr lvl="2"/>
            <a:r>
              <a:rPr lang="en-US" dirty="0" err="1"/>
              <a:t>Deneil</a:t>
            </a:r>
            <a:r>
              <a:rPr lang="en-US" dirty="0"/>
              <a:t> Harney &amp; Rob </a:t>
            </a:r>
            <a:r>
              <a:rPr lang="en-US" dirty="0" err="1"/>
              <a:t>Silbergleit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3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A469-EC84-8945-8590-83445FE5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Local Vs Centrally Administered Approach to E-Consent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5FC5AE2-7659-984B-B697-64E00204BF15}"/>
              </a:ext>
            </a:extLst>
          </p:cNvPr>
          <p:cNvSpPr txBox="1">
            <a:spLocks/>
          </p:cNvSpPr>
          <p:nvPr/>
        </p:nvSpPr>
        <p:spPr>
          <a:xfrm>
            <a:off x="616214" y="169545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LOCAL	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25265BA-40F3-E644-B89A-915457C05042}"/>
              </a:ext>
            </a:extLst>
          </p:cNvPr>
          <p:cNvSpPr txBox="1">
            <a:spLocks/>
          </p:cNvSpPr>
          <p:nvPr/>
        </p:nvSpPr>
        <p:spPr>
          <a:xfrm>
            <a:off x="616214" y="2504017"/>
            <a:ext cx="6011334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Local ICF build at each study site</a:t>
            </a:r>
          </a:p>
          <a:p>
            <a:r>
              <a:rPr lang="en-US"/>
              <a:t>Not all SN sites have REDCap</a:t>
            </a:r>
          </a:p>
          <a:p>
            <a:r>
              <a:rPr lang="en-US"/>
              <a:t>cIRB approves each process</a:t>
            </a:r>
          </a:p>
          <a:p>
            <a:r>
              <a:rPr lang="en-US"/>
              <a:t>Train each site coordinator in REDCap</a:t>
            </a:r>
          </a:p>
          <a:p>
            <a:r>
              <a:rPr lang="en-US"/>
              <a:t>Added work for local IRBs who are new at this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AAC5CD-7900-6A45-8FC9-6CD2A44D5BAE}"/>
              </a:ext>
            </a:extLst>
          </p:cNvPr>
          <p:cNvSpPr txBox="1">
            <a:spLocks/>
          </p:cNvSpPr>
          <p:nvPr/>
        </p:nvSpPr>
        <p:spPr>
          <a:xfrm>
            <a:off x="6511660" y="1695451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CENTRAL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0F39A5B-DBCC-9843-BC37-7CBEB3283A5F}"/>
              </a:ext>
            </a:extLst>
          </p:cNvPr>
          <p:cNvSpPr txBox="1">
            <a:spLocks/>
          </p:cNvSpPr>
          <p:nvPr/>
        </p:nvSpPr>
        <p:spPr>
          <a:xfrm>
            <a:off x="6536269" y="2505075"/>
            <a:ext cx="5275628" cy="315065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Central ICF build occurs once</a:t>
            </a:r>
          </a:p>
          <a:p>
            <a:r>
              <a:rPr lang="en-US"/>
              <a:t>Leverage REDCap centrally for all</a:t>
            </a:r>
          </a:p>
          <a:p>
            <a:r>
              <a:rPr lang="en-US"/>
              <a:t>cIRB approves one process</a:t>
            </a:r>
          </a:p>
          <a:p>
            <a:r>
              <a:rPr lang="en-US"/>
              <a:t>Train NCC PMs in REDCap</a:t>
            </a:r>
          </a:p>
          <a:p>
            <a:r>
              <a:rPr lang="en-US"/>
              <a:t>Saves time for sites with local process in long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5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A469-EC84-8945-8590-83445FE5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Local Vs Centrally Administered Approach to E-Consent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5FC5AE2-7659-984B-B697-64E00204BF15}"/>
              </a:ext>
            </a:extLst>
          </p:cNvPr>
          <p:cNvSpPr txBox="1">
            <a:spLocks/>
          </p:cNvSpPr>
          <p:nvPr/>
        </p:nvSpPr>
        <p:spPr>
          <a:xfrm>
            <a:off x="616214" y="169545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LOCAL	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25265BA-40F3-E644-B89A-915457C05042}"/>
              </a:ext>
            </a:extLst>
          </p:cNvPr>
          <p:cNvSpPr txBox="1">
            <a:spLocks/>
          </p:cNvSpPr>
          <p:nvPr/>
        </p:nvSpPr>
        <p:spPr>
          <a:xfrm>
            <a:off x="616214" y="2504017"/>
            <a:ext cx="6011334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Local ICF build at each study site</a:t>
            </a:r>
          </a:p>
          <a:p>
            <a:r>
              <a:rPr lang="en-US"/>
              <a:t>Not all SN sites have REDCap</a:t>
            </a:r>
          </a:p>
          <a:p>
            <a:r>
              <a:rPr lang="en-US"/>
              <a:t>cIRB approves each process</a:t>
            </a:r>
          </a:p>
          <a:p>
            <a:r>
              <a:rPr lang="en-US"/>
              <a:t>Train each site coordinator in REDCap</a:t>
            </a:r>
          </a:p>
          <a:p>
            <a:r>
              <a:rPr lang="en-US"/>
              <a:t>Added work for local IRBs who are new at this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AAC5CD-7900-6A45-8FC9-6CD2A44D5BAE}"/>
              </a:ext>
            </a:extLst>
          </p:cNvPr>
          <p:cNvSpPr txBox="1">
            <a:spLocks/>
          </p:cNvSpPr>
          <p:nvPr/>
        </p:nvSpPr>
        <p:spPr>
          <a:xfrm>
            <a:off x="6511660" y="1695451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CENTRAL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0F39A5B-DBCC-9843-BC37-7CBEB3283A5F}"/>
              </a:ext>
            </a:extLst>
          </p:cNvPr>
          <p:cNvSpPr txBox="1">
            <a:spLocks/>
          </p:cNvSpPr>
          <p:nvPr/>
        </p:nvSpPr>
        <p:spPr>
          <a:xfrm>
            <a:off x="6536269" y="2505075"/>
            <a:ext cx="5275628" cy="315065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Central ICF build occurs once</a:t>
            </a:r>
          </a:p>
          <a:p>
            <a:r>
              <a:rPr lang="en-US"/>
              <a:t>Leverage REDCap centrally for all</a:t>
            </a:r>
          </a:p>
          <a:p>
            <a:r>
              <a:rPr lang="en-US"/>
              <a:t>cIRB approves one process</a:t>
            </a:r>
          </a:p>
          <a:p>
            <a:r>
              <a:rPr lang="en-US"/>
              <a:t>Train NCC PMs in REDCap</a:t>
            </a:r>
          </a:p>
          <a:p>
            <a:r>
              <a:rPr lang="en-US"/>
              <a:t>Saves time for sites with local process in long run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22251-6895-294D-9D33-1297BAAF9EA7}"/>
              </a:ext>
            </a:extLst>
          </p:cNvPr>
          <p:cNvSpPr txBox="1"/>
          <p:nvPr/>
        </p:nvSpPr>
        <p:spPr>
          <a:xfrm>
            <a:off x="6915391" y="5655733"/>
            <a:ext cx="4491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RETROFIT RIGHT NOW FOR CURRENT TRIALS,</a:t>
            </a:r>
          </a:p>
          <a:p>
            <a:r>
              <a:rPr lang="en-US" b="1" dirty="0">
                <a:solidFill>
                  <a:srgbClr val="0070C0"/>
                </a:solidFill>
              </a:rPr>
              <a:t>PROSPECTIVE ROLLOUT FOR FASTEST </a:t>
            </a:r>
          </a:p>
        </p:txBody>
      </p:sp>
    </p:spTree>
    <p:extLst>
      <p:ext uri="{BB962C8B-B14F-4D97-AF65-F5344CB8AC3E}">
        <p14:creationId xmlns:p14="http://schemas.microsoft.com/office/powerpoint/2010/main" val="400754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rokeNet PPT Template 3-SEP-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B8F4374906A409FD9F7C4C457461B" ma:contentTypeVersion="13" ma:contentTypeDescription="Create a new document." ma:contentTypeScope="" ma:versionID="87348f858dc9719c4397a9189ddee315">
  <xsd:schema xmlns:xsd="http://www.w3.org/2001/XMLSchema" xmlns:xs="http://www.w3.org/2001/XMLSchema" xmlns:p="http://schemas.microsoft.com/office/2006/metadata/properties" xmlns:ns3="2d8b63ce-4dc4-4905-b0e0-28660f74b3b5" xmlns:ns4="a1b7d553-e03b-4562-9cb4-58e5b6777a1c" targetNamespace="http://schemas.microsoft.com/office/2006/metadata/properties" ma:root="true" ma:fieldsID="ed5366e5f10f41e0fe4f4fbc8af9abae" ns3:_="" ns4:_="">
    <xsd:import namespace="2d8b63ce-4dc4-4905-b0e0-28660f74b3b5"/>
    <xsd:import namespace="a1b7d553-e03b-4562-9cb4-58e5b6777a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b63ce-4dc4-4905-b0e0-28660f74b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7d553-e03b-4562-9cb4-58e5b6777a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C0F9DF-D734-42EA-960D-FFC999AF6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b63ce-4dc4-4905-b0e0-28660f74b3b5"/>
    <ds:schemaRef ds:uri="a1b7d553-e03b-4562-9cb4-58e5b6777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28359F-51E9-4459-B04E-BBAE6619E1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477EF-E504-4A43-9A2D-2C62CF3C90AF}">
  <ds:schemaRefs>
    <ds:schemaRef ds:uri="http://schemas.openxmlformats.org/package/2006/metadata/core-properties"/>
    <ds:schemaRef ds:uri="http://schemas.microsoft.com/office/2006/documentManagement/types"/>
    <ds:schemaRef ds:uri="2d8b63ce-4dc4-4905-b0e0-28660f74b3b5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a1b7d553-e03b-4562-9cb4-58e5b6777a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1989</Words>
  <Application>Microsoft Office PowerPoint</Application>
  <PresentationFormat>Widescreen</PresentationFormat>
  <Paragraphs>301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2_StrokeNet PPT Template 3-SEP-2015</vt:lpstr>
      <vt:lpstr>StrokeNet  cIRB &amp; e-Consent Webinar</vt:lpstr>
      <vt:lpstr>Welcome</vt:lpstr>
      <vt:lpstr>Why now?</vt:lpstr>
      <vt:lpstr>What is E-Informed Consent (eIC)?</vt:lpstr>
      <vt:lpstr>Advantages of Electronic Informed Consent</vt:lpstr>
      <vt:lpstr>Some Clarifications</vt:lpstr>
      <vt:lpstr>E-Consent Process Development Effort</vt:lpstr>
      <vt:lpstr>Local Vs Centrally Administered Approach to E-Consent</vt:lpstr>
      <vt:lpstr>Local Vs Centrally Administered Approach to E-Consent</vt:lpstr>
      <vt:lpstr> New NIH StrokeNet SOP </vt:lpstr>
      <vt:lpstr>PowerPoint Presentation</vt:lpstr>
      <vt:lpstr>Overview of Planned StrokeNet Central E-Consent Process</vt:lpstr>
      <vt:lpstr>E-Consent Overview</vt:lpstr>
      <vt:lpstr>E-Consent Process</vt:lpstr>
      <vt:lpstr>E-Consent Process</vt:lpstr>
      <vt:lpstr>E-Consent Process</vt:lpstr>
      <vt:lpstr>E-Consent Process</vt:lpstr>
      <vt:lpstr>E-Consent Process</vt:lpstr>
      <vt:lpstr>PowerPoint Presentation</vt:lpstr>
      <vt:lpstr>IRB/HRPP Role in the E-Consent Process</vt:lpstr>
      <vt:lpstr>Use of a Single Institutional Review Board for Multi-Site Research  </vt:lpstr>
      <vt:lpstr>University of Cincinnati HRPP/IRB</vt:lpstr>
      <vt:lpstr>StrokeNet Studies Approved by the CIRB</vt:lpstr>
      <vt:lpstr>Reliance Agreement - Basic Responsibilities</vt:lpstr>
      <vt:lpstr>How Do We Work Together?</vt:lpstr>
      <vt:lpstr>Use of Electronic Informed Consent- Questions and Answers Guidance for Institutional Review Boards, Investigators, and Sponsors December 2016  HHS and FDA Guidance</vt:lpstr>
      <vt:lpstr>INFORMATION SHEET - Informed Consent Draft Guidance for IRBs, Clinical Investigators, and Sponsors - July 2014 </vt:lpstr>
      <vt:lpstr>INFORMATION SHEET - Informed Consent Draft Guidance for IRBs, Clinical Investigators, and Sponsors - July 2014 </vt:lpstr>
      <vt:lpstr>INFORMATION SHEET - Informed Consent Draft Guidance for IRBs, Clinical Investigators, and Sponsors - July 2014 </vt:lpstr>
      <vt:lpstr>Replacing paper consent forms with eIC</vt:lpstr>
      <vt:lpstr>Replacing paper consent forms with eIC</vt:lpstr>
      <vt:lpstr>Replacing paper consent forms with eIC</vt:lpstr>
      <vt:lpstr>PowerPoint Presentation</vt:lpstr>
      <vt:lpstr>Widely used…</vt:lpstr>
      <vt:lpstr>StrokeNet RedCap eConsent Process</vt:lpstr>
      <vt:lpstr>StrokeNet RedCap eConsent Process</vt:lpstr>
      <vt:lpstr>StrokeNet RedCap eIC Process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Gunslinger</dc:creator>
  <cp:lastModifiedBy>Sester, Regina (sesterrj)</cp:lastModifiedBy>
  <cp:revision>77</cp:revision>
  <dcterms:created xsi:type="dcterms:W3CDTF">2014-05-24T16:32:07Z</dcterms:created>
  <dcterms:modified xsi:type="dcterms:W3CDTF">2020-06-01T15:31:15Z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0x010100E2BB8F4374906A409FD9F7C4C457461B</vt:lpwstr>
  </property>
</Properties>
</file>