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6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7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8.xml" ContentType="application/vnd.openxmlformats-officedocument.theme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9.xml" ContentType="application/vnd.openxmlformats-officedocument.theme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0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1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theme/theme12.xml" ContentType="application/vnd.openxmlformats-officedocument.theme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096" r:id="rId2"/>
    <p:sldMasterId id="2147484110" r:id="rId3"/>
    <p:sldMasterId id="2147484124" r:id="rId4"/>
    <p:sldMasterId id="2147484138" r:id="rId5"/>
    <p:sldMasterId id="2147484152" r:id="rId6"/>
    <p:sldMasterId id="2147484166" r:id="rId7"/>
    <p:sldMasterId id="2147484222" r:id="rId8"/>
    <p:sldMasterId id="2147484278" r:id="rId9"/>
    <p:sldMasterId id="2147484306" r:id="rId10"/>
    <p:sldMasterId id="2147484320" r:id="rId11"/>
    <p:sldMasterId id="2147484334" r:id="rId12"/>
    <p:sldMasterId id="2147484348" r:id="rId13"/>
  </p:sldMasterIdLst>
  <p:notesMasterIdLst>
    <p:notesMasterId r:id="rId36"/>
  </p:notesMasterIdLst>
  <p:handoutMasterIdLst>
    <p:handoutMasterId r:id="rId37"/>
  </p:handoutMasterIdLst>
  <p:sldIdLst>
    <p:sldId id="836" r:id="rId14"/>
    <p:sldId id="838" r:id="rId15"/>
    <p:sldId id="769" r:id="rId16"/>
    <p:sldId id="690" r:id="rId17"/>
    <p:sldId id="783" r:id="rId18"/>
    <p:sldId id="784" r:id="rId19"/>
    <p:sldId id="842" r:id="rId20"/>
    <p:sldId id="798" r:id="rId21"/>
    <p:sldId id="843" r:id="rId22"/>
    <p:sldId id="847" r:id="rId23"/>
    <p:sldId id="837" r:id="rId24"/>
    <p:sldId id="862" r:id="rId25"/>
    <p:sldId id="851" r:id="rId26"/>
    <p:sldId id="860" r:id="rId27"/>
    <p:sldId id="839" r:id="rId28"/>
    <p:sldId id="840" r:id="rId29"/>
    <p:sldId id="861" r:id="rId30"/>
    <p:sldId id="854" r:id="rId31"/>
    <p:sldId id="855" r:id="rId32"/>
    <p:sldId id="856" r:id="rId33"/>
    <p:sldId id="859" r:id="rId34"/>
    <p:sldId id="858" r:id="rId35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9" autoAdjust="0"/>
    <p:restoredTop sz="94774" autoAdjust="0"/>
  </p:normalViewPr>
  <p:slideViewPr>
    <p:cSldViewPr>
      <p:cViewPr>
        <p:scale>
          <a:sx n="103" d="100"/>
          <a:sy n="103" d="100"/>
        </p:scale>
        <p:origin x="-758" y="2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34" Type="http://schemas.openxmlformats.org/officeDocument/2006/relationships/slide" Target="slides/slide2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slide" Target="slides/slide20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slide" Target="slides/slide16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32" Type="http://schemas.openxmlformats.org/officeDocument/2006/relationships/slide" Target="slides/slide19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36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slide" Target="slides/slide1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slide" Target="slides/slide17.xml"/><Relationship Id="rId35" Type="http://schemas.openxmlformats.org/officeDocument/2006/relationships/slide" Target="slides/slide2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81FE7E91-5AF5-4455-88AF-52C8223A837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4593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/>
          </a:extLst>
        </p:spPr>
      </p:sp>
      <p:sp>
        <p:nvSpPr>
          <p:cNvPr id="457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7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57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65849EA6-EB63-42DF-A2B7-0FF0831B741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4472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370D8606-0E1B-4D0E-893C-EBA58BB9EBE7}" type="slidenum">
              <a:rPr lang="en-US" altLang="en-US" sz="1200" smtClean="0"/>
              <a:pPr eaLnBrk="1" hangingPunct="1">
                <a:defRPr/>
              </a:pPr>
              <a:t>1</a:t>
            </a:fld>
            <a:endParaRPr lang="en-US" altLang="en-US" sz="1200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849EA6-EB63-42DF-A2B7-0FF0831B7412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6668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849EA6-EB63-42DF-A2B7-0FF0831B7412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3728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849EA6-EB63-42DF-A2B7-0FF0831B7412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6668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849EA6-EB63-42DF-A2B7-0FF0831B7412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6668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849EA6-EB63-42DF-A2B7-0FF0831B7412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643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849EA6-EB63-42DF-A2B7-0FF0831B7412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975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849EA6-EB63-42DF-A2B7-0FF0831B7412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86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ADD4B6C9-5D39-4A6C-9442-A1D5D383A65E}" type="slidenum">
              <a:rPr lang="en-US" altLang="en-US" sz="1200" smtClean="0"/>
              <a:pPr eaLnBrk="1" hangingPunct="1">
                <a:defRPr/>
              </a:pPr>
              <a:t>5</a:t>
            </a:fld>
            <a:endParaRPr lang="en-US" altLang="en-US" sz="120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849EA6-EB63-42DF-A2B7-0FF0831B7412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722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849EA6-EB63-42DF-A2B7-0FF0831B7412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016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849EA6-EB63-42DF-A2B7-0FF0831B7412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1782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03BD8-020D-4C4A-81A9-49A5537844E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190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849EA6-EB63-42DF-A2B7-0FF0831B7412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9752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849EA6-EB63-42DF-A2B7-0FF0831B7412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348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243D5-689F-4B33-A749-59D33282C47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34207886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7F9A6-51F1-41CB-9C28-CE4F920F9F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73722550"/>
      </p:ext>
    </p:extLst>
  </p:cSld>
  <p:clrMapOvr>
    <a:masterClrMapping/>
  </p:clrMapOvr>
  <p:transition spd="slow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C1E8E-B566-42B9-851E-A87C28BD2E5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029362"/>
      </p:ext>
    </p:extLst>
  </p:cSld>
  <p:clrMapOvr>
    <a:masterClrMapping/>
  </p:clrMapOvr>
  <p:transition spd="slow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7F9A6-51F1-41CB-9C28-CE4F920F9FD2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79386"/>
      </p:ext>
    </p:extLst>
  </p:cSld>
  <p:clrMapOvr>
    <a:masterClrMapping/>
  </p:clrMapOvr>
  <p:transition spd="slow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013FD-99B6-4073-8A20-06C98D24A55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288072"/>
      </p:ext>
    </p:extLst>
  </p:cSld>
  <p:clrMapOvr>
    <a:masterClrMapping/>
  </p:clrMapOvr>
  <p:transition spd="slow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ABFFF-8B27-4E0B-97CB-64EE0D2AD916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893363"/>
      </p:ext>
    </p:extLst>
  </p:cSld>
  <p:clrMapOvr>
    <a:masterClrMapping/>
  </p:clrMapOvr>
  <p:transition spd="slow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F32B8-23A3-4444-BA37-9B0F6670EC7A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910706"/>
      </p:ext>
    </p:extLst>
  </p:cSld>
  <p:clrMapOvr>
    <a:masterClrMapping/>
  </p:clrMapOvr>
  <p:transition spd="slow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243D5-689F-4B33-A749-59D33282C47C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06665"/>
      </p:ext>
    </p:extLst>
  </p:cSld>
  <p:clrMapOvr>
    <a:masterClrMapping/>
  </p:clrMapOvr>
  <p:transition spd="slow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364B9-D197-42AF-8ACB-241CC8F06F4B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012587"/>
      </p:ext>
    </p:extLst>
  </p:cSld>
  <p:clrMapOvr>
    <a:masterClrMapping/>
  </p:clrMapOvr>
  <p:transition spd="slow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6016625"/>
            <a:ext cx="1622425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1018875"/>
      </p:ext>
    </p:extLst>
  </p:cSld>
  <p:clrMapOvr>
    <a:masterClrMapping/>
  </p:clrMapOvr>
  <p:transition spd="slow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1FE6E-6280-4553-BD7F-5B124DD12238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4835"/>
      </p:ext>
    </p:extLst>
  </p:cSld>
  <p:clrMapOvr>
    <a:masterClrMapping/>
  </p:clrMapOvr>
  <p:transition spd="slow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19880-9E56-4246-BB80-5FE4D499F42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025480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013FD-99B6-4073-8A20-06C98D24A55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9866726"/>
      </p:ext>
    </p:extLst>
  </p:cSld>
  <p:clrMapOvr>
    <a:masterClrMapping/>
  </p:clrMapOvr>
  <p:transition spd="slow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8400B-8A8B-4A68-8515-3DACAAEE913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701785"/>
      </p:ext>
    </p:extLst>
  </p:cSld>
  <p:clrMapOvr>
    <a:masterClrMapping/>
  </p:clrMapOvr>
  <p:transition spd="slow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A78FB-C43D-4CD3-A0BB-6DB6A1FA23BC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704105"/>
      </p:ext>
    </p:extLst>
  </p:cSld>
  <p:clrMapOvr>
    <a:masterClrMapping/>
  </p:clrMapOvr>
  <p:transition spd="slow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85AAE-4C63-4556-9DF7-AF7690AC8723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678327"/>
      </p:ext>
    </p:extLst>
  </p:cSld>
  <p:clrMapOvr>
    <a:masterClrMapping/>
  </p:clrMapOvr>
  <p:transition spd="slow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C1E8E-B566-42B9-851E-A87C28BD2E5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670195"/>
      </p:ext>
    </p:extLst>
  </p:cSld>
  <p:clrMapOvr>
    <a:masterClrMapping/>
  </p:clrMapOvr>
  <p:transition spd="slow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7F9A6-51F1-41CB-9C28-CE4F920F9FD2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289492"/>
      </p:ext>
    </p:extLst>
  </p:cSld>
  <p:clrMapOvr>
    <a:masterClrMapping/>
  </p:clrMapOvr>
  <p:transition spd="slow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013FD-99B6-4073-8A20-06C98D24A55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292071"/>
      </p:ext>
    </p:extLst>
  </p:cSld>
  <p:clrMapOvr>
    <a:masterClrMapping/>
  </p:clrMapOvr>
  <p:transition spd="slow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ABFFF-8B27-4E0B-97CB-64EE0D2AD916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322861"/>
      </p:ext>
    </p:extLst>
  </p:cSld>
  <p:clrMapOvr>
    <a:masterClrMapping/>
  </p:clrMapOvr>
  <p:transition spd="slow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F32B8-23A3-4444-BA37-9B0F6670EC7A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094231"/>
      </p:ext>
    </p:extLst>
  </p:cSld>
  <p:clrMapOvr>
    <a:masterClrMapping/>
  </p:clrMapOvr>
  <p:transition spd="slow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243D5-689F-4B33-A749-59D33282C47C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388557"/>
      </p:ext>
    </p:extLst>
  </p:cSld>
  <p:clrMapOvr>
    <a:masterClrMapping/>
  </p:clrMapOvr>
  <p:transition spd="slow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364B9-D197-42AF-8ACB-241CC8F06F4B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22948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ABFFF-8B27-4E0B-97CB-64EE0D2AD91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1757269"/>
      </p:ext>
    </p:extLst>
  </p:cSld>
  <p:clrMapOvr>
    <a:masterClrMapping/>
  </p:clrMapOvr>
  <p:transition spd="slow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6016625"/>
            <a:ext cx="1622425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6810936"/>
      </p:ext>
    </p:extLst>
  </p:cSld>
  <p:clrMapOvr>
    <a:masterClrMapping/>
  </p:clrMapOvr>
  <p:transition spd="slow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1FE6E-6280-4553-BD7F-5B124DD12238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904084"/>
      </p:ext>
    </p:extLst>
  </p:cSld>
  <p:clrMapOvr>
    <a:masterClrMapping/>
  </p:clrMapOvr>
  <p:transition spd="slow"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19880-9E56-4246-BB80-5FE4D499F42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82548"/>
      </p:ext>
    </p:extLst>
  </p:cSld>
  <p:clrMapOvr>
    <a:masterClrMapping/>
  </p:clrMapOvr>
  <p:transition spd="slow"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8400B-8A8B-4A68-8515-3DACAAEE913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61123"/>
      </p:ext>
    </p:extLst>
  </p:cSld>
  <p:clrMapOvr>
    <a:masterClrMapping/>
  </p:clrMapOvr>
  <p:transition spd="slow"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A78FB-C43D-4CD3-A0BB-6DB6A1FA23BC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107812"/>
      </p:ext>
    </p:extLst>
  </p:cSld>
  <p:clrMapOvr>
    <a:masterClrMapping/>
  </p:clrMapOvr>
  <p:transition spd="slow"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85AAE-4C63-4556-9DF7-AF7690AC8723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078543"/>
      </p:ext>
    </p:extLst>
  </p:cSld>
  <p:clrMapOvr>
    <a:masterClrMapping/>
  </p:clrMapOvr>
  <p:transition spd="slow"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C1E8E-B566-42B9-851E-A87C28BD2E5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926347"/>
      </p:ext>
    </p:extLst>
  </p:cSld>
  <p:clrMapOvr>
    <a:masterClrMapping/>
  </p:clrMapOvr>
  <p:transition spd="slow"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7F9A6-51F1-41CB-9C28-CE4F920F9FD2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141881"/>
      </p:ext>
    </p:extLst>
  </p:cSld>
  <p:clrMapOvr>
    <a:masterClrMapping/>
  </p:clrMapOvr>
  <p:transition spd="slow"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013FD-99B6-4073-8A20-06C98D24A55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521001"/>
      </p:ext>
    </p:extLst>
  </p:cSld>
  <p:clrMapOvr>
    <a:masterClrMapping/>
  </p:clrMapOvr>
  <p:transition spd="slow"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ABFFF-8B27-4E0B-97CB-64EE0D2AD916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57837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F32B8-23A3-4444-BA37-9B0F6670EC7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7749651"/>
      </p:ext>
    </p:extLst>
  </p:cSld>
  <p:clrMapOvr>
    <a:masterClrMapping/>
  </p:clrMapOvr>
  <p:transition spd="slow"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F32B8-23A3-4444-BA37-9B0F6670EC7A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805949"/>
      </p:ext>
    </p:extLst>
  </p:cSld>
  <p:clrMapOvr>
    <a:masterClrMapping/>
  </p:clrMapOvr>
  <p:transition spd="slow"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243D5-689F-4B33-A749-59D33282C47C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012338"/>
      </p:ext>
    </p:extLst>
  </p:cSld>
  <p:clrMapOvr>
    <a:masterClrMapping/>
  </p:clrMapOvr>
  <p:transition spd="slow"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364B9-D197-42AF-8ACB-241CC8F06F4B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827265"/>
      </p:ext>
    </p:extLst>
  </p:cSld>
  <p:clrMapOvr>
    <a:masterClrMapping/>
  </p:clrMapOvr>
  <p:transition spd="slow"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6016625"/>
            <a:ext cx="1622425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7841177"/>
      </p:ext>
    </p:extLst>
  </p:cSld>
  <p:clrMapOvr>
    <a:masterClrMapping/>
  </p:clrMapOvr>
  <p:transition spd="slow"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1FE6E-6280-4553-BD7F-5B124DD12238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332159"/>
      </p:ext>
    </p:extLst>
  </p:cSld>
  <p:clrMapOvr>
    <a:masterClrMapping/>
  </p:clrMapOvr>
  <p:transition spd="slow"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19880-9E56-4246-BB80-5FE4D499F42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710338"/>
      </p:ext>
    </p:extLst>
  </p:cSld>
  <p:clrMapOvr>
    <a:masterClrMapping/>
  </p:clrMapOvr>
  <p:transition spd="slow"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8400B-8A8B-4A68-8515-3DACAAEE913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749387"/>
      </p:ext>
    </p:extLst>
  </p:cSld>
  <p:clrMapOvr>
    <a:masterClrMapping/>
  </p:clrMapOvr>
  <p:transition spd="slow"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A78FB-C43D-4CD3-A0BB-6DB6A1FA23BC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728295"/>
      </p:ext>
    </p:extLst>
  </p:cSld>
  <p:clrMapOvr>
    <a:masterClrMapping/>
  </p:clrMapOvr>
  <p:transition spd="slow"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85AAE-4C63-4556-9DF7-AF7690AC8723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669342"/>
      </p:ext>
    </p:extLst>
  </p:cSld>
  <p:clrMapOvr>
    <a:masterClrMapping/>
  </p:clrMapOvr>
  <p:transition spd="slow"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C1E8E-B566-42B9-851E-A87C28BD2E5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86266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243D5-689F-4B33-A749-59D33282C47C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090589"/>
      </p:ext>
    </p:extLst>
  </p:cSld>
  <p:clrMapOvr>
    <a:masterClrMapping/>
  </p:clrMapOvr>
  <p:transition spd="slow"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7F9A6-51F1-41CB-9C28-CE4F920F9FD2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715964"/>
      </p:ext>
    </p:extLst>
  </p:cSld>
  <p:clrMapOvr>
    <a:masterClrMapping/>
  </p:clrMapOvr>
  <p:transition spd="slow"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013FD-99B6-4073-8A20-06C98D24A55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520621"/>
      </p:ext>
    </p:extLst>
  </p:cSld>
  <p:clrMapOvr>
    <a:masterClrMapping/>
  </p:clrMapOvr>
  <p:transition spd="slow"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ABFFF-8B27-4E0B-97CB-64EE0D2AD916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857561"/>
      </p:ext>
    </p:extLst>
  </p:cSld>
  <p:clrMapOvr>
    <a:masterClrMapping/>
  </p:clrMapOvr>
  <p:transition spd="slow"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F32B8-23A3-4444-BA37-9B0F6670EC7A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004674"/>
      </p:ext>
    </p:extLst>
  </p:cSld>
  <p:clrMapOvr>
    <a:masterClrMapping/>
  </p:clrMapOvr>
  <p:transition spd="slow"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243D5-689F-4B33-A749-59D33282C47C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960892"/>
      </p:ext>
    </p:extLst>
  </p:cSld>
  <p:clrMapOvr>
    <a:masterClrMapping/>
  </p:clrMapOvr>
  <p:transition spd="slow"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364B9-D197-42AF-8ACB-241CC8F06F4B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988840"/>
      </p:ext>
    </p:extLst>
  </p:cSld>
  <p:clrMapOvr>
    <a:masterClrMapping/>
  </p:clrMapOvr>
  <p:transition spd="slow"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6016625"/>
            <a:ext cx="1622425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6842157"/>
      </p:ext>
    </p:extLst>
  </p:cSld>
  <p:clrMapOvr>
    <a:masterClrMapping/>
  </p:clrMapOvr>
  <p:transition spd="slow"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1FE6E-6280-4553-BD7F-5B124DD12238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52605"/>
      </p:ext>
    </p:extLst>
  </p:cSld>
  <p:clrMapOvr>
    <a:masterClrMapping/>
  </p:clrMapOvr>
  <p:transition spd="slow"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19880-9E56-4246-BB80-5FE4D499F42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530113"/>
      </p:ext>
    </p:extLst>
  </p:cSld>
  <p:clrMapOvr>
    <a:masterClrMapping/>
  </p:clrMapOvr>
  <p:transition spd="slow"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8400B-8A8B-4A68-8515-3DACAAEE913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02813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364B9-D197-42AF-8ACB-241CC8F06F4B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72222"/>
      </p:ext>
    </p:extLst>
  </p:cSld>
  <p:clrMapOvr>
    <a:masterClrMapping/>
  </p:clrMapOvr>
  <p:transition spd="slow"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A78FB-C43D-4CD3-A0BB-6DB6A1FA23BC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731236"/>
      </p:ext>
    </p:extLst>
  </p:cSld>
  <p:clrMapOvr>
    <a:masterClrMapping/>
  </p:clrMapOvr>
  <p:transition spd="slow"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85AAE-4C63-4556-9DF7-AF7690AC8723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963094"/>
      </p:ext>
    </p:extLst>
  </p:cSld>
  <p:clrMapOvr>
    <a:masterClrMapping/>
  </p:clrMapOvr>
  <p:transition spd="slow"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C1E8E-B566-42B9-851E-A87C28BD2E5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136157"/>
      </p:ext>
    </p:extLst>
  </p:cSld>
  <p:clrMapOvr>
    <a:masterClrMapping/>
  </p:clrMapOvr>
  <p:transition spd="slow"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7F9A6-51F1-41CB-9C28-CE4F920F9FD2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78200"/>
      </p:ext>
    </p:extLst>
  </p:cSld>
  <p:clrMapOvr>
    <a:masterClrMapping/>
  </p:clrMapOvr>
  <p:transition spd="slow"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013FD-99B6-4073-8A20-06C98D24A55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968033"/>
      </p:ext>
    </p:extLst>
  </p:cSld>
  <p:clrMapOvr>
    <a:masterClrMapping/>
  </p:clrMapOvr>
  <p:transition spd="slow"/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ABFFF-8B27-4E0B-97CB-64EE0D2AD916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448941"/>
      </p:ext>
    </p:extLst>
  </p:cSld>
  <p:clrMapOvr>
    <a:masterClrMapping/>
  </p:clrMapOvr>
  <p:transition spd="slow"/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F32B8-23A3-4444-BA37-9B0F6670EC7A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018245"/>
      </p:ext>
    </p:extLst>
  </p:cSld>
  <p:clrMapOvr>
    <a:masterClrMapping/>
  </p:clrMapOvr>
  <p:transition spd="slow"/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243D5-689F-4B33-A749-59D33282C47C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949758"/>
      </p:ext>
    </p:extLst>
  </p:cSld>
  <p:clrMapOvr>
    <a:masterClrMapping/>
  </p:clrMapOvr>
  <p:transition spd="slow"/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364B9-D197-42AF-8ACB-241CC8F06F4B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003152"/>
      </p:ext>
    </p:extLst>
  </p:cSld>
  <p:clrMapOvr>
    <a:masterClrMapping/>
  </p:clrMapOvr>
  <p:transition spd="slow"/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6016625"/>
            <a:ext cx="1622425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0527590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6016625"/>
            <a:ext cx="1622425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2412593"/>
      </p:ext>
    </p:extLst>
  </p:cSld>
  <p:clrMapOvr>
    <a:masterClrMapping/>
  </p:clrMapOvr>
  <p:transition spd="slow"/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1FE6E-6280-4553-BD7F-5B124DD12238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520744"/>
      </p:ext>
    </p:extLst>
  </p:cSld>
  <p:clrMapOvr>
    <a:masterClrMapping/>
  </p:clrMapOvr>
  <p:transition spd="slow"/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19880-9E56-4246-BB80-5FE4D499F42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759273"/>
      </p:ext>
    </p:extLst>
  </p:cSld>
  <p:clrMapOvr>
    <a:masterClrMapping/>
  </p:clrMapOvr>
  <p:transition spd="slow"/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8400B-8A8B-4A68-8515-3DACAAEE913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177596"/>
      </p:ext>
    </p:extLst>
  </p:cSld>
  <p:clrMapOvr>
    <a:masterClrMapping/>
  </p:clrMapOvr>
  <p:transition spd="slow"/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A78FB-C43D-4CD3-A0BB-6DB6A1FA23BC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515192"/>
      </p:ext>
    </p:extLst>
  </p:cSld>
  <p:clrMapOvr>
    <a:masterClrMapping/>
  </p:clrMapOvr>
  <p:transition spd="slow"/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85AAE-4C63-4556-9DF7-AF7690AC8723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518723"/>
      </p:ext>
    </p:extLst>
  </p:cSld>
  <p:clrMapOvr>
    <a:masterClrMapping/>
  </p:clrMapOvr>
  <p:transition spd="slow"/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C1E8E-B566-42B9-851E-A87C28BD2E5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008243"/>
      </p:ext>
    </p:extLst>
  </p:cSld>
  <p:clrMapOvr>
    <a:masterClrMapping/>
  </p:clrMapOvr>
  <p:transition spd="slow"/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7F9A6-51F1-41CB-9C28-CE4F920F9FD2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718270"/>
      </p:ext>
    </p:extLst>
  </p:cSld>
  <p:clrMapOvr>
    <a:masterClrMapping/>
  </p:clrMapOvr>
  <p:transition spd="slow"/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013FD-99B6-4073-8A20-06C98D24A55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235114"/>
      </p:ext>
    </p:extLst>
  </p:cSld>
  <p:clrMapOvr>
    <a:masterClrMapping/>
  </p:clrMapOvr>
  <p:transition spd="slow"/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ABFFF-8B27-4E0B-97CB-64EE0D2AD916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324390"/>
      </p:ext>
    </p:extLst>
  </p:cSld>
  <p:clrMapOvr>
    <a:masterClrMapping/>
  </p:clrMapOvr>
  <p:transition spd="slow"/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F32B8-23A3-4444-BA37-9B0F6670EC7A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517631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1FE6E-6280-4553-BD7F-5B124DD12238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897164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19880-9E56-4246-BB80-5FE4D499F42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824161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8400B-8A8B-4A68-8515-3DACAAEE913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76217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364B9-D197-42AF-8ACB-241CC8F06F4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6238480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A78FB-C43D-4CD3-A0BB-6DB6A1FA23BC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599939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85AAE-4C63-4556-9DF7-AF7690AC8723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234082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C1E8E-B566-42B9-851E-A87C28BD2E5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074477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7F9A6-51F1-41CB-9C28-CE4F920F9FD2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964745"/>
      </p:ext>
    </p:extLst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013FD-99B6-4073-8A20-06C98D24A55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329602"/>
      </p:ext>
    </p:extLst>
  </p:cSld>
  <p:clrMapOvr>
    <a:masterClrMapping/>
  </p:clrMapOvr>
  <p:transition spd="slow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ABFFF-8B27-4E0B-97CB-64EE0D2AD916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791755"/>
      </p:ext>
    </p:extLst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F32B8-23A3-4444-BA37-9B0F6670EC7A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363407"/>
      </p:ext>
    </p:extLst>
  </p:cSld>
  <p:clrMapOvr>
    <a:masterClrMapping/>
  </p:clrMapOvr>
  <p:transition spd="slow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243D5-689F-4B33-A749-59D33282C47C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387102"/>
      </p:ext>
    </p:extLst>
  </p:cSld>
  <p:clrMapOvr>
    <a:masterClrMapping/>
  </p:clrMapOvr>
  <p:transition spd="slow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364B9-D197-42AF-8ACB-241CC8F06F4B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608379"/>
      </p:ext>
    </p:extLst>
  </p:cSld>
  <p:clrMapOvr>
    <a:masterClrMapping/>
  </p:clrMapOvr>
  <p:transition spd="slow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6016625"/>
            <a:ext cx="1622425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8772005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6016625"/>
            <a:ext cx="1622425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6145644"/>
      </p:ext>
    </p:extLst>
  </p:cSld>
  <p:clrMapOvr>
    <a:masterClrMapping/>
  </p:clrMapOvr>
  <p:transition spd="slow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1FE6E-6280-4553-BD7F-5B124DD12238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884385"/>
      </p:ext>
    </p:extLst>
  </p:cSld>
  <p:clrMapOvr>
    <a:masterClrMapping/>
  </p:clrMapOvr>
  <p:transition spd="slow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19880-9E56-4246-BB80-5FE4D499F42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831298"/>
      </p:ext>
    </p:extLst>
  </p:cSld>
  <p:clrMapOvr>
    <a:masterClrMapping/>
  </p:clrMapOvr>
  <p:transition spd="slow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8400B-8A8B-4A68-8515-3DACAAEE913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739344"/>
      </p:ext>
    </p:extLst>
  </p:cSld>
  <p:clrMapOvr>
    <a:masterClrMapping/>
  </p:clrMapOvr>
  <p:transition spd="slow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A78FB-C43D-4CD3-A0BB-6DB6A1FA23BC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916985"/>
      </p:ext>
    </p:extLst>
  </p:cSld>
  <p:clrMapOvr>
    <a:masterClrMapping/>
  </p:clrMapOvr>
  <p:transition spd="slow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85AAE-4C63-4556-9DF7-AF7690AC8723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344940"/>
      </p:ext>
    </p:extLst>
  </p:cSld>
  <p:clrMapOvr>
    <a:masterClrMapping/>
  </p:clrMapOvr>
  <p:transition spd="slow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C1E8E-B566-42B9-851E-A87C28BD2E5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011166"/>
      </p:ext>
    </p:extLst>
  </p:cSld>
  <p:clrMapOvr>
    <a:masterClrMapping/>
  </p:clrMapOvr>
  <p:transition spd="slow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7F9A6-51F1-41CB-9C28-CE4F920F9FD2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368952"/>
      </p:ext>
    </p:extLst>
  </p:cSld>
  <p:clrMapOvr>
    <a:masterClrMapping/>
  </p:clrMapOvr>
  <p:transition spd="slow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013FD-99B6-4073-8A20-06C98D24A55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808368"/>
      </p:ext>
    </p:extLst>
  </p:cSld>
  <p:clrMapOvr>
    <a:masterClrMapping/>
  </p:clrMapOvr>
  <p:transition spd="slow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ABFFF-8B27-4E0B-97CB-64EE0D2AD916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365447"/>
      </p:ext>
    </p:extLst>
  </p:cSld>
  <p:clrMapOvr>
    <a:masterClrMapping/>
  </p:clrMapOvr>
  <p:transition spd="slow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F32B8-23A3-4444-BA37-9B0F6670EC7A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900105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1FE6E-6280-4553-BD7F-5B124DD1223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013073"/>
      </p:ext>
    </p:extLst>
  </p:cSld>
  <p:clrMapOvr>
    <a:masterClrMapping/>
  </p:clrMapOvr>
  <p:transition spd="slow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243D5-689F-4B33-A749-59D33282C47C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213221"/>
      </p:ext>
    </p:extLst>
  </p:cSld>
  <p:clrMapOvr>
    <a:masterClrMapping/>
  </p:clrMapOvr>
  <p:transition spd="slow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364B9-D197-42AF-8ACB-241CC8F06F4B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857166"/>
      </p:ext>
    </p:extLst>
  </p:cSld>
  <p:clrMapOvr>
    <a:masterClrMapping/>
  </p:clrMapOvr>
  <p:transition spd="slow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6016625"/>
            <a:ext cx="1622425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8422992"/>
      </p:ext>
    </p:extLst>
  </p:cSld>
  <p:clrMapOvr>
    <a:masterClrMapping/>
  </p:clrMapOvr>
  <p:transition spd="slow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1FE6E-6280-4553-BD7F-5B124DD12238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1623"/>
      </p:ext>
    </p:extLst>
  </p:cSld>
  <p:clrMapOvr>
    <a:masterClrMapping/>
  </p:clrMapOvr>
  <p:transition spd="slow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19880-9E56-4246-BB80-5FE4D499F42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659018"/>
      </p:ext>
    </p:extLst>
  </p:cSld>
  <p:clrMapOvr>
    <a:masterClrMapping/>
  </p:clrMapOvr>
  <p:transition spd="slow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8400B-8A8B-4A68-8515-3DACAAEE913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256537"/>
      </p:ext>
    </p:extLst>
  </p:cSld>
  <p:clrMapOvr>
    <a:masterClrMapping/>
  </p:clrMapOvr>
  <p:transition spd="slow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A78FB-C43D-4CD3-A0BB-6DB6A1FA23BC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214202"/>
      </p:ext>
    </p:extLst>
  </p:cSld>
  <p:clrMapOvr>
    <a:masterClrMapping/>
  </p:clrMapOvr>
  <p:transition spd="slow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85AAE-4C63-4556-9DF7-AF7690AC8723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463398"/>
      </p:ext>
    </p:extLst>
  </p:cSld>
  <p:clrMapOvr>
    <a:masterClrMapping/>
  </p:clrMapOvr>
  <p:transition spd="slow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C1E8E-B566-42B9-851E-A87C28BD2E5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052925"/>
      </p:ext>
    </p:extLst>
  </p:cSld>
  <p:clrMapOvr>
    <a:masterClrMapping/>
  </p:clrMapOvr>
  <p:transition spd="slow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7F9A6-51F1-41CB-9C28-CE4F920F9FD2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7215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19880-9E56-4246-BB80-5FE4D499F42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4287831"/>
      </p:ext>
    </p:extLst>
  </p:cSld>
  <p:clrMapOvr>
    <a:masterClrMapping/>
  </p:clrMapOvr>
  <p:transition spd="slow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013FD-99B6-4073-8A20-06C98D24A55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893562"/>
      </p:ext>
    </p:extLst>
  </p:cSld>
  <p:clrMapOvr>
    <a:masterClrMapping/>
  </p:clrMapOvr>
  <p:transition spd="slow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ABFFF-8B27-4E0B-97CB-64EE0D2AD916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187999"/>
      </p:ext>
    </p:extLst>
  </p:cSld>
  <p:clrMapOvr>
    <a:masterClrMapping/>
  </p:clrMapOvr>
  <p:transition spd="slow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F32B8-23A3-4444-BA37-9B0F6670EC7A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38064"/>
      </p:ext>
    </p:extLst>
  </p:cSld>
  <p:clrMapOvr>
    <a:masterClrMapping/>
  </p:clrMapOvr>
  <p:transition spd="slow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243D5-689F-4B33-A749-59D33282C47C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490582"/>
      </p:ext>
    </p:extLst>
  </p:cSld>
  <p:clrMapOvr>
    <a:masterClrMapping/>
  </p:clrMapOvr>
  <p:transition spd="slow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364B9-D197-42AF-8ACB-241CC8F06F4B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918354"/>
      </p:ext>
    </p:extLst>
  </p:cSld>
  <p:clrMapOvr>
    <a:masterClrMapping/>
  </p:clrMapOvr>
  <p:transition spd="slow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6016625"/>
            <a:ext cx="1622425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0709654"/>
      </p:ext>
    </p:extLst>
  </p:cSld>
  <p:clrMapOvr>
    <a:masterClrMapping/>
  </p:clrMapOvr>
  <p:transition spd="slow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1FE6E-6280-4553-BD7F-5B124DD12238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675355"/>
      </p:ext>
    </p:extLst>
  </p:cSld>
  <p:clrMapOvr>
    <a:masterClrMapping/>
  </p:clrMapOvr>
  <p:transition spd="slow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19880-9E56-4246-BB80-5FE4D499F42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85519"/>
      </p:ext>
    </p:extLst>
  </p:cSld>
  <p:clrMapOvr>
    <a:masterClrMapping/>
  </p:clrMapOvr>
  <p:transition spd="slow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8400B-8A8B-4A68-8515-3DACAAEE913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197107"/>
      </p:ext>
    </p:extLst>
  </p:cSld>
  <p:clrMapOvr>
    <a:masterClrMapping/>
  </p:clrMapOvr>
  <p:transition spd="slow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A78FB-C43D-4CD3-A0BB-6DB6A1FA23BC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57146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8400B-8A8B-4A68-8515-3DACAAEE913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3921226"/>
      </p:ext>
    </p:extLst>
  </p:cSld>
  <p:clrMapOvr>
    <a:masterClrMapping/>
  </p:clrMapOvr>
  <p:transition spd="slow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85AAE-4C63-4556-9DF7-AF7690AC8723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486273"/>
      </p:ext>
    </p:extLst>
  </p:cSld>
  <p:clrMapOvr>
    <a:masterClrMapping/>
  </p:clrMapOvr>
  <p:transition spd="slow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C1E8E-B566-42B9-851E-A87C28BD2E5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281226"/>
      </p:ext>
    </p:extLst>
  </p:cSld>
  <p:clrMapOvr>
    <a:masterClrMapping/>
  </p:clrMapOvr>
  <p:transition spd="slow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7F9A6-51F1-41CB-9C28-CE4F920F9FD2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107902"/>
      </p:ext>
    </p:extLst>
  </p:cSld>
  <p:clrMapOvr>
    <a:masterClrMapping/>
  </p:clrMapOvr>
  <p:transition spd="slow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013FD-99B6-4073-8A20-06C98D24A55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371538"/>
      </p:ext>
    </p:extLst>
  </p:cSld>
  <p:clrMapOvr>
    <a:masterClrMapping/>
  </p:clrMapOvr>
  <p:transition spd="slow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ABFFF-8B27-4E0B-97CB-64EE0D2AD916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418684"/>
      </p:ext>
    </p:extLst>
  </p:cSld>
  <p:clrMapOvr>
    <a:masterClrMapping/>
  </p:clrMapOvr>
  <p:transition spd="slow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F32B8-23A3-4444-BA37-9B0F6670EC7A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706254"/>
      </p:ext>
    </p:extLst>
  </p:cSld>
  <p:clrMapOvr>
    <a:masterClrMapping/>
  </p:clrMapOvr>
  <p:transition spd="slow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243D5-689F-4B33-A749-59D33282C47C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075090"/>
      </p:ext>
    </p:extLst>
  </p:cSld>
  <p:clrMapOvr>
    <a:masterClrMapping/>
  </p:clrMapOvr>
  <p:transition spd="slow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364B9-D197-42AF-8ACB-241CC8F06F4B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990406"/>
      </p:ext>
    </p:extLst>
  </p:cSld>
  <p:clrMapOvr>
    <a:masterClrMapping/>
  </p:clrMapOvr>
  <p:transition spd="slow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6016625"/>
            <a:ext cx="1622425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0236142"/>
      </p:ext>
    </p:extLst>
  </p:cSld>
  <p:clrMapOvr>
    <a:masterClrMapping/>
  </p:clrMapOvr>
  <p:transition spd="slow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1FE6E-6280-4553-BD7F-5B124DD12238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883457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A78FB-C43D-4CD3-A0BB-6DB6A1FA23B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33249509"/>
      </p:ext>
    </p:extLst>
  </p:cSld>
  <p:clrMapOvr>
    <a:masterClrMapping/>
  </p:clrMapOvr>
  <p:transition spd="slow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19880-9E56-4246-BB80-5FE4D499F42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91275"/>
      </p:ext>
    </p:extLst>
  </p:cSld>
  <p:clrMapOvr>
    <a:masterClrMapping/>
  </p:clrMapOvr>
  <p:transition spd="slow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8400B-8A8B-4A68-8515-3DACAAEE913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989431"/>
      </p:ext>
    </p:extLst>
  </p:cSld>
  <p:clrMapOvr>
    <a:masterClrMapping/>
  </p:clrMapOvr>
  <p:transition spd="slow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A78FB-C43D-4CD3-A0BB-6DB6A1FA23BC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482036"/>
      </p:ext>
    </p:extLst>
  </p:cSld>
  <p:clrMapOvr>
    <a:masterClrMapping/>
  </p:clrMapOvr>
  <p:transition spd="slow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85AAE-4C63-4556-9DF7-AF7690AC8723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339711"/>
      </p:ext>
    </p:extLst>
  </p:cSld>
  <p:clrMapOvr>
    <a:masterClrMapping/>
  </p:clrMapOvr>
  <p:transition spd="slow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C1E8E-B566-42B9-851E-A87C28BD2E5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060449"/>
      </p:ext>
    </p:extLst>
  </p:cSld>
  <p:clrMapOvr>
    <a:masterClrMapping/>
  </p:clrMapOvr>
  <p:transition spd="slow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7F9A6-51F1-41CB-9C28-CE4F920F9FD2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323957"/>
      </p:ext>
    </p:extLst>
  </p:cSld>
  <p:clrMapOvr>
    <a:masterClrMapping/>
  </p:clrMapOvr>
  <p:transition spd="slow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013FD-99B6-4073-8A20-06C98D24A55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364468"/>
      </p:ext>
    </p:extLst>
  </p:cSld>
  <p:clrMapOvr>
    <a:masterClrMapping/>
  </p:clrMapOvr>
  <p:transition spd="slow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ABFFF-8B27-4E0B-97CB-64EE0D2AD916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515960"/>
      </p:ext>
    </p:extLst>
  </p:cSld>
  <p:clrMapOvr>
    <a:masterClrMapping/>
  </p:clrMapOvr>
  <p:transition spd="slow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F32B8-23A3-4444-BA37-9B0F6670EC7A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655934"/>
      </p:ext>
    </p:extLst>
  </p:cSld>
  <p:clrMapOvr>
    <a:masterClrMapping/>
  </p:clrMapOvr>
  <p:transition spd="slow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243D5-689F-4B33-A749-59D33282C47C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57932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85AAE-4C63-4556-9DF7-AF7690AC872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1888846"/>
      </p:ext>
    </p:extLst>
  </p:cSld>
  <p:clrMapOvr>
    <a:masterClrMapping/>
  </p:clrMapOvr>
  <p:transition spd="slow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364B9-D197-42AF-8ACB-241CC8F06F4B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006888"/>
      </p:ext>
    </p:extLst>
  </p:cSld>
  <p:clrMapOvr>
    <a:masterClrMapping/>
  </p:clrMapOvr>
  <p:transition spd="slow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6016625"/>
            <a:ext cx="1622425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2966849"/>
      </p:ext>
    </p:extLst>
  </p:cSld>
  <p:clrMapOvr>
    <a:masterClrMapping/>
  </p:clrMapOvr>
  <p:transition spd="slow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1FE6E-6280-4553-BD7F-5B124DD12238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476260"/>
      </p:ext>
    </p:extLst>
  </p:cSld>
  <p:clrMapOvr>
    <a:masterClrMapping/>
  </p:clrMapOvr>
  <p:transition spd="slow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19880-9E56-4246-BB80-5FE4D499F42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192374"/>
      </p:ext>
    </p:extLst>
  </p:cSld>
  <p:clrMapOvr>
    <a:masterClrMapping/>
  </p:clrMapOvr>
  <p:transition spd="slow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8400B-8A8B-4A68-8515-3DACAAEE913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868207"/>
      </p:ext>
    </p:extLst>
  </p:cSld>
  <p:clrMapOvr>
    <a:masterClrMapping/>
  </p:clrMapOvr>
  <p:transition spd="slow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A78FB-C43D-4CD3-A0BB-6DB6A1FA23BC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861944"/>
      </p:ext>
    </p:extLst>
  </p:cSld>
  <p:clrMapOvr>
    <a:masterClrMapping/>
  </p:clrMapOvr>
  <p:transition spd="slow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85AAE-4C63-4556-9DF7-AF7690AC8723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187730"/>
      </p:ext>
    </p:extLst>
  </p:cSld>
  <p:clrMapOvr>
    <a:masterClrMapping/>
  </p:clrMapOvr>
  <p:transition spd="slow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C1E8E-B566-42B9-851E-A87C28BD2E5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777369"/>
      </p:ext>
    </p:extLst>
  </p:cSld>
  <p:clrMapOvr>
    <a:masterClrMapping/>
  </p:clrMapOvr>
  <p:transition spd="slow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7F9A6-51F1-41CB-9C28-CE4F920F9FD2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755236"/>
      </p:ext>
    </p:extLst>
  </p:cSld>
  <p:clrMapOvr>
    <a:masterClrMapping/>
  </p:clrMapOvr>
  <p:transition spd="slow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013FD-99B6-4073-8A20-06C98D24A55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986398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C1E8E-B566-42B9-851E-A87C28BD2E5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17256144"/>
      </p:ext>
    </p:extLst>
  </p:cSld>
  <p:clrMapOvr>
    <a:masterClrMapping/>
  </p:clrMapOvr>
  <p:transition spd="slow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ABFFF-8B27-4E0B-97CB-64EE0D2AD916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134787"/>
      </p:ext>
    </p:extLst>
  </p:cSld>
  <p:clrMapOvr>
    <a:masterClrMapping/>
  </p:clrMapOvr>
  <p:transition spd="slow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F32B8-23A3-4444-BA37-9B0F6670EC7A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539489"/>
      </p:ext>
    </p:extLst>
  </p:cSld>
  <p:clrMapOvr>
    <a:masterClrMapping/>
  </p:clrMapOvr>
  <p:transition spd="slow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243D5-689F-4B33-A749-59D33282C47C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133134"/>
      </p:ext>
    </p:extLst>
  </p:cSld>
  <p:clrMapOvr>
    <a:masterClrMapping/>
  </p:clrMapOvr>
  <p:transition spd="slow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364B9-D197-42AF-8ACB-241CC8F06F4B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153967"/>
      </p:ext>
    </p:extLst>
  </p:cSld>
  <p:clrMapOvr>
    <a:masterClrMapping/>
  </p:clrMapOvr>
  <p:transition spd="slow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6016625"/>
            <a:ext cx="1622425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2949408"/>
      </p:ext>
    </p:extLst>
  </p:cSld>
  <p:clrMapOvr>
    <a:masterClrMapping/>
  </p:clrMapOvr>
  <p:transition spd="slow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1FE6E-6280-4553-BD7F-5B124DD12238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100519"/>
      </p:ext>
    </p:extLst>
  </p:cSld>
  <p:clrMapOvr>
    <a:masterClrMapping/>
  </p:clrMapOvr>
  <p:transition spd="slow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19880-9E56-4246-BB80-5FE4D499F42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131373"/>
      </p:ext>
    </p:extLst>
  </p:cSld>
  <p:clrMapOvr>
    <a:masterClrMapping/>
  </p:clrMapOvr>
  <p:transition spd="slow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8400B-8A8B-4A68-8515-3DACAAEE913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22967"/>
      </p:ext>
    </p:extLst>
  </p:cSld>
  <p:clrMapOvr>
    <a:masterClrMapping/>
  </p:clrMapOvr>
  <p:transition spd="slow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A78FB-C43D-4CD3-A0BB-6DB6A1FA23BC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221446"/>
      </p:ext>
    </p:extLst>
  </p:cSld>
  <p:clrMapOvr>
    <a:masterClrMapping/>
  </p:clrMapOvr>
  <p:transition spd="slow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85AAE-4C63-4556-9DF7-AF7690AC8723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997274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5.xml"/><Relationship Id="rId13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124.xml"/><Relationship Id="rId12" Type="http://schemas.openxmlformats.org/officeDocument/2006/relationships/slideLayout" Target="../slideLayouts/slideLayout129.xml"/><Relationship Id="rId2" Type="http://schemas.openxmlformats.org/officeDocument/2006/relationships/slideLayout" Target="../slideLayouts/slideLayout119.xml"/><Relationship Id="rId1" Type="http://schemas.openxmlformats.org/officeDocument/2006/relationships/slideLayout" Target="../slideLayouts/slideLayout118.xml"/><Relationship Id="rId6" Type="http://schemas.openxmlformats.org/officeDocument/2006/relationships/slideLayout" Target="../slideLayouts/slideLayout123.xml"/><Relationship Id="rId11" Type="http://schemas.openxmlformats.org/officeDocument/2006/relationships/slideLayout" Target="../slideLayouts/slideLayout128.xml"/><Relationship Id="rId5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127.xml"/><Relationship Id="rId4" Type="http://schemas.openxmlformats.org/officeDocument/2006/relationships/slideLayout" Target="../slideLayouts/slideLayout121.xml"/><Relationship Id="rId9" Type="http://schemas.openxmlformats.org/officeDocument/2006/relationships/slideLayout" Target="../slideLayouts/slideLayout126.xml"/><Relationship Id="rId1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13" Type="http://schemas.openxmlformats.org/officeDocument/2006/relationships/slideLayout" Target="../slideLayouts/slideLayout143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slideLayout" Target="../slideLayouts/slideLayout142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Relationship Id="rId14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13" Type="http://schemas.openxmlformats.org/officeDocument/2006/relationships/slideLayout" Target="../slideLayouts/slideLayout156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slideLayout" Target="../slideLayouts/slideLayout155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Relationship Id="rId14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4.xml"/><Relationship Id="rId13" Type="http://schemas.openxmlformats.org/officeDocument/2006/relationships/slideLayout" Target="../slideLayouts/slideLayout169.xml"/><Relationship Id="rId3" Type="http://schemas.openxmlformats.org/officeDocument/2006/relationships/slideLayout" Target="../slideLayouts/slideLayout159.xml"/><Relationship Id="rId7" Type="http://schemas.openxmlformats.org/officeDocument/2006/relationships/slideLayout" Target="../slideLayouts/slideLayout163.xml"/><Relationship Id="rId12" Type="http://schemas.openxmlformats.org/officeDocument/2006/relationships/slideLayout" Target="../slideLayouts/slideLayout168.xml"/><Relationship Id="rId2" Type="http://schemas.openxmlformats.org/officeDocument/2006/relationships/slideLayout" Target="../slideLayouts/slideLayout158.xml"/><Relationship Id="rId1" Type="http://schemas.openxmlformats.org/officeDocument/2006/relationships/slideLayout" Target="../slideLayouts/slideLayout157.xml"/><Relationship Id="rId6" Type="http://schemas.openxmlformats.org/officeDocument/2006/relationships/slideLayout" Target="../slideLayouts/slideLayout162.xml"/><Relationship Id="rId11" Type="http://schemas.openxmlformats.org/officeDocument/2006/relationships/slideLayout" Target="../slideLayouts/slideLayout167.xml"/><Relationship Id="rId5" Type="http://schemas.openxmlformats.org/officeDocument/2006/relationships/slideLayout" Target="../slideLayouts/slideLayout161.xml"/><Relationship Id="rId10" Type="http://schemas.openxmlformats.org/officeDocument/2006/relationships/slideLayout" Target="../slideLayouts/slideLayout166.xml"/><Relationship Id="rId4" Type="http://schemas.openxmlformats.org/officeDocument/2006/relationships/slideLayout" Target="../slideLayouts/slideLayout160.xml"/><Relationship Id="rId9" Type="http://schemas.openxmlformats.org/officeDocument/2006/relationships/slideLayout" Target="../slideLayouts/slideLayout165.xml"/><Relationship Id="rId14" Type="http://schemas.openxmlformats.org/officeDocument/2006/relationships/theme" Target="../theme/theme1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slideLayout" Target="../slideLayouts/slideLayout91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90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slideLayout" Target="../slideLayouts/slideLayout103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2.xml"/><Relationship Id="rId13" Type="http://schemas.openxmlformats.org/officeDocument/2006/relationships/slideLayout" Target="../slideLayouts/slideLayout117.xml"/><Relationship Id="rId3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11.xml"/><Relationship Id="rId12" Type="http://schemas.openxmlformats.org/officeDocument/2006/relationships/slideLayout" Target="../slideLayouts/slideLayout116.xml"/><Relationship Id="rId2" Type="http://schemas.openxmlformats.org/officeDocument/2006/relationships/slideLayout" Target="../slideLayouts/slideLayout106.xml"/><Relationship Id="rId1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10.xml"/><Relationship Id="rId11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109.xml"/><Relationship Id="rId10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13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9666E31-B5B3-48AA-9225-FAE7C99F2DE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83" r:id="rId1"/>
    <p:sldLayoutId id="2147484084" r:id="rId2"/>
    <p:sldLayoutId id="2147484095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  <p:sldLayoutId id="2147484092" r:id="rId11"/>
    <p:sldLayoutId id="2147484093" r:id="rId12"/>
    <p:sldLayoutId id="2147484094" r:id="rId13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1A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9666E31-B5B3-48AA-9225-FAE7C99F2DE8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58129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307" r:id="rId1"/>
    <p:sldLayoutId id="2147484308" r:id="rId2"/>
    <p:sldLayoutId id="2147484309" r:id="rId3"/>
    <p:sldLayoutId id="2147484310" r:id="rId4"/>
    <p:sldLayoutId id="2147484311" r:id="rId5"/>
    <p:sldLayoutId id="2147484312" r:id="rId6"/>
    <p:sldLayoutId id="2147484313" r:id="rId7"/>
    <p:sldLayoutId id="2147484314" r:id="rId8"/>
    <p:sldLayoutId id="2147484315" r:id="rId9"/>
    <p:sldLayoutId id="2147484316" r:id="rId10"/>
    <p:sldLayoutId id="2147484317" r:id="rId11"/>
    <p:sldLayoutId id="2147484318" r:id="rId12"/>
    <p:sldLayoutId id="2147484319" r:id="rId13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1A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9666E31-B5B3-48AA-9225-FAE7C99F2DE8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96938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  <p:sldLayoutId id="2147484332" r:id="rId12"/>
    <p:sldLayoutId id="2147484333" r:id="rId13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1A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9666E31-B5B3-48AA-9225-FAE7C99F2DE8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16760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335" r:id="rId1"/>
    <p:sldLayoutId id="2147484336" r:id="rId2"/>
    <p:sldLayoutId id="2147484337" r:id="rId3"/>
    <p:sldLayoutId id="2147484338" r:id="rId4"/>
    <p:sldLayoutId id="2147484339" r:id="rId5"/>
    <p:sldLayoutId id="2147484340" r:id="rId6"/>
    <p:sldLayoutId id="2147484341" r:id="rId7"/>
    <p:sldLayoutId id="2147484342" r:id="rId8"/>
    <p:sldLayoutId id="2147484343" r:id="rId9"/>
    <p:sldLayoutId id="2147484344" r:id="rId10"/>
    <p:sldLayoutId id="2147484345" r:id="rId11"/>
    <p:sldLayoutId id="2147484346" r:id="rId12"/>
    <p:sldLayoutId id="2147484347" r:id="rId13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1A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9666E31-B5B3-48AA-9225-FAE7C99F2DE8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92751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349" r:id="rId1"/>
    <p:sldLayoutId id="2147484350" r:id="rId2"/>
    <p:sldLayoutId id="2147484351" r:id="rId3"/>
    <p:sldLayoutId id="2147484352" r:id="rId4"/>
    <p:sldLayoutId id="2147484353" r:id="rId5"/>
    <p:sldLayoutId id="2147484354" r:id="rId6"/>
    <p:sldLayoutId id="2147484355" r:id="rId7"/>
    <p:sldLayoutId id="2147484356" r:id="rId8"/>
    <p:sldLayoutId id="2147484357" r:id="rId9"/>
    <p:sldLayoutId id="2147484358" r:id="rId10"/>
    <p:sldLayoutId id="2147484359" r:id="rId11"/>
    <p:sldLayoutId id="2147484360" r:id="rId12"/>
    <p:sldLayoutId id="2147484361" r:id="rId13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1A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9666E31-B5B3-48AA-9225-FAE7C99F2DE8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58261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  <p:sldLayoutId id="2147484108" r:id="rId12"/>
    <p:sldLayoutId id="2147484109" r:id="rId13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1A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9666E31-B5B3-48AA-9225-FAE7C99F2DE8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96069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111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  <p:sldLayoutId id="2147484122" r:id="rId12"/>
    <p:sldLayoutId id="2147484123" r:id="rId13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1A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9666E31-B5B3-48AA-9225-FAE7C99F2DE8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73694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125" r:id="rId1"/>
    <p:sldLayoutId id="2147484126" r:id="rId2"/>
    <p:sldLayoutId id="2147484127" r:id="rId3"/>
    <p:sldLayoutId id="2147484128" r:id="rId4"/>
    <p:sldLayoutId id="2147484129" r:id="rId5"/>
    <p:sldLayoutId id="2147484130" r:id="rId6"/>
    <p:sldLayoutId id="2147484131" r:id="rId7"/>
    <p:sldLayoutId id="2147484132" r:id="rId8"/>
    <p:sldLayoutId id="2147484133" r:id="rId9"/>
    <p:sldLayoutId id="2147484134" r:id="rId10"/>
    <p:sldLayoutId id="2147484135" r:id="rId11"/>
    <p:sldLayoutId id="2147484136" r:id="rId12"/>
    <p:sldLayoutId id="2147484137" r:id="rId13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1A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9666E31-B5B3-48AA-9225-FAE7C99F2DE8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60783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139" r:id="rId1"/>
    <p:sldLayoutId id="2147484140" r:id="rId2"/>
    <p:sldLayoutId id="2147484141" r:id="rId3"/>
    <p:sldLayoutId id="2147484142" r:id="rId4"/>
    <p:sldLayoutId id="2147484143" r:id="rId5"/>
    <p:sldLayoutId id="2147484144" r:id="rId6"/>
    <p:sldLayoutId id="2147484145" r:id="rId7"/>
    <p:sldLayoutId id="2147484146" r:id="rId8"/>
    <p:sldLayoutId id="2147484147" r:id="rId9"/>
    <p:sldLayoutId id="2147484148" r:id="rId10"/>
    <p:sldLayoutId id="2147484149" r:id="rId11"/>
    <p:sldLayoutId id="2147484150" r:id="rId12"/>
    <p:sldLayoutId id="2147484151" r:id="rId13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1A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9666E31-B5B3-48AA-9225-FAE7C99F2DE8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49985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  <p:sldLayoutId id="2147484164" r:id="rId12"/>
    <p:sldLayoutId id="2147484165" r:id="rId13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1A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9666E31-B5B3-48AA-9225-FAE7C99F2DE8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00910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167" r:id="rId1"/>
    <p:sldLayoutId id="2147484168" r:id="rId2"/>
    <p:sldLayoutId id="2147484169" r:id="rId3"/>
    <p:sldLayoutId id="2147484170" r:id="rId4"/>
    <p:sldLayoutId id="2147484171" r:id="rId5"/>
    <p:sldLayoutId id="2147484172" r:id="rId6"/>
    <p:sldLayoutId id="2147484173" r:id="rId7"/>
    <p:sldLayoutId id="2147484174" r:id="rId8"/>
    <p:sldLayoutId id="2147484175" r:id="rId9"/>
    <p:sldLayoutId id="2147484176" r:id="rId10"/>
    <p:sldLayoutId id="2147484177" r:id="rId11"/>
    <p:sldLayoutId id="2147484178" r:id="rId12"/>
    <p:sldLayoutId id="2147484179" r:id="rId13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1A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9666E31-B5B3-48AA-9225-FAE7C99F2DE8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65324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223" r:id="rId1"/>
    <p:sldLayoutId id="2147484224" r:id="rId2"/>
    <p:sldLayoutId id="2147484225" r:id="rId3"/>
    <p:sldLayoutId id="2147484226" r:id="rId4"/>
    <p:sldLayoutId id="2147484227" r:id="rId5"/>
    <p:sldLayoutId id="2147484228" r:id="rId6"/>
    <p:sldLayoutId id="2147484229" r:id="rId7"/>
    <p:sldLayoutId id="2147484230" r:id="rId8"/>
    <p:sldLayoutId id="2147484231" r:id="rId9"/>
    <p:sldLayoutId id="2147484232" r:id="rId10"/>
    <p:sldLayoutId id="2147484233" r:id="rId11"/>
    <p:sldLayoutId id="2147484234" r:id="rId12"/>
    <p:sldLayoutId id="2147484235" r:id="rId13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1A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9666E31-B5B3-48AA-9225-FAE7C99F2DE8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97473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279" r:id="rId1"/>
    <p:sldLayoutId id="2147484280" r:id="rId2"/>
    <p:sldLayoutId id="2147484281" r:id="rId3"/>
    <p:sldLayoutId id="2147484282" r:id="rId4"/>
    <p:sldLayoutId id="2147484283" r:id="rId5"/>
    <p:sldLayoutId id="2147484284" r:id="rId6"/>
    <p:sldLayoutId id="2147484285" r:id="rId7"/>
    <p:sldLayoutId id="2147484286" r:id="rId8"/>
    <p:sldLayoutId id="2147484287" r:id="rId9"/>
    <p:sldLayoutId id="2147484288" r:id="rId10"/>
    <p:sldLayoutId id="2147484289" r:id="rId11"/>
    <p:sldLayoutId id="2147484290" r:id="rId12"/>
    <p:sldLayoutId id="2147484291" r:id="rId13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1676400"/>
            <a:ext cx="8991600" cy="2514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charset="0"/>
              </a:rPr>
              <a:t>Introducing:</a:t>
            </a:r>
            <a:br>
              <a:rPr lang="en-US" dirty="0" smtClean="0">
                <a:ea typeface="ＭＳ Ｐゴシック" charset="0"/>
              </a:rPr>
            </a:br>
            <a:r>
              <a:rPr lang="en-US" dirty="0" smtClean="0">
                <a:ea typeface="ＭＳ Ｐゴシック" charset="0"/>
              </a:rPr>
              <a:t>The </a:t>
            </a:r>
            <a:r>
              <a:rPr lang="en-US" dirty="0">
                <a:ea typeface="ＭＳ Ｐゴシック" charset="0"/>
              </a:rPr>
              <a:t>Stroke </a:t>
            </a:r>
            <a:r>
              <a:rPr lang="en-US" dirty="0" smtClean="0">
                <a:ea typeface="ＭＳ Ｐゴシック" charset="0"/>
              </a:rPr>
              <a:t>Hyperglycemia </a:t>
            </a:r>
            <a:r>
              <a:rPr lang="en-US" dirty="0">
                <a:ea typeface="ＭＳ Ｐゴシック" charset="0"/>
              </a:rPr>
              <a:t>Insulin Network Effort (SHINE) Trial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447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Karen C. Johnston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Amy C. Fansler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For the SHINE team</a:t>
            </a:r>
            <a:endParaRPr lang="en-US" sz="2800" dirty="0"/>
          </a:p>
        </p:txBody>
      </p:sp>
      <p:sp>
        <p:nvSpPr>
          <p:cNvPr id="2053" name="Rectangle 1"/>
          <p:cNvSpPr>
            <a:spLocks noChangeArrowheads="1"/>
          </p:cNvSpPr>
          <p:nvPr/>
        </p:nvSpPr>
        <p:spPr bwMode="auto">
          <a:xfrm>
            <a:off x="762000" y="5943600"/>
            <a:ext cx="7772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atin typeface="+mn-lt"/>
                <a:ea typeface="+mn-ea"/>
              </a:rPr>
              <a:t>NIH-NINDS U01 NS069498</a:t>
            </a:r>
          </a:p>
          <a:p>
            <a:pPr>
              <a:defRPr/>
            </a:pPr>
            <a:r>
              <a:rPr lang="en-US" sz="1800" dirty="0">
                <a:latin typeface="+mn-lt"/>
                <a:ea typeface="+mn-ea"/>
              </a:rPr>
              <a:t>NETT CCC U01 NS056975</a:t>
            </a:r>
          </a:p>
          <a:p>
            <a:pPr>
              <a:defRPr/>
            </a:pPr>
            <a:r>
              <a:rPr lang="en-US" sz="1800" dirty="0">
                <a:latin typeface="+mn-lt"/>
                <a:ea typeface="+mn-ea"/>
              </a:rPr>
              <a:t>NETT SDMC U01 NS059041</a:t>
            </a:r>
          </a:p>
        </p:txBody>
      </p:sp>
      <p:pic>
        <p:nvPicPr>
          <p:cNvPr id="307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1575" y="6016625"/>
            <a:ext cx="162242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23397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4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ea typeface="ＭＳ Ｐゴシック" charset="0"/>
              </a:rPr>
              <a:t>SHINE Control Group </a:t>
            </a:r>
            <a:endParaRPr lang="en-US" sz="4000" dirty="0">
              <a:ea typeface="ＭＳ Ｐゴシック" charset="0"/>
            </a:endParaRPr>
          </a:p>
        </p:txBody>
      </p:sp>
      <p:sp>
        <p:nvSpPr>
          <p:cNvPr id="28675" name="Content Placeholder 5"/>
          <p:cNvSpPr>
            <a:spLocks noGrp="1"/>
          </p:cNvSpPr>
          <p:nvPr>
            <p:ph idx="1"/>
          </p:nvPr>
        </p:nvSpPr>
        <p:spPr>
          <a:xfrm>
            <a:off x="609600" y="914400"/>
            <a:ext cx="8305800" cy="54102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2800" dirty="0" smtClean="0">
                <a:ea typeface="ＭＳ Ｐゴシック" charset="0"/>
              </a:rPr>
              <a:t>Infusion: IV saline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en-US" sz="2800" dirty="0" smtClean="0">
              <a:ea typeface="ＭＳ Ｐゴシック" charset="0"/>
            </a:endParaRPr>
          </a:p>
          <a:p>
            <a:pPr eaLnBrk="1" hangingPunct="1">
              <a:spcBef>
                <a:spcPts val="0"/>
              </a:spcBef>
              <a:defRPr/>
            </a:pPr>
            <a:endParaRPr lang="en-US" sz="1000" dirty="0" smtClean="0">
              <a:ea typeface="ＭＳ Ｐゴシック" charset="0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sz="2800" dirty="0" smtClean="0">
                <a:ea typeface="ＭＳ Ｐゴシック" charset="0"/>
              </a:rPr>
              <a:t>Injections: SQ insulin (per sliding scale)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en-US" sz="2800" dirty="0" smtClean="0">
              <a:ea typeface="ＭＳ Ｐゴシック" charset="0"/>
            </a:endParaRPr>
          </a:p>
          <a:p>
            <a:pPr eaLnBrk="1" hangingPunct="1">
              <a:spcBef>
                <a:spcPts val="0"/>
              </a:spcBef>
              <a:defRPr/>
            </a:pPr>
            <a:endParaRPr lang="en-US" sz="1000" dirty="0">
              <a:ea typeface="ＭＳ Ｐゴシック" charset="0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sz="2800" dirty="0" smtClean="0">
                <a:ea typeface="ＭＳ Ｐゴシック" charset="0"/>
              </a:rPr>
              <a:t>Escalating doses of insulin per sliding scale if not in target which may include basal insulin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en-US" sz="2800" dirty="0" smtClean="0">
              <a:ea typeface="ＭＳ Ｐゴシック" charset="0"/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en-US" sz="1000" dirty="0" smtClean="0">
              <a:ea typeface="ＭＳ Ｐゴシック" charset="0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sz="2800" dirty="0" smtClean="0">
                <a:ea typeface="ＭＳ Ｐゴシック" charset="0"/>
              </a:rPr>
              <a:t>Glucose checks q1-3 hours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en-US" sz="2800" dirty="0" smtClean="0">
              <a:ea typeface="ＭＳ Ｐゴシック" charset="0"/>
            </a:endParaRPr>
          </a:p>
          <a:p>
            <a:pPr eaLnBrk="1" hangingPunct="1">
              <a:spcBef>
                <a:spcPts val="0"/>
              </a:spcBef>
              <a:defRPr/>
            </a:pPr>
            <a:endParaRPr lang="en-US" sz="1000" dirty="0" smtClean="0">
              <a:ea typeface="ＭＳ Ｐゴシック" charset="0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sz="2800" dirty="0" smtClean="0">
                <a:ea typeface="ＭＳ Ｐゴシック" charset="0"/>
              </a:rPr>
              <a:t>Study laptop displays dosing of IV saline, SQ insulin and hypoglycemia protocol</a:t>
            </a:r>
            <a:endParaRPr lang="en-US" sz="2800" dirty="0">
              <a:ea typeface="ＭＳ Ｐゴシック" charset="0"/>
            </a:endParaRPr>
          </a:p>
        </p:txBody>
      </p:sp>
      <p:pic>
        <p:nvPicPr>
          <p:cNvPr id="2867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1575" y="6016625"/>
            <a:ext cx="162242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15211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620000" cy="1143000"/>
          </a:xfrm>
        </p:spPr>
        <p:txBody>
          <a:bodyPr/>
          <a:lstStyle/>
          <a:p>
            <a:pPr algn="ctr"/>
            <a:r>
              <a:rPr lang="en-US" b="0" dirty="0" smtClean="0"/>
              <a:t>Summary – Clinical Outcomes</a:t>
            </a:r>
            <a:endParaRPr lang="en-US" b="0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001000" cy="5029200"/>
          </a:xfrm>
        </p:spPr>
        <p:txBody>
          <a:bodyPr/>
          <a:lstStyle/>
          <a:p>
            <a:pPr eaLnBrk="1" hangingPunct="1"/>
            <a:r>
              <a:rPr lang="en-US" sz="3200" dirty="0">
                <a:ea typeface="ＭＳ Ｐゴシック" pitchFamily="34" charset="-128"/>
              </a:rPr>
              <a:t>Primary </a:t>
            </a:r>
            <a:r>
              <a:rPr lang="en-US" sz="3200" dirty="0" smtClean="0">
                <a:ea typeface="ＭＳ Ｐゴシック" pitchFamily="34" charset="-128"/>
              </a:rPr>
              <a:t>efficacy outcome </a:t>
            </a:r>
            <a:r>
              <a:rPr lang="en-US" sz="3200" dirty="0">
                <a:ea typeface="ＭＳ Ｐゴシック" pitchFamily="34" charset="-128"/>
              </a:rPr>
              <a:t>– 3 month </a:t>
            </a:r>
            <a:r>
              <a:rPr lang="en-US" sz="3200" dirty="0" smtClean="0">
                <a:ea typeface="ＭＳ Ｐゴシック" pitchFamily="34" charset="-128"/>
              </a:rPr>
              <a:t>mRS</a:t>
            </a:r>
          </a:p>
          <a:p>
            <a:pPr eaLnBrk="1" hangingPunct="1"/>
            <a:r>
              <a:rPr lang="en-US" sz="3200" dirty="0" smtClean="0">
                <a:ea typeface="ＭＳ Ｐゴシック" pitchFamily="34" charset="-128"/>
              </a:rPr>
              <a:t>Primary safety outcome </a:t>
            </a:r>
            <a:r>
              <a:rPr lang="en-US" sz="3200" dirty="0">
                <a:ea typeface="ＭＳ Ｐゴシック" pitchFamily="34" charset="-128"/>
              </a:rPr>
              <a:t>– </a:t>
            </a:r>
            <a:r>
              <a:rPr lang="en-US" sz="3200" dirty="0" smtClean="0">
                <a:ea typeface="ＭＳ Ｐゴシック" pitchFamily="34" charset="-128"/>
              </a:rPr>
              <a:t>severe </a:t>
            </a:r>
            <a:r>
              <a:rPr lang="en-US" sz="3200" dirty="0">
                <a:ea typeface="ＭＳ Ｐゴシック" pitchFamily="34" charset="-128"/>
              </a:rPr>
              <a:t>hypoglycemia (&lt;40 mg/dL</a:t>
            </a:r>
            <a:r>
              <a:rPr lang="en-US" sz="3200" dirty="0" smtClean="0">
                <a:ea typeface="ＭＳ Ｐゴシック" pitchFamily="34" charset="-128"/>
              </a:rPr>
              <a:t>)</a:t>
            </a:r>
          </a:p>
          <a:p>
            <a:pPr eaLnBrk="1" hangingPunct="1"/>
            <a:endParaRPr lang="en-US" sz="2000" dirty="0">
              <a:ea typeface="ＭＳ Ｐゴシック" pitchFamily="34" charset="-128"/>
            </a:endParaRPr>
          </a:p>
          <a:p>
            <a:pPr eaLnBrk="1" hangingPunct="1"/>
            <a:r>
              <a:rPr lang="en-US" sz="3200" dirty="0" smtClean="0">
                <a:ea typeface="ＭＳ Ｐゴシック" pitchFamily="34" charset="-128"/>
              </a:rPr>
              <a:t>Outcomes Assessments (blinded)</a:t>
            </a:r>
            <a:endParaRPr lang="en-US" sz="3200" dirty="0">
              <a:ea typeface="ＭＳ Ｐゴシック" pitchFamily="34" charset="-128"/>
            </a:endParaRPr>
          </a:p>
          <a:p>
            <a:pPr lvl="1" eaLnBrk="1" hangingPunct="1"/>
            <a:r>
              <a:rPr lang="en-US" sz="3200" dirty="0">
                <a:ea typeface="ＭＳ Ｐゴシック" pitchFamily="34" charset="-128"/>
              </a:rPr>
              <a:t>6 week phone call – </a:t>
            </a:r>
            <a:r>
              <a:rPr lang="en-US" sz="3200" dirty="0" smtClean="0">
                <a:ea typeface="ＭＳ Ｐゴシック" pitchFamily="34" charset="-128"/>
              </a:rPr>
              <a:t>mRS and </a:t>
            </a:r>
            <a:r>
              <a:rPr lang="en-US" sz="3200" dirty="0">
                <a:ea typeface="ＭＳ Ｐゴシック" pitchFamily="34" charset="-128"/>
              </a:rPr>
              <a:t>SAEs</a:t>
            </a:r>
          </a:p>
          <a:p>
            <a:pPr lvl="1" eaLnBrk="1" hangingPunct="1"/>
            <a:r>
              <a:rPr lang="en-US" sz="3200" dirty="0">
                <a:ea typeface="ＭＳ Ｐゴシック" pitchFamily="34" charset="-128"/>
              </a:rPr>
              <a:t>3 month </a:t>
            </a:r>
            <a:r>
              <a:rPr lang="en-US" sz="3200" dirty="0" smtClean="0">
                <a:ea typeface="ＭＳ Ｐゴシック" pitchFamily="34" charset="-128"/>
              </a:rPr>
              <a:t>– mRS, NIHSS, BI, SSQOL</a:t>
            </a:r>
            <a:endParaRPr 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1575" y="6016625"/>
            <a:ext cx="162242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639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I-SPOT &amp; SHINE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458200" cy="4114800"/>
          </a:xfrm>
        </p:spPr>
        <p:txBody>
          <a:bodyPr/>
          <a:lstStyle/>
          <a:p>
            <a:r>
              <a:rPr lang="en-US" dirty="0" smtClean="0"/>
              <a:t>I-SPOT nested within the SHINE trial</a:t>
            </a:r>
          </a:p>
          <a:p>
            <a:r>
              <a:rPr lang="en-US" dirty="0" smtClean="0"/>
              <a:t>Only sites participating in the SHINE trial will be eligible to perform I-SPOT</a:t>
            </a:r>
          </a:p>
          <a:p>
            <a:r>
              <a:rPr lang="en-US" dirty="0" smtClean="0"/>
              <a:t>Consent for I-SPOT embedded into SHINE consent</a:t>
            </a:r>
          </a:p>
          <a:p>
            <a:r>
              <a:rPr lang="en-US" dirty="0" smtClean="0"/>
              <a:t>Separately funded so sites will get additional funds to perform I-SPOT</a:t>
            </a:r>
          </a:p>
          <a:p>
            <a:r>
              <a:rPr lang="en-US" dirty="0" smtClean="0"/>
              <a:t>Requires 2 blood draws &amp; QVSFS at 90 days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1575" y="6016625"/>
            <a:ext cx="162242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0468"/>
            <a:ext cx="1562100" cy="877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411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81200"/>
            <a:ext cx="7924800" cy="2514600"/>
          </a:xfrm>
        </p:spPr>
        <p:txBody>
          <a:bodyPr/>
          <a:lstStyle/>
          <a:p>
            <a:r>
              <a:rPr lang="en-US" sz="4000" dirty="0" smtClean="0"/>
              <a:t>Recruitment, Enrollment &amp; Retention Tips</a:t>
            </a:r>
            <a:br>
              <a:rPr lang="en-US" sz="4000" dirty="0" smtClean="0"/>
            </a:br>
            <a:endParaRPr lang="en-US" sz="36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590800" y="4419600"/>
            <a:ext cx="434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Amy Fansler, MPH, CCRP</a:t>
            </a:r>
          </a:p>
          <a:p>
            <a:r>
              <a:rPr lang="en-US" dirty="0">
                <a:latin typeface="+mn-lt"/>
              </a:rPr>
              <a:t>SHINE Project Director</a:t>
            </a:r>
          </a:p>
          <a:p>
            <a:endParaRPr lang="en-US" dirty="0">
              <a:latin typeface="+mn-lt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1575" y="6016625"/>
            <a:ext cx="162242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88628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Recruitment Tips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295400"/>
            <a:ext cx="8458200" cy="4953000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dirty="0" smtClean="0"/>
              <a:t>Engagement of front line teams (ED, residents)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24/7 screening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EMR-based automated alerts</a:t>
            </a:r>
            <a:endParaRPr lang="en-US" sz="2000" dirty="0" smtClean="0"/>
          </a:p>
          <a:p>
            <a:pPr>
              <a:spcBef>
                <a:spcPts val="2400"/>
              </a:spcBef>
            </a:pPr>
            <a:r>
              <a:rPr lang="en-US" dirty="0" smtClean="0"/>
              <a:t>Partnership with clinical team re consent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DNR is not an exclusion/ comfort care is</a:t>
            </a:r>
            <a:endParaRPr lang="en-US" dirty="0"/>
          </a:p>
          <a:p>
            <a:pPr>
              <a:spcBef>
                <a:spcPts val="2400"/>
              </a:spcBef>
            </a:pPr>
            <a:endParaRPr lang="en-US" sz="1050" dirty="0" smtClean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1575" y="6016625"/>
            <a:ext cx="162242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76122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Enrollment Glucose Tips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143000"/>
            <a:ext cx="8382000" cy="53340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800" dirty="0"/>
              <a:t>Recheck glucose if close – most recent </a:t>
            </a:r>
            <a:r>
              <a:rPr lang="en-US" sz="2800" dirty="0" smtClean="0"/>
              <a:t>counts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800" dirty="0" smtClean="0"/>
              <a:t>If glucose meets criteria, no need to recheck </a:t>
            </a:r>
            <a:endParaRPr lang="en-US" sz="2800" dirty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800" dirty="0" smtClean="0"/>
              <a:t>Pts </a:t>
            </a:r>
            <a:r>
              <a:rPr lang="en-US" sz="2800" dirty="0"/>
              <a:t>who </a:t>
            </a:r>
            <a:r>
              <a:rPr lang="en-US" sz="2800" dirty="0" smtClean="0"/>
              <a:t>get insulin or </a:t>
            </a:r>
            <a:r>
              <a:rPr lang="en-US" sz="2800" dirty="0"/>
              <a:t>glucose in the </a:t>
            </a:r>
            <a:r>
              <a:rPr lang="en-US" sz="2800" dirty="0" smtClean="0"/>
              <a:t>field/ED </a:t>
            </a:r>
            <a:r>
              <a:rPr lang="en-US" sz="2800" dirty="0"/>
              <a:t>may still be </a:t>
            </a:r>
            <a:r>
              <a:rPr lang="en-US" sz="2800" dirty="0" smtClean="0"/>
              <a:t>eligible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800" dirty="0" smtClean="0"/>
              <a:t>Borderline diabetes is not diabetes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800" dirty="0" smtClean="0"/>
              <a:t>Type 1 vs type 2 diabetes – call PI on call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800" dirty="0" smtClean="0"/>
              <a:t>Pts that require insulin drip not eligible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800" dirty="0" smtClean="0"/>
              <a:t>Pts with insulin pump unlikely to be eligible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800" dirty="0" smtClean="0"/>
              <a:t>Glucose </a:t>
            </a:r>
            <a:r>
              <a:rPr lang="en-US" sz="2800" u="sng" dirty="0" smtClean="0"/>
              <a:t>&gt;</a:t>
            </a:r>
            <a:r>
              <a:rPr lang="en-US" sz="2800" dirty="0" smtClean="0"/>
              <a:t>500 mg/dL require safety monitor 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1575" y="6016625"/>
            <a:ext cx="162242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30411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Enrollment NIHSS Tips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219200"/>
            <a:ext cx="8001000" cy="5562600"/>
          </a:xfrm>
        </p:spPr>
        <p:txBody>
          <a:bodyPr/>
          <a:lstStyle/>
          <a:p>
            <a:r>
              <a:rPr lang="en-US" dirty="0"/>
              <a:t>Must have NIHSS score within 30 </a:t>
            </a:r>
            <a:r>
              <a:rPr lang="en-US" dirty="0" smtClean="0"/>
              <a:t>min prior to randomization</a:t>
            </a:r>
            <a:endParaRPr lang="en-US" dirty="0"/>
          </a:p>
          <a:p>
            <a:endParaRPr lang="en-US" sz="1050" dirty="0" smtClean="0"/>
          </a:p>
          <a:p>
            <a:r>
              <a:rPr lang="en-US" dirty="0" smtClean="0"/>
              <a:t>Intubation </a:t>
            </a:r>
            <a:r>
              <a:rPr lang="en-US" dirty="0"/>
              <a:t>is exclusion (can’t get NIHSS score)</a:t>
            </a:r>
          </a:p>
          <a:p>
            <a:pPr marL="0" indent="0">
              <a:buNone/>
            </a:pPr>
            <a:endParaRPr lang="en-US" sz="1050" dirty="0" smtClean="0"/>
          </a:p>
          <a:p>
            <a:r>
              <a:rPr lang="en-US" dirty="0" smtClean="0"/>
              <a:t>Recheck </a:t>
            </a:r>
            <a:r>
              <a:rPr lang="en-US" dirty="0"/>
              <a:t>NIHSS if close – most recent </a:t>
            </a:r>
            <a:r>
              <a:rPr lang="en-US" dirty="0" smtClean="0"/>
              <a:t>counts</a:t>
            </a: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1575" y="6016625"/>
            <a:ext cx="162242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01824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 dirty="0" smtClean="0"/>
              <a:t>Retention Tips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838200"/>
            <a:ext cx="8153400" cy="5715001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n-US" sz="2800" dirty="0" smtClean="0"/>
              <a:t>Build relationship/establish trust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n-US" sz="2800" dirty="0" smtClean="0"/>
              <a:t>Research team present during acute care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n-US" sz="2800" dirty="0" smtClean="0"/>
              <a:t>Lots of contact info (both directions)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n-US" sz="2800" dirty="0" smtClean="0"/>
              <a:t>Contact patient/LAR just to check in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n-US" sz="2800" dirty="0" smtClean="0"/>
              <a:t>Watch for patient visits for other reasons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n-US" sz="2800" dirty="0" smtClean="0"/>
              <a:t>Be flexible re follow up</a:t>
            </a:r>
            <a:endParaRPr lang="en-US" sz="2800" dirty="0"/>
          </a:p>
          <a:p>
            <a:endParaRPr lang="en-US" sz="1050" dirty="0" smtClean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1575" y="6016625"/>
            <a:ext cx="162242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45835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Study Update</a:t>
            </a:r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1575" y="6016625"/>
            <a:ext cx="162242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51960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>
          <a:xfrm>
            <a:off x="685800" y="-7620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altLang="en-US" sz="4000" dirty="0" smtClean="0"/>
              <a:t>SHINE Sites – 59 Enrolling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707893"/>
              </p:ext>
            </p:extLst>
          </p:nvPr>
        </p:nvGraphicFramePr>
        <p:xfrm>
          <a:off x="4572000" y="609599"/>
          <a:ext cx="4191000" cy="6186874"/>
        </p:xfrm>
        <a:graphic>
          <a:graphicData uri="http://schemas.openxmlformats.org/drawingml/2006/table">
            <a:tbl>
              <a:tblPr/>
              <a:tblGrid>
                <a:gridCol w="1524000"/>
                <a:gridCol w="2667000"/>
              </a:tblGrid>
              <a:tr h="1390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SUNY Downstate</a:t>
                      </a: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Kings </a:t>
                      </a:r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County </a:t>
                      </a:r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Hospital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095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SUNY Downstate</a:t>
                      </a: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Lincoln</a:t>
                      </a:r>
                      <a:r>
                        <a:rPr lang="en-US" sz="9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Medical</a:t>
                      </a:r>
                      <a:endParaRPr lang="en-US" sz="95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95">
                <a:tc v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Maimonides</a:t>
                      </a:r>
                      <a:r>
                        <a:rPr lang="en-US" sz="95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Medical Center</a:t>
                      </a:r>
                      <a:endParaRPr lang="en-US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03"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5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University Hospital of Brooklyn</a:t>
                      </a:r>
                      <a:endParaRPr lang="en-US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97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Temple</a:t>
                      </a:r>
                      <a:endParaRPr 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Hackensack </a:t>
                      </a:r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University </a:t>
                      </a:r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MC</a:t>
                      </a:r>
                      <a:endParaRPr 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Temple </a:t>
                      </a:r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University Hospital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921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UCLA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Long Beach Memorial MC</a:t>
                      </a:r>
                      <a:endParaRPr 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921">
                <a:tc vMerge="1"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UCLA </a:t>
                      </a:r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Medical </a:t>
                      </a:r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Center</a:t>
                      </a:r>
                      <a:endParaRPr 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97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UCSF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CPMC Davies</a:t>
                      </a:r>
                      <a:endParaRPr 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CPMC Pacific</a:t>
                      </a:r>
                      <a:endParaRPr 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San Francisco General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UCSF Medical Center</a:t>
                      </a:r>
                      <a:endParaRPr 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97">
                <a:tc rowSpan="3"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UPenn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Abington</a:t>
                      </a:r>
                      <a:r>
                        <a:rPr lang="en-US" sz="9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Memorial</a:t>
                      </a:r>
                      <a:endParaRPr 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97">
                <a:tc vMerge="1"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Hospital </a:t>
                      </a:r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of </a:t>
                      </a:r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UPenn</a:t>
                      </a:r>
                      <a:endParaRPr 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97">
                <a:tc vMerge="1"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York Wellspan Hospital</a:t>
                      </a:r>
                      <a:endParaRPr 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017">
                <a:tc rowSpan="4"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UT Houston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Austin Brackenridge</a:t>
                      </a:r>
                      <a:endParaRPr 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303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Austin Seton</a:t>
                      </a:r>
                      <a:endParaRPr 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921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Memorial </a:t>
                      </a:r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Hermann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97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Valley</a:t>
                      </a:r>
                      <a:r>
                        <a:rPr lang="en-US" sz="9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Baptist MC</a:t>
                      </a:r>
                      <a:endParaRPr 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97"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Utah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University </a:t>
                      </a:r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of Utah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97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UTSW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UTSW - Zale</a:t>
                      </a:r>
                      <a:endParaRPr 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97">
                <a:tc vMerge="1"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UTSW - Parkland</a:t>
                      </a:r>
                      <a:endParaRPr 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97"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UVA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University </a:t>
                      </a:r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of Virginia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97"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Vanderbilt</a:t>
                      </a:r>
                      <a:endParaRPr 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Vanderbilt University MC</a:t>
                      </a:r>
                      <a:endParaRPr 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017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WSU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Beaumont </a:t>
                      </a:r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Royal Oak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0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Beaumont Troy</a:t>
                      </a:r>
                      <a:endParaRPr 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0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Detroit </a:t>
                      </a:r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Receiving Hospital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97">
                <a:tc vMerge="1"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FFC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Sinai Grace</a:t>
                      </a:r>
                      <a:endParaRPr 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170"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WVU</a:t>
                      </a:r>
                      <a:endParaRPr 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West Virginia University</a:t>
                      </a:r>
                      <a:endParaRPr 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337112"/>
              </p:ext>
            </p:extLst>
          </p:nvPr>
        </p:nvGraphicFramePr>
        <p:xfrm>
          <a:off x="457200" y="609600"/>
          <a:ext cx="3962400" cy="6106238"/>
        </p:xfrm>
        <a:graphic>
          <a:graphicData uri="http://schemas.openxmlformats.org/drawingml/2006/table">
            <a:tbl>
              <a:tblPr/>
              <a:tblGrid>
                <a:gridCol w="1600200"/>
                <a:gridCol w="2362200"/>
              </a:tblGrid>
              <a:tr h="136072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Arizona</a:t>
                      </a:r>
                      <a:endParaRPr 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73" marR="9173" marT="91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University of Arizona MC</a:t>
                      </a:r>
                    </a:p>
                  </a:txBody>
                  <a:tcPr marL="9173" marR="9173" marT="91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82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73" marR="9173" marT="91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University of Arizona</a:t>
                      </a:r>
                      <a:r>
                        <a:rPr lang="en-US" sz="9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South Campus</a:t>
                      </a:r>
                      <a:endParaRPr lang="en-US" sz="95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73" marR="9173" marT="91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72"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Baylor</a:t>
                      </a:r>
                    </a:p>
                  </a:txBody>
                  <a:tcPr marL="9173" marR="9173" marT="91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Baylor </a:t>
                      </a:r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College of Medicine</a:t>
                      </a:r>
                    </a:p>
                  </a:txBody>
                  <a:tcPr marL="9173" marR="9173" marT="91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72"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Buffalo</a:t>
                      </a:r>
                      <a:endParaRPr 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73" marR="9173" marT="91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SUNY Buffalo/Kaleida General</a:t>
                      </a:r>
                      <a:endParaRPr 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73" marR="9173" marT="91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72"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Cincinnati</a:t>
                      </a:r>
                    </a:p>
                  </a:txBody>
                  <a:tcPr marL="9173" marR="9173" marT="91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University </a:t>
                      </a:r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Hospital</a:t>
                      </a:r>
                    </a:p>
                  </a:txBody>
                  <a:tcPr marL="9173" marR="9173" marT="91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40">
                <a:tc rowSpan="3"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Emory</a:t>
                      </a:r>
                    </a:p>
                  </a:txBody>
                  <a:tcPr marL="9173" marR="9173" marT="91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Emory University Hospital</a:t>
                      </a:r>
                      <a:endParaRPr 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73" marR="9173" marT="91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Emory University Hospital Midtown</a:t>
                      </a:r>
                      <a:endParaRPr 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73" marR="9173" marT="91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72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73" marR="9173" marT="91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Grady Memorial Hospital</a:t>
                      </a:r>
                      <a:endParaRPr 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73" marR="9173" marT="91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72"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GRU</a:t>
                      </a:r>
                    </a:p>
                  </a:txBody>
                  <a:tcPr marL="9173" marR="9173" marT="91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Georgia </a:t>
                      </a:r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Regents University</a:t>
                      </a:r>
                    </a:p>
                  </a:txBody>
                  <a:tcPr marL="9173" marR="9173" marT="91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4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HFHS</a:t>
                      </a:r>
                    </a:p>
                  </a:txBody>
                  <a:tcPr marL="9173" marR="9173" marT="91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Henry </a:t>
                      </a:r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Ford </a:t>
                      </a:r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Hospital</a:t>
                      </a:r>
                      <a:endParaRPr 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73" marR="9173" marT="91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1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University </a:t>
                      </a:r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of </a:t>
                      </a:r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Michigan</a:t>
                      </a:r>
                      <a:endParaRPr 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73" marR="9173" marT="91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72"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Kentucky</a:t>
                      </a:r>
                    </a:p>
                  </a:txBody>
                  <a:tcPr marL="9173" marR="9173" marT="91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University </a:t>
                      </a:r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of Kentucky</a:t>
                      </a:r>
                    </a:p>
                  </a:txBody>
                  <a:tcPr marL="9173" marR="9173" marT="91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40"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Maryland</a:t>
                      </a:r>
                    </a:p>
                  </a:txBody>
                  <a:tcPr marL="9173" marR="9173" marT="91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University </a:t>
                      </a:r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of Maryland</a:t>
                      </a:r>
                    </a:p>
                  </a:txBody>
                  <a:tcPr marL="9173" marR="9173" marT="91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72"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Mayo Jacksonville</a:t>
                      </a:r>
                    </a:p>
                  </a:txBody>
                  <a:tcPr marL="9173" marR="9173" marT="91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Mayo Clinic, Jacksonville</a:t>
                      </a:r>
                      <a:endParaRPr 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73" marR="9173" marT="91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72"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MCW</a:t>
                      </a:r>
                    </a:p>
                  </a:txBody>
                  <a:tcPr marL="9173" marR="9173" marT="91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Froedtert </a:t>
                      </a:r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Memorial</a:t>
                      </a:r>
                    </a:p>
                  </a:txBody>
                  <a:tcPr marL="9173" marR="9173" marT="91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72"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MGH</a:t>
                      </a:r>
                    </a:p>
                  </a:txBody>
                  <a:tcPr marL="9173" marR="9173" marT="91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Mass General</a:t>
                      </a:r>
                      <a:endParaRPr 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73" marR="9173" marT="91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40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Minnesota</a:t>
                      </a:r>
                    </a:p>
                  </a:txBody>
                  <a:tcPr marL="9173" marR="9173" marT="91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HCMC</a:t>
                      </a:r>
                      <a:endParaRPr 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73" marR="9173" marT="91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8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UMMC </a:t>
                      </a:r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Fairview</a:t>
                      </a:r>
                    </a:p>
                  </a:txBody>
                  <a:tcPr marL="9173" marR="9173" marT="91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960">
                <a:tc vMerge="1">
                  <a:txBody>
                    <a:bodyPr/>
                    <a:lstStyle/>
                    <a:p>
                      <a:pPr algn="l" fontAlgn="ctr"/>
                      <a:endParaRPr 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73" marR="9173" marT="91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University of Kansas</a:t>
                      </a:r>
                      <a:endParaRPr 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73" marR="9173" marT="91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NYP</a:t>
                      </a:r>
                    </a:p>
                  </a:txBody>
                  <a:tcPr marL="9173" marR="9173" marT="91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NYP </a:t>
                      </a:r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Columbia</a:t>
                      </a:r>
                    </a:p>
                  </a:txBody>
                  <a:tcPr marL="9173" marR="9173" marT="91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72"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OSF</a:t>
                      </a:r>
                    </a:p>
                  </a:txBody>
                  <a:tcPr marL="9173" marR="9173" marT="91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OSF </a:t>
                      </a:r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Saint </a:t>
                      </a:r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Francis</a:t>
                      </a:r>
                      <a:endParaRPr 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73" marR="9173" marT="91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72"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OHSU</a:t>
                      </a:r>
                      <a:endParaRPr 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73" marR="9173" marT="91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Harborview MC</a:t>
                      </a:r>
                      <a:endParaRPr 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73" marR="9173" marT="91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40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OSU</a:t>
                      </a:r>
                    </a:p>
                  </a:txBody>
                  <a:tcPr marL="9173" marR="9173" marT="91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Summa Akron City MC</a:t>
                      </a:r>
                      <a:endParaRPr 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73" marR="9173" marT="91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72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73" marR="9173" marT="91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Wexner Medical Center</a:t>
                      </a:r>
                      <a:endParaRPr 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73" marR="9173" marT="91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40"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Penn State</a:t>
                      </a:r>
                      <a:endParaRPr 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73" marR="9173" marT="91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Penn State Hershey MC</a:t>
                      </a:r>
                    </a:p>
                  </a:txBody>
                  <a:tcPr marL="9173" marR="9173" marT="91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40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Pittsburgh</a:t>
                      </a:r>
                    </a:p>
                  </a:txBody>
                  <a:tcPr marL="9173" marR="9173" marT="91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UPMC Mercy</a:t>
                      </a:r>
                    </a:p>
                  </a:txBody>
                  <a:tcPr marL="9173" marR="9173" marT="91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72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73" marR="9173" marT="91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UPMC Presbyterian</a:t>
                      </a:r>
                      <a:endParaRPr 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73" marR="9173" marT="91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620"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Stanford</a:t>
                      </a: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Stanford </a:t>
                      </a:r>
                      <a:r>
                        <a:rPr lang="en-US" sz="9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University MC</a:t>
                      </a: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620"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St. Thomas NRI</a:t>
                      </a:r>
                      <a:endParaRPr 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St. Thomas NRI</a:t>
                      </a: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883814"/>
      </p:ext>
    </p:extLst>
  </p:cSld>
  <p:clrMapOvr>
    <a:masterClrMapping/>
  </p:clrMapOvr>
  <p:transition spd="slow" advTm="15022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ea typeface="ＭＳ Ｐゴシック" charset="0"/>
              </a:rPr>
              <a:t>The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219200"/>
            <a:ext cx="8534400" cy="5330825"/>
          </a:xfrm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n-US" sz="2800" dirty="0">
                <a:ea typeface="ＭＳ Ｐゴシック" charset="0"/>
              </a:rPr>
              <a:t>Over 750,000 strokes/ year (~80% ischemic)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sz="2800" dirty="0">
                <a:ea typeface="ＭＳ Ｐゴシック" charset="0"/>
              </a:rPr>
              <a:t>~30-50% hyperglycemic on admission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sz="2800" dirty="0">
              <a:ea typeface="ＭＳ Ｐゴシック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sz="2800" dirty="0">
                <a:ea typeface="ＭＳ Ｐゴシック" charset="0"/>
              </a:rPr>
              <a:t>Hyperglycemia associated with worse clinical outcome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sz="2800" dirty="0">
                <a:ea typeface="ＭＳ Ｐゴシック" charset="0"/>
              </a:rPr>
              <a:t>Hypoglycemia bad for ischemic brain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sz="2800" dirty="0">
              <a:ea typeface="ＭＳ Ｐゴシック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sz="2800" dirty="0">
                <a:ea typeface="ＭＳ Ｐゴシック" charset="0"/>
              </a:rPr>
              <a:t>Unknown if Rx of hyperglycemia improves </a:t>
            </a:r>
            <a:r>
              <a:rPr lang="en-US" sz="2800" dirty="0" smtClean="0">
                <a:ea typeface="ＭＳ Ｐゴシック" charset="0"/>
              </a:rPr>
              <a:t>outcome or if </a:t>
            </a:r>
            <a:r>
              <a:rPr lang="en-US" sz="2800" dirty="0">
                <a:ea typeface="ＭＳ Ｐゴシック" charset="0"/>
              </a:rPr>
              <a:t>benefit outweighs </a:t>
            </a:r>
            <a:r>
              <a:rPr lang="en-US" sz="2800" dirty="0" smtClean="0">
                <a:ea typeface="ＭＳ Ｐゴシック" charset="0"/>
              </a:rPr>
              <a:t>risk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sz="2800" dirty="0"/>
              <a:t>No definitive </a:t>
            </a:r>
            <a:r>
              <a:rPr lang="en-US" sz="2800" dirty="0" smtClean="0"/>
              <a:t>guidance on glucose management</a:t>
            </a:r>
            <a:endParaRPr lang="en-US" sz="2800" dirty="0"/>
          </a:p>
          <a:p>
            <a:pPr eaLnBrk="1" hangingPunct="1">
              <a:spcBef>
                <a:spcPct val="0"/>
              </a:spcBef>
              <a:defRPr/>
            </a:pPr>
            <a:endParaRPr lang="en-US" dirty="0">
              <a:ea typeface="ＭＳ Ｐゴシック" charset="0"/>
            </a:endParaRPr>
          </a:p>
        </p:txBody>
      </p:sp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1575" y="6016625"/>
            <a:ext cx="162242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99606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dirty="0" smtClean="0"/>
              <a:t> SHINE Trial – Participating Sites</a:t>
            </a:r>
            <a:endParaRPr lang="en-US" altLang="en-US" sz="2800" dirty="0" smtClean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14400"/>
            <a:ext cx="8554170" cy="56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16682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Recruitment Update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7575"/>
            <a:ext cx="8458200" cy="578802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480 subjects enrolled (as of Nov 10)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59 sites actively recruiting – 16 are currently regional centers in StrokeNet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8 more sites to start by Jan 2015 including numerous StrokeNet Sites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Northwestern – already enrolled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MedStar (Washington Hospital Ctr)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Iowa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UW – Madison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NYC Collaborative (NYU)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Interim Analysis – Spring 2015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1575" y="6016625"/>
            <a:ext cx="162242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990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Questions/Discussion</a:t>
            </a:r>
            <a:endParaRPr 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1575" y="6016625"/>
            <a:ext cx="162242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68595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ea typeface="ＭＳ Ｐゴシック" charset="0"/>
              </a:rPr>
              <a:t>Phase III SHINE Trial</a:t>
            </a:r>
            <a:br>
              <a:rPr lang="en-US" sz="4000" dirty="0">
                <a:ea typeface="ＭＳ Ｐゴシック" charset="0"/>
              </a:rPr>
            </a:br>
            <a:r>
              <a:rPr lang="en-US" sz="2800" dirty="0">
                <a:ea typeface="ＭＳ Ｐゴシック" charset="0"/>
              </a:rPr>
              <a:t>NIH-NINDS U01 NS069498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89154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 smtClean="0">
                <a:ea typeface="+mn-ea"/>
              </a:rPr>
              <a:t>Multicenter (~60 sites), randomized, controlled trial</a:t>
            </a:r>
          </a:p>
          <a:p>
            <a:pPr eaLnBrk="1" hangingPunct="1">
              <a:defRPr/>
            </a:pPr>
            <a:r>
              <a:rPr lang="en-US" altLang="en-US" sz="2800" dirty="0" smtClean="0">
                <a:ea typeface="+mn-ea"/>
              </a:rPr>
              <a:t>Phase III (definitive efficacy trial)</a:t>
            </a:r>
          </a:p>
          <a:p>
            <a:pPr eaLnBrk="1" hangingPunct="1">
              <a:defRPr/>
            </a:pPr>
            <a:r>
              <a:rPr lang="en-US" altLang="en-US" sz="2800" dirty="0" smtClean="0">
                <a:ea typeface="+mn-ea"/>
              </a:rPr>
              <a:t>Hyperglycemic acute ischemic stroke patients</a:t>
            </a:r>
          </a:p>
          <a:p>
            <a:pPr eaLnBrk="1" hangingPunct="1">
              <a:defRPr/>
            </a:pPr>
            <a:r>
              <a:rPr lang="en-US" altLang="en-US" sz="2800" dirty="0" smtClean="0">
                <a:ea typeface="+mn-ea"/>
              </a:rPr>
              <a:t>Comparison of standard SQ insulin versus insulin infusion</a:t>
            </a:r>
          </a:p>
          <a:p>
            <a:pPr eaLnBrk="1" hangingPunct="1">
              <a:defRPr/>
            </a:pPr>
            <a:endParaRPr lang="en-US" altLang="en-US" sz="2800" dirty="0" smtClean="0">
              <a:ea typeface="+mn-ea"/>
            </a:endParaRPr>
          </a:p>
          <a:p>
            <a:pPr eaLnBrk="1" hangingPunct="1">
              <a:defRPr/>
            </a:pPr>
            <a:r>
              <a:rPr lang="en-US" altLang="en-US" sz="2800" dirty="0" smtClean="0">
                <a:ea typeface="+mn-ea"/>
              </a:rPr>
              <a:t>Funded by NIH-NINDS</a:t>
            </a:r>
          </a:p>
          <a:p>
            <a:pPr eaLnBrk="1" hangingPunct="1">
              <a:defRPr/>
            </a:pPr>
            <a:r>
              <a:rPr lang="en-US" altLang="en-US" sz="2800" dirty="0" smtClean="0">
                <a:ea typeface="+mn-ea"/>
              </a:rPr>
              <a:t>Conducted in conjunction with NIH-NINDS funded Neurological Emergencies Treatment Trials Network (NETT)</a:t>
            </a:r>
          </a:p>
          <a:p>
            <a:pPr eaLnBrk="1" hangingPunct="1">
              <a:buFontTx/>
              <a:buNone/>
              <a:defRPr/>
            </a:pPr>
            <a:endParaRPr lang="en-US" altLang="en-US" sz="2800" dirty="0" smtClean="0">
              <a:ea typeface="+mn-ea"/>
            </a:endParaRPr>
          </a:p>
        </p:txBody>
      </p:sp>
      <p:pic>
        <p:nvPicPr>
          <p:cNvPr id="2150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1575" y="6016625"/>
            <a:ext cx="162242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ea typeface="ＭＳ Ｐゴシック" charset="0"/>
              </a:rPr>
              <a:t>Phase III SHINE Trial</a:t>
            </a:r>
            <a:br>
              <a:rPr lang="en-US" sz="4000" dirty="0">
                <a:ea typeface="ＭＳ Ｐゴシック" charset="0"/>
              </a:rPr>
            </a:br>
            <a:r>
              <a:rPr lang="en-US" sz="2800" dirty="0">
                <a:ea typeface="ＭＳ Ｐゴシック" charset="0"/>
              </a:rPr>
              <a:t>NIH-NINDS U01 NS069498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410200"/>
          </a:xfrm>
        </p:spPr>
        <p:txBody>
          <a:bodyPr/>
          <a:lstStyle/>
          <a:p>
            <a:pPr marL="533400" indent="-533400" eaLnBrk="1" hangingPunct="1">
              <a:buFontTx/>
              <a:buNone/>
              <a:defRPr/>
            </a:pPr>
            <a:r>
              <a:rPr lang="en-US" sz="2800" dirty="0" smtClean="0">
                <a:ea typeface="+mn-ea"/>
              </a:rPr>
              <a:t>Specific Aim 1</a:t>
            </a:r>
          </a:p>
          <a:p>
            <a:pPr marL="533400" indent="-533400" eaLnBrk="1" hangingPunct="1">
              <a:defRPr/>
            </a:pPr>
            <a:r>
              <a:rPr lang="en-US" sz="2800" dirty="0" smtClean="0">
                <a:ea typeface="+mn-ea"/>
              </a:rPr>
              <a:t>To determine the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+mn-ea"/>
              </a:rPr>
              <a:t>efficacy</a:t>
            </a:r>
            <a:r>
              <a:rPr lang="en-US" sz="2800" b="1" dirty="0" smtClean="0">
                <a:ea typeface="+mn-ea"/>
              </a:rPr>
              <a:t> </a:t>
            </a:r>
            <a:r>
              <a:rPr lang="en-US" sz="2800" dirty="0" smtClean="0">
                <a:ea typeface="+mn-ea"/>
              </a:rPr>
              <a:t>of tight glucose control to a target range of 80-130 mg/dL with IV insulin infusion in hyperglycemic acute ischemic stroke patients within 12 hours of symptom onset as measured by mRS at 90 days after stroke. </a:t>
            </a:r>
          </a:p>
          <a:p>
            <a:pPr marL="914400" lvl="1" indent="-457200" eaLnBrk="1" hangingPunct="1">
              <a:defRPr/>
            </a:pPr>
            <a:endParaRPr lang="en-US" sz="1800" dirty="0" smtClean="0">
              <a:ea typeface="ＭＳ Ｐゴシック" charset="0"/>
            </a:endParaRPr>
          </a:p>
          <a:p>
            <a:pPr marL="533400" indent="-533400" eaLnBrk="1" hangingPunct="1">
              <a:buFontTx/>
              <a:buNone/>
              <a:defRPr/>
            </a:pPr>
            <a:r>
              <a:rPr lang="en-US" sz="2800" dirty="0" smtClean="0">
                <a:ea typeface="+mn-ea"/>
              </a:rPr>
              <a:t>Specific Aim 2</a:t>
            </a:r>
          </a:p>
          <a:p>
            <a:pPr marL="533400" indent="-533400" eaLnBrk="1" hangingPunct="1">
              <a:defRPr/>
            </a:pPr>
            <a:r>
              <a:rPr lang="en-US" sz="2800" dirty="0" smtClean="0">
                <a:ea typeface="+mn-ea"/>
              </a:rPr>
              <a:t>To determine the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+mn-ea"/>
              </a:rPr>
              <a:t>safety</a:t>
            </a:r>
            <a:r>
              <a:rPr lang="en-US" sz="2800" dirty="0" smtClean="0">
                <a:ea typeface="+mn-ea"/>
              </a:rPr>
              <a:t> of tight glucose control with IV insulin infusion in hyperglycemic acute ischemic stroke patients treated for up to 72 hours.</a:t>
            </a:r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0" y="2882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1575" y="6016625"/>
            <a:ext cx="162242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9248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ea typeface="ＭＳ Ｐゴシック" charset="0"/>
              </a:rPr>
              <a:t>Eligibility Criteria - Inclusion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143000"/>
            <a:ext cx="8915400" cy="5486400"/>
          </a:xfrm>
        </p:spPr>
        <p:txBody>
          <a:bodyPr/>
          <a:lstStyle/>
          <a:p>
            <a:pPr marL="533400" indent="-533400" eaLnBrk="1" hangingPunct="1">
              <a:defRPr/>
            </a:pPr>
            <a:r>
              <a:rPr lang="en-US" altLang="en-US" sz="2800" dirty="0" smtClean="0"/>
              <a:t>Age 18 years or older </a:t>
            </a:r>
          </a:p>
          <a:p>
            <a:pPr marL="533400" indent="-533400" eaLnBrk="1" hangingPunct="1">
              <a:defRPr/>
            </a:pPr>
            <a:r>
              <a:rPr lang="en-US" altLang="en-US" sz="2800" dirty="0" smtClean="0"/>
              <a:t>Clinical diagnosis of ischemic stroke </a:t>
            </a:r>
          </a:p>
          <a:p>
            <a:pPr marL="533400" indent="-533400" eaLnBrk="1" hangingPunct="1">
              <a:defRPr/>
            </a:pPr>
            <a:r>
              <a:rPr lang="en-US" altLang="en-US" sz="2800" dirty="0" smtClean="0"/>
              <a:t>Randomization w/in 12 hrs after stroke symptom onset and recommended w/in 3 hrs of hospital arrival</a:t>
            </a:r>
          </a:p>
          <a:p>
            <a:pPr marL="533400" indent="-533400" eaLnBrk="1" hangingPunct="1">
              <a:defRPr/>
            </a:pPr>
            <a:r>
              <a:rPr lang="en-US" altLang="en-US" sz="2800" dirty="0" smtClean="0"/>
              <a:t>Known history of type 2 diabetes mellitus and glucose &gt;110 mg/dL </a:t>
            </a:r>
            <a:r>
              <a:rPr lang="en-US" altLang="en-US" sz="2800" b="1" dirty="0" smtClean="0"/>
              <a:t>OR </a:t>
            </a:r>
            <a:r>
              <a:rPr lang="en-US" altLang="en-US" sz="2800" dirty="0" smtClean="0"/>
              <a:t>admission blood glucose ≥150 mg/dL in those w/o known diabetes mellitus</a:t>
            </a:r>
          </a:p>
          <a:p>
            <a:pPr marL="533400" indent="-533400" eaLnBrk="1" hangingPunct="1">
              <a:defRPr/>
            </a:pPr>
            <a:r>
              <a:rPr lang="en-US" altLang="en-US" sz="2800" dirty="0" smtClean="0"/>
              <a:t>Baseline NIHSS 3-22 (3-7 mild, 8-14 mod, 15-22 severe)</a:t>
            </a:r>
          </a:p>
          <a:p>
            <a:pPr marL="533400" indent="-533400" eaLnBrk="1" hangingPunct="1">
              <a:defRPr/>
            </a:pPr>
            <a:r>
              <a:rPr lang="en-US" altLang="en-US" sz="2800" dirty="0" smtClean="0"/>
              <a:t>mRS of 0 if NIHSS 3-7; mRS of 0-1 if NIHSS of 8-22 </a:t>
            </a:r>
          </a:p>
          <a:p>
            <a:pPr marL="533400" indent="-533400" eaLnBrk="1" hangingPunct="1">
              <a:defRPr/>
            </a:pPr>
            <a:r>
              <a:rPr lang="en-US" altLang="en-US" sz="2800" dirty="0" smtClean="0"/>
              <a:t>Able to provide a valid informed consent 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2882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1575" y="6016625"/>
            <a:ext cx="162242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9248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dirty="0" smtClean="0"/>
              <a:t>Eligibility Criteria – Exclusion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182688"/>
            <a:ext cx="8763000" cy="5294312"/>
          </a:xfrm>
        </p:spPr>
        <p:txBody>
          <a:bodyPr/>
          <a:lstStyle/>
          <a:p>
            <a:pPr marL="533400" indent="-533400" eaLnBrk="1" hangingPunct="1">
              <a:defRPr/>
            </a:pPr>
            <a:r>
              <a:rPr lang="en-US" sz="2900" dirty="0">
                <a:ea typeface="ＭＳ Ｐゴシック" charset="0"/>
              </a:rPr>
              <a:t>Known </a:t>
            </a:r>
            <a:r>
              <a:rPr lang="en-US" sz="2900" dirty="0" smtClean="0">
                <a:ea typeface="ＭＳ Ｐゴシック" charset="0"/>
              </a:rPr>
              <a:t>type 1 diabetes </a:t>
            </a:r>
            <a:r>
              <a:rPr lang="en-US" sz="2900" dirty="0">
                <a:ea typeface="ＭＳ Ｐゴシック" charset="0"/>
              </a:rPr>
              <a:t>mellitus </a:t>
            </a:r>
          </a:p>
          <a:p>
            <a:pPr marL="533400" indent="-533400" eaLnBrk="1" hangingPunct="1">
              <a:defRPr/>
            </a:pPr>
            <a:r>
              <a:rPr lang="en-US" sz="2900" dirty="0">
                <a:ea typeface="ＭＳ Ｐゴシック" charset="0"/>
              </a:rPr>
              <a:t>Substantial preexisting confounding neuro/ psych illness </a:t>
            </a:r>
          </a:p>
          <a:p>
            <a:pPr marL="533400" indent="-533400" eaLnBrk="1" hangingPunct="1">
              <a:defRPr/>
            </a:pPr>
            <a:r>
              <a:rPr lang="en-US" sz="2900" dirty="0">
                <a:ea typeface="ＭＳ Ｐゴシック" charset="0"/>
              </a:rPr>
              <a:t>Received experimental therapy for enrollment stroke </a:t>
            </a:r>
          </a:p>
          <a:p>
            <a:pPr marL="533400" indent="-533400" eaLnBrk="1" hangingPunct="1">
              <a:defRPr/>
            </a:pPr>
            <a:r>
              <a:rPr lang="en-US" sz="2900" dirty="0">
                <a:ea typeface="ＭＳ Ｐゴシック" charset="0"/>
              </a:rPr>
              <a:t>Pregnancy </a:t>
            </a:r>
          </a:p>
          <a:p>
            <a:pPr marL="533400" indent="-533400" eaLnBrk="1" hangingPunct="1">
              <a:defRPr/>
            </a:pPr>
            <a:r>
              <a:rPr lang="en-US" sz="2900" dirty="0">
                <a:ea typeface="ＭＳ Ｐゴシック" charset="0"/>
              </a:rPr>
              <a:t>Other serious conditions- </a:t>
            </a:r>
            <a:r>
              <a:rPr lang="en-US" sz="2900" dirty="0" smtClean="0">
                <a:ea typeface="ＭＳ Ｐゴシック" charset="0"/>
              </a:rPr>
              <a:t>pt </a:t>
            </a:r>
            <a:r>
              <a:rPr lang="en-US" sz="2900" dirty="0">
                <a:ea typeface="ＭＳ Ｐゴシック" charset="0"/>
              </a:rPr>
              <a:t>unlikely to live to f/u</a:t>
            </a:r>
          </a:p>
          <a:p>
            <a:pPr marL="533400" indent="-533400" eaLnBrk="1" hangingPunct="1">
              <a:defRPr/>
            </a:pPr>
            <a:r>
              <a:rPr lang="en-US" sz="2900" dirty="0">
                <a:ea typeface="ＭＳ Ｐゴシック" charset="0"/>
              </a:rPr>
              <a:t>Inability to follow protocol or return for 90 day f/u</a:t>
            </a:r>
          </a:p>
          <a:p>
            <a:pPr marL="533400" indent="-533400" eaLnBrk="1" hangingPunct="1">
              <a:defRPr/>
            </a:pPr>
            <a:r>
              <a:rPr lang="en-US" sz="2900" dirty="0">
                <a:ea typeface="ＭＳ Ｐゴシック" charset="0"/>
              </a:rPr>
              <a:t>Renal dialysis (hemo or peritoneal)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2882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1575" y="6016625"/>
            <a:ext cx="162242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ea typeface="ＭＳ Ｐゴシック" charset="0"/>
              </a:rPr>
              <a:t>Phase III SHINE </a:t>
            </a:r>
            <a:r>
              <a:rPr lang="en-US" sz="4000" dirty="0" smtClean="0">
                <a:ea typeface="ＭＳ Ｐゴシック" charset="0"/>
              </a:rPr>
              <a:t>Trial Design/Protocol</a:t>
            </a:r>
            <a:r>
              <a:rPr lang="en-US" sz="4000" dirty="0">
                <a:ea typeface="ＭＳ Ｐゴシック" charset="0"/>
              </a:rPr>
              <a:t/>
            </a:r>
            <a:br>
              <a:rPr lang="en-US" sz="4000" dirty="0">
                <a:ea typeface="ＭＳ Ｐゴシック" charset="0"/>
              </a:rPr>
            </a:br>
            <a:r>
              <a:rPr lang="en-US" sz="2800" dirty="0">
                <a:ea typeface="ＭＳ Ｐゴシック" charset="0"/>
              </a:rPr>
              <a:t>NIH-NINDS U01 NS069498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447800"/>
            <a:ext cx="8686800" cy="5334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defRPr/>
            </a:pPr>
            <a:r>
              <a:rPr lang="en-US" sz="2800" dirty="0" smtClean="0">
                <a:ea typeface="+mn-ea"/>
              </a:rPr>
              <a:t>~1400 hyperglycemic acute ischemic stroke patients</a:t>
            </a:r>
          </a:p>
          <a:p>
            <a:pPr marL="533400" indent="-533400" eaLnBrk="1" hangingPunct="1">
              <a:lnSpc>
                <a:spcPct val="90000"/>
              </a:lnSpc>
              <a:defRPr/>
            </a:pPr>
            <a:r>
              <a:rPr lang="en-US" sz="2800" dirty="0"/>
              <a:t>12 hr window from stroke symptom onset </a:t>
            </a:r>
          </a:p>
          <a:p>
            <a:pPr marL="533400" indent="-533400" eaLnBrk="1" hangingPunct="1">
              <a:lnSpc>
                <a:spcPct val="90000"/>
              </a:lnSpc>
              <a:defRPr/>
            </a:pPr>
            <a:endParaRPr lang="en-US" sz="2000" dirty="0" smtClean="0">
              <a:ea typeface="+mn-ea"/>
            </a:endParaRPr>
          </a:p>
          <a:p>
            <a:pPr marL="533400" indent="-533400" eaLnBrk="1" hangingPunct="1">
              <a:lnSpc>
                <a:spcPct val="90000"/>
              </a:lnSpc>
              <a:defRPr/>
            </a:pPr>
            <a:r>
              <a:rPr lang="en-US" sz="2800" dirty="0" smtClean="0">
                <a:ea typeface="+mn-ea"/>
              </a:rPr>
              <a:t>Treatment Groups</a:t>
            </a:r>
          </a:p>
          <a:p>
            <a:pPr marL="914400" lvl="1" indent="-457200" eaLnBrk="1" hangingPunct="1">
              <a:lnSpc>
                <a:spcPct val="90000"/>
              </a:lnSpc>
              <a:defRPr/>
            </a:pPr>
            <a:r>
              <a:rPr lang="en-US" sz="2400" dirty="0" smtClean="0">
                <a:ea typeface="ＭＳ Ｐゴシック" charset="0"/>
              </a:rPr>
              <a:t>Intervention group - Insulin drip (target 80-130 mg/dL )</a:t>
            </a:r>
          </a:p>
          <a:p>
            <a:pPr marL="914400" lvl="1" indent="-457200" eaLnBrk="1" hangingPunct="1">
              <a:lnSpc>
                <a:spcPct val="90000"/>
              </a:lnSpc>
              <a:defRPr/>
            </a:pPr>
            <a:r>
              <a:rPr lang="en-US" sz="2400" dirty="0" smtClean="0">
                <a:ea typeface="ＭＳ Ｐゴシック" charset="0"/>
              </a:rPr>
              <a:t>Control group - SQ insulin (target 80-179 mg/dL)</a:t>
            </a:r>
          </a:p>
          <a:p>
            <a:pPr marL="533400" indent="-533400" eaLnBrk="1" hangingPunct="1">
              <a:lnSpc>
                <a:spcPct val="90000"/>
              </a:lnSpc>
              <a:defRPr/>
            </a:pPr>
            <a:endParaRPr lang="en-US" sz="2000" dirty="0" smtClean="0">
              <a:ea typeface="+mn-ea"/>
            </a:endParaRPr>
          </a:p>
          <a:p>
            <a:pPr marL="533400" indent="-533400" eaLnBrk="1" hangingPunct="1">
              <a:lnSpc>
                <a:spcPct val="90000"/>
              </a:lnSpc>
              <a:defRPr/>
            </a:pPr>
            <a:r>
              <a:rPr lang="en-US" sz="2800" dirty="0" smtClean="0">
                <a:ea typeface="+mn-ea"/>
              </a:rPr>
              <a:t>Up to 72 hrs treatment</a:t>
            </a:r>
          </a:p>
          <a:p>
            <a:pPr marL="533400" indent="-533400" eaLnBrk="1" hangingPunct="1">
              <a:lnSpc>
                <a:spcPct val="90000"/>
              </a:lnSpc>
              <a:defRPr/>
            </a:pPr>
            <a:r>
              <a:rPr lang="en-US" sz="2800" dirty="0"/>
              <a:t>Single blind Rx; double blind outcomes</a:t>
            </a:r>
          </a:p>
          <a:p>
            <a:pPr marL="533400" indent="-533400" eaLnBrk="1" hangingPunct="1">
              <a:lnSpc>
                <a:spcPct val="90000"/>
              </a:lnSpc>
              <a:defRPr/>
            </a:pPr>
            <a:r>
              <a:rPr lang="en-US" sz="2800" dirty="0" smtClean="0">
                <a:ea typeface="+mn-ea"/>
              </a:rPr>
              <a:t>Primary outcome - 90 day mRS </a:t>
            </a:r>
            <a:r>
              <a:rPr lang="en-US" sz="2800" dirty="0">
                <a:ea typeface="+mn-ea"/>
              </a:rPr>
              <a:t>	</a:t>
            </a:r>
            <a:endParaRPr lang="en-US" sz="2800" dirty="0" smtClean="0">
              <a:ea typeface="+mn-ea"/>
            </a:endParaRPr>
          </a:p>
          <a:p>
            <a:pPr marL="533400" indent="-533400" eaLnBrk="1" hangingPunct="1">
              <a:lnSpc>
                <a:spcPct val="90000"/>
              </a:lnSpc>
              <a:defRPr/>
            </a:pPr>
            <a:endParaRPr lang="en-US" sz="2800" dirty="0" smtClean="0">
              <a:ea typeface="+mn-ea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2882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dirty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1575" y="6016625"/>
            <a:ext cx="162242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9401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4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200" dirty="0">
                <a:ea typeface="ＭＳ Ｐゴシック" charset="0"/>
              </a:rPr>
              <a:t>Treatment Groups - General Concepts</a:t>
            </a:r>
          </a:p>
        </p:txBody>
      </p:sp>
      <p:sp>
        <p:nvSpPr>
          <p:cNvPr id="28675" name="Content Placeholder 5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4102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ea typeface="ＭＳ Ｐゴシック" charset="0"/>
              </a:rPr>
              <a:t>Two groups: both glucose control, both </a:t>
            </a:r>
            <a:r>
              <a:rPr lang="en-US" sz="2800" dirty="0" smtClean="0">
                <a:ea typeface="ＭＳ Ｐゴシック" charset="0"/>
              </a:rPr>
              <a:t>get insulin</a:t>
            </a:r>
            <a:endParaRPr lang="en-US" sz="2800" dirty="0">
              <a:ea typeface="ＭＳ Ｐゴシック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 smtClean="0">
                <a:ea typeface="ＭＳ Ｐゴシック" charset="0"/>
              </a:rPr>
              <a:t>Both groups get </a:t>
            </a:r>
            <a:r>
              <a:rPr lang="en-US" sz="2800" dirty="0">
                <a:ea typeface="ＭＳ Ｐゴシック" charset="0"/>
              </a:rPr>
              <a:t>IV </a:t>
            </a:r>
            <a:r>
              <a:rPr lang="en-US" sz="2800" dirty="0" smtClean="0">
                <a:ea typeface="ＭＳ Ｐゴシック" charset="0"/>
              </a:rPr>
              <a:t>infusion &amp; </a:t>
            </a:r>
            <a:r>
              <a:rPr lang="en-US" sz="2800" dirty="0">
                <a:ea typeface="ＭＳ Ｐゴシック" charset="0"/>
              </a:rPr>
              <a:t>SQ </a:t>
            </a:r>
            <a:r>
              <a:rPr lang="en-US" sz="2800" dirty="0" smtClean="0">
                <a:ea typeface="ＭＳ Ｐゴシック" charset="0"/>
              </a:rPr>
              <a:t>injections (up </a:t>
            </a:r>
            <a:r>
              <a:rPr lang="en-US" sz="2800" dirty="0">
                <a:ea typeface="ＭＳ Ｐゴシック" charset="0"/>
              </a:rPr>
              <a:t>to 4/day)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ea typeface="ＭＳ Ｐゴシック" charset="0"/>
              </a:rPr>
              <a:t>Frequent glucose checks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ea typeface="ＭＳ Ｐゴシック" charset="0"/>
              </a:rPr>
              <a:t>60 gram carbohydrate </a:t>
            </a:r>
            <a:r>
              <a:rPr lang="en-US" sz="2800" dirty="0" smtClean="0">
                <a:ea typeface="ＭＳ Ｐゴシック" charset="0"/>
              </a:rPr>
              <a:t>diet/meal</a:t>
            </a:r>
            <a:endParaRPr lang="en-US" sz="2800" dirty="0">
              <a:ea typeface="ＭＳ Ｐゴシック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ea typeface="ＭＳ Ｐゴシック" charset="0"/>
              </a:rPr>
              <a:t>All patients must be in unit that supports IV </a:t>
            </a:r>
            <a:r>
              <a:rPr lang="en-US" sz="2800" dirty="0" smtClean="0">
                <a:ea typeface="ＭＳ Ｐゴシック" charset="0"/>
              </a:rPr>
              <a:t>insulin</a:t>
            </a:r>
            <a:endParaRPr lang="en-US" sz="2800" dirty="0">
              <a:ea typeface="ＭＳ Ｐゴシック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ea typeface="ＭＳ Ｐゴシック" charset="0"/>
              </a:rPr>
              <a:t>72 hr treatment </a:t>
            </a:r>
            <a:r>
              <a:rPr lang="en-US" sz="2800" dirty="0" smtClean="0">
                <a:ea typeface="ＭＳ Ｐゴシック" charset="0"/>
              </a:rPr>
              <a:t>period from randomization (early d/c ok)</a:t>
            </a:r>
            <a:endParaRPr lang="en-US" sz="2800" dirty="0">
              <a:ea typeface="ＭＳ Ｐゴシック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ea typeface="ＭＳ Ｐゴシック" charset="0"/>
              </a:rPr>
              <a:t>Daily neuro &amp; AE assessments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ea typeface="ＭＳ Ｐゴシック" charset="0"/>
              </a:rPr>
              <a:t>All sites provided </a:t>
            </a:r>
            <a:r>
              <a:rPr lang="en-US" sz="2800" dirty="0" smtClean="0">
                <a:ea typeface="ＭＳ Ｐゴシック" charset="0"/>
              </a:rPr>
              <a:t>with study laptops for study treatment dosing and data capture</a:t>
            </a:r>
            <a:endParaRPr lang="en-US" sz="2800" dirty="0">
              <a:ea typeface="ＭＳ Ｐゴシック" charset="0"/>
            </a:endParaRPr>
          </a:p>
        </p:txBody>
      </p:sp>
      <p:pic>
        <p:nvPicPr>
          <p:cNvPr id="2867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1575" y="6016625"/>
            <a:ext cx="162242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4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ea typeface="ＭＳ Ｐゴシック" charset="0"/>
              </a:rPr>
              <a:t>SHINE Intervention Group </a:t>
            </a:r>
            <a:endParaRPr lang="en-US" sz="4000" dirty="0">
              <a:ea typeface="ＭＳ Ｐゴシック" charset="0"/>
            </a:endParaRPr>
          </a:p>
        </p:txBody>
      </p:sp>
      <p:sp>
        <p:nvSpPr>
          <p:cNvPr id="28675" name="Content Placeholder 5"/>
          <p:cNvSpPr>
            <a:spLocks noGrp="1"/>
          </p:cNvSpPr>
          <p:nvPr>
            <p:ph idx="1"/>
          </p:nvPr>
        </p:nvSpPr>
        <p:spPr>
          <a:xfrm>
            <a:off x="228600" y="1222375"/>
            <a:ext cx="8839200" cy="4949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charset="0"/>
              </a:rPr>
              <a:t>Infusion: IV insulin</a:t>
            </a:r>
          </a:p>
          <a:p>
            <a:pPr eaLnBrk="1" hangingPunct="1">
              <a:defRPr/>
            </a:pPr>
            <a:endParaRPr lang="en-US" sz="2400" dirty="0" smtClean="0">
              <a:ea typeface="ＭＳ Ｐゴシック" charset="0"/>
            </a:endParaRPr>
          </a:p>
          <a:p>
            <a:pPr eaLnBrk="1" hangingPunct="1">
              <a:defRPr/>
            </a:pPr>
            <a:r>
              <a:rPr lang="en-US" dirty="0" smtClean="0">
                <a:ea typeface="ＭＳ Ｐゴシック" charset="0"/>
              </a:rPr>
              <a:t>Injections: </a:t>
            </a:r>
          </a:p>
          <a:p>
            <a:pPr lvl="1" eaLnBrk="1" hangingPunct="1">
              <a:defRPr/>
            </a:pPr>
            <a:r>
              <a:rPr lang="en-US" sz="2400" dirty="0" smtClean="0">
                <a:ea typeface="ＭＳ Ｐゴシック" charset="0"/>
              </a:rPr>
              <a:t>SQ meal insulin, OR </a:t>
            </a:r>
          </a:p>
          <a:p>
            <a:pPr lvl="1" eaLnBrk="1" hangingPunct="1">
              <a:defRPr/>
            </a:pPr>
            <a:r>
              <a:rPr lang="en-US" sz="2400" dirty="0" smtClean="0">
                <a:ea typeface="ＭＳ Ｐゴシック" charset="0"/>
              </a:rPr>
              <a:t>SQ saline if not taking PO </a:t>
            </a:r>
          </a:p>
          <a:p>
            <a:pPr eaLnBrk="1" hangingPunct="1">
              <a:defRPr/>
            </a:pPr>
            <a:r>
              <a:rPr lang="en-US" sz="3200" dirty="0" smtClean="0">
                <a:ea typeface="ＭＳ Ｐゴシック" charset="0"/>
              </a:rPr>
              <a:t>Glucose checks: q1-2 hours per GlucoStabilizer</a:t>
            </a:r>
            <a:r>
              <a:rPr lang="en-US" dirty="0" smtClean="0"/>
              <a:t>®</a:t>
            </a:r>
            <a:endParaRPr lang="en-US" sz="3200" dirty="0" smtClean="0">
              <a:ea typeface="ＭＳ Ｐゴシック" charset="0"/>
            </a:endParaRPr>
          </a:p>
          <a:p>
            <a:pPr eaLnBrk="1" hangingPunct="1">
              <a:defRPr/>
            </a:pPr>
            <a:endParaRPr lang="en-US" sz="2000" dirty="0" smtClean="0">
              <a:ea typeface="ＭＳ Ｐゴシック" charset="0"/>
            </a:endParaRPr>
          </a:p>
          <a:p>
            <a:pPr eaLnBrk="1" hangingPunct="1">
              <a:defRPr/>
            </a:pPr>
            <a:r>
              <a:rPr lang="en-US" dirty="0">
                <a:ea typeface="ＭＳ Ｐゴシック" charset="0"/>
              </a:rPr>
              <a:t>GlucoStabilizer</a:t>
            </a:r>
            <a:r>
              <a:rPr lang="en-US" sz="2800" dirty="0"/>
              <a:t>® </a:t>
            </a:r>
            <a:r>
              <a:rPr lang="en-US" dirty="0" smtClean="0">
                <a:ea typeface="ＭＳ Ｐゴシック" charset="0"/>
              </a:rPr>
              <a:t>also instructs on insulin dosing and hypoglycemia protocol</a:t>
            </a:r>
            <a:endParaRPr lang="en-US" dirty="0">
              <a:ea typeface="ＭＳ Ｐゴシック" charset="0"/>
            </a:endParaRPr>
          </a:p>
        </p:txBody>
      </p:sp>
      <p:pic>
        <p:nvPicPr>
          <p:cNvPr id="2867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1575" y="6016625"/>
            <a:ext cx="162242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17439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808080"/>
      </a:dk1>
      <a:lt1>
        <a:srgbClr val="FFFFFF"/>
      </a:lt1>
      <a:dk2>
        <a:srgbClr val="000099"/>
      </a:dk2>
      <a:lt2>
        <a:srgbClr val="FFFF66"/>
      </a:lt2>
      <a:accent1>
        <a:srgbClr val="FF9966"/>
      </a:accent1>
      <a:accent2>
        <a:srgbClr val="FFFF00"/>
      </a:accent2>
      <a:accent3>
        <a:srgbClr val="AAAACA"/>
      </a:accent3>
      <a:accent4>
        <a:srgbClr val="DADADA"/>
      </a:accent4>
      <a:accent5>
        <a:srgbClr val="FFCAB8"/>
      </a:accent5>
      <a:accent6>
        <a:srgbClr val="E7E700"/>
      </a:accent6>
      <a:hlink>
        <a:srgbClr val="FFFF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808080"/>
        </a:dk1>
        <a:lt1>
          <a:srgbClr val="FFFFFF"/>
        </a:lt1>
        <a:dk2>
          <a:srgbClr val="000099"/>
        </a:dk2>
        <a:lt2>
          <a:srgbClr val="FFFF66"/>
        </a:lt2>
        <a:accent1>
          <a:srgbClr val="FF9966"/>
        </a:accent1>
        <a:accent2>
          <a:srgbClr val="FFFF00"/>
        </a:accent2>
        <a:accent3>
          <a:srgbClr val="AAAACA"/>
        </a:accent3>
        <a:accent4>
          <a:srgbClr val="DADADA"/>
        </a:accent4>
        <a:accent5>
          <a:srgbClr val="FFCAB8"/>
        </a:accent5>
        <a:accent6>
          <a:srgbClr val="E7E700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6_Default Design">
  <a:themeElements>
    <a:clrScheme name="Default Design 8">
      <a:dk1>
        <a:srgbClr val="808080"/>
      </a:dk1>
      <a:lt1>
        <a:srgbClr val="FFFFFF"/>
      </a:lt1>
      <a:dk2>
        <a:srgbClr val="000099"/>
      </a:dk2>
      <a:lt2>
        <a:srgbClr val="FFFF66"/>
      </a:lt2>
      <a:accent1>
        <a:srgbClr val="FF9966"/>
      </a:accent1>
      <a:accent2>
        <a:srgbClr val="FFFF00"/>
      </a:accent2>
      <a:accent3>
        <a:srgbClr val="AAAACA"/>
      </a:accent3>
      <a:accent4>
        <a:srgbClr val="DADADA"/>
      </a:accent4>
      <a:accent5>
        <a:srgbClr val="FFCAB8"/>
      </a:accent5>
      <a:accent6>
        <a:srgbClr val="E7E700"/>
      </a:accent6>
      <a:hlink>
        <a:srgbClr val="FFFF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808080"/>
        </a:dk1>
        <a:lt1>
          <a:srgbClr val="FFFFFF"/>
        </a:lt1>
        <a:dk2>
          <a:srgbClr val="000099"/>
        </a:dk2>
        <a:lt2>
          <a:srgbClr val="FFFF66"/>
        </a:lt2>
        <a:accent1>
          <a:srgbClr val="FF9966"/>
        </a:accent1>
        <a:accent2>
          <a:srgbClr val="FFFF00"/>
        </a:accent2>
        <a:accent3>
          <a:srgbClr val="AAAACA"/>
        </a:accent3>
        <a:accent4>
          <a:srgbClr val="DADADA"/>
        </a:accent4>
        <a:accent5>
          <a:srgbClr val="FFCAB8"/>
        </a:accent5>
        <a:accent6>
          <a:srgbClr val="E7E700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7_Default Design">
  <a:themeElements>
    <a:clrScheme name="Default Design 8">
      <a:dk1>
        <a:srgbClr val="808080"/>
      </a:dk1>
      <a:lt1>
        <a:srgbClr val="FFFFFF"/>
      </a:lt1>
      <a:dk2>
        <a:srgbClr val="000099"/>
      </a:dk2>
      <a:lt2>
        <a:srgbClr val="FFFF66"/>
      </a:lt2>
      <a:accent1>
        <a:srgbClr val="FF9966"/>
      </a:accent1>
      <a:accent2>
        <a:srgbClr val="FFFF00"/>
      </a:accent2>
      <a:accent3>
        <a:srgbClr val="AAAACA"/>
      </a:accent3>
      <a:accent4>
        <a:srgbClr val="DADADA"/>
      </a:accent4>
      <a:accent5>
        <a:srgbClr val="FFCAB8"/>
      </a:accent5>
      <a:accent6>
        <a:srgbClr val="E7E700"/>
      </a:accent6>
      <a:hlink>
        <a:srgbClr val="FFFF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808080"/>
        </a:dk1>
        <a:lt1>
          <a:srgbClr val="FFFFFF"/>
        </a:lt1>
        <a:dk2>
          <a:srgbClr val="000099"/>
        </a:dk2>
        <a:lt2>
          <a:srgbClr val="FFFF66"/>
        </a:lt2>
        <a:accent1>
          <a:srgbClr val="FF9966"/>
        </a:accent1>
        <a:accent2>
          <a:srgbClr val="FFFF00"/>
        </a:accent2>
        <a:accent3>
          <a:srgbClr val="AAAACA"/>
        </a:accent3>
        <a:accent4>
          <a:srgbClr val="DADADA"/>
        </a:accent4>
        <a:accent5>
          <a:srgbClr val="FFCAB8"/>
        </a:accent5>
        <a:accent6>
          <a:srgbClr val="E7E700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8_Default Design">
  <a:themeElements>
    <a:clrScheme name="Default Design 8">
      <a:dk1>
        <a:srgbClr val="808080"/>
      </a:dk1>
      <a:lt1>
        <a:srgbClr val="FFFFFF"/>
      </a:lt1>
      <a:dk2>
        <a:srgbClr val="000099"/>
      </a:dk2>
      <a:lt2>
        <a:srgbClr val="FFFF66"/>
      </a:lt2>
      <a:accent1>
        <a:srgbClr val="FF9966"/>
      </a:accent1>
      <a:accent2>
        <a:srgbClr val="FFFF00"/>
      </a:accent2>
      <a:accent3>
        <a:srgbClr val="AAAACA"/>
      </a:accent3>
      <a:accent4>
        <a:srgbClr val="DADADA"/>
      </a:accent4>
      <a:accent5>
        <a:srgbClr val="FFCAB8"/>
      </a:accent5>
      <a:accent6>
        <a:srgbClr val="E7E700"/>
      </a:accent6>
      <a:hlink>
        <a:srgbClr val="FFFF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808080"/>
        </a:dk1>
        <a:lt1>
          <a:srgbClr val="FFFFFF"/>
        </a:lt1>
        <a:dk2>
          <a:srgbClr val="000099"/>
        </a:dk2>
        <a:lt2>
          <a:srgbClr val="FFFF66"/>
        </a:lt2>
        <a:accent1>
          <a:srgbClr val="FF9966"/>
        </a:accent1>
        <a:accent2>
          <a:srgbClr val="FFFF00"/>
        </a:accent2>
        <a:accent3>
          <a:srgbClr val="AAAACA"/>
        </a:accent3>
        <a:accent4>
          <a:srgbClr val="DADADA"/>
        </a:accent4>
        <a:accent5>
          <a:srgbClr val="FFCAB8"/>
        </a:accent5>
        <a:accent6>
          <a:srgbClr val="E7E700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9_Default Design">
  <a:themeElements>
    <a:clrScheme name="Default Design 8">
      <a:dk1>
        <a:srgbClr val="808080"/>
      </a:dk1>
      <a:lt1>
        <a:srgbClr val="FFFFFF"/>
      </a:lt1>
      <a:dk2>
        <a:srgbClr val="000099"/>
      </a:dk2>
      <a:lt2>
        <a:srgbClr val="FFFF66"/>
      </a:lt2>
      <a:accent1>
        <a:srgbClr val="FF9966"/>
      </a:accent1>
      <a:accent2>
        <a:srgbClr val="FFFF00"/>
      </a:accent2>
      <a:accent3>
        <a:srgbClr val="AAAACA"/>
      </a:accent3>
      <a:accent4>
        <a:srgbClr val="DADADA"/>
      </a:accent4>
      <a:accent5>
        <a:srgbClr val="FFCAB8"/>
      </a:accent5>
      <a:accent6>
        <a:srgbClr val="E7E700"/>
      </a:accent6>
      <a:hlink>
        <a:srgbClr val="FFFF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808080"/>
        </a:dk1>
        <a:lt1>
          <a:srgbClr val="FFFFFF"/>
        </a:lt1>
        <a:dk2>
          <a:srgbClr val="000099"/>
        </a:dk2>
        <a:lt2>
          <a:srgbClr val="FFFF66"/>
        </a:lt2>
        <a:accent1>
          <a:srgbClr val="FF9966"/>
        </a:accent1>
        <a:accent2>
          <a:srgbClr val="FFFF00"/>
        </a:accent2>
        <a:accent3>
          <a:srgbClr val="AAAACA"/>
        </a:accent3>
        <a:accent4>
          <a:srgbClr val="DADADA"/>
        </a:accent4>
        <a:accent5>
          <a:srgbClr val="FFCAB8"/>
        </a:accent5>
        <a:accent6>
          <a:srgbClr val="E7E700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8">
      <a:dk1>
        <a:srgbClr val="808080"/>
      </a:dk1>
      <a:lt1>
        <a:srgbClr val="FFFFFF"/>
      </a:lt1>
      <a:dk2>
        <a:srgbClr val="000099"/>
      </a:dk2>
      <a:lt2>
        <a:srgbClr val="FFFF66"/>
      </a:lt2>
      <a:accent1>
        <a:srgbClr val="FF9966"/>
      </a:accent1>
      <a:accent2>
        <a:srgbClr val="FFFF00"/>
      </a:accent2>
      <a:accent3>
        <a:srgbClr val="AAAACA"/>
      </a:accent3>
      <a:accent4>
        <a:srgbClr val="DADADA"/>
      </a:accent4>
      <a:accent5>
        <a:srgbClr val="FFCAB8"/>
      </a:accent5>
      <a:accent6>
        <a:srgbClr val="E7E700"/>
      </a:accent6>
      <a:hlink>
        <a:srgbClr val="FFFF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808080"/>
        </a:dk1>
        <a:lt1>
          <a:srgbClr val="FFFFFF"/>
        </a:lt1>
        <a:dk2>
          <a:srgbClr val="000099"/>
        </a:dk2>
        <a:lt2>
          <a:srgbClr val="FFFF66"/>
        </a:lt2>
        <a:accent1>
          <a:srgbClr val="FF9966"/>
        </a:accent1>
        <a:accent2>
          <a:srgbClr val="FFFF00"/>
        </a:accent2>
        <a:accent3>
          <a:srgbClr val="AAAACA"/>
        </a:accent3>
        <a:accent4>
          <a:srgbClr val="DADADA"/>
        </a:accent4>
        <a:accent5>
          <a:srgbClr val="FFCAB8"/>
        </a:accent5>
        <a:accent6>
          <a:srgbClr val="E7E700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8">
      <a:dk1>
        <a:srgbClr val="808080"/>
      </a:dk1>
      <a:lt1>
        <a:srgbClr val="FFFFFF"/>
      </a:lt1>
      <a:dk2>
        <a:srgbClr val="000099"/>
      </a:dk2>
      <a:lt2>
        <a:srgbClr val="FFFF66"/>
      </a:lt2>
      <a:accent1>
        <a:srgbClr val="FF9966"/>
      </a:accent1>
      <a:accent2>
        <a:srgbClr val="FFFF00"/>
      </a:accent2>
      <a:accent3>
        <a:srgbClr val="AAAACA"/>
      </a:accent3>
      <a:accent4>
        <a:srgbClr val="DADADA"/>
      </a:accent4>
      <a:accent5>
        <a:srgbClr val="FFCAB8"/>
      </a:accent5>
      <a:accent6>
        <a:srgbClr val="E7E700"/>
      </a:accent6>
      <a:hlink>
        <a:srgbClr val="FFFF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808080"/>
        </a:dk1>
        <a:lt1>
          <a:srgbClr val="FFFFFF"/>
        </a:lt1>
        <a:dk2>
          <a:srgbClr val="000099"/>
        </a:dk2>
        <a:lt2>
          <a:srgbClr val="FFFF66"/>
        </a:lt2>
        <a:accent1>
          <a:srgbClr val="FF9966"/>
        </a:accent1>
        <a:accent2>
          <a:srgbClr val="FFFF00"/>
        </a:accent2>
        <a:accent3>
          <a:srgbClr val="AAAACA"/>
        </a:accent3>
        <a:accent4>
          <a:srgbClr val="DADADA"/>
        </a:accent4>
        <a:accent5>
          <a:srgbClr val="FFCAB8"/>
        </a:accent5>
        <a:accent6>
          <a:srgbClr val="E7E700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Default Design 8">
      <a:dk1>
        <a:srgbClr val="808080"/>
      </a:dk1>
      <a:lt1>
        <a:srgbClr val="FFFFFF"/>
      </a:lt1>
      <a:dk2>
        <a:srgbClr val="000099"/>
      </a:dk2>
      <a:lt2>
        <a:srgbClr val="FFFF66"/>
      </a:lt2>
      <a:accent1>
        <a:srgbClr val="FF9966"/>
      </a:accent1>
      <a:accent2>
        <a:srgbClr val="FFFF00"/>
      </a:accent2>
      <a:accent3>
        <a:srgbClr val="AAAACA"/>
      </a:accent3>
      <a:accent4>
        <a:srgbClr val="DADADA"/>
      </a:accent4>
      <a:accent5>
        <a:srgbClr val="FFCAB8"/>
      </a:accent5>
      <a:accent6>
        <a:srgbClr val="E7E700"/>
      </a:accent6>
      <a:hlink>
        <a:srgbClr val="FFFF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808080"/>
        </a:dk1>
        <a:lt1>
          <a:srgbClr val="FFFFFF"/>
        </a:lt1>
        <a:dk2>
          <a:srgbClr val="000099"/>
        </a:dk2>
        <a:lt2>
          <a:srgbClr val="FFFF66"/>
        </a:lt2>
        <a:accent1>
          <a:srgbClr val="FF9966"/>
        </a:accent1>
        <a:accent2>
          <a:srgbClr val="FFFF00"/>
        </a:accent2>
        <a:accent3>
          <a:srgbClr val="AAAACA"/>
        </a:accent3>
        <a:accent4>
          <a:srgbClr val="DADADA"/>
        </a:accent4>
        <a:accent5>
          <a:srgbClr val="FFCAB8"/>
        </a:accent5>
        <a:accent6>
          <a:srgbClr val="E7E700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efault Design">
  <a:themeElements>
    <a:clrScheme name="Default Design 8">
      <a:dk1>
        <a:srgbClr val="808080"/>
      </a:dk1>
      <a:lt1>
        <a:srgbClr val="FFFFFF"/>
      </a:lt1>
      <a:dk2>
        <a:srgbClr val="000099"/>
      </a:dk2>
      <a:lt2>
        <a:srgbClr val="FFFF66"/>
      </a:lt2>
      <a:accent1>
        <a:srgbClr val="FF9966"/>
      </a:accent1>
      <a:accent2>
        <a:srgbClr val="FFFF00"/>
      </a:accent2>
      <a:accent3>
        <a:srgbClr val="AAAACA"/>
      </a:accent3>
      <a:accent4>
        <a:srgbClr val="DADADA"/>
      </a:accent4>
      <a:accent5>
        <a:srgbClr val="FFCAB8"/>
      </a:accent5>
      <a:accent6>
        <a:srgbClr val="E7E700"/>
      </a:accent6>
      <a:hlink>
        <a:srgbClr val="FFFF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808080"/>
        </a:dk1>
        <a:lt1>
          <a:srgbClr val="FFFFFF"/>
        </a:lt1>
        <a:dk2>
          <a:srgbClr val="000099"/>
        </a:dk2>
        <a:lt2>
          <a:srgbClr val="FFFF66"/>
        </a:lt2>
        <a:accent1>
          <a:srgbClr val="FF9966"/>
        </a:accent1>
        <a:accent2>
          <a:srgbClr val="FFFF00"/>
        </a:accent2>
        <a:accent3>
          <a:srgbClr val="AAAACA"/>
        </a:accent3>
        <a:accent4>
          <a:srgbClr val="DADADA"/>
        </a:accent4>
        <a:accent5>
          <a:srgbClr val="FFCAB8"/>
        </a:accent5>
        <a:accent6>
          <a:srgbClr val="E7E700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Default Design">
  <a:themeElements>
    <a:clrScheme name="Default Design 8">
      <a:dk1>
        <a:srgbClr val="808080"/>
      </a:dk1>
      <a:lt1>
        <a:srgbClr val="FFFFFF"/>
      </a:lt1>
      <a:dk2>
        <a:srgbClr val="000099"/>
      </a:dk2>
      <a:lt2>
        <a:srgbClr val="FFFF66"/>
      </a:lt2>
      <a:accent1>
        <a:srgbClr val="FF9966"/>
      </a:accent1>
      <a:accent2>
        <a:srgbClr val="FFFF00"/>
      </a:accent2>
      <a:accent3>
        <a:srgbClr val="AAAACA"/>
      </a:accent3>
      <a:accent4>
        <a:srgbClr val="DADADA"/>
      </a:accent4>
      <a:accent5>
        <a:srgbClr val="FFCAB8"/>
      </a:accent5>
      <a:accent6>
        <a:srgbClr val="E7E700"/>
      </a:accent6>
      <a:hlink>
        <a:srgbClr val="FFFF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808080"/>
        </a:dk1>
        <a:lt1>
          <a:srgbClr val="FFFFFF"/>
        </a:lt1>
        <a:dk2>
          <a:srgbClr val="000099"/>
        </a:dk2>
        <a:lt2>
          <a:srgbClr val="FFFF66"/>
        </a:lt2>
        <a:accent1>
          <a:srgbClr val="FF9966"/>
        </a:accent1>
        <a:accent2>
          <a:srgbClr val="FFFF00"/>
        </a:accent2>
        <a:accent3>
          <a:srgbClr val="AAAACA"/>
        </a:accent3>
        <a:accent4>
          <a:srgbClr val="DADADA"/>
        </a:accent4>
        <a:accent5>
          <a:srgbClr val="FFCAB8"/>
        </a:accent5>
        <a:accent6>
          <a:srgbClr val="E7E700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Default Design">
  <a:themeElements>
    <a:clrScheme name="Default Design 8">
      <a:dk1>
        <a:srgbClr val="808080"/>
      </a:dk1>
      <a:lt1>
        <a:srgbClr val="FFFFFF"/>
      </a:lt1>
      <a:dk2>
        <a:srgbClr val="000099"/>
      </a:dk2>
      <a:lt2>
        <a:srgbClr val="FFFF66"/>
      </a:lt2>
      <a:accent1>
        <a:srgbClr val="FF9966"/>
      </a:accent1>
      <a:accent2>
        <a:srgbClr val="FFFF00"/>
      </a:accent2>
      <a:accent3>
        <a:srgbClr val="AAAACA"/>
      </a:accent3>
      <a:accent4>
        <a:srgbClr val="DADADA"/>
      </a:accent4>
      <a:accent5>
        <a:srgbClr val="FFCAB8"/>
      </a:accent5>
      <a:accent6>
        <a:srgbClr val="E7E700"/>
      </a:accent6>
      <a:hlink>
        <a:srgbClr val="FFFF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808080"/>
        </a:dk1>
        <a:lt1>
          <a:srgbClr val="FFFFFF"/>
        </a:lt1>
        <a:dk2>
          <a:srgbClr val="000099"/>
        </a:dk2>
        <a:lt2>
          <a:srgbClr val="FFFF66"/>
        </a:lt2>
        <a:accent1>
          <a:srgbClr val="FF9966"/>
        </a:accent1>
        <a:accent2>
          <a:srgbClr val="FFFF00"/>
        </a:accent2>
        <a:accent3>
          <a:srgbClr val="AAAACA"/>
        </a:accent3>
        <a:accent4>
          <a:srgbClr val="DADADA"/>
        </a:accent4>
        <a:accent5>
          <a:srgbClr val="FFCAB8"/>
        </a:accent5>
        <a:accent6>
          <a:srgbClr val="E7E700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Default Design">
  <a:themeElements>
    <a:clrScheme name="Default Design 8">
      <a:dk1>
        <a:srgbClr val="808080"/>
      </a:dk1>
      <a:lt1>
        <a:srgbClr val="FFFFFF"/>
      </a:lt1>
      <a:dk2>
        <a:srgbClr val="000099"/>
      </a:dk2>
      <a:lt2>
        <a:srgbClr val="FFFF66"/>
      </a:lt2>
      <a:accent1>
        <a:srgbClr val="FF9966"/>
      </a:accent1>
      <a:accent2>
        <a:srgbClr val="FFFF00"/>
      </a:accent2>
      <a:accent3>
        <a:srgbClr val="AAAACA"/>
      </a:accent3>
      <a:accent4>
        <a:srgbClr val="DADADA"/>
      </a:accent4>
      <a:accent5>
        <a:srgbClr val="FFCAB8"/>
      </a:accent5>
      <a:accent6>
        <a:srgbClr val="E7E700"/>
      </a:accent6>
      <a:hlink>
        <a:srgbClr val="FFFF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808080"/>
        </a:dk1>
        <a:lt1>
          <a:srgbClr val="FFFFFF"/>
        </a:lt1>
        <a:dk2>
          <a:srgbClr val="000099"/>
        </a:dk2>
        <a:lt2>
          <a:srgbClr val="FFFF66"/>
        </a:lt2>
        <a:accent1>
          <a:srgbClr val="FF9966"/>
        </a:accent1>
        <a:accent2>
          <a:srgbClr val="FFFF00"/>
        </a:accent2>
        <a:accent3>
          <a:srgbClr val="AAAACA"/>
        </a:accent3>
        <a:accent4>
          <a:srgbClr val="DADADA"/>
        </a:accent4>
        <a:accent5>
          <a:srgbClr val="FFCAB8"/>
        </a:accent5>
        <a:accent6>
          <a:srgbClr val="E7E700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4_Default Design">
  <a:themeElements>
    <a:clrScheme name="Default Design 8">
      <a:dk1>
        <a:srgbClr val="808080"/>
      </a:dk1>
      <a:lt1>
        <a:srgbClr val="FFFFFF"/>
      </a:lt1>
      <a:dk2>
        <a:srgbClr val="000099"/>
      </a:dk2>
      <a:lt2>
        <a:srgbClr val="FFFF66"/>
      </a:lt2>
      <a:accent1>
        <a:srgbClr val="FF9966"/>
      </a:accent1>
      <a:accent2>
        <a:srgbClr val="FFFF00"/>
      </a:accent2>
      <a:accent3>
        <a:srgbClr val="AAAACA"/>
      </a:accent3>
      <a:accent4>
        <a:srgbClr val="DADADA"/>
      </a:accent4>
      <a:accent5>
        <a:srgbClr val="FFCAB8"/>
      </a:accent5>
      <a:accent6>
        <a:srgbClr val="E7E700"/>
      </a:accent6>
      <a:hlink>
        <a:srgbClr val="FFFF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808080"/>
        </a:dk1>
        <a:lt1>
          <a:srgbClr val="FFFFFF"/>
        </a:lt1>
        <a:dk2>
          <a:srgbClr val="000099"/>
        </a:dk2>
        <a:lt2>
          <a:srgbClr val="FFFF66"/>
        </a:lt2>
        <a:accent1>
          <a:srgbClr val="FF9966"/>
        </a:accent1>
        <a:accent2>
          <a:srgbClr val="FFFF00"/>
        </a:accent2>
        <a:accent3>
          <a:srgbClr val="AAAACA"/>
        </a:accent3>
        <a:accent4>
          <a:srgbClr val="DADADA"/>
        </a:accent4>
        <a:accent5>
          <a:srgbClr val="FFCAB8"/>
        </a:accent5>
        <a:accent6>
          <a:srgbClr val="E7E700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101291</TotalTime>
  <Words>1188</Words>
  <Application>Microsoft Office PowerPoint</Application>
  <PresentationFormat>On-screen Show (4:3)</PresentationFormat>
  <Paragraphs>254</Paragraphs>
  <Slides>22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13</vt:i4>
      </vt:variant>
      <vt:variant>
        <vt:lpstr>Slide Titles</vt:lpstr>
      </vt:variant>
      <vt:variant>
        <vt:i4>22</vt:i4>
      </vt:variant>
    </vt:vector>
  </HeadingPairs>
  <TitlesOfParts>
    <vt:vector size="35" baseType="lpstr">
      <vt:lpstr>Default Design</vt:lpstr>
      <vt:lpstr>1_Default Design</vt:lpstr>
      <vt:lpstr>2_Default Design</vt:lpstr>
      <vt:lpstr>3_Default Design</vt:lpstr>
      <vt:lpstr>4_Default Design</vt:lpstr>
      <vt:lpstr>5_Default Design</vt:lpstr>
      <vt:lpstr>6_Default Design</vt:lpstr>
      <vt:lpstr>10_Default Design</vt:lpstr>
      <vt:lpstr>14_Default Design</vt:lpstr>
      <vt:lpstr>16_Default Design</vt:lpstr>
      <vt:lpstr>17_Default Design</vt:lpstr>
      <vt:lpstr>18_Default Design</vt:lpstr>
      <vt:lpstr>19_Default Design</vt:lpstr>
      <vt:lpstr>Introducing: The Stroke Hyperglycemia Insulin Network Effort (SHINE) Trial</vt:lpstr>
      <vt:lpstr>The Problem</vt:lpstr>
      <vt:lpstr>Phase III SHINE Trial NIH-NINDS U01 NS069498</vt:lpstr>
      <vt:lpstr>Phase III SHINE Trial NIH-NINDS U01 NS069498</vt:lpstr>
      <vt:lpstr>Eligibility Criteria - Inclusion</vt:lpstr>
      <vt:lpstr>Eligibility Criteria – Exclusion</vt:lpstr>
      <vt:lpstr>Phase III SHINE Trial Design/Protocol NIH-NINDS U01 NS069498</vt:lpstr>
      <vt:lpstr>Treatment Groups - General Concepts</vt:lpstr>
      <vt:lpstr>SHINE Intervention Group </vt:lpstr>
      <vt:lpstr>SHINE Control Group </vt:lpstr>
      <vt:lpstr>Summary – Clinical Outcomes</vt:lpstr>
      <vt:lpstr>I-SPOT &amp; SHINE</vt:lpstr>
      <vt:lpstr>Recruitment, Enrollment &amp; Retention Tips </vt:lpstr>
      <vt:lpstr>Recruitment Tips</vt:lpstr>
      <vt:lpstr>Enrollment Glucose Tips</vt:lpstr>
      <vt:lpstr>Enrollment NIHSS Tips</vt:lpstr>
      <vt:lpstr>Retention Tips</vt:lpstr>
      <vt:lpstr>Study Update</vt:lpstr>
      <vt:lpstr>SHINE Sites – 59 Enrolling </vt:lpstr>
      <vt:lpstr> SHINE Trial – Participating Sites</vt:lpstr>
      <vt:lpstr>Recruitment Update</vt:lpstr>
      <vt:lpstr>Questions/Discussion</vt:lpstr>
    </vt:vector>
  </TitlesOfParts>
  <Company>UVa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Predictive Risk Modeling in Stroke</dc:title>
  <dc:creator>Medical Center User</dc:creator>
  <cp:lastModifiedBy>administrator</cp:lastModifiedBy>
  <cp:revision>555</cp:revision>
  <cp:lastPrinted>2014-05-15T18:05:01Z</cp:lastPrinted>
  <dcterms:created xsi:type="dcterms:W3CDTF">2002-05-30T19:06:30Z</dcterms:created>
  <dcterms:modified xsi:type="dcterms:W3CDTF">2014-11-13T14:05:14Z</dcterms:modified>
</cp:coreProperties>
</file>