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1"/>
  </p:notesMasterIdLst>
  <p:sldIdLst>
    <p:sldId id="284" r:id="rId2"/>
    <p:sldId id="306" r:id="rId3"/>
    <p:sldId id="286" r:id="rId4"/>
    <p:sldId id="287" r:id="rId5"/>
    <p:sldId id="288" r:id="rId6"/>
    <p:sldId id="289" r:id="rId7"/>
    <p:sldId id="290" r:id="rId8"/>
    <p:sldId id="313" r:id="rId9"/>
    <p:sldId id="291" r:id="rId10"/>
    <p:sldId id="317" r:id="rId11"/>
    <p:sldId id="334" r:id="rId12"/>
    <p:sldId id="296" r:id="rId13"/>
    <p:sldId id="318" r:id="rId14"/>
    <p:sldId id="297" r:id="rId15"/>
    <p:sldId id="322" r:id="rId16"/>
    <p:sldId id="323" r:id="rId17"/>
    <p:sldId id="335" r:id="rId18"/>
    <p:sldId id="329" r:id="rId19"/>
    <p:sldId id="33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Devin" initials="BD" lastIdx="5" clrIdx="0">
    <p:extLst>
      <p:ext uri="{19B8F6BF-5375-455C-9EA6-DF929625EA0E}">
        <p15:presenceInfo xmlns:p15="http://schemas.microsoft.com/office/powerpoint/2012/main" userId="Brown, Dev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4"/>
    <p:restoredTop sz="77560" autoAdjust="0"/>
  </p:normalViewPr>
  <p:slideViewPr>
    <p:cSldViewPr>
      <p:cViewPr varScale="1">
        <p:scale>
          <a:sx n="102" d="100"/>
          <a:sy n="102" d="100"/>
        </p:scale>
        <p:origin x="102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0F0C47-AB35-4DAB-95C6-A92279B3F31A}" type="datetimeFigureOut">
              <a:rPr lang="en-US" smtClean="0"/>
              <a:pPr/>
              <a:t>1/17/2019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AF0056-6AE8-4EEF-8FE3-7467EFE5C115}" type="slidenum">
              <a:rPr lang="en-US" smtClean="0"/>
              <a:pPr/>
              <a:t>‹#›</a:t>
            </a:fld>
            <a:endParaRPr lang="en-US"/>
          </a:p>
        </p:txBody>
      </p:sp>
    </p:spTree>
    <p:extLst>
      <p:ext uri="{BB962C8B-B14F-4D97-AF65-F5344CB8AC3E}">
        <p14:creationId xmlns:p14="http://schemas.microsoft.com/office/powerpoint/2010/main" val="219538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been selected as one of 110 hospitals to take part in an exciting new clinical trial called Sleep SMART. The trial is being implemented through the NIH-funded clinical trials network, StrokeNet.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2</a:t>
            </a:fld>
            <a:endParaRPr lang="en-US"/>
          </a:p>
        </p:txBody>
      </p:sp>
    </p:spTree>
    <p:extLst>
      <p:ext uri="{BB962C8B-B14F-4D97-AF65-F5344CB8AC3E}">
        <p14:creationId xmlns:p14="http://schemas.microsoft.com/office/powerpoint/2010/main" val="333444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routine clinical</a:t>
            </a:r>
            <a:r>
              <a:rPr lang="en-US" baseline="0" dirty="0" smtClean="0"/>
              <a:t> practice, to assess for OSA, full laboratory-based polysomnography is performed. As seen here, it involves a lot of wires and probes and can be intolerable and unfeasible in the acute stroke setting.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11</a:t>
            </a:fld>
            <a:endParaRPr lang="en-US"/>
          </a:p>
        </p:txBody>
      </p:sp>
    </p:spTree>
    <p:extLst>
      <p:ext uri="{BB962C8B-B14F-4D97-AF65-F5344CB8AC3E}">
        <p14:creationId xmlns:p14="http://schemas.microsoft.com/office/powerpoint/2010/main" val="87142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Sleep SMART</a:t>
            </a:r>
            <a:r>
              <a:rPr lang="en-US" baseline="0" dirty="0" smtClean="0"/>
              <a:t> uses a much simpler device, t</a:t>
            </a:r>
            <a:r>
              <a:rPr lang="en-US" dirty="0" smtClean="0"/>
              <a:t>he Nox T3, shown</a:t>
            </a:r>
            <a:r>
              <a:rPr lang="en-US" baseline="0" dirty="0" smtClean="0"/>
              <a:t> in this slide, to assess for OSA. It includes the </a:t>
            </a:r>
            <a:r>
              <a:rPr lang="en-US" sz="1200" kern="1200" dirty="0" smtClean="0">
                <a:solidFill>
                  <a:schemeClr val="tx1"/>
                </a:solidFill>
                <a:effectLst/>
                <a:latin typeface="+mn-lt"/>
                <a:ea typeface="+mn-ea"/>
                <a:cs typeface="+mn-cs"/>
              </a:rPr>
              <a:t>device that clips onto the gown, a nasal cannula</a:t>
            </a:r>
            <a:r>
              <a:rPr lang="en-US" sz="1200" kern="1200" baseline="0" dirty="0" smtClean="0">
                <a:solidFill>
                  <a:schemeClr val="tx1"/>
                </a:solidFill>
                <a:effectLst/>
                <a:latin typeface="+mn-lt"/>
                <a:ea typeface="+mn-ea"/>
                <a:cs typeface="+mn-cs"/>
              </a:rPr>
              <a:t> that measures nasal pressure</a:t>
            </a:r>
            <a:r>
              <a:rPr lang="en-US" sz="1200" kern="1200" dirty="0" smtClean="0">
                <a:solidFill>
                  <a:schemeClr val="tx1"/>
                </a:solidFill>
                <a:effectLst/>
                <a:latin typeface="+mn-lt"/>
                <a:ea typeface="+mn-ea"/>
                <a:cs typeface="+mn-cs"/>
              </a:rPr>
              <a:t>, chest sensor, a wrist unit with finger oximetry probe, and two bands that fit around the chest and abdomen</a:t>
            </a:r>
            <a:r>
              <a:rPr lang="en-US" sz="1200" kern="1200" baseline="0" dirty="0" smtClean="0">
                <a:solidFill>
                  <a:schemeClr val="tx1"/>
                </a:solidFill>
                <a:effectLst/>
                <a:latin typeface="+mn-lt"/>
                <a:ea typeface="+mn-ea"/>
                <a:cs typeface="+mn-cs"/>
              </a:rPr>
              <a:t> to assess respiratory effort. The research study coordinator applies the device. If the participant needs to have the device removed during the night for a clinical test, it can be removed easily. The chest bands and nasal cannula are new for each participant. The rest of the device is wiped down after each use.</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12</a:t>
            </a:fld>
            <a:endParaRPr lang="en-US"/>
          </a:p>
        </p:txBody>
      </p:sp>
    </p:spTree>
    <p:extLst>
      <p:ext uri="{BB962C8B-B14F-4D97-AF65-F5344CB8AC3E}">
        <p14:creationId xmlns:p14="http://schemas.microsoft.com/office/powerpoint/2010/main" val="2539979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participant has qualifying OSA,</a:t>
            </a:r>
            <a:r>
              <a:rPr lang="en-US" baseline="0" dirty="0" smtClean="0"/>
              <a:t> the next major step is the </a:t>
            </a:r>
            <a:r>
              <a:rPr lang="en-US" baseline="0" dirty="0" err="1" smtClean="0"/>
              <a:t>aCPAP</a:t>
            </a:r>
            <a:r>
              <a:rPr lang="en-US" baseline="0" dirty="0" smtClean="0"/>
              <a:t> run-in night. </a:t>
            </a:r>
            <a:r>
              <a:rPr lang="en-US" baseline="0" dirty="0" err="1" smtClean="0"/>
              <a:t>aCPAP</a:t>
            </a:r>
            <a:r>
              <a:rPr lang="en-US" baseline="0" dirty="0" smtClean="0"/>
              <a:t> is sometimes called “smart CPAP.” </a:t>
            </a:r>
            <a:r>
              <a:rPr lang="en-US" baseline="0" dirty="0" err="1" smtClean="0"/>
              <a:t>aCPAP</a:t>
            </a:r>
            <a:r>
              <a:rPr lang="en-US" baseline="0" dirty="0" smtClean="0"/>
              <a:t> senses the requirements of the patient and adjusts the pressure it delivers on a breath-by-breath basis. In this way, each participant receives individualized care – to keep his/her airway open during the night.</a:t>
            </a:r>
          </a:p>
          <a:p>
            <a:endParaRPr lang="en-US" baseline="0" dirty="0" smtClean="0"/>
          </a:p>
          <a:p>
            <a:r>
              <a:rPr lang="en-US" baseline="0" dirty="0" smtClean="0"/>
              <a:t>Prior to the conduct of the run-in night, the </a:t>
            </a:r>
            <a:r>
              <a:rPr lang="en-US" dirty="0" smtClean="0"/>
              <a:t>participant</a:t>
            </a:r>
            <a:r>
              <a:rPr lang="en-US" baseline="0" dirty="0" smtClean="0"/>
              <a:t> is fit with a mask, provided training, and practices how to place and remove the mask. This is especially important in those with hand dysfunction. The learning curve is very steep, so </a:t>
            </a:r>
            <a:r>
              <a:rPr lang="en-US" b="0" baseline="0" dirty="0" smtClean="0"/>
              <a:t>practice</a:t>
            </a:r>
            <a:r>
              <a:rPr lang="en-US" baseline="0" dirty="0" smtClean="0"/>
              <a:t> can makes </a:t>
            </a:r>
            <a:r>
              <a:rPr lang="en-US" b="0" baseline="0" dirty="0" smtClean="0"/>
              <a:t>a big difference</a:t>
            </a:r>
            <a:r>
              <a:rPr lang="en-US" baseline="0" dirty="0" smtClean="0"/>
              <a:t>. Sleep SMART selected mask options for participants with hand and arm dysfunction in mind. </a:t>
            </a:r>
          </a:p>
          <a:p>
            <a:endParaRPr lang="en-US" baseline="0" dirty="0" smtClean="0"/>
          </a:p>
          <a:p>
            <a:r>
              <a:rPr lang="en-US" baseline="0" dirty="0" err="1" smtClean="0"/>
              <a:t>aCPAP</a:t>
            </a:r>
            <a:r>
              <a:rPr lang="en-US" baseline="0" dirty="0" smtClean="0"/>
              <a:t> is provided for one night to determine randomization eligibility. The RT checks on the </a:t>
            </a:r>
            <a:r>
              <a:rPr lang="en-US" dirty="0" smtClean="0"/>
              <a:t>participant</a:t>
            </a:r>
            <a:r>
              <a:rPr lang="en-US" baseline="0" dirty="0" smtClean="0"/>
              <a:t> during the night to assure comfortable mask fit with little leak and helps troubleshoot any issues. </a:t>
            </a:r>
          </a:p>
          <a:p>
            <a:endParaRPr lang="en-US" baseline="0" dirty="0" smtClean="0"/>
          </a:p>
          <a:p>
            <a:r>
              <a:rPr lang="en-US" baseline="0" dirty="0" smtClean="0"/>
              <a:t>If the </a:t>
            </a:r>
            <a:r>
              <a:rPr lang="en-US" dirty="0" smtClean="0"/>
              <a:t>participant</a:t>
            </a:r>
            <a:r>
              <a:rPr lang="en-US" baseline="0" dirty="0" smtClean="0"/>
              <a:t>’s use of </a:t>
            </a:r>
            <a:r>
              <a:rPr lang="en-US" baseline="0" dirty="0" err="1" smtClean="0"/>
              <a:t>aCPAP</a:t>
            </a:r>
            <a:r>
              <a:rPr lang="en-US" baseline="0" dirty="0" smtClean="0"/>
              <a:t> is 4 or greater hours, the central apnea index is below 10 (suggesting against treatment emergent central sleep apnea), and the </a:t>
            </a:r>
            <a:r>
              <a:rPr lang="en-US" dirty="0" smtClean="0"/>
              <a:t>participant</a:t>
            </a:r>
            <a:r>
              <a:rPr lang="en-US" baseline="0" dirty="0" smtClean="0"/>
              <a:t> agrees to continue, he/she is eligible for randomization. </a:t>
            </a:r>
          </a:p>
          <a:p>
            <a:endParaRPr lang="en-US" baseline="0" dirty="0" smtClean="0"/>
          </a:p>
          <a:p>
            <a:r>
              <a:rPr lang="en-US" dirty="0" smtClean="0"/>
              <a:t>Participants</a:t>
            </a:r>
            <a:r>
              <a:rPr lang="en-US" baseline="0" dirty="0" smtClean="0"/>
              <a:t> who are not eligible for randomization are provided the results of their sleep apnea test and discharged from Sleep SMART with gratitude.</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13</a:t>
            </a:fld>
            <a:endParaRPr lang="en-US"/>
          </a:p>
        </p:txBody>
      </p:sp>
    </p:spTree>
    <p:extLst>
      <p:ext uri="{BB962C8B-B14F-4D97-AF65-F5344CB8AC3E}">
        <p14:creationId xmlns:p14="http://schemas.microsoft.com/office/powerpoint/2010/main" val="295053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Airsense</a:t>
            </a:r>
            <a:r>
              <a:rPr lang="en-US" dirty="0" smtClean="0"/>
              <a:t> </a:t>
            </a:r>
            <a:r>
              <a:rPr lang="en-US" dirty="0" err="1" smtClean="0"/>
              <a:t>aCPAP</a:t>
            </a:r>
            <a:r>
              <a:rPr lang="en-US" dirty="0" smtClean="0"/>
              <a:t> device is shown in this slide. The device is plugged</a:t>
            </a:r>
            <a:r>
              <a:rPr lang="en-US" baseline="0" dirty="0" smtClean="0"/>
              <a:t> into an electrical outlet, has a humidifier, and a tube that delivers air under pressure to the mask. Sleep SMART offers different masks – nasal mask, nasal pillows, </a:t>
            </a:r>
            <a:r>
              <a:rPr lang="en-US" baseline="0" dirty="0" smtClean="0"/>
              <a:t>and full face mask </a:t>
            </a:r>
            <a:r>
              <a:rPr lang="en-US" baseline="0" dirty="0" smtClean="0"/>
              <a:t>– in different sizes so we can get the right fit for the participants. We also offer a variety of headgears so make sure the participants are comfortable. If the participants aren’t comfortable, we want to know so we can exchange the equipment or make the needed adjustments to help them with their CPAP use.</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14</a:t>
            </a:fld>
            <a:endParaRPr lang="en-US"/>
          </a:p>
        </p:txBody>
      </p:sp>
    </p:spTree>
    <p:extLst>
      <p:ext uri="{BB962C8B-B14F-4D97-AF65-F5344CB8AC3E}">
        <p14:creationId xmlns:p14="http://schemas.microsoft.com/office/powerpoint/2010/main" val="11340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Several features of Sleep SMART help make it more attractive and feasible for participants.</a:t>
            </a:r>
          </a:p>
          <a:p>
            <a:endParaRPr lang="en-US" baseline="0" dirty="0" smtClean="0"/>
          </a:p>
          <a:p>
            <a:r>
              <a:rPr lang="en-US" baseline="0" dirty="0" smtClean="0"/>
              <a:t>Recruitment is facilitated by a recruitment video and study brochure. </a:t>
            </a:r>
          </a:p>
          <a:p>
            <a:endParaRPr lang="en-US" baseline="0" dirty="0" smtClean="0"/>
          </a:p>
          <a:p>
            <a:r>
              <a:rPr lang="en-US" baseline="0" dirty="0" smtClean="0"/>
              <a:t>Participants are provided compensation for their time and effort as follows:</a:t>
            </a:r>
          </a:p>
          <a:p>
            <a:r>
              <a:rPr lang="en-US" baseline="0" dirty="0" smtClean="0"/>
              <a:t>Baseline info + T3: $25</a:t>
            </a:r>
          </a:p>
          <a:p>
            <a:r>
              <a:rPr lang="en-US" baseline="0" dirty="0" smtClean="0"/>
              <a:t>Run-in night: $25</a:t>
            </a:r>
          </a:p>
          <a:p>
            <a:r>
              <a:rPr lang="en-US" baseline="0" dirty="0" smtClean="0"/>
              <a:t>3 month outcomes: $75</a:t>
            </a:r>
          </a:p>
          <a:p>
            <a:r>
              <a:rPr lang="en-US" baseline="0" dirty="0" smtClean="0"/>
              <a:t>6 month outcomes: $75</a:t>
            </a:r>
          </a:p>
          <a:p>
            <a:endParaRPr lang="en-US" baseline="0" dirty="0" smtClean="0"/>
          </a:p>
          <a:p>
            <a:r>
              <a:rPr lang="en-US" baseline="0" dirty="0" smtClean="0"/>
              <a:t>Fusion Health monitors </a:t>
            </a:r>
            <a:r>
              <a:rPr lang="en-US" baseline="0" dirty="0" err="1" smtClean="0"/>
              <a:t>aCPAP</a:t>
            </a:r>
            <a:r>
              <a:rPr lang="en-US" baseline="0" dirty="0" smtClean="0"/>
              <a:t> use remotely and provides care management via telemedicine. This means that participants receive state-of-the-art OSA care in the comfort of their own homes. This convenience is very helpful to post stroke patients. </a:t>
            </a:r>
          </a:p>
          <a:p>
            <a:endParaRPr lang="en-US" baseline="0" dirty="0" smtClean="0"/>
          </a:p>
          <a:p>
            <a:r>
              <a:rPr lang="en-US" baseline="0" dirty="0" smtClean="0"/>
              <a:t>Outcomes are obtained in person, but home visits, and as a last resort, telephone follow-up are options.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15</a:t>
            </a:fld>
            <a:endParaRPr lang="en-US"/>
          </a:p>
        </p:txBody>
      </p:sp>
    </p:spTree>
    <p:extLst>
      <p:ext uri="{BB962C8B-B14F-4D97-AF65-F5344CB8AC3E}">
        <p14:creationId xmlns:p14="http://schemas.microsoft.com/office/powerpoint/2010/main" val="371214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intervention</a:t>
            </a:r>
            <a:r>
              <a:rPr lang="en-US" baseline="0" dirty="0" smtClean="0"/>
              <a:t> arm receives 6 months of </a:t>
            </a:r>
            <a:r>
              <a:rPr lang="en-US" baseline="0" dirty="0" err="1" smtClean="0"/>
              <a:t>aCPAP</a:t>
            </a:r>
            <a:r>
              <a:rPr lang="en-US" baseline="0" dirty="0" smtClean="0"/>
              <a:t> plus guideline-concordant care. Regarding </a:t>
            </a:r>
            <a:r>
              <a:rPr lang="en-US" baseline="0" dirty="0" err="1" smtClean="0"/>
              <a:t>aCPAP</a:t>
            </a:r>
            <a:r>
              <a:rPr lang="en-US" baseline="0" dirty="0" smtClean="0"/>
              <a:t>, assistance with its use should be provided by an RT during the participant’s hospitalization. The RT should check in during each night of use. The participant and caregiver should be shown the Sleep SMART training materials and all questions should be answered. </a:t>
            </a:r>
          </a:p>
          <a:p>
            <a:endParaRPr lang="en-US" baseline="0" dirty="0" smtClean="0"/>
          </a:p>
          <a:p>
            <a:r>
              <a:rPr lang="en-US" baseline="0" dirty="0" smtClean="0"/>
              <a:t>Following discharge from the hospitalization, Fusion Health assumes support for the </a:t>
            </a:r>
            <a:r>
              <a:rPr lang="en-US" baseline="0" dirty="0" err="1" smtClean="0"/>
              <a:t>aCPAP</a:t>
            </a:r>
            <a:r>
              <a:rPr lang="en-US" baseline="0" dirty="0" smtClean="0"/>
              <a:t> management. Fusion has a wealth of experience in remote </a:t>
            </a:r>
            <a:r>
              <a:rPr lang="en-US" baseline="0" dirty="0" err="1" smtClean="0"/>
              <a:t>aCPAP</a:t>
            </a:r>
            <a:r>
              <a:rPr lang="en-US" baseline="0" dirty="0" smtClean="0"/>
              <a:t> care management and will apply its proven support methods to the Sleep SMART intervention population. A care manager will proactively monitor each intervention participant’s use of </a:t>
            </a:r>
            <a:r>
              <a:rPr lang="en-US" baseline="0" dirty="0" err="1" smtClean="0"/>
              <a:t>aCPAP</a:t>
            </a:r>
            <a:r>
              <a:rPr lang="en-US" baseline="0" dirty="0" smtClean="0"/>
              <a:t>. This includes amount of use, air leak through the mask, and how well the treatment alleviates sleep apnea based on the residual AHI. The care manager will attempt to intervene to address any issues but is also able to escalate any issue to a technology team, respiratory therapy team, or a sleep medicine physician within Fusion Health. This comprehensive service will optimize </a:t>
            </a:r>
            <a:r>
              <a:rPr lang="en-US" baseline="0" dirty="0" err="1" smtClean="0"/>
              <a:t>aCPAP</a:t>
            </a:r>
            <a:r>
              <a:rPr lang="en-US" baseline="0" dirty="0" smtClean="0"/>
              <a:t> use and effectiveness in a manner convenient for stroke patients. Fusion Health also has the ability to replace masks and other supplies by mail.</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16</a:t>
            </a:fld>
            <a:endParaRPr lang="en-US"/>
          </a:p>
        </p:txBody>
      </p:sp>
    </p:spTree>
    <p:extLst>
      <p:ext uri="{BB962C8B-B14F-4D97-AF65-F5344CB8AC3E}">
        <p14:creationId xmlns:p14="http://schemas.microsoft.com/office/powerpoint/2010/main" val="366073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 group</a:t>
            </a:r>
            <a:r>
              <a:rPr lang="en-US" baseline="0" dirty="0" smtClean="0"/>
              <a:t> receives standard, guideline-concordant stroke care. As you know, most stroke patients are not tested or treated for sleep apnea, and it is not part of stroke guidelines to do so.</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17</a:t>
            </a:fld>
            <a:endParaRPr lang="en-US"/>
          </a:p>
        </p:txBody>
      </p:sp>
    </p:spTree>
    <p:extLst>
      <p:ext uri="{BB962C8B-B14F-4D97-AF65-F5344CB8AC3E}">
        <p14:creationId xmlns:p14="http://schemas.microsoft.com/office/powerpoint/2010/main" val="1501318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a:t>
            </a:r>
            <a:r>
              <a:rPr lang="en-US" baseline="0" dirty="0" smtClean="0"/>
              <a:t> a participant completes Sleep SMART?</a:t>
            </a:r>
          </a:p>
          <a:p>
            <a:r>
              <a:rPr lang="en-US" baseline="0" dirty="0" smtClean="0"/>
              <a:t>Intervention participants may keep their Sleep SMART </a:t>
            </a:r>
            <a:r>
              <a:rPr lang="en-US" baseline="0" dirty="0" err="1" smtClean="0"/>
              <a:t>aCPAP</a:t>
            </a:r>
            <a:r>
              <a:rPr lang="en-US" baseline="0" dirty="0" smtClean="0"/>
              <a:t> and associated supplies. If they intend to continue to use their </a:t>
            </a:r>
            <a:r>
              <a:rPr lang="en-US" baseline="0" dirty="0" err="1" smtClean="0"/>
              <a:t>aCPAP</a:t>
            </a:r>
            <a:r>
              <a:rPr lang="en-US" baseline="0" dirty="0" smtClean="0"/>
              <a:t>, they should do so under the care of a sleep medicine practitioner.</a:t>
            </a:r>
          </a:p>
          <a:p>
            <a:r>
              <a:rPr lang="en-US" baseline="0" dirty="0" smtClean="0"/>
              <a:t>Both intervention and control participants should be offered referrals to sleep medicine providers at the conclusion of their participation in Sleep SMART.</a:t>
            </a:r>
          </a:p>
        </p:txBody>
      </p:sp>
      <p:sp>
        <p:nvSpPr>
          <p:cNvPr id="4" name="Slide Number Placeholder 3"/>
          <p:cNvSpPr>
            <a:spLocks noGrp="1"/>
          </p:cNvSpPr>
          <p:nvPr>
            <p:ph type="sldNum" sz="quarter" idx="10"/>
          </p:nvPr>
        </p:nvSpPr>
        <p:spPr/>
        <p:txBody>
          <a:bodyPr/>
          <a:lstStyle/>
          <a:p>
            <a:fld id="{33AF0056-6AE8-4EEF-8FE3-7467EFE5C115}" type="slidenum">
              <a:rPr lang="en-US" smtClean="0"/>
              <a:pPr/>
              <a:t>18</a:t>
            </a:fld>
            <a:endParaRPr lang="en-US"/>
          </a:p>
        </p:txBody>
      </p:sp>
    </p:spTree>
    <p:extLst>
      <p:ext uri="{BB962C8B-B14F-4D97-AF65-F5344CB8AC3E}">
        <p14:creationId xmlns:p14="http://schemas.microsoft.com/office/powerpoint/2010/main" val="1703889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 of course</a:t>
            </a:r>
            <a:r>
              <a:rPr lang="en-US" baseline="0" dirty="0" smtClean="0"/>
              <a:t> can play a key role in CPAP management, as demonstrated in the article shown on the slide. Nurses also command great respect from patients, for good reason. Sleep SMART does not require a formal role for neuroscience nurses, but we understand that your help is critical nonetheless to the success of the trial’s implementation. Patients will talk to you about the trial and will ask your opinion. They will sense your attitude about the trial and may welcome encouragement in their use of trial equipment. We want to make sure that you are familiar with any trial that is ongoing in your unit and as we gear-up for Sleep SMARTs start, and we get excited about the opportunity it provides patients, we hope that you will get excited too. There will be challenges, but the trial address a very important clinical question, in efficient ways, and ways that take patients and their caregivers into consideration. We look forward to partnering with you on this – to try to find ways to help stroke patients recover.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19</a:t>
            </a:fld>
            <a:endParaRPr lang="en-US"/>
          </a:p>
        </p:txBody>
      </p:sp>
    </p:spTree>
    <p:extLst>
      <p:ext uri="{BB962C8B-B14F-4D97-AF65-F5344CB8AC3E}">
        <p14:creationId xmlns:p14="http://schemas.microsoft.com/office/powerpoint/2010/main" val="404060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Surprisingly,</a:t>
            </a:r>
            <a:r>
              <a:rPr lang="en-US" baseline="0" dirty="0" smtClean="0"/>
              <a:t> sleep apnea is extremely common after stroke. About three quarters of stroke patients tested after stroke have sleep apnea – a prevalence similar to hypertension. Sleep apnea is a risk factor for incidence and recurrent stroke, post-stroke mortality, and poor functional outcome after stroke. So post-stroke sleep apnea appears to be very important.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3</a:t>
            </a:fld>
            <a:endParaRPr lang="en-US"/>
          </a:p>
        </p:txBody>
      </p:sp>
    </p:spTree>
    <p:extLst>
      <p:ext uri="{BB962C8B-B14F-4D97-AF65-F5344CB8AC3E}">
        <p14:creationId xmlns:p14="http://schemas.microsoft.com/office/powerpoint/2010/main" val="283252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Furthermore, observational studies have shown that people</a:t>
            </a:r>
            <a:r>
              <a:rPr lang="en-US" baseline="0" dirty="0" smtClean="0"/>
              <a:t> who use CPAP have better outcomes related to stroke than those who don’t, and pilot studies have established its safety in the stroke population. Because of its high prevalence, link to bad outcomes, and availability of a low risk treatment, CPAP, sleep apnea is an attractive target for an intervention trial. </a:t>
            </a:r>
            <a:endParaRPr lang="en-US" dirty="0" smtClean="0"/>
          </a:p>
          <a:p>
            <a:endParaRPr lang="en-US" dirty="0"/>
          </a:p>
        </p:txBody>
      </p:sp>
      <p:sp>
        <p:nvSpPr>
          <p:cNvPr id="4" name="Slide Number Placeholder 3"/>
          <p:cNvSpPr>
            <a:spLocks noGrp="1"/>
          </p:cNvSpPr>
          <p:nvPr>
            <p:ph type="sldNum" sz="quarter" idx="10"/>
          </p:nvPr>
        </p:nvSpPr>
        <p:spPr/>
        <p:txBody>
          <a:bodyPr/>
          <a:lstStyle/>
          <a:p>
            <a:fld id="{9FFAF341-DF03-4A3D-BCDB-0D371384FCBB}" type="slidenum">
              <a:rPr lang="en-US" smtClean="0"/>
              <a:t>4</a:t>
            </a:fld>
            <a:endParaRPr lang="en-US"/>
          </a:p>
        </p:txBody>
      </p:sp>
    </p:spTree>
    <p:extLst>
      <p:ext uri="{BB962C8B-B14F-4D97-AF65-F5344CB8AC3E}">
        <p14:creationId xmlns:p14="http://schemas.microsoft.com/office/powerpoint/2010/main" val="13853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Because of</a:t>
            </a:r>
            <a:r>
              <a:rPr lang="en-US" baseline="0" dirty="0" smtClean="0"/>
              <a:t> the potential promise but yet unproven benefits of sleep apnea treatment for stroke, the</a:t>
            </a:r>
            <a:r>
              <a:rPr lang="en-US" dirty="0" smtClean="0"/>
              <a:t> American Heart</a:t>
            </a:r>
            <a:r>
              <a:rPr lang="en-US" baseline="0" dirty="0" smtClean="0"/>
              <a:t> Association</a:t>
            </a:r>
            <a:r>
              <a:rPr lang="en-US" dirty="0" smtClean="0"/>
              <a:t> has </a:t>
            </a:r>
            <a:r>
              <a:rPr lang="en-US" baseline="0" dirty="0" smtClean="0"/>
              <a:t>called for a large scale clinical trial to test whether treatment of sleep apnea after stroke helps prevent the next stroke or helps improve recovery after stroke. Sleep SMART intends to answer these very important questions. We are very excited to have the opportunity to help figure out the answers. </a:t>
            </a:r>
            <a:endParaRPr lang="en-US" dirty="0"/>
          </a:p>
        </p:txBody>
      </p:sp>
      <p:sp>
        <p:nvSpPr>
          <p:cNvPr id="4" name="Slide Number Placeholder 3"/>
          <p:cNvSpPr>
            <a:spLocks noGrp="1"/>
          </p:cNvSpPr>
          <p:nvPr>
            <p:ph type="sldNum" sz="quarter" idx="10"/>
          </p:nvPr>
        </p:nvSpPr>
        <p:spPr/>
        <p:txBody>
          <a:bodyPr/>
          <a:lstStyle/>
          <a:p>
            <a:pPr>
              <a:defRPr/>
            </a:pPr>
            <a:fld id="{6F2E1ABD-F44A-4ADE-9691-C7342A8745E4}" type="slidenum">
              <a:rPr lang="en-US" smtClean="0"/>
              <a:pPr>
                <a:defRPr/>
              </a:pPr>
              <a:t>5</a:t>
            </a:fld>
            <a:endParaRPr lang="en-US"/>
          </a:p>
        </p:txBody>
      </p:sp>
    </p:spTree>
    <p:extLst>
      <p:ext uri="{BB962C8B-B14F-4D97-AF65-F5344CB8AC3E}">
        <p14:creationId xmlns:p14="http://schemas.microsoft.com/office/powerpoint/2010/main" val="211473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Sleep</a:t>
            </a:r>
            <a:r>
              <a:rPr lang="en-US" baseline="0" dirty="0" smtClean="0"/>
              <a:t> SMART is a late phase, randomized controlled trial where the outcome assessors are blinded to treatment assignment. Participants are recruited from an acute stroke or rehabilitation hospitalization from a participating center. Sleep SMART will require about 3,000 participants to be randomized to achieve the aims. To accomplish this, we anticipate having to consent and screen about 15,000 participants for OSA across all sites, so this trial is very large. Enrollment is scheduled to continue for 4 years.</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6</a:t>
            </a:fld>
            <a:endParaRPr lang="en-US"/>
          </a:p>
        </p:txBody>
      </p:sp>
    </p:spTree>
    <p:extLst>
      <p:ext uri="{BB962C8B-B14F-4D97-AF65-F5344CB8AC3E}">
        <p14:creationId xmlns:p14="http://schemas.microsoft.com/office/powerpoint/2010/main" val="362223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a:t>
            </a:r>
            <a:r>
              <a:rPr lang="en-US" baseline="0" dirty="0" smtClean="0"/>
              <a:t> of Sleep SMART are to determine whether </a:t>
            </a:r>
            <a:r>
              <a:rPr lang="en-US" dirty="0" smtClean="0"/>
              <a:t>treatment of obstructive sleep apnea (OSA) with positive airway pressure started shortly after acute ischemic stroke or high risk TIA (1) reduces recurrent stroke, acute coronary syndrome, and all-cause mortality 6 months after the event, and (2) improves stroke outcomes at 3 months in patients who experienced an ischemic stroke. The primary</a:t>
            </a:r>
            <a:r>
              <a:rPr lang="en-US" baseline="0" dirty="0" smtClean="0"/>
              <a:t> endpoint for prevention is the composite outcome of recurrent ischemic stroke, acute coronary syndrome, and all-cause mortality. These are assessed at 6 months. The primary endpoint for the recovery aim is functional outcome, measured by the mRS-9Q at 3 months. Other important outcomes are assessed including neurological, cognitive, and quality of life.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7</a:t>
            </a:fld>
            <a:endParaRPr lang="en-US"/>
          </a:p>
        </p:txBody>
      </p:sp>
    </p:spTree>
    <p:extLst>
      <p:ext uri="{BB962C8B-B14F-4D97-AF65-F5344CB8AC3E}">
        <p14:creationId xmlns:p14="http://schemas.microsoft.com/office/powerpoint/2010/main" val="23664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depicts</a:t>
            </a:r>
            <a:r>
              <a:rPr lang="en-US" baseline="0" dirty="0" smtClean="0"/>
              <a:t> the Sleep SMART flow. Patients are assessed for eligibility based on their clinical characteristics. Eligible patients who consent have a sleep apnea test the first night after consent. If qualifying OSA is identified, and without an abundance of central apneas, the participant then uses </a:t>
            </a:r>
            <a:r>
              <a:rPr lang="en-US" baseline="0" dirty="0" err="1" smtClean="0"/>
              <a:t>aCPAP</a:t>
            </a:r>
            <a:r>
              <a:rPr lang="en-US" baseline="0" dirty="0" smtClean="0"/>
              <a:t> for one night: the run-in night. If the participant uses the </a:t>
            </a:r>
            <a:r>
              <a:rPr lang="en-US" baseline="0" dirty="0" err="1" smtClean="0"/>
              <a:t>aCPAP</a:t>
            </a:r>
            <a:r>
              <a:rPr lang="en-US" baseline="0" dirty="0" smtClean="0"/>
              <a:t> for &gt;=4 hours that night, does not have treatment emergent central sleep apnea (defined as a central apnea index of &gt;10), and agrees to move forward after this CPAP experience, the participant is randomized. Participants are followed for 6 months with in-person assessments at 3 and 6 months.</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8</a:t>
            </a:fld>
            <a:endParaRPr lang="en-US"/>
          </a:p>
        </p:txBody>
      </p:sp>
    </p:spTree>
    <p:extLst>
      <p:ext uri="{BB962C8B-B14F-4D97-AF65-F5344CB8AC3E}">
        <p14:creationId xmlns:p14="http://schemas.microsoft.com/office/powerpoint/2010/main" val="216714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eligibility</a:t>
            </a:r>
            <a:r>
              <a:rPr lang="en-US" baseline="0" dirty="0" smtClean="0"/>
              <a:t> criteria for Sleep SMART are quite broad. To be eligible, age must be at least 18, the patients must have an ischemic stroke or a high risk TIA defined by an ABCD^2 score of 4 or greater. Last known well time must be within 14 days of consent. We want to get to patients as soon as possible though because the testing and initiation of treatment has to be done while the participants are still in the hospital. There are some exclusion criteria as well – most are to avoid instances where </a:t>
            </a:r>
            <a:r>
              <a:rPr lang="en-US" baseline="0" dirty="0" err="1" smtClean="0"/>
              <a:t>aCPAP</a:t>
            </a:r>
            <a:r>
              <a:rPr lang="en-US" baseline="0" dirty="0" smtClean="0"/>
              <a:t> may increase theoretical risk. I won’t show the list because it’s long and each one is pretty uncommon.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AF0056-6AE8-4EEF-8FE3-7467EFE5C115}" type="slidenum">
              <a:rPr lang="en-US" smtClean="0"/>
              <a:pPr/>
              <a:t>9</a:t>
            </a:fld>
            <a:endParaRPr lang="en-US"/>
          </a:p>
        </p:txBody>
      </p:sp>
    </p:spTree>
    <p:extLst>
      <p:ext uri="{BB962C8B-B14F-4D97-AF65-F5344CB8AC3E}">
        <p14:creationId xmlns:p14="http://schemas.microsoft.com/office/powerpoint/2010/main" val="311623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first night</a:t>
            </a:r>
            <a:r>
              <a:rPr lang="en-US" baseline="0" dirty="0" smtClean="0"/>
              <a:t> that occurs after the consent is signed, a sleep apnea test is performed with the Nox T3 device to identify qualifying OSA. The research coordinator applies the device in the evening and collects the device the following morning. The data collected are uploaded to Fusion Health where the tracings are reviewed and edited where appropriate, and scored by an automated process. On that same day, Fusion Health, a sleep medicine technology company partnering with Sleep SMART, lets the study team know whether the participant has qualifying OSA. Participants receive the T3 results when their participation in Sleep SMART is over.</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10</a:t>
            </a:fld>
            <a:endParaRPr lang="en-US"/>
          </a:p>
        </p:txBody>
      </p:sp>
    </p:spTree>
    <p:extLst>
      <p:ext uri="{BB962C8B-B14F-4D97-AF65-F5344CB8AC3E}">
        <p14:creationId xmlns:p14="http://schemas.microsoft.com/office/powerpoint/2010/main" val="240949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E6076-36A8-471E-A2A9-2434A71A66B6}"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6807976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222620-6C75-41C4-BA2C-9167EF6E0246}" type="datetimeFigureOut">
              <a:rPr lang="en-US" smtClean="0"/>
              <a:t>1/17/2019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3996566494"/>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28699" y="1066800"/>
            <a:ext cx="7086600" cy="4648200"/>
          </a:xfrm>
          <a:prstGeom prst="rect">
            <a:avLst/>
          </a:prstGeom>
          <a:ln w="19050">
            <a:noFill/>
          </a:ln>
        </p:spPr>
        <p:txBody>
          <a:bodyPr vert="horz" lIns="91440" tIns="45720" rIns="91440" bIns="45720" rtlCol="0" anchor="ctr">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750"/>
              </a:spcBef>
            </a:pPr>
            <a:endParaRPr lang="en-US" sz="8000" dirty="0" smtClean="0">
              <a:solidFill>
                <a:prstClr val="black"/>
              </a:solidFill>
              <a:latin typeface="+mn-lt"/>
            </a:endParaRPr>
          </a:p>
          <a:p>
            <a:pPr>
              <a:spcBef>
                <a:spcPts val="750"/>
              </a:spcBef>
            </a:pPr>
            <a:endParaRPr lang="en-US" sz="8000" dirty="0">
              <a:solidFill>
                <a:prstClr val="black"/>
              </a:solidFill>
              <a:latin typeface="+mn-lt"/>
            </a:endParaRPr>
          </a:p>
          <a:p>
            <a:pPr>
              <a:spcBef>
                <a:spcPts val="750"/>
              </a:spcBef>
            </a:pPr>
            <a:endParaRPr lang="en-US" sz="8000" dirty="0" smtClean="0">
              <a:solidFill>
                <a:prstClr val="black"/>
              </a:solidFill>
              <a:latin typeface="+mn-lt"/>
            </a:endParaRPr>
          </a:p>
          <a:p>
            <a:pPr algn="ctr">
              <a:spcBef>
                <a:spcPts val="750"/>
              </a:spcBef>
            </a:pPr>
            <a:r>
              <a:rPr lang="en-US" sz="8000" dirty="0" smtClean="0">
                <a:solidFill>
                  <a:prstClr val="black"/>
                </a:solidFill>
                <a:latin typeface="+mn-lt"/>
              </a:rPr>
              <a:t>Introduction to:</a:t>
            </a:r>
          </a:p>
          <a:p>
            <a:pPr algn="ctr">
              <a:spcBef>
                <a:spcPts val="750"/>
              </a:spcBef>
            </a:pPr>
            <a:endParaRPr lang="en-US" sz="8000" dirty="0">
              <a:solidFill>
                <a:prstClr val="black"/>
              </a:solidFill>
              <a:latin typeface="+mn-lt"/>
            </a:endParaRPr>
          </a:p>
          <a:p>
            <a:pPr algn="ctr">
              <a:spcBef>
                <a:spcPts val="750"/>
              </a:spcBef>
            </a:pPr>
            <a:endParaRPr lang="en-US" sz="8000" dirty="0" smtClean="0">
              <a:solidFill>
                <a:prstClr val="black"/>
              </a:solidFill>
              <a:latin typeface="+mn-lt"/>
            </a:endParaRPr>
          </a:p>
          <a:p>
            <a:pPr algn="ctr">
              <a:spcBef>
                <a:spcPts val="750"/>
              </a:spcBef>
            </a:pPr>
            <a:endParaRPr lang="en-US" sz="8000" dirty="0">
              <a:solidFill>
                <a:prstClr val="black"/>
              </a:solidFill>
              <a:latin typeface="+mn-lt"/>
            </a:endParaRPr>
          </a:p>
          <a:p>
            <a:pPr algn="ctr">
              <a:spcBef>
                <a:spcPts val="750"/>
              </a:spcBef>
            </a:pPr>
            <a:endParaRPr lang="en-US" sz="8000" dirty="0" smtClean="0">
              <a:solidFill>
                <a:prstClr val="black"/>
              </a:solidFill>
              <a:latin typeface="+mn-lt"/>
            </a:endParaRPr>
          </a:p>
          <a:p>
            <a:pPr algn="ctr">
              <a:spcBef>
                <a:spcPts val="750"/>
              </a:spcBef>
            </a:pPr>
            <a:endParaRPr lang="en-US" sz="8000" dirty="0" smtClean="0">
              <a:solidFill>
                <a:prstClr val="black"/>
              </a:solidFill>
              <a:latin typeface="+mn-lt"/>
            </a:endParaRPr>
          </a:p>
          <a:p>
            <a:pPr algn="ctr">
              <a:spcBef>
                <a:spcPts val="750"/>
              </a:spcBef>
            </a:pPr>
            <a:r>
              <a:rPr lang="en-US" sz="8000" u="sng" dirty="0" smtClean="0">
                <a:solidFill>
                  <a:prstClr val="black"/>
                </a:solidFill>
                <a:latin typeface="+mn-lt"/>
              </a:rPr>
              <a:t>Sleep</a:t>
            </a:r>
            <a:r>
              <a:rPr lang="en-US" sz="8000" dirty="0" smtClean="0">
                <a:solidFill>
                  <a:prstClr val="black"/>
                </a:solidFill>
                <a:latin typeface="+mn-lt"/>
              </a:rPr>
              <a:t> for </a:t>
            </a:r>
            <a:r>
              <a:rPr lang="en-US" sz="8000" u="sng" dirty="0" smtClean="0">
                <a:solidFill>
                  <a:prstClr val="black"/>
                </a:solidFill>
                <a:latin typeface="+mn-lt"/>
              </a:rPr>
              <a:t>S</a:t>
            </a:r>
            <a:r>
              <a:rPr lang="en-US" sz="8000" dirty="0" smtClean="0">
                <a:solidFill>
                  <a:prstClr val="black"/>
                </a:solidFill>
                <a:latin typeface="+mn-lt"/>
              </a:rPr>
              <a:t>troke </a:t>
            </a:r>
            <a:r>
              <a:rPr lang="en-US" sz="8000" u="sng" dirty="0" smtClean="0">
                <a:solidFill>
                  <a:prstClr val="black"/>
                </a:solidFill>
                <a:latin typeface="+mn-lt"/>
              </a:rPr>
              <a:t>M</a:t>
            </a:r>
            <a:r>
              <a:rPr lang="en-US" sz="8000" dirty="0" smtClean="0">
                <a:solidFill>
                  <a:prstClr val="black"/>
                </a:solidFill>
                <a:latin typeface="+mn-lt"/>
              </a:rPr>
              <a:t>anagement </a:t>
            </a:r>
            <a:r>
              <a:rPr lang="en-US" sz="8000" u="sng" dirty="0" smtClean="0">
                <a:solidFill>
                  <a:prstClr val="black"/>
                </a:solidFill>
                <a:latin typeface="+mn-lt"/>
              </a:rPr>
              <a:t>A</a:t>
            </a:r>
            <a:r>
              <a:rPr lang="en-US" sz="8000" dirty="0" smtClean="0">
                <a:solidFill>
                  <a:prstClr val="black"/>
                </a:solidFill>
                <a:latin typeface="+mn-lt"/>
              </a:rPr>
              <a:t>nd </a:t>
            </a:r>
            <a:r>
              <a:rPr lang="en-US" sz="8000" u="sng" dirty="0" smtClean="0">
                <a:solidFill>
                  <a:prstClr val="black"/>
                </a:solidFill>
                <a:latin typeface="+mn-lt"/>
              </a:rPr>
              <a:t>R</a:t>
            </a:r>
            <a:r>
              <a:rPr lang="en-US" sz="8000" dirty="0" smtClean="0">
                <a:solidFill>
                  <a:prstClr val="black"/>
                </a:solidFill>
                <a:latin typeface="+mn-lt"/>
              </a:rPr>
              <a:t>ecovery </a:t>
            </a:r>
            <a:r>
              <a:rPr lang="en-US" sz="8000" u="sng" dirty="0" smtClean="0">
                <a:solidFill>
                  <a:prstClr val="black"/>
                </a:solidFill>
                <a:latin typeface="+mn-lt"/>
              </a:rPr>
              <a:t>T</a:t>
            </a:r>
            <a:r>
              <a:rPr lang="en-US" sz="8000" dirty="0" smtClean="0">
                <a:solidFill>
                  <a:prstClr val="black"/>
                </a:solidFill>
                <a:latin typeface="+mn-lt"/>
              </a:rPr>
              <a:t>rial</a:t>
            </a:r>
          </a:p>
          <a:p>
            <a:pPr algn="ctr">
              <a:spcBef>
                <a:spcPts val="750"/>
              </a:spcBef>
            </a:pPr>
            <a:r>
              <a:rPr lang="en-US" sz="8000" dirty="0" smtClean="0">
                <a:latin typeface="+mn-lt"/>
              </a:rPr>
              <a:t>NIH/NINDS U01NS099043</a:t>
            </a:r>
          </a:p>
          <a:p>
            <a:pPr algn="ctr">
              <a:spcBef>
                <a:spcPts val="750"/>
              </a:spcBef>
            </a:pPr>
            <a:endParaRPr lang="en-US" sz="2100" dirty="0">
              <a:solidFill>
                <a:prstClr val="black"/>
              </a:solidFill>
              <a:latin typeface="+mn-lt"/>
              <a:ea typeface="+mn-ea"/>
              <a:cs typeface="+mn-cs"/>
            </a:endParaRPr>
          </a:p>
          <a:p>
            <a:pPr algn="ctr">
              <a:spcBef>
                <a:spcPts val="750"/>
              </a:spcBef>
            </a:pPr>
            <a:r>
              <a:rPr lang="en-US" sz="2100" dirty="0" smtClean="0">
                <a:solidFill>
                  <a:prstClr val="black"/>
                </a:solidFill>
                <a:latin typeface="+mn-lt"/>
                <a:ea typeface="+mn-ea"/>
                <a:cs typeface="+mn-cs"/>
              </a:rPr>
              <a:t/>
            </a:r>
            <a:br>
              <a:rPr lang="en-US" sz="2100" dirty="0" smtClean="0">
                <a:solidFill>
                  <a:prstClr val="black"/>
                </a:solidFill>
                <a:latin typeface="+mn-lt"/>
                <a:ea typeface="+mn-ea"/>
                <a:cs typeface="+mn-cs"/>
              </a:rPr>
            </a:br>
            <a:endParaRPr lang="en-US" sz="21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566" y="2946371"/>
            <a:ext cx="4382867" cy="1016029"/>
          </a:xfrm>
          <a:prstGeom prst="rect">
            <a:avLst/>
          </a:prstGeom>
        </p:spPr>
      </p:pic>
    </p:spTree>
    <p:extLst>
      <p:ext uri="{BB962C8B-B14F-4D97-AF65-F5344CB8AC3E}">
        <p14:creationId xmlns:p14="http://schemas.microsoft.com/office/powerpoint/2010/main" val="224485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Night after consent </a:t>
            </a:r>
            <a:endParaRPr lang="en-US" b="1" dirty="0"/>
          </a:p>
        </p:txBody>
      </p:sp>
      <p:sp>
        <p:nvSpPr>
          <p:cNvPr id="3" name="Content Placeholder 2"/>
          <p:cNvSpPr>
            <a:spLocks noGrp="1"/>
          </p:cNvSpPr>
          <p:nvPr>
            <p:ph idx="1"/>
          </p:nvPr>
        </p:nvSpPr>
        <p:spPr/>
        <p:txBody>
          <a:bodyPr/>
          <a:lstStyle/>
          <a:p>
            <a:r>
              <a:rPr lang="en-US" dirty="0" smtClean="0"/>
              <a:t>Screen for sleep apnea with </a:t>
            </a:r>
            <a:r>
              <a:rPr lang="en-US" dirty="0" err="1" smtClean="0"/>
              <a:t>Nox</a:t>
            </a:r>
            <a:r>
              <a:rPr lang="en-US" dirty="0" smtClean="0"/>
              <a:t> T3 device</a:t>
            </a:r>
          </a:p>
          <a:p>
            <a:r>
              <a:rPr lang="en-US" dirty="0" smtClean="0"/>
              <a:t>Apply device at night</a:t>
            </a:r>
          </a:p>
          <a:p>
            <a:r>
              <a:rPr lang="en-US" dirty="0" smtClean="0"/>
              <a:t>Collect in AM</a:t>
            </a:r>
          </a:p>
          <a:p>
            <a:r>
              <a:rPr lang="en-US" dirty="0" smtClean="0"/>
              <a:t>Upload to </a:t>
            </a:r>
            <a:r>
              <a:rPr lang="en-US" dirty="0" err="1" smtClean="0"/>
              <a:t>FusionHealth</a:t>
            </a:r>
            <a:r>
              <a:rPr lang="en-US" dirty="0" smtClean="0"/>
              <a:t>, a sleep medicine technology company</a:t>
            </a:r>
          </a:p>
          <a:p>
            <a:r>
              <a:rPr lang="en-US" dirty="0" smtClean="0"/>
              <a:t>Data processed that day to determine presence or absence of qualifying OSA </a:t>
            </a:r>
          </a:p>
          <a:p>
            <a:r>
              <a:rPr lang="en-US" dirty="0" smtClean="0"/>
              <a:t>No sleep apnea or too much central sleep apnea: provide T3 results; participation complete</a:t>
            </a:r>
          </a:p>
        </p:txBody>
      </p:sp>
    </p:spTree>
    <p:extLst>
      <p:ext uri="{BB962C8B-B14F-4D97-AF65-F5344CB8AC3E}">
        <p14:creationId xmlns:p14="http://schemas.microsoft.com/office/powerpoint/2010/main" val="118972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Routine polysomnography: no</a:t>
            </a:r>
            <a:endParaRPr lang="en-US" b="1" dirty="0"/>
          </a:p>
        </p:txBody>
      </p:sp>
      <p:pic>
        <p:nvPicPr>
          <p:cNvPr id="1026" name="Picture 2" descr="Polysomnography is a sleep study where several sleep parameters are investigated during sl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08410"/>
            <a:ext cx="6232124" cy="4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9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dirty="0" smtClean="0"/>
              <a:t>Nox T3: yes</a:t>
            </a:r>
          </a:p>
        </p:txBody>
      </p:sp>
      <p:pic>
        <p:nvPicPr>
          <p:cNvPr id="28675" name="Picture 5" descr="Image result for nox t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1853248"/>
            <a:ext cx="6330335" cy="33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42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night: </a:t>
            </a:r>
            <a:r>
              <a:rPr lang="en-US" b="1" dirty="0" err="1" smtClean="0"/>
              <a:t>aCPAP</a:t>
            </a:r>
            <a:r>
              <a:rPr lang="en-US" b="1" dirty="0" smtClean="0"/>
              <a:t> run-in night</a:t>
            </a:r>
            <a:endParaRPr lang="en-US" b="1" dirty="0"/>
          </a:p>
        </p:txBody>
      </p:sp>
      <p:sp>
        <p:nvSpPr>
          <p:cNvPr id="3" name="Content Placeholder 2"/>
          <p:cNvSpPr>
            <a:spLocks noGrp="1"/>
          </p:cNvSpPr>
          <p:nvPr>
            <p:ph idx="1"/>
          </p:nvPr>
        </p:nvSpPr>
        <p:spPr/>
        <p:txBody>
          <a:bodyPr/>
          <a:lstStyle/>
          <a:p>
            <a:r>
              <a:rPr lang="en-US" dirty="0" smtClean="0"/>
              <a:t>If the participant has qualifying OSA, the run-in night is conducted</a:t>
            </a:r>
          </a:p>
          <a:p>
            <a:r>
              <a:rPr lang="en-US" dirty="0" smtClean="0"/>
              <a:t>The participant uses </a:t>
            </a:r>
            <a:r>
              <a:rPr lang="en-US" dirty="0" err="1" smtClean="0"/>
              <a:t>aCPAP</a:t>
            </a:r>
            <a:r>
              <a:rPr lang="en-US" dirty="0" smtClean="0"/>
              <a:t> for one night to determine randomization eligibility</a:t>
            </a:r>
          </a:p>
          <a:p>
            <a:pPr lvl="1"/>
            <a:r>
              <a:rPr lang="en-US" dirty="0" smtClean="0"/>
              <a:t>RT checks on participant during night and troubleshoots any issues</a:t>
            </a:r>
          </a:p>
          <a:p>
            <a:r>
              <a:rPr lang="en-US" dirty="0" smtClean="0"/>
              <a:t>Participant eligible for randomization if:</a:t>
            </a:r>
          </a:p>
          <a:p>
            <a:pPr lvl="1"/>
            <a:r>
              <a:rPr lang="en-US" dirty="0" smtClean="0"/>
              <a:t>Used </a:t>
            </a:r>
            <a:r>
              <a:rPr lang="en-US" dirty="0" err="1" smtClean="0"/>
              <a:t>aCPAP</a:t>
            </a:r>
            <a:r>
              <a:rPr lang="en-US" dirty="0" smtClean="0"/>
              <a:t> for ≥4 hours</a:t>
            </a:r>
          </a:p>
          <a:p>
            <a:pPr lvl="1"/>
            <a:r>
              <a:rPr lang="en-US" dirty="0" err="1" smtClean="0"/>
              <a:t>aCPAP</a:t>
            </a:r>
            <a:r>
              <a:rPr lang="en-US" dirty="0" smtClean="0"/>
              <a:t> central apnea index &lt;10</a:t>
            </a:r>
          </a:p>
          <a:p>
            <a:pPr lvl="1"/>
            <a:r>
              <a:rPr lang="en-US" dirty="0" smtClean="0"/>
              <a:t>Willing to continue with Sleep SMART</a:t>
            </a:r>
          </a:p>
          <a:p>
            <a:r>
              <a:rPr lang="en-US" dirty="0" smtClean="0"/>
              <a:t>Does not meet randomization criteria: provide T3 results; participation complete</a:t>
            </a:r>
          </a:p>
        </p:txBody>
      </p:sp>
    </p:spTree>
    <p:extLst>
      <p:ext uri="{BB962C8B-B14F-4D97-AF65-F5344CB8AC3E}">
        <p14:creationId xmlns:p14="http://schemas.microsoft.com/office/powerpoint/2010/main" val="170190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ResMed</a:t>
            </a:r>
            <a:r>
              <a:rPr lang="en-US" b="1" dirty="0" smtClean="0"/>
              <a:t> </a:t>
            </a:r>
            <a:r>
              <a:rPr lang="en-US" b="1" dirty="0" err="1" smtClean="0"/>
              <a:t>AirSense</a:t>
            </a:r>
            <a:r>
              <a:rPr lang="en-US" b="1" dirty="0" smtClean="0"/>
              <a:t> 10</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00200" y="1676400"/>
            <a:ext cx="5577187" cy="4006279"/>
          </a:xfrm>
        </p:spPr>
      </p:pic>
    </p:spTree>
    <p:extLst>
      <p:ext uri="{BB962C8B-B14F-4D97-AF65-F5344CB8AC3E}">
        <p14:creationId xmlns:p14="http://schemas.microsoft.com/office/powerpoint/2010/main" val="314422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Recruitment/retention</a:t>
            </a:r>
            <a:endParaRPr lang="en-US" b="1" dirty="0"/>
          </a:p>
        </p:txBody>
      </p:sp>
      <p:sp>
        <p:nvSpPr>
          <p:cNvPr id="3" name="Content Placeholder 2"/>
          <p:cNvSpPr>
            <a:spLocks noGrp="1"/>
          </p:cNvSpPr>
          <p:nvPr>
            <p:ph idx="1"/>
          </p:nvPr>
        </p:nvSpPr>
        <p:spPr/>
        <p:txBody>
          <a:bodyPr>
            <a:normAutofit/>
          </a:bodyPr>
          <a:lstStyle/>
          <a:p>
            <a:r>
              <a:rPr lang="en-US" dirty="0" smtClean="0"/>
              <a:t>Recruitment video</a:t>
            </a:r>
          </a:p>
          <a:p>
            <a:r>
              <a:rPr lang="en-US" dirty="0" smtClean="0"/>
              <a:t>Study brochures</a:t>
            </a:r>
          </a:p>
          <a:p>
            <a:r>
              <a:rPr lang="en-US" dirty="0" smtClean="0"/>
              <a:t>Compensation for participants</a:t>
            </a:r>
          </a:p>
          <a:p>
            <a:pPr lvl="1"/>
            <a:r>
              <a:rPr lang="en-US" dirty="0" smtClean="0"/>
              <a:t>Baseline info + T3: $25</a:t>
            </a:r>
          </a:p>
          <a:p>
            <a:pPr lvl="1"/>
            <a:r>
              <a:rPr lang="en-US" dirty="0" smtClean="0"/>
              <a:t>Run-in night: $25</a:t>
            </a:r>
          </a:p>
          <a:p>
            <a:pPr lvl="1"/>
            <a:r>
              <a:rPr lang="en-US" dirty="0" smtClean="0"/>
              <a:t>3 month outcomes: $75</a:t>
            </a:r>
          </a:p>
          <a:p>
            <a:pPr lvl="1"/>
            <a:r>
              <a:rPr lang="en-US" dirty="0" smtClean="0"/>
              <a:t>6 month outcomes: $75</a:t>
            </a:r>
          </a:p>
          <a:p>
            <a:r>
              <a:rPr lang="en-US" dirty="0" err="1" smtClean="0"/>
              <a:t>aCPAP</a:t>
            </a:r>
            <a:r>
              <a:rPr lang="en-US" dirty="0" smtClean="0"/>
              <a:t> use monitored remotely; telemedicine-based care management</a:t>
            </a:r>
          </a:p>
          <a:p>
            <a:r>
              <a:rPr lang="en-US" dirty="0" smtClean="0"/>
              <a:t>Outcomes: Provision for home visits or telephone follow-up</a:t>
            </a:r>
          </a:p>
        </p:txBody>
      </p:sp>
    </p:spTree>
    <p:extLst>
      <p:ext uri="{BB962C8B-B14F-4D97-AF65-F5344CB8AC3E}">
        <p14:creationId xmlns:p14="http://schemas.microsoft.com/office/powerpoint/2010/main" val="83182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aCPAP</a:t>
            </a:r>
            <a:r>
              <a:rPr lang="en-US" b="1" dirty="0" smtClean="0"/>
              <a:t> arm: state-of-the-art care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6 months of </a:t>
            </a:r>
            <a:r>
              <a:rPr lang="en-US" dirty="0" err="1" smtClean="0"/>
              <a:t>aCPAP</a:t>
            </a:r>
            <a:r>
              <a:rPr lang="en-US" dirty="0" smtClean="0"/>
              <a:t> + guideline concordant care</a:t>
            </a:r>
          </a:p>
          <a:p>
            <a:r>
              <a:rPr lang="en-US" dirty="0" smtClean="0"/>
              <a:t>Assistance with </a:t>
            </a:r>
            <a:r>
              <a:rPr lang="en-US" dirty="0" err="1" smtClean="0"/>
              <a:t>aCPAP</a:t>
            </a:r>
            <a:r>
              <a:rPr lang="en-US" dirty="0" smtClean="0"/>
              <a:t> by RT during hospitalization</a:t>
            </a:r>
          </a:p>
          <a:p>
            <a:r>
              <a:rPr lang="en-US" dirty="0" smtClean="0"/>
              <a:t>Participant and caregiver review </a:t>
            </a:r>
            <a:r>
              <a:rPr lang="en-US" dirty="0" err="1" smtClean="0"/>
              <a:t>aCPAP</a:t>
            </a:r>
            <a:r>
              <a:rPr lang="en-US" dirty="0" smtClean="0"/>
              <a:t> video, written materials</a:t>
            </a:r>
          </a:p>
          <a:p>
            <a:r>
              <a:rPr lang="en-US" dirty="0" smtClean="0"/>
              <a:t>Telemedicine-based care management after discharge</a:t>
            </a:r>
          </a:p>
          <a:p>
            <a:pPr lvl="1"/>
            <a:r>
              <a:rPr lang="en-US" altLang="en-US" dirty="0" smtClean="0"/>
              <a:t>Remote monitoring of use, residual AHI, mask leak</a:t>
            </a:r>
          </a:p>
          <a:p>
            <a:pPr lvl="1"/>
            <a:r>
              <a:rPr lang="en-US" altLang="en-US" dirty="0" smtClean="0"/>
              <a:t>Proactive management and troubleshooting (including send new equipment directly to participant)</a:t>
            </a:r>
          </a:p>
          <a:p>
            <a:pPr lvl="2"/>
            <a:r>
              <a:rPr lang="en-US" altLang="en-US" dirty="0" smtClean="0"/>
              <a:t>technology </a:t>
            </a:r>
            <a:r>
              <a:rPr lang="en-US" altLang="en-US" dirty="0"/>
              <a:t>team</a:t>
            </a:r>
          </a:p>
          <a:p>
            <a:pPr lvl="2"/>
            <a:r>
              <a:rPr lang="en-US" altLang="en-US" dirty="0"/>
              <a:t>respiratory therapy team</a:t>
            </a:r>
          </a:p>
          <a:p>
            <a:pPr lvl="2"/>
            <a:r>
              <a:rPr lang="en-US" altLang="en-US" dirty="0"/>
              <a:t>sleep medicine </a:t>
            </a:r>
            <a:r>
              <a:rPr lang="en-US" altLang="en-US" dirty="0" smtClean="0"/>
              <a:t>physicians</a:t>
            </a:r>
          </a:p>
          <a:p>
            <a:endParaRPr lang="en-US" dirty="0" smtClean="0"/>
          </a:p>
          <a:p>
            <a:endParaRPr lang="en-US" dirty="0" smtClean="0"/>
          </a:p>
          <a:p>
            <a:endParaRPr lang="en-US" dirty="0"/>
          </a:p>
        </p:txBody>
      </p:sp>
    </p:spTree>
    <p:extLst>
      <p:ext uri="{BB962C8B-B14F-4D97-AF65-F5344CB8AC3E}">
        <p14:creationId xmlns:p14="http://schemas.microsoft.com/office/powerpoint/2010/main" val="341042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arm</a:t>
            </a:r>
            <a:endParaRPr lang="en-US" b="1" dirty="0"/>
          </a:p>
        </p:txBody>
      </p:sp>
      <p:sp>
        <p:nvSpPr>
          <p:cNvPr id="3" name="Content Placeholder 2"/>
          <p:cNvSpPr>
            <a:spLocks noGrp="1"/>
          </p:cNvSpPr>
          <p:nvPr>
            <p:ph idx="1"/>
          </p:nvPr>
        </p:nvSpPr>
        <p:spPr/>
        <p:txBody>
          <a:bodyPr/>
          <a:lstStyle/>
          <a:p>
            <a:r>
              <a:rPr lang="en-US" dirty="0" smtClean="0"/>
              <a:t>6 months of best medical therapy (without </a:t>
            </a:r>
            <a:r>
              <a:rPr lang="en-US" dirty="0" err="1" smtClean="0"/>
              <a:t>aCPAP</a:t>
            </a:r>
            <a:r>
              <a:rPr lang="en-US" dirty="0" smtClean="0"/>
              <a:t>)</a:t>
            </a:r>
            <a:endParaRPr lang="en-US" dirty="0"/>
          </a:p>
        </p:txBody>
      </p:sp>
    </p:spTree>
    <p:extLst>
      <p:ext uri="{BB962C8B-B14F-4D97-AF65-F5344CB8AC3E}">
        <p14:creationId xmlns:p14="http://schemas.microsoft.com/office/powerpoint/2010/main" val="333839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the trial care</a:t>
            </a:r>
            <a:endParaRPr lang="en-US" b="1" dirty="0"/>
          </a:p>
        </p:txBody>
      </p:sp>
      <p:sp>
        <p:nvSpPr>
          <p:cNvPr id="3" name="Content Placeholder 2"/>
          <p:cNvSpPr>
            <a:spLocks noGrp="1"/>
          </p:cNvSpPr>
          <p:nvPr>
            <p:ph idx="1"/>
          </p:nvPr>
        </p:nvSpPr>
        <p:spPr/>
        <p:txBody>
          <a:bodyPr/>
          <a:lstStyle/>
          <a:p>
            <a:r>
              <a:rPr lang="en-US" dirty="0" smtClean="0"/>
              <a:t>Intervention participants: may keep their </a:t>
            </a:r>
            <a:r>
              <a:rPr lang="en-US" dirty="0" err="1" smtClean="0"/>
              <a:t>aCPAP</a:t>
            </a:r>
            <a:r>
              <a:rPr lang="en-US" dirty="0" smtClean="0"/>
              <a:t> and associated supplies</a:t>
            </a:r>
          </a:p>
          <a:p>
            <a:r>
              <a:rPr lang="en-US" dirty="0" smtClean="0"/>
              <a:t>We offer referral to sleep medicine practitioner at trial end to both groups</a:t>
            </a:r>
          </a:p>
          <a:p>
            <a:endParaRPr lang="en-US" dirty="0"/>
          </a:p>
        </p:txBody>
      </p:sp>
    </p:spTree>
    <p:extLst>
      <p:ext uri="{BB962C8B-B14F-4D97-AF65-F5344CB8AC3E}">
        <p14:creationId xmlns:p14="http://schemas.microsoft.com/office/powerpoint/2010/main" val="228654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859"/>
            <a:ext cx="7886700" cy="1325563"/>
          </a:xfrm>
        </p:spPr>
        <p:txBody>
          <a:bodyPr/>
          <a:lstStyle/>
          <a:p>
            <a:r>
              <a:rPr lang="en-US" b="1" dirty="0" smtClean="0"/>
              <a:t>How can you be involved?</a:t>
            </a:r>
            <a:endParaRPr lang="en-US" b="1" dirty="0"/>
          </a:p>
        </p:txBody>
      </p:sp>
      <p:sp>
        <p:nvSpPr>
          <p:cNvPr id="4" name="TextBox 3"/>
          <p:cNvSpPr txBox="1"/>
          <p:nvPr/>
        </p:nvSpPr>
        <p:spPr>
          <a:xfrm>
            <a:off x="381000" y="6477000"/>
            <a:ext cx="7239000" cy="381000"/>
          </a:xfrm>
          <a:prstGeom prst="rect">
            <a:avLst/>
          </a:prstGeom>
          <a:noFill/>
        </p:spPr>
        <p:txBody>
          <a:bodyPr wrap="square" rtlCol="0">
            <a:spAutoFit/>
          </a:bodyPr>
          <a:lstStyle/>
          <a:p>
            <a:r>
              <a:rPr lang="en-US" dirty="0" smtClean="0"/>
              <a:t>Journal of Neuroscience Nursing 2016; 48: 133-142</a:t>
            </a:r>
            <a:endParaRPr lang="en-US" dirty="0"/>
          </a:p>
        </p:txBody>
      </p:sp>
      <p:pic>
        <p:nvPicPr>
          <p:cNvPr id="5" name="Picture 4"/>
          <p:cNvPicPr>
            <a:picLocks noChangeAspect="1"/>
          </p:cNvPicPr>
          <p:nvPr/>
        </p:nvPicPr>
        <p:blipFill>
          <a:blip r:embed="rId3"/>
          <a:stretch>
            <a:fillRect/>
          </a:stretch>
        </p:blipFill>
        <p:spPr>
          <a:xfrm>
            <a:off x="1085850" y="838200"/>
            <a:ext cx="6534150" cy="5462288"/>
          </a:xfrm>
          <a:prstGeom prst="rect">
            <a:avLst/>
          </a:prstGeom>
        </p:spPr>
      </p:pic>
      <p:cxnSp>
        <p:nvCxnSpPr>
          <p:cNvPr id="7" name="Straight Connector 6"/>
          <p:cNvCxnSpPr/>
          <p:nvPr/>
        </p:nvCxnSpPr>
        <p:spPr>
          <a:xfrm>
            <a:off x="5181600" y="6019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5400" y="6172200"/>
            <a:ext cx="5638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32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110 </a:t>
            </a:r>
            <a:r>
              <a:rPr lang="en-US" b="1" dirty="0" smtClean="0"/>
              <a:t>sites</a:t>
            </a:r>
            <a:endParaRPr lang="en-US"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0834" t="9564" r="18333" b="7726"/>
          <a:stretch/>
        </p:blipFill>
        <p:spPr>
          <a:xfrm>
            <a:off x="1219200" y="1981200"/>
            <a:ext cx="6477000" cy="3429001"/>
          </a:xfrm>
          <a:prstGeom prst="rect">
            <a:avLst/>
          </a:prstGeom>
        </p:spPr>
      </p:pic>
    </p:spTree>
    <p:extLst>
      <p:ext uri="{BB962C8B-B14F-4D97-AF65-F5344CB8AC3E}">
        <p14:creationId xmlns:p14="http://schemas.microsoft.com/office/powerpoint/2010/main" val="189660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r>
              <a:rPr lang="en-US" dirty="0" smtClean="0"/>
              <a:t> </a:t>
            </a:r>
            <a:endParaRPr lang="en-US" dirty="0"/>
          </a:p>
        </p:txBody>
      </p:sp>
      <p:sp>
        <p:nvSpPr>
          <p:cNvPr id="3" name="Content Placeholder 2"/>
          <p:cNvSpPr>
            <a:spLocks noGrp="1"/>
          </p:cNvSpPr>
          <p:nvPr>
            <p:ph idx="1"/>
          </p:nvPr>
        </p:nvSpPr>
        <p:spPr/>
        <p:txBody>
          <a:bodyPr/>
          <a:lstStyle/>
          <a:p>
            <a:r>
              <a:rPr lang="en-US" dirty="0" smtClean="0"/>
              <a:t>Post-stroke/TIA sleep apnea prevalence ~75%</a:t>
            </a:r>
            <a:endParaRPr lang="en-US" dirty="0"/>
          </a:p>
          <a:p>
            <a:r>
              <a:rPr lang="en-US" dirty="0" smtClean="0"/>
              <a:t>Risk factor </a:t>
            </a:r>
            <a:r>
              <a:rPr lang="en-US" dirty="0"/>
              <a:t>for incident and recurrent stroke, post-stroke deaths, and poor functional outcome after </a:t>
            </a:r>
            <a:r>
              <a:rPr lang="en-US" dirty="0" smtClean="0"/>
              <a:t>stroke</a:t>
            </a:r>
          </a:p>
          <a:p>
            <a:endParaRPr lang="en-US" dirty="0"/>
          </a:p>
        </p:txBody>
      </p:sp>
    </p:spTree>
    <p:extLst>
      <p:ext uri="{BB962C8B-B14F-4D97-AF65-F5344CB8AC3E}">
        <p14:creationId xmlns:p14="http://schemas.microsoft.com/office/powerpoint/2010/main" val="211624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a:t>
            </a:r>
            <a:endParaRPr lang="en-US" b="1" dirty="0"/>
          </a:p>
        </p:txBody>
      </p:sp>
      <p:sp>
        <p:nvSpPr>
          <p:cNvPr id="3" name="Content Placeholder 2"/>
          <p:cNvSpPr>
            <a:spLocks noGrp="1"/>
          </p:cNvSpPr>
          <p:nvPr>
            <p:ph idx="1"/>
          </p:nvPr>
        </p:nvSpPr>
        <p:spPr/>
        <p:txBody>
          <a:bodyPr/>
          <a:lstStyle/>
          <a:p>
            <a:r>
              <a:rPr lang="en-US" dirty="0"/>
              <a:t>O</a:t>
            </a:r>
            <a:r>
              <a:rPr lang="en-US" dirty="0" smtClean="0"/>
              <a:t>bservational </a:t>
            </a:r>
            <a:r>
              <a:rPr lang="en-US" dirty="0"/>
              <a:t>studies have shown much better outcomes for sleep apnea patients who use their </a:t>
            </a:r>
            <a:r>
              <a:rPr lang="en-US" dirty="0" smtClean="0"/>
              <a:t>CPAP</a:t>
            </a:r>
            <a:endParaRPr lang="en-US" dirty="0"/>
          </a:p>
          <a:p>
            <a:r>
              <a:rPr lang="en-US" dirty="0" smtClean="0"/>
              <a:t>Pilot trials and observational studies have shown safety of CPAP in acute stroke patients</a:t>
            </a:r>
          </a:p>
          <a:p>
            <a:r>
              <a:rPr lang="en-US" dirty="0"/>
              <a:t>Attractive target for intervention, especially given that its treatment is very low risk</a:t>
            </a:r>
          </a:p>
          <a:p>
            <a:endParaRPr lang="en-US" dirty="0" smtClean="0"/>
          </a:p>
        </p:txBody>
      </p:sp>
    </p:spTree>
    <p:extLst>
      <p:ext uri="{BB962C8B-B14F-4D97-AF65-F5344CB8AC3E}">
        <p14:creationId xmlns:p14="http://schemas.microsoft.com/office/powerpoint/2010/main" val="139276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2474"/>
            <a:ext cx="7862888" cy="857250"/>
          </a:xfrm>
        </p:spPr>
        <p:txBody>
          <a:bodyPr>
            <a:normAutofit/>
          </a:bodyPr>
          <a:lstStyle/>
          <a:p>
            <a:pPr algn="ctr"/>
            <a:r>
              <a:rPr lang="en-US" b="1" dirty="0" smtClean="0"/>
              <a:t>AHA secondary prevention guidelines 2014</a:t>
            </a:r>
            <a:endParaRPr lang="en-US" b="1" dirty="0"/>
          </a:p>
        </p:txBody>
      </p:sp>
      <p:sp>
        <p:nvSpPr>
          <p:cNvPr id="3" name="Content Placeholder 2"/>
          <p:cNvSpPr>
            <a:spLocks noGrp="1"/>
          </p:cNvSpPr>
          <p:nvPr>
            <p:ph idx="1"/>
          </p:nvPr>
        </p:nvSpPr>
        <p:spPr>
          <a:xfrm>
            <a:off x="1295400" y="2514600"/>
            <a:ext cx="6481763" cy="2961947"/>
          </a:xfrm>
        </p:spPr>
        <p:txBody>
          <a:bodyPr>
            <a:normAutofit/>
          </a:bodyPr>
          <a:lstStyle/>
          <a:p>
            <a:pPr marL="0" indent="0" algn="ctr">
              <a:buNone/>
            </a:pPr>
            <a:r>
              <a:rPr lang="en-US" sz="2400" dirty="0"/>
              <a:t>“Given these generally promising albeit mixed results across the randomized trials and the observational cohort studies, what is clearly needed is a randomized trial with adequate sample size to examine whether and the extent to which treatment of sleep apnea with CPAP improves outcomes such as stroke severity, functional status, and recurrent vascular events.”</a:t>
            </a:r>
          </a:p>
        </p:txBody>
      </p:sp>
    </p:spTree>
    <p:extLst>
      <p:ext uri="{BB962C8B-B14F-4D97-AF65-F5344CB8AC3E}">
        <p14:creationId xmlns:p14="http://schemas.microsoft.com/office/powerpoint/2010/main" val="363896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Synopsis</a:t>
            </a:r>
            <a:endParaRPr lang="en-US" b="1" dirty="0"/>
          </a:p>
        </p:txBody>
      </p:sp>
      <p:sp>
        <p:nvSpPr>
          <p:cNvPr id="3" name="Content Placeholder 2"/>
          <p:cNvSpPr>
            <a:spLocks noGrp="1"/>
          </p:cNvSpPr>
          <p:nvPr>
            <p:ph idx="1"/>
          </p:nvPr>
        </p:nvSpPr>
        <p:spPr/>
        <p:txBody>
          <a:bodyPr/>
          <a:lstStyle/>
          <a:p>
            <a:r>
              <a:rPr lang="en-US" dirty="0" smtClean="0"/>
              <a:t>Phase </a:t>
            </a:r>
            <a:r>
              <a:rPr lang="en-US" dirty="0"/>
              <a:t>3 multicenter, prospective randomized open-, blinded-endpoint (PROBE) controlled trial</a:t>
            </a:r>
          </a:p>
          <a:p>
            <a:r>
              <a:rPr lang="en-US" dirty="0"/>
              <a:t>110 sites </a:t>
            </a:r>
            <a:r>
              <a:rPr lang="en-US" dirty="0" smtClean="0"/>
              <a:t>nationwide – recruitment from acute or rehab hospitalization</a:t>
            </a:r>
            <a:endParaRPr lang="en-US" dirty="0"/>
          </a:p>
          <a:p>
            <a:r>
              <a:rPr lang="en-US" dirty="0" smtClean="0"/>
              <a:t>~3000 participants </a:t>
            </a:r>
            <a:r>
              <a:rPr lang="en-US" dirty="0"/>
              <a:t>randomized, 15,000 </a:t>
            </a:r>
            <a:r>
              <a:rPr lang="en-US" dirty="0" smtClean="0"/>
              <a:t>participants </a:t>
            </a:r>
            <a:r>
              <a:rPr lang="en-US" dirty="0"/>
              <a:t>screened</a:t>
            </a:r>
          </a:p>
          <a:p>
            <a:r>
              <a:rPr lang="en-US" dirty="0"/>
              <a:t>Enrollment over 4 years</a:t>
            </a:r>
          </a:p>
          <a:p>
            <a:pPr marL="0" indent="0">
              <a:buNone/>
            </a:pPr>
            <a:endParaRPr lang="en-US" dirty="0"/>
          </a:p>
        </p:txBody>
      </p:sp>
    </p:spTree>
    <p:extLst>
      <p:ext uri="{BB962C8B-B14F-4D97-AF65-F5344CB8AC3E}">
        <p14:creationId xmlns:p14="http://schemas.microsoft.com/office/powerpoint/2010/main" val="234423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and Primary Endpoints</a:t>
            </a:r>
          </a:p>
        </p:txBody>
      </p:sp>
      <p:sp>
        <p:nvSpPr>
          <p:cNvPr id="3" name="Content Placeholder 2"/>
          <p:cNvSpPr>
            <a:spLocks noGrp="1"/>
          </p:cNvSpPr>
          <p:nvPr>
            <p:ph idx="1"/>
          </p:nvPr>
        </p:nvSpPr>
        <p:spPr/>
        <p:txBody>
          <a:bodyPr>
            <a:normAutofit/>
          </a:bodyPr>
          <a:lstStyle/>
          <a:p>
            <a:pPr marL="0" indent="0">
              <a:buNone/>
            </a:pPr>
            <a:r>
              <a:rPr lang="en-US" b="1" dirty="0"/>
              <a:t>Objectives</a:t>
            </a:r>
            <a:r>
              <a:rPr lang="en-US" dirty="0"/>
              <a:t>: Determine whether treatment of </a:t>
            </a:r>
            <a:r>
              <a:rPr lang="en-US" dirty="0" smtClean="0"/>
              <a:t>obstructive sleep </a:t>
            </a:r>
            <a:r>
              <a:rPr lang="en-US" dirty="0"/>
              <a:t>a</a:t>
            </a:r>
            <a:r>
              <a:rPr lang="en-US" dirty="0" smtClean="0"/>
              <a:t>pnea </a:t>
            </a:r>
            <a:r>
              <a:rPr lang="en-US" dirty="0"/>
              <a:t>(OSA) with positive airway pressure </a:t>
            </a:r>
            <a:r>
              <a:rPr lang="en-US" dirty="0" smtClean="0"/>
              <a:t>started </a:t>
            </a:r>
            <a:r>
              <a:rPr lang="en-US" dirty="0"/>
              <a:t>shortly after acute </a:t>
            </a:r>
            <a:r>
              <a:rPr lang="en-US" dirty="0" smtClean="0"/>
              <a:t>ischemic </a:t>
            </a:r>
            <a:r>
              <a:rPr lang="en-US" dirty="0"/>
              <a:t>stroke or high risk TIA (1) reduces recurrent stroke, acute coronary syndrome, and all-cause mortality 6 months after the event, and (2) improves stroke outcomes at 3 months in patients who experienced an ischemic stroke. </a:t>
            </a:r>
          </a:p>
          <a:p>
            <a:pPr marL="0" indent="0">
              <a:buNone/>
            </a:pPr>
            <a:r>
              <a:rPr lang="en-US" b="1" dirty="0"/>
              <a:t>Primary Endpoints</a:t>
            </a:r>
            <a:r>
              <a:rPr lang="en-US" dirty="0"/>
              <a:t>: (1) Prevention endpoint: the composite outcome of recurrent stroke, acute coronary syndrome, or all-cause mortality at 6 months, (2) Recovery endpoint: functional outcome at 3 months.</a:t>
            </a:r>
          </a:p>
          <a:p>
            <a:pPr marL="0" indent="0">
              <a:buNone/>
            </a:pPr>
            <a:r>
              <a:rPr lang="en-US" b="1" dirty="0"/>
              <a:t>Secondary Endpoints</a:t>
            </a:r>
            <a:r>
              <a:rPr lang="en-US" dirty="0"/>
              <a:t>: neurological, cognitive, and quality of life outcomes at 3 months. </a:t>
            </a:r>
          </a:p>
          <a:p>
            <a:pPr marL="0" indent="0">
              <a:buNone/>
            </a:pPr>
            <a:endParaRPr lang="en-US" dirty="0"/>
          </a:p>
        </p:txBody>
      </p:sp>
    </p:spTree>
    <p:extLst>
      <p:ext uri="{BB962C8B-B14F-4D97-AF65-F5344CB8AC3E}">
        <p14:creationId xmlns:p14="http://schemas.microsoft.com/office/powerpoint/2010/main" val="284460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9743" r="8381" b="21571"/>
          <a:stretch/>
        </p:blipFill>
        <p:spPr bwMode="auto">
          <a:xfrm>
            <a:off x="76200" y="838200"/>
            <a:ext cx="8912275"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213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Inclusion criteria</a:t>
            </a:r>
            <a:endParaRPr lang="en-US" b="1" dirty="0"/>
          </a:p>
        </p:txBody>
      </p:sp>
      <p:sp>
        <p:nvSpPr>
          <p:cNvPr id="3" name="Content Placeholder 2"/>
          <p:cNvSpPr>
            <a:spLocks noGrp="1"/>
          </p:cNvSpPr>
          <p:nvPr>
            <p:ph idx="1"/>
          </p:nvPr>
        </p:nvSpPr>
        <p:spPr/>
        <p:txBody>
          <a:bodyPr/>
          <a:lstStyle/>
          <a:p>
            <a:r>
              <a:rPr lang="en-US" dirty="0" smtClean="0"/>
              <a:t>Inpatient </a:t>
            </a:r>
            <a:r>
              <a:rPr lang="en-US" dirty="0"/>
              <a:t>at an enrolling </a:t>
            </a:r>
            <a:r>
              <a:rPr lang="en-US" dirty="0" smtClean="0"/>
              <a:t>site</a:t>
            </a:r>
            <a:endParaRPr lang="en-US" dirty="0"/>
          </a:p>
          <a:p>
            <a:r>
              <a:rPr lang="en-US" dirty="0" smtClean="0"/>
              <a:t>≥ </a:t>
            </a:r>
            <a:r>
              <a:rPr lang="en-US" dirty="0"/>
              <a:t>18 years </a:t>
            </a:r>
            <a:r>
              <a:rPr lang="en-US" dirty="0" smtClean="0"/>
              <a:t>old</a:t>
            </a:r>
          </a:p>
          <a:p>
            <a:r>
              <a:rPr lang="en-US" dirty="0" smtClean="0"/>
              <a:t>Ischemic stroke, or </a:t>
            </a:r>
            <a:r>
              <a:rPr lang="en-US" dirty="0"/>
              <a:t>TIA with ABCD²≥</a:t>
            </a:r>
            <a:r>
              <a:rPr lang="en-US" dirty="0" smtClean="0"/>
              <a:t>4 </a:t>
            </a:r>
            <a:r>
              <a:rPr lang="en-US" dirty="0"/>
              <a:t>within the prior 14 </a:t>
            </a:r>
            <a:r>
              <a:rPr lang="en-US" dirty="0" smtClean="0"/>
              <a:t>days</a:t>
            </a:r>
            <a:endParaRPr lang="en-US" dirty="0"/>
          </a:p>
        </p:txBody>
      </p:sp>
    </p:spTree>
    <p:extLst>
      <p:ext uri="{BB962C8B-B14F-4D97-AF65-F5344CB8AC3E}">
        <p14:creationId xmlns:p14="http://schemas.microsoft.com/office/powerpoint/2010/main" val="3398167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4908</TotalTime>
  <Words>2604</Words>
  <Application>Microsoft Office PowerPoint</Application>
  <PresentationFormat>On-screen Show (4:3)</PresentationFormat>
  <Paragraphs>145</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110 sites</vt:lpstr>
      <vt:lpstr>Background </vt:lpstr>
      <vt:lpstr>Background </vt:lpstr>
      <vt:lpstr>AHA secondary prevention guidelines 2014</vt:lpstr>
      <vt:lpstr>Study Synopsis</vt:lpstr>
      <vt:lpstr>Objectives and Primary Endpoints</vt:lpstr>
      <vt:lpstr>PowerPoint Presentation</vt:lpstr>
      <vt:lpstr>Inclusion criteria</vt:lpstr>
      <vt:lpstr>Night after consent </vt:lpstr>
      <vt:lpstr>Routine polysomnography: no</vt:lpstr>
      <vt:lpstr>Nox T3: yes</vt:lpstr>
      <vt:lpstr>Next night: aCPAP run-in night</vt:lpstr>
      <vt:lpstr>ResMed AirSense 10</vt:lpstr>
      <vt:lpstr>Recruitment/retention</vt:lpstr>
      <vt:lpstr>aCPAP arm: state-of-the-art care</vt:lpstr>
      <vt:lpstr>Control arm</vt:lpstr>
      <vt:lpstr>After the trial care</vt:lpstr>
      <vt:lpstr>How can you be involved?</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Webinar Round Table Discussion</dc:title>
  <dc:creator>Goldfarb, Sherry</dc:creator>
  <cp:lastModifiedBy>Brown, Devin</cp:lastModifiedBy>
  <cp:revision>286</cp:revision>
  <cp:lastPrinted>2018-03-20T16:28:17Z</cp:lastPrinted>
  <dcterms:created xsi:type="dcterms:W3CDTF">2016-10-11T15:38:23Z</dcterms:created>
  <dcterms:modified xsi:type="dcterms:W3CDTF">2019-01-17T18:45:49Z</dcterms:modified>
</cp:coreProperties>
</file>