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9" r:id="rId2"/>
    <p:sldId id="2134806156" r:id="rId3"/>
    <p:sldId id="1189" r:id="rId4"/>
    <p:sldId id="2134806153" r:id="rId5"/>
    <p:sldId id="2134806154" r:id="rId6"/>
    <p:sldId id="1194" r:id="rId7"/>
    <p:sldId id="1193" r:id="rId8"/>
    <p:sldId id="1195" r:id="rId9"/>
    <p:sldId id="2134806149" r:id="rId10"/>
    <p:sldId id="2134806148" r:id="rId11"/>
    <p:sldId id="1197" r:id="rId12"/>
    <p:sldId id="2134806150" r:id="rId13"/>
    <p:sldId id="2134806152" r:id="rId14"/>
    <p:sldId id="2134806157" r:id="rId15"/>
    <p:sldId id="2134806151" r:id="rId16"/>
    <p:sldId id="1191" r:id="rId17"/>
    <p:sldId id="1198" r:id="rId18"/>
    <p:sldId id="119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2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4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A8AB8-0806-B94D-8B6D-03C2BA6F61EB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FA005-1028-9F46-930F-89BBE5F41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18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30349-CA03-43DA-9665-F2194A6D03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951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30349-CA03-43DA-9665-F2194A6D03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301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ti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10058400" cy="6806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33609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2620-6C75-41C4-BA2C-9167EF6E0246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765-5593-4422-9F5A-70A2CAFFC53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5740937"/>
            <a:ext cx="1591853" cy="9805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238" y="5738237"/>
            <a:ext cx="2254562" cy="9805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729" y="5763236"/>
            <a:ext cx="1311923" cy="10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5" y="106603"/>
            <a:ext cx="3651504" cy="77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00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0EE635-9B47-360F-7559-7C8F45E753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10058400" cy="6806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2620-6C75-41C4-BA2C-9167EF6E0246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765-5593-4422-9F5A-70A2CAFFC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73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465A36-EF18-7A32-8D65-09AF3841F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10058400" cy="680643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2620-6C75-41C4-BA2C-9167EF6E0246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765-5593-4422-9F5A-70A2CAFFC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80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241331-8D27-7619-33DA-70E2BEEC34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52400"/>
            <a:ext cx="10058400" cy="68064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10058400" cy="6806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54" y="-51517"/>
            <a:ext cx="10515600" cy="1325563"/>
          </a:xfrm>
        </p:spPr>
        <p:txBody>
          <a:bodyPr/>
          <a:lstStyle>
            <a:lvl1pPr>
              <a:defRPr b="1">
                <a:solidFill>
                  <a:srgbClr val="336094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476" y="1465700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2620-6C75-41C4-BA2C-9167EF6E0246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765-5593-4422-9F5A-70A2CAFFC534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35560" y="965200"/>
            <a:ext cx="11843740" cy="0"/>
          </a:xfrm>
          <a:prstGeom prst="line">
            <a:avLst/>
          </a:prstGeom>
          <a:ln w="19050">
            <a:solidFill>
              <a:srgbClr val="3360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7" y="6266582"/>
            <a:ext cx="2249144" cy="4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76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E25E9F6-5F6F-765E-DBC9-A34F298551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10058400" cy="6806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2620-6C75-41C4-BA2C-9167EF6E0246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765-5593-4422-9F5A-70A2CAFFC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3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F65C67-B8EB-3C7D-83B7-9A1C888D5C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10058400" cy="6806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2620-6C75-41C4-BA2C-9167EF6E0246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765-5593-4422-9F5A-70A2CAFFC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01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469BF68-C620-5DD2-3CD4-7BAC0DA1C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10058400" cy="6806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2620-6C75-41C4-BA2C-9167EF6E0246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765-5593-4422-9F5A-70A2CAFFC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7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DC8133-7A21-C7CD-7C0D-233A9B0731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10058400" cy="6806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2620-6C75-41C4-BA2C-9167EF6E0246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765-5593-4422-9F5A-70A2CAFFC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30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CC18FA-5958-BDB6-FED8-91D8CDF205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10058400" cy="680643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2620-6C75-41C4-BA2C-9167EF6E0246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765-5593-4422-9F5A-70A2CAFFC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454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2187AD-FD48-8BA2-CD3C-19FFDFFBD7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10058400" cy="6806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2620-6C75-41C4-BA2C-9167EF6E0246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765-5593-4422-9F5A-70A2CAFFC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99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5CADAA-1B1A-CF68-70AB-3E2B918371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10058400" cy="6806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2620-6C75-41C4-BA2C-9167EF6E0246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765-5593-4422-9F5A-70A2CAFFC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14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22620-6C75-41C4-BA2C-9167EF6E0246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21765-5593-4422-9F5A-70A2CAFFC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8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3609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55CAF-17B7-A4A0-F3E8-FF0CA0630C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1948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0070C0"/>
                </a:solidFill>
              </a:rPr>
              <a:t>Welcome</a:t>
            </a:r>
            <a:br>
              <a:rPr lang="en-US" dirty="0">
                <a:solidFill>
                  <a:srgbClr val="0070C0"/>
                </a:solidFill>
              </a:rPr>
            </a:br>
            <a:br>
              <a:rPr lang="en-US" dirty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397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590C206-CC2B-4D83-872A-8566A548F42A}"/>
              </a:ext>
            </a:extLst>
          </p:cNvPr>
          <p:cNvSpPr txBox="1"/>
          <p:nvPr/>
        </p:nvSpPr>
        <p:spPr>
          <a:xfrm>
            <a:off x="114023" y="1132581"/>
            <a:ext cx="4831938" cy="5655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PREVENTION OF STROKE (11)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CREST-2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Treatment of asymptomatic carotid stenosis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N=2480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CREST-H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Hemodynamic impairment ancillary study in CREST-2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N=500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ARCADIA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Apixaban vs. aspirin for cryptogenic stroke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N=1100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ARCADIA-CSI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Apixaban for cognition and silent infarcts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N=500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SATURN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Statin use in ICH survivors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N=1456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SATURN-MRI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Statins for silent stroke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0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(N=912)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ASPIRE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Anticoagulation of atrial fibrillation in ICH survivors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N=700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CAPTIVA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Anticoagulation vs antiplatelets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intracranial stenosis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N=1683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CAPTIVA MRI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biomarkers of recurrent stroke in intracranial atherosclerotic stenosis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(n=300)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Sleep-SMART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Treatment of obstructive sleep apnea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N=3062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Corticosteroids for pediatric stroke due to focal cerebral arteriopathy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(n= 80)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3672" marR="0" lvl="1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346472" algn="l"/>
              </a:tabLst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6472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346472" algn="l"/>
              </a:tabLst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10963-3A73-1755-7F9B-A10B8138D6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5615" y="1127598"/>
            <a:ext cx="394670" cy="478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222471-7FEC-6772-8299-539FC116B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9593" y="1229816"/>
            <a:ext cx="768663" cy="2737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D46663-28CF-82D5-4196-35B3741EFC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348" y="2497328"/>
            <a:ext cx="768663" cy="326682"/>
          </a:xfrm>
          <a:prstGeom prst="rect">
            <a:avLst/>
          </a:prstGeom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E0393645-C3A6-22DB-CFC8-08887F383D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4843" y="2882985"/>
            <a:ext cx="1265453" cy="284726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C0E7D0C0-5B7F-CAEE-267E-A9E3F0C2CD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324" y="3275062"/>
            <a:ext cx="372185" cy="5538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6FE21B-68E4-209E-1726-EEE5A70C48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6799" y="3365499"/>
            <a:ext cx="923438" cy="2615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D2B95F-A96F-C6B4-1EA1-B1904A8042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6676" y="1769597"/>
            <a:ext cx="611580" cy="5430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6743C9-82BA-66B5-EDEC-9E92C3B7FB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37" y="3899532"/>
            <a:ext cx="437594" cy="5112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C2B205-B9A4-2CB0-8322-B966C026963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6676" y="2384041"/>
            <a:ext cx="729209" cy="3817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B41956-7EEC-C571-AE0A-1416BD8FED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014" y="3997327"/>
            <a:ext cx="817254" cy="2615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7682AC-AACD-D102-4E66-DC5751691CF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2980" y="1767051"/>
            <a:ext cx="546859" cy="528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40AD7B-172D-013D-49BC-9B2495ACE9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68073" y="5599844"/>
            <a:ext cx="694865" cy="3033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9307C6-9E99-FC17-4283-C8DEC3A6880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54775" y="5104477"/>
            <a:ext cx="654558" cy="3033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8E2652-5ED2-EEE3-C3B3-30E875FAFB5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28199" y="5624572"/>
            <a:ext cx="729209" cy="3089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FC6436-A692-9DB7-558B-7702581C6F8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77228" y="4633316"/>
            <a:ext cx="633903" cy="279126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D51C7DBC-6739-E14C-C10E-A1591F4A16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50800"/>
            <a:ext cx="10515600" cy="1325563"/>
          </a:xfrm>
        </p:spPr>
        <p:txBody>
          <a:bodyPr/>
          <a:lstStyle/>
          <a:p>
            <a:r>
              <a:rPr lang="en-US" dirty="0"/>
              <a:t>21 Ongoing Trials/Studies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7AFFDC-BA38-7FC2-499A-C13E811C6850}"/>
              </a:ext>
            </a:extLst>
          </p:cNvPr>
          <p:cNvSpPr txBox="1"/>
          <p:nvPr/>
        </p:nvSpPr>
        <p:spPr>
          <a:xfrm>
            <a:off x="5093516" y="1091593"/>
            <a:ext cx="500033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ACUTE STROKE TREATMENT (5)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MOST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Adjunctive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antithrombotics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epfibatide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argatroban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) to thrombolysis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N=1200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FASTEST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FVIIa for acute hemorrhagic stroke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N=860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RHAPSODY-2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3K3A-APC with thrombectomy and thrombolysis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N=1400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Dose-finding novel clot-dissolving Ab, TS23, in extended time window ischemic stroke patients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(n=300)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 Platform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Adaptive, registry-supported trial platform to optimize outcomes after LVO 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STROKE RECOVERY &amp; REHABILITATION (3)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TRANSPORT-2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Transcranial direct stimulation to aid recovery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N=129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I-ACQUIRE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Intensive infant rehabilitation for pediatric stroke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N=240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VERIFY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Acute prediction of motor recovery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N=657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PRIMARY STROKE PREVENTION IN COVID (2)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ACTIV 4A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Antithrombotic approach for inpatient COVID-19 patients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CB9E25-9757-4527-AB5C-E5B5353DC37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86676" y="5025554"/>
            <a:ext cx="827240" cy="357478"/>
          </a:xfrm>
          <a:prstGeom prst="rect">
            <a:avLst/>
          </a:prstGeom>
        </p:spPr>
      </p:pic>
      <p:pic>
        <p:nvPicPr>
          <p:cNvPr id="1026" name="Picture 2" descr="CAPTIVA_MRI_Logo.jpg">
            <a:extLst>
              <a:ext uri="{FF2B5EF4-FFF2-40B4-BE49-F238E27FC236}">
                <a16:creationId xmlns:a16="http://schemas.microsoft.com/office/drawing/2014/main" id="{899C81FD-5E3D-4003-814C-DE54BBB9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778" y="4504633"/>
            <a:ext cx="930700" cy="40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DDE9B8-FCB9-4F3F-B1B3-D1119F6660C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938" y="5932689"/>
            <a:ext cx="1266505" cy="7124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DA39814-0633-439B-89A9-E8F20CE38D4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147" y="6059153"/>
            <a:ext cx="740715" cy="48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64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F4D1267-9456-F4D5-5982-C8763F1E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03844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Countless Others—</a:t>
            </a:r>
            <a:br>
              <a:rPr lang="en-US" dirty="0"/>
            </a:br>
            <a:r>
              <a:rPr lang="en-US" sz="3600" dirty="0"/>
              <a:t>NCC, NDMC, RCCs, Trial-Specific Investigators and Coordinators, Committees, Enrolling Hospitals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08ED33-0273-DE06-8399-42F1D0645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303" y="2066079"/>
            <a:ext cx="6746697" cy="3804143"/>
          </a:xfrm>
          <a:prstGeom prst="rect">
            <a:avLst/>
          </a:prstGeom>
        </p:spPr>
      </p:pic>
      <p:pic>
        <p:nvPicPr>
          <p:cNvPr id="2052" name="Picture 4" descr="Team Development">
            <a:extLst>
              <a:ext uri="{FF2B5EF4-FFF2-40B4-BE49-F238E27FC236}">
                <a16:creationId xmlns:a16="http://schemas.microsoft.com/office/drawing/2014/main" id="{A2FF7893-C077-6FBB-1C4A-6CF4725AE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066" y="2941817"/>
            <a:ext cx="3369346" cy="250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788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3B0B51-8AC4-3609-3EAA-7CC47A3A4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11" y="793392"/>
            <a:ext cx="11960577" cy="598028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2AE0106-78B7-C877-CC6E-C22CF3EE4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11" y="-209563"/>
            <a:ext cx="11960577" cy="1325563"/>
          </a:xfrm>
        </p:spPr>
        <p:txBody>
          <a:bodyPr>
            <a:normAutofit/>
          </a:bodyPr>
          <a:lstStyle/>
          <a:p>
            <a:r>
              <a:rPr lang="en-US" sz="3200" dirty="0"/>
              <a:t>Almost 12k Enrolled, Over 6k Randomized</a:t>
            </a:r>
          </a:p>
        </p:txBody>
      </p:sp>
    </p:spTree>
    <p:extLst>
      <p:ext uri="{BB962C8B-B14F-4D97-AF65-F5344CB8AC3E}">
        <p14:creationId xmlns:p14="http://schemas.microsoft.com/office/powerpoint/2010/main" val="2745942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D3154-959C-B4AF-AED4-8731FBC72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24165-5A1F-4C44-70DC-A17AD957D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Today</a:t>
            </a:r>
          </a:p>
          <a:p>
            <a:pPr lvl="1"/>
            <a:r>
              <a:rPr lang="en-US" dirty="0"/>
              <a:t>Continue to build our StrokeNet community</a:t>
            </a:r>
          </a:p>
          <a:p>
            <a:pPr lvl="1"/>
            <a:r>
              <a:rPr lang="en-US" dirty="0"/>
              <a:t>Identify operational challenges and opportunities for targeted future efforts on local and national levels</a:t>
            </a:r>
          </a:p>
          <a:p>
            <a:pPr lvl="1"/>
            <a:endParaRPr lang="en-US" b="1" dirty="0"/>
          </a:p>
          <a:p>
            <a:r>
              <a:rPr lang="en-US" dirty="0"/>
              <a:t>Upcoming Year</a:t>
            </a:r>
          </a:p>
          <a:p>
            <a:pPr lvl="1"/>
            <a:r>
              <a:rPr lang="en-US" sz="2400" dirty="0">
                <a:effectLst/>
                <a:ea typeface="Times New Roman" panose="02020603050405020304" pitchFamily="18" charset="0"/>
              </a:rPr>
              <a:t>Identify topics 1-2 targeted future open conference</a:t>
            </a:r>
            <a:r>
              <a:rPr lang="en-US" sz="2400" dirty="0">
                <a:ea typeface="Times New Roman" panose="02020603050405020304" pitchFamily="18" charset="0"/>
              </a:rPr>
              <a:t>s organized by StrokeNet</a:t>
            </a:r>
          </a:p>
          <a:p>
            <a:pPr lvl="2"/>
            <a:r>
              <a:rPr lang="en-US" dirty="0"/>
              <a:t>Facilitate community stakeholder discussions that identify areas of high unmet need and priorities in stroke research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Continue our mission</a:t>
            </a:r>
          </a:p>
          <a:p>
            <a:pPr lvl="2"/>
            <a:r>
              <a:rPr lang="en-US" dirty="0"/>
              <a:t>NINDS established NIH StrokeNet to harness the leadership and experience of the stroke field to efficiently create and complete high-quality, multi-site trials, related biomarker validation studies, and ancillary studies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133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D3154-959C-B4AF-AED4-8731FBC72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24165-5A1F-4C44-70DC-A17AD957D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Today</a:t>
            </a:r>
          </a:p>
          <a:p>
            <a:pPr lvl="1"/>
            <a:r>
              <a:rPr lang="en-US" dirty="0"/>
              <a:t>Continue to build our StrokeNet community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Identify operational challenges and opportunities for targeted future efforts on local and national levels</a:t>
            </a:r>
          </a:p>
          <a:p>
            <a:pPr lvl="1"/>
            <a:endParaRPr lang="en-US" b="1" dirty="0"/>
          </a:p>
          <a:p>
            <a:r>
              <a:rPr lang="en-US" dirty="0"/>
              <a:t>Upcoming Year</a:t>
            </a:r>
          </a:p>
          <a:p>
            <a:pPr lvl="1"/>
            <a:r>
              <a:rPr lang="en-US" sz="2400" dirty="0">
                <a:effectLst/>
                <a:ea typeface="Times New Roman" panose="02020603050405020304" pitchFamily="18" charset="0"/>
              </a:rPr>
              <a:t>Identify topics 1-2 targeted future open conference</a:t>
            </a:r>
            <a:r>
              <a:rPr lang="en-US" sz="2400" dirty="0">
                <a:ea typeface="Times New Roman" panose="02020603050405020304" pitchFamily="18" charset="0"/>
              </a:rPr>
              <a:t>s organized by StrokeNet</a:t>
            </a:r>
          </a:p>
          <a:p>
            <a:pPr lvl="2"/>
            <a:r>
              <a:rPr lang="en-US" dirty="0"/>
              <a:t>Facilitate community stakeholder discussions that identify areas of high unmet need and priorities in stroke research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Continue our mission</a:t>
            </a:r>
          </a:p>
          <a:p>
            <a:pPr lvl="2"/>
            <a:r>
              <a:rPr lang="en-US" dirty="0"/>
              <a:t>NINDS established NIH StrokeNet to harness the leadership and experience of the stroke field to efficiently create and complete high-quality, multi-site trials, related biomarker validation studies, and ancillary studies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037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38401-47DD-D54C-EC37-04051F650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64" y="38222"/>
            <a:ext cx="10515600" cy="858410"/>
          </a:xfrm>
        </p:spPr>
        <p:txBody>
          <a:bodyPr/>
          <a:lstStyle/>
          <a:p>
            <a:r>
              <a:rPr lang="en-US" dirty="0"/>
              <a:t>A Look Back to 2022 StrokeNet F2F (Atlanta)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37E40E8-96C1-34B4-3F07-9F352A1591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2218297"/>
              </p:ext>
            </p:extLst>
          </p:nvPr>
        </p:nvGraphicFramePr>
        <p:xfrm>
          <a:off x="163164" y="789706"/>
          <a:ext cx="11902029" cy="60300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2603">
                  <a:extLst>
                    <a:ext uri="{9D8B030D-6E8A-4147-A177-3AD203B41FA5}">
                      <a16:colId xmlns:a16="http://schemas.microsoft.com/office/drawing/2014/main" val="623948226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743657362"/>
                    </a:ext>
                  </a:extLst>
                </a:gridCol>
                <a:gridCol w="6417426">
                  <a:extLst>
                    <a:ext uri="{9D8B030D-6E8A-4147-A177-3AD203B41FA5}">
                      <a16:colId xmlns:a16="http://schemas.microsoft.com/office/drawing/2014/main" val="1140991285"/>
                    </a:ext>
                  </a:extLst>
                </a:gridCol>
              </a:tblGrid>
              <a:tr h="10402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✔</a:t>
                      </a: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Diversity core funding/Cultural humility training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DEI core starting 12/1/2023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822240"/>
                  </a:ext>
                </a:extLst>
              </a:tr>
              <a:tr h="54951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✔</a:t>
                      </a: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More guidance on prime trial budgeting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Appointment of Trial Budget and Operations Planning Liaison, Eva Mistry Additional resources in development</a:t>
                      </a: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636291"/>
                  </a:ext>
                </a:extLst>
              </a:tr>
              <a:tr h="54951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✔</a:t>
                      </a: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Budget for translators for outcomes assessments, in addition to ICF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Currently in templates</a:t>
                      </a: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511916"/>
                  </a:ext>
                </a:extLst>
              </a:tr>
              <a:tr h="54951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✔</a:t>
                      </a: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Improve per patient/startup budgets for screening and local PI efforts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Increased template amounts</a:t>
                      </a: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905532"/>
                  </a:ext>
                </a:extLst>
              </a:tr>
              <a:tr h="27737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✔</a:t>
                      </a: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Leverage CTSA resources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RedCAP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eCONSENT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coordinator CRP education opportunities</a:t>
                      </a: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17314"/>
                  </a:ext>
                </a:extLst>
              </a:tr>
              <a:tr h="27737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✔</a:t>
                      </a: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Coordinator education/training/development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CRP education/training core starting 12/1/2023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946678"/>
                  </a:ext>
                </a:extLst>
              </a:tr>
              <a:tr h="54951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✔</a:t>
                      </a: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Refer to coordinators vs RCC PMs for consistency in SN; individual sites can still use institutional titles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Implemented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89950"/>
                  </a:ext>
                </a:extLst>
              </a:tr>
              <a:tr h="27737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✔</a:t>
                      </a: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RCC PM specific mtgs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</a:rPr>
                        <a:t>Quarterly meeting 10/22/22, 3/7/23, 6/1/23, 9/20/23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524505"/>
                  </a:ext>
                </a:extLst>
              </a:tr>
              <a:tr h="54951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✔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RPPR report prep training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Many webinars discussing RPPRs on website</a:t>
                      </a:r>
                    </a:p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Website reorganization in progress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0995739"/>
                  </a:ext>
                </a:extLst>
              </a:tr>
              <a:tr h="54951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✔</a:t>
                      </a: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Determine group rate on certifications if possible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err="1">
                          <a:effectLst/>
                        </a:rPr>
                        <a:t>SoCRA</a:t>
                      </a:r>
                      <a:r>
                        <a:rPr lang="en-US" sz="1600" u="none" strike="noStrike" dirty="0">
                          <a:effectLst/>
                        </a:rPr>
                        <a:t> not able to give group rate, </a:t>
                      </a:r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materials for continuing education credits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539434"/>
                  </a:ext>
                </a:extLst>
              </a:tr>
              <a:tr h="54951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✔</a:t>
                      </a: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General coordinator office hours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Encouraged trials encouraged to host office hours during start up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298095"/>
                  </a:ext>
                </a:extLst>
              </a:tr>
              <a:tr h="54951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Have core group of experienced coordinators who take on 7-10 sites for mentoring and guidance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CRP Education/Training Core to consider best approach </a:t>
                      </a: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244011"/>
                  </a:ext>
                </a:extLst>
              </a:tr>
              <a:tr h="549515"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Site PI education about roles/responsibilities relative to Coordinators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Pending Steering Committee agenda item</a:t>
                      </a:r>
                    </a:p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Local initiatives have occurred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1" marR="4681" marT="46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5112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0309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AD1EE-04C7-5A36-411D-DC3A300CA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115899-D728-A589-E57C-5EFEC9C57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242" y="113938"/>
            <a:ext cx="7586693" cy="4818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313D3E-54AD-FA9A-2901-E65346D32A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14"/>
          <a:stretch/>
        </p:blipFill>
        <p:spPr>
          <a:xfrm>
            <a:off x="4413954" y="4838203"/>
            <a:ext cx="7676445" cy="17601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41B4B9E-5525-02B8-396A-C652B7BFA139}"/>
              </a:ext>
            </a:extLst>
          </p:cNvPr>
          <p:cNvSpPr/>
          <p:nvPr/>
        </p:nvSpPr>
        <p:spPr>
          <a:xfrm>
            <a:off x="4425243" y="113938"/>
            <a:ext cx="7575403" cy="662552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682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AD1EE-04C7-5A36-411D-DC3A300CA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6EB0D-4E18-EEFF-09DF-9D06DFC92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378" y="1295100"/>
            <a:ext cx="2530456" cy="4211848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rgbClr val="212121"/>
                </a:solidFill>
                <a:latin typeface="Calibri" panose="020F0502020204030204" pitchFamily="34" charset="0"/>
              </a:rPr>
              <a:t>PMs/Coordinators released first</a:t>
            </a:r>
          </a:p>
          <a:p>
            <a:r>
              <a:rPr lang="en-US" sz="2000" dirty="0">
                <a:solidFill>
                  <a:srgbClr val="212121"/>
                </a:solidFill>
                <a:latin typeface="Calibri" panose="020F0502020204030204" pitchFamily="34" charset="0"/>
              </a:rPr>
              <a:t>S</a:t>
            </a:r>
            <a:r>
              <a:rPr lang="en-US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eparate buffet will be set in front of the breakout room (</a:t>
            </a:r>
            <a:r>
              <a:rPr lang="en-US" sz="2000" b="0" i="0" u="none" strike="noStrike" dirty="0">
                <a:solidFill>
                  <a:srgbClr val="212121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</a:rPr>
              <a:t>Rm 711</a:t>
            </a:r>
            <a:r>
              <a:rPr lang="en-US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) for the working lunch</a:t>
            </a:r>
          </a:p>
          <a:p>
            <a:endParaRPr lang="en-US" sz="20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endParaRPr lang="en-US" sz="20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2000" dirty="0">
                <a:solidFill>
                  <a:srgbClr val="212121"/>
                </a:solidFill>
                <a:latin typeface="Calibri" panose="020F0502020204030204" pitchFamily="34" charset="0"/>
              </a:rPr>
              <a:t>Note: Two extra rooms if people want to spread out and have smaller chats (Rms 707-709)</a:t>
            </a:r>
            <a:endParaRPr lang="en-US" sz="20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E9CB4C-1FFC-9F91-A49D-D754B64A40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221"/>
          <a:stretch/>
        </p:blipFill>
        <p:spPr>
          <a:xfrm>
            <a:off x="2857834" y="1446366"/>
            <a:ext cx="9447181" cy="39652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192836-E366-0956-3069-99824338A436}"/>
              </a:ext>
            </a:extLst>
          </p:cNvPr>
          <p:cNvSpPr/>
          <p:nvPr/>
        </p:nvSpPr>
        <p:spPr>
          <a:xfrm>
            <a:off x="3030877" y="1295100"/>
            <a:ext cx="8833746" cy="4520073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19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2C32A-6425-7F12-1C99-4C9F2220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Housekeeping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7DB6D-DB72-DA41-8C78-3303C1152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Wireless internet 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Network: WSC-2023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Password: wsc-2023</a:t>
            </a:r>
          </a:p>
          <a:p>
            <a:pPr lvl="1"/>
            <a:endParaRPr lang="en-US" sz="1000" dirty="0">
              <a:highlight>
                <a:srgbClr val="FFFF00"/>
              </a:highlight>
            </a:endParaRPr>
          </a:p>
          <a:p>
            <a:r>
              <a:rPr lang="en-US" dirty="0"/>
              <a:t>Live streamed and recorded</a:t>
            </a:r>
          </a:p>
          <a:p>
            <a:endParaRPr lang="en-US" sz="1100" dirty="0"/>
          </a:p>
          <a:p>
            <a:r>
              <a:rPr lang="en-US" dirty="0"/>
              <a:t>Microphones/introduce yourself</a:t>
            </a:r>
          </a:p>
          <a:p>
            <a:endParaRPr lang="en-US" sz="1100" dirty="0"/>
          </a:p>
          <a:p>
            <a:r>
              <a:rPr lang="en-US" dirty="0"/>
              <a:t>Chat questions—Emily Stinson</a:t>
            </a:r>
          </a:p>
          <a:p>
            <a:endParaRPr lang="en-US" sz="1100" dirty="0"/>
          </a:p>
          <a:p>
            <a:r>
              <a:rPr lang="en-US" dirty="0"/>
              <a:t>Speakers: Slide upload in back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447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C83A88C-88E9-5AED-A391-05CBC776B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NCC and NDMC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4FD111-01C9-57EC-726C-08ABB32E35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28763"/>
            <a:ext cx="5181600" cy="4786312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en-US" sz="2000" b="1" dirty="0"/>
              <a:t>MPIs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Pooja Khatri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Joe Broderick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2000" b="1" dirty="0"/>
              <a:t>Administrative Co-Directors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Laura </a:t>
            </a:r>
            <a:r>
              <a:rPr lang="en-US" sz="1800" dirty="0" err="1"/>
              <a:t>Benken</a:t>
            </a:r>
            <a:endParaRPr lang="en-US" sz="1800" dirty="0"/>
          </a:p>
          <a:p>
            <a:pPr lvl="1">
              <a:spcBef>
                <a:spcPts val="0"/>
              </a:spcBef>
            </a:pPr>
            <a:r>
              <a:rPr lang="en-US" sz="1800" dirty="0"/>
              <a:t>Jamey </a:t>
            </a:r>
            <a:r>
              <a:rPr lang="en-US" sz="1800" dirty="0" err="1"/>
              <a:t>Frasure</a:t>
            </a:r>
            <a:r>
              <a:rPr lang="en-US" sz="1800" dirty="0" err="1">
                <a:sym typeface="Wingdings" pitchFamily="2" charset="2"/>
              </a:rPr>
              <a:t></a:t>
            </a:r>
            <a:r>
              <a:rPr lang="en-US" sz="1800" dirty="0" err="1"/>
              <a:t>Iris</a:t>
            </a:r>
            <a:r>
              <a:rPr lang="en-US" sz="1800" dirty="0"/>
              <a:t> Davis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2000" b="1" dirty="0"/>
              <a:t>Managers</a:t>
            </a:r>
          </a:p>
          <a:p>
            <a:pPr lvl="1">
              <a:spcBef>
                <a:spcPts val="0"/>
              </a:spcBef>
            </a:pPr>
            <a:r>
              <a:rPr lang="en-US" sz="1800" u="sng" dirty="0"/>
              <a:t>Here today</a:t>
            </a:r>
            <a:r>
              <a:rPr lang="en-US" sz="1800" dirty="0"/>
              <a:t>: NCC PMs: Harriet Howlett-Smith, Lesley Butler, Cristina Francois, Joelle Sickler, Melissa Hoffman, Maxwell Mays, Amy </a:t>
            </a:r>
            <a:r>
              <a:rPr lang="en-US" sz="1800" dirty="0" err="1"/>
              <a:t>Sulken</a:t>
            </a:r>
            <a:r>
              <a:rPr lang="en-US" sz="1800" dirty="0"/>
              <a:t>, Kalli Beasley, &amp; Emily Stinson; Imaging Core Manager: Vivek </a:t>
            </a:r>
            <a:r>
              <a:rPr lang="en-US" sz="1800" dirty="0" err="1"/>
              <a:t>Khandwala</a:t>
            </a:r>
            <a:endParaRPr lang="en-US" sz="1800" dirty="0"/>
          </a:p>
          <a:p>
            <a:pPr lvl="1">
              <a:spcBef>
                <a:spcPts val="0"/>
              </a:spcBef>
            </a:pP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2000" b="1" dirty="0"/>
              <a:t>New roles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Trial Budget and Operations Planning Liaison: Eva Mistry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Digital Content Physician Liaison: Yasmin Aziz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2000" b="1" dirty="0"/>
              <a:t>Administrative Coordinator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Rose Beckmann</a:t>
            </a:r>
          </a:p>
          <a:p>
            <a:pPr marL="457200" lvl="1" indent="0">
              <a:buNone/>
            </a:pPr>
            <a:endParaRPr lang="en-US" sz="1200" dirty="0"/>
          </a:p>
          <a:p>
            <a:pPr lvl="1"/>
            <a:endParaRPr lang="en-US" sz="1200" dirty="0"/>
          </a:p>
          <a:p>
            <a:pPr lvl="1"/>
            <a:endParaRPr lang="en-US" sz="1200" dirty="0"/>
          </a:p>
          <a:p>
            <a:pPr lvl="1"/>
            <a:endParaRPr lang="en-US" sz="12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F0C28AC-EFE3-7F93-0921-CED2A74ABA7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en-US" sz="2000" b="1" dirty="0"/>
              <a:t>MPIs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Jordan Elm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Catherine Dillon</a:t>
            </a:r>
          </a:p>
          <a:p>
            <a:pPr lvl="1">
              <a:spcBef>
                <a:spcPts val="0"/>
              </a:spcBef>
            </a:pPr>
            <a:r>
              <a:rPr lang="en-US" sz="1800" dirty="0" err="1"/>
              <a:t>Wenle</a:t>
            </a:r>
            <a:r>
              <a:rPr lang="en-US" sz="1800" dirty="0"/>
              <a:t> Zhao</a:t>
            </a:r>
          </a:p>
          <a:p>
            <a:pPr lvl="1">
              <a:spcBef>
                <a:spcPts val="0"/>
              </a:spcBef>
            </a:pPr>
            <a:endParaRPr lang="en-US" sz="1000" dirty="0"/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Associate Director of Trial Operations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Jessica Griffin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/>
              <a:t>NDMC Program Manager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Logan Williams</a:t>
            </a:r>
            <a:r>
              <a:rPr lang="en-US" sz="1800" dirty="0">
                <a:sym typeface="Wingdings" pitchFamily="2" charset="2"/>
              </a:rPr>
              <a:t>  Jocelyn Craven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ym typeface="Wingdings" pitchFamily="2" charset="2"/>
              </a:rPr>
              <a:t>     (STEP Project Director)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dirty="0">
              <a:sym typeface="Wingdings" pitchFamily="2" charset="2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sym typeface="Wingdings" pitchFamily="2" charset="2"/>
              </a:rPr>
              <a:t>Statistical Core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sym typeface="Wingdings" pitchFamily="2" charset="2"/>
              </a:rPr>
              <a:t>Renee Martin, Christy </a:t>
            </a:r>
            <a:r>
              <a:rPr lang="en-US" sz="1600" dirty="0" err="1">
                <a:sym typeface="Wingdings" pitchFamily="2" charset="2"/>
              </a:rPr>
              <a:t>Cassarly</a:t>
            </a:r>
            <a:r>
              <a:rPr lang="en-US" sz="1600" dirty="0">
                <a:sym typeface="Wingdings" pitchFamily="2" charset="2"/>
              </a:rPr>
              <a:t>, Jonathan Beall, Sherry Livingston</a:t>
            </a:r>
          </a:p>
        </p:txBody>
      </p:sp>
      <p:pic>
        <p:nvPicPr>
          <p:cNvPr id="11" name="Picture 4" descr="Team Development">
            <a:extLst>
              <a:ext uri="{FF2B5EF4-FFF2-40B4-BE49-F238E27FC236}">
                <a16:creationId xmlns:a16="http://schemas.microsoft.com/office/drawing/2014/main" id="{E54D0678-C255-FDB5-68A3-7DA47EDB6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921" y="5402853"/>
            <a:ext cx="1577757" cy="117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046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DCCBC-954E-021D-E572-B2798B58D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RCCs—Three New RCCs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FA9A0-F084-DBF5-2217-B7E701FBD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476" y="1465700"/>
            <a:ext cx="10515600" cy="381521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70000" lnSpcReduction="20000"/>
          </a:bodyPr>
          <a:lstStyle/>
          <a:p>
            <a:r>
              <a:rPr lang="en-US" sz="4000" dirty="0"/>
              <a:t>Duke-University of North Carolina (UNC) Eastern North Carolina and Southern Virginia Regional Stroke </a:t>
            </a:r>
            <a:r>
              <a:rPr lang="en-US" sz="4000" dirty="0" err="1"/>
              <a:t>trIal</a:t>
            </a:r>
            <a:r>
              <a:rPr lang="en-US" sz="4000" dirty="0"/>
              <a:t> </a:t>
            </a:r>
            <a:r>
              <a:rPr lang="en-US" sz="4000" dirty="0" err="1"/>
              <a:t>cONsortium</a:t>
            </a:r>
            <a:r>
              <a:rPr lang="en-US" sz="4000" dirty="0"/>
              <a:t> (ENVISION)</a:t>
            </a:r>
          </a:p>
          <a:p>
            <a:pPr lvl="1"/>
            <a:r>
              <a:rPr lang="en-US" sz="3500" dirty="0"/>
              <a:t>MPIs: Wayne Feng, David Hwang, and Alexander </a:t>
            </a:r>
            <a:r>
              <a:rPr lang="en-US" sz="3500" dirty="0" err="1"/>
              <a:t>Limkakeneg</a:t>
            </a:r>
            <a:endParaRPr lang="en-US" sz="3500" dirty="0"/>
          </a:p>
          <a:p>
            <a:pPr lvl="1"/>
            <a:endParaRPr lang="en-US" sz="3500" dirty="0"/>
          </a:p>
          <a:p>
            <a:r>
              <a:rPr lang="en-US" sz="4000" dirty="0"/>
              <a:t> New York City Collaborative Regional Coordinating Center (NYCC-RCC)</a:t>
            </a:r>
          </a:p>
          <a:p>
            <a:pPr lvl="1"/>
            <a:r>
              <a:rPr lang="en-US" sz="3500" dirty="0"/>
              <a:t>MPIs: J </a:t>
            </a:r>
            <a:r>
              <a:rPr lang="en-US" sz="3500" dirty="0" err="1"/>
              <a:t>Mocco</a:t>
            </a:r>
            <a:r>
              <a:rPr lang="en-US" sz="3500" dirty="0"/>
              <a:t>, Aaron Lord, and Mark Mahler</a:t>
            </a:r>
          </a:p>
          <a:p>
            <a:pPr lvl="1"/>
            <a:endParaRPr lang="en-US" sz="3500" dirty="0"/>
          </a:p>
          <a:p>
            <a:r>
              <a:rPr lang="en-US" sz="4000" dirty="0"/>
              <a:t>The Southwestern Stroke Alliance Regional Coordinating Center</a:t>
            </a:r>
          </a:p>
          <a:p>
            <a:pPr lvl="1"/>
            <a:r>
              <a:rPr lang="en-US" sz="3500" dirty="0"/>
              <a:t>PI: Michel </a:t>
            </a:r>
            <a:r>
              <a:rPr lang="en-US" sz="3500" dirty="0" err="1"/>
              <a:t>Torbey</a:t>
            </a:r>
            <a:endParaRPr lang="en-US" sz="3500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4098" name="Picture 2" descr="Welcome Vector Art, Icons, and Graphics for Free Download">
            <a:extLst>
              <a:ext uri="{FF2B5EF4-FFF2-40B4-BE49-F238E27FC236}">
                <a16:creationId xmlns:a16="http://schemas.microsoft.com/office/drawing/2014/main" id="{65C09BA0-6868-CC72-4A5E-9C4F851BD4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9"/>
          <a:stretch/>
        </p:blipFill>
        <p:spPr bwMode="auto">
          <a:xfrm>
            <a:off x="9185097" y="0"/>
            <a:ext cx="2707199" cy="94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464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DCCBC-954E-021D-E572-B2798B58D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RCCs—24 Returning RCCs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F880EB1-9671-21CC-3772-288F0A14CE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831879"/>
              </p:ext>
            </p:extLst>
          </p:nvPr>
        </p:nvGraphicFramePr>
        <p:xfrm>
          <a:off x="119435" y="942535"/>
          <a:ext cx="11809292" cy="5828136"/>
        </p:xfrm>
        <a:graphic>
          <a:graphicData uri="http://schemas.openxmlformats.org/drawingml/2006/table">
            <a:tbl>
              <a:tblPr/>
              <a:tblGrid>
                <a:gridCol w="5819028">
                  <a:extLst>
                    <a:ext uri="{9D8B030D-6E8A-4147-A177-3AD203B41FA5}">
                      <a16:colId xmlns:a16="http://schemas.microsoft.com/office/drawing/2014/main" val="863045457"/>
                    </a:ext>
                  </a:extLst>
                </a:gridCol>
                <a:gridCol w="5990264">
                  <a:extLst>
                    <a:ext uri="{9D8B030D-6E8A-4147-A177-3AD203B41FA5}">
                      <a16:colId xmlns:a16="http://schemas.microsoft.com/office/drawing/2014/main" val="2578618636"/>
                    </a:ext>
                  </a:extLst>
                </a:gridCol>
              </a:tblGrid>
              <a:tr h="3237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BUSHNELL, CHERYL D (contact); WOLFE, STACEY QUINTERO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Wake Forest StrokeNet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348401"/>
                  </a:ext>
                </a:extLst>
              </a:tr>
              <a:tr h="6475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FRANKEL, MICHAEL ROSS (contact); WOLF, STEVEN L; WRIGHT, DAVID W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NIH StrokeNet- Regional Coordinating Stroke Centers for year 2023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917143"/>
                  </a:ext>
                </a:extLst>
              </a:tr>
              <a:tr h="6475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GROPEN, TOBY  (contact); HARRIGAN, MARK ROBERT; LAZAR, RONALD M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StrokeBelt StrokeNet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96792"/>
                  </a:ext>
                </a:extLst>
              </a:tr>
              <a:tr h="6475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KASNER, SCOTT E (contact); CUCCHIARA, BRETT LEE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Philadelphia Regional Stroke Trials Network Coordinating Center (PRSTNCC)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269371"/>
                  </a:ext>
                </a:extLst>
              </a:tr>
              <a:tr h="3237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KIM, ANTHONY SUYOUNG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NIH StrokeNet- NorCal Regional Coordinating Center RCC13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362786"/>
                  </a:ext>
                </a:extLst>
              </a:tr>
              <a:tr h="6475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LANSBERG, MAARTEN G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Stanford University Regional Coordinating Stroke Center for the NIH Stroke Trials Network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989825"/>
                  </a:ext>
                </a:extLst>
              </a:tr>
              <a:tr h="3237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LEIRA, ENRIQUE CARLOS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The University of </a:t>
                      </a:r>
                      <a:r>
                        <a:rPr lang="en-US" sz="1800" dirty="0" err="1">
                          <a:effectLst/>
                          <a:latin typeface="Calibri" panose="020F0502020204030204" pitchFamily="34" charset="0"/>
                        </a:rPr>
                        <a:t>Iowas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 Regional Stroke Research Network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01207"/>
                  </a:ext>
                </a:extLst>
              </a:tr>
              <a:tr h="3237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MAJERSIK, JENNIFER JUHL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UT StrokeNet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361792"/>
                  </a:ext>
                </a:extLst>
              </a:tr>
              <a:tr h="6475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MARSHALL, RANDOLPH S (contact); CONNOLLY, EDWARD SANDER; LEIFER, DANA ; STIEG, PHILIP 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Stroke Trials Network of Columbia and Cornell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566007"/>
                  </a:ext>
                </a:extLst>
              </a:tr>
              <a:tr h="3237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MEYER, BRETT C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San Diego StrokeNet+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864502"/>
                  </a:ext>
                </a:extLst>
              </a:tr>
              <a:tr h="6475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MISTRY, EVA  (contact); DEMEL, STACIE 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Ohio Valley Regional Coordinating Center for NINDS Stroke Trial Network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182532"/>
                  </a:ext>
                </a:extLst>
              </a:tr>
              <a:tr h="3237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PANAGOS, PETER DAVID (contact); FORD, ANDRIA LEE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Mid-America Regional Coordinating Center (MARCC)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998124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EE4C878E-ADDA-FE3D-5074-C342E6ECB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3463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61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DCCBC-954E-021D-E572-B2798B58D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RCCs—24 Returning RCCs Continued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E4C878E-ADDA-FE3D-5074-C342E6ECB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3463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3554904-2AFC-1281-21E5-4CA0BA3A2A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228283"/>
              </p:ext>
            </p:extLst>
          </p:nvPr>
        </p:nvGraphicFramePr>
        <p:xfrm>
          <a:off x="78340" y="953019"/>
          <a:ext cx="12000646" cy="5867370"/>
        </p:xfrm>
        <a:graphic>
          <a:graphicData uri="http://schemas.openxmlformats.org/drawingml/2006/table">
            <a:tbl>
              <a:tblPr/>
              <a:tblGrid>
                <a:gridCol w="5913318">
                  <a:extLst>
                    <a:ext uri="{9D8B030D-6E8A-4147-A177-3AD203B41FA5}">
                      <a16:colId xmlns:a16="http://schemas.microsoft.com/office/drawing/2014/main" val="3514231983"/>
                    </a:ext>
                  </a:extLst>
                </a:gridCol>
                <a:gridCol w="6087328">
                  <a:extLst>
                    <a:ext uri="{9D8B030D-6E8A-4147-A177-3AD203B41FA5}">
                      <a16:colId xmlns:a16="http://schemas.microsoft.com/office/drawing/2014/main" val="178209099"/>
                    </a:ext>
                  </a:extLst>
                </a:gridCol>
              </a:tblGrid>
              <a:tr h="2954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PRABHAKARAN, SHYAM 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Chicago Stroke Trials Consortium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0110"/>
                  </a:ext>
                </a:extLst>
              </a:tr>
              <a:tr h="5909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ROCHA, MARCELO  (contact); NOGUEIRA, RAUL 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NIH StrokeNet Regional Coordinating Center - University of Pittsburgh (STN-UP)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948915"/>
                  </a:ext>
                </a:extLst>
              </a:tr>
              <a:tr h="5909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ROMANO, JOSE G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Florida Regional Coordinating Center for the NINDS Stroke Trials Network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706278"/>
                  </a:ext>
                </a:extLst>
              </a:tr>
              <a:tr h="5909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SAVER, JEFFREY L (contact); SUNG, GENE YONG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Los Angeles - Southern California (LASC) NIH StrokeNet Regional Coordinating Center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045382"/>
                  </a:ext>
                </a:extLst>
              </a:tr>
              <a:tr h="2954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SAVITZ, SEAN I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Gulf Regional Area Stroke Program and Oklahoma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35437"/>
                  </a:ext>
                </a:extLst>
              </a:tr>
              <a:tr h="5909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SCHWAMM, LEE H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New England Regional Coordinating Center for the NINDS Stroke Trials Network (StrokeNet)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812719"/>
                  </a:ext>
                </a:extLst>
              </a:tr>
              <a:tr h="2954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SCOTT, PHILLIP  (contact); BROWN, DEVIN L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University of Michigan Regional Coordinating Stroke Center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837112"/>
                  </a:ext>
                </a:extLst>
              </a:tr>
              <a:tr h="5909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SHETH, KEVIN NAVIN (contact); ALBERTS, MARK JAY; FURIE, KAREN L; TEMES, RICHARD ELIAS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Southern New England Partnership In Stroke Research, Innovation and Treatment (SPIRIT)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924393"/>
                  </a:ext>
                </a:extLst>
              </a:tr>
              <a:tr h="2954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STREIB, CHRISTOPHER  (contact); LAKSHMINARAYAN, KAMAKSHI 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Upper Midwest StrokeNet Regional Coordinating Center (RCC)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467465"/>
                  </a:ext>
                </a:extLst>
              </a:tr>
              <a:tr h="5909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SUNDARARAJAN, SOPHIA  (contact); UCHINO, KEN 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Case Western Reserve University StrokeNet University Regional Coordinating Center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623075"/>
                  </a:ext>
                </a:extLst>
              </a:tr>
              <a:tr h="2954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TURAN, TANYA N (contact); HOLMSTEDT, CHRISTINE 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Southeast Collaborative Alliance for Stroke Trials (SE-</a:t>
                      </a:r>
                      <a:r>
                        <a:rPr lang="en-US" sz="1800" dirty="0" err="1">
                          <a:effectLst/>
                          <a:latin typeface="Calibri" panose="020F0502020204030204" pitchFamily="34" charset="0"/>
                        </a:rPr>
                        <a:t>CoAST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308237"/>
                  </a:ext>
                </a:extLst>
              </a:tr>
              <a:tr h="5909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TURKELTAUB, PETER ETHAN (contact); HSIA, AMIE ; WORRALL, BRADFORD B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Stroke Central Atlantic Network for Research (SCANR)</a:t>
                      </a:r>
                    </a:p>
                  </a:txBody>
                  <a:tcPr marL="50163" marR="501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098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6633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53F5C-C775-EA4D-2B43-FA597954A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StrokeNet Cores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56CB0-F229-EBC4-3737-6BA29F8F3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en-US" dirty="0"/>
              <a:t>Clinical Research Professional Education/Training Core</a:t>
            </a:r>
          </a:p>
          <a:p>
            <a:pPr lvl="1"/>
            <a:r>
              <a:rPr lang="en-US" dirty="0"/>
              <a:t>Kinga Aitken MD, Univ Utah</a:t>
            </a:r>
          </a:p>
          <a:p>
            <a:pPr lvl="1"/>
            <a:r>
              <a:rPr lang="en-US" dirty="0"/>
              <a:t>Heena </a:t>
            </a:r>
            <a:r>
              <a:rPr lang="en-US" dirty="0" err="1"/>
              <a:t>Olalde</a:t>
            </a:r>
            <a:r>
              <a:rPr lang="en-US" dirty="0"/>
              <a:t> MD, Univ Iowa</a:t>
            </a:r>
          </a:p>
          <a:p>
            <a:pPr lvl="1"/>
            <a:endParaRPr lang="en-US" dirty="0"/>
          </a:p>
          <a:p>
            <a:r>
              <a:rPr lang="en-US" dirty="0"/>
              <a:t>Diversity, Equity, Inclusion Core</a:t>
            </a:r>
          </a:p>
          <a:p>
            <a:pPr lvl="1"/>
            <a:r>
              <a:rPr lang="en-US" dirty="0"/>
              <a:t>Bernadette Boden-</a:t>
            </a:r>
            <a:r>
              <a:rPr lang="en-US" dirty="0" err="1"/>
              <a:t>Albala</a:t>
            </a:r>
            <a:r>
              <a:rPr lang="en-US" dirty="0"/>
              <a:t> MPH PhD, UC-Irvine</a:t>
            </a:r>
          </a:p>
          <a:p>
            <a:pPr lvl="1"/>
            <a:r>
              <a:rPr lang="en-US" dirty="0"/>
              <a:t>Lesli </a:t>
            </a:r>
            <a:r>
              <a:rPr lang="en-US" dirty="0" err="1"/>
              <a:t>Skolarus</a:t>
            </a:r>
            <a:r>
              <a:rPr lang="en-US" dirty="0"/>
              <a:t> MD, Northwestern Univ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9F3DDC-3595-A3D7-CDC1-F578268CE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3134" y="2785180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Fellow Education/Training Core</a:t>
            </a:r>
          </a:p>
          <a:p>
            <a:pPr lvl="1"/>
            <a:r>
              <a:rPr lang="en-US" dirty="0"/>
              <a:t>Randy Marshall MD, Columbia Univ</a:t>
            </a:r>
          </a:p>
          <a:p>
            <a:pPr lvl="1"/>
            <a:r>
              <a:rPr lang="en-US" dirty="0"/>
              <a:t>Devin Brown MD, Univ Michigan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637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53F5C-C775-EA4D-2B43-FA597954A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Advisory Committees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56CB0-F229-EBC4-3737-6BA29F8F3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04559"/>
            <a:ext cx="5020733" cy="229621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2500"/>
          </a:bodyPr>
          <a:lstStyle/>
          <a:p>
            <a:r>
              <a:rPr lang="en-US" dirty="0"/>
              <a:t>Patient Representative/Advocacy</a:t>
            </a:r>
          </a:p>
          <a:p>
            <a:pPr lvl="1"/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Flannery O’Neil, MPH</a:t>
            </a:r>
          </a:p>
          <a:p>
            <a:pPr lvl="1"/>
            <a:endParaRPr lang="en-US" dirty="0"/>
          </a:p>
          <a:p>
            <a:r>
              <a:rPr lang="en-US" dirty="0"/>
              <a:t>Preclinical</a:t>
            </a:r>
          </a:p>
          <a:p>
            <a:pPr lvl="1"/>
            <a:r>
              <a:rPr lang="en-US" dirty="0"/>
              <a:t>Lauren </a:t>
            </a:r>
            <a:r>
              <a:rPr lang="en-US" dirty="0" err="1"/>
              <a:t>Sansing</a:t>
            </a:r>
            <a:r>
              <a:rPr lang="en-US" dirty="0"/>
              <a:t>, MD, Yale Univ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27911F-A93B-B48D-74E5-271DBF93F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04559"/>
            <a:ext cx="5181600" cy="2378407"/>
          </a:xfrm>
        </p:spPr>
        <p:txBody>
          <a:bodyPr>
            <a:normAutofit fontScale="92500"/>
          </a:bodyPr>
          <a:lstStyle/>
          <a:p>
            <a:r>
              <a:rPr lang="en-US" dirty="0"/>
              <a:t>Pediatrics</a:t>
            </a:r>
          </a:p>
          <a:p>
            <a:pPr lvl="1"/>
            <a:r>
              <a:rPr lang="en-US" dirty="0"/>
              <a:t>Heather Fullerton, MD, UCSF</a:t>
            </a:r>
          </a:p>
          <a:p>
            <a:pPr lvl="1"/>
            <a:endParaRPr lang="en-US" dirty="0"/>
          </a:p>
          <a:p>
            <a:r>
              <a:rPr lang="en-US" dirty="0" err="1"/>
              <a:t>Telestroke</a:t>
            </a:r>
            <a:endParaRPr lang="en-US" dirty="0"/>
          </a:p>
          <a:p>
            <a:pPr lvl="1"/>
            <a:r>
              <a:rPr lang="en-US" dirty="0"/>
              <a:t>Chris </a:t>
            </a:r>
            <a:r>
              <a:rPr lang="en-US" dirty="0" err="1"/>
              <a:t>Streib</a:t>
            </a:r>
            <a:r>
              <a:rPr lang="en-US" dirty="0"/>
              <a:t>, MD, Univ Minnesota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951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1795A-762B-4F1F-D890-17E25F96D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D4528-9E5F-C670-BCD1-E4DC4CDDF7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Acute </a:t>
            </a:r>
          </a:p>
          <a:p>
            <a:pPr lvl="1"/>
            <a:r>
              <a:rPr lang="en-US" dirty="0"/>
              <a:t>Karen Johnston MD, UVA	</a:t>
            </a:r>
          </a:p>
          <a:p>
            <a:pPr lvl="1"/>
            <a:r>
              <a:rPr lang="en-US" dirty="0"/>
              <a:t>Jeff Saver MD, UCLA</a:t>
            </a:r>
          </a:p>
          <a:p>
            <a:pPr lvl="1"/>
            <a:endParaRPr lang="en-US" dirty="0"/>
          </a:p>
          <a:p>
            <a:r>
              <a:rPr lang="en-US" dirty="0"/>
              <a:t>Prevention</a:t>
            </a:r>
          </a:p>
          <a:p>
            <a:pPr lvl="1"/>
            <a:r>
              <a:rPr lang="en-US" dirty="0" err="1"/>
              <a:t>Hooman</a:t>
            </a:r>
            <a:r>
              <a:rPr lang="en-US" dirty="0"/>
              <a:t> Kamel MD, Cornell Univ</a:t>
            </a:r>
          </a:p>
          <a:p>
            <a:pPr lvl="1"/>
            <a:r>
              <a:rPr lang="en-US" dirty="0"/>
              <a:t>Marc </a:t>
            </a:r>
            <a:r>
              <a:rPr lang="en-US" dirty="0" err="1"/>
              <a:t>Chimowitz</a:t>
            </a:r>
            <a:r>
              <a:rPr lang="en-US" dirty="0"/>
              <a:t> MD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E98DB0-F522-60C2-C10C-54F33425280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Recovery/Rehabilitation</a:t>
            </a:r>
          </a:p>
          <a:p>
            <a:pPr lvl="1"/>
            <a:r>
              <a:rPr lang="en-US" dirty="0"/>
              <a:t>Steve Cramer MD, UCLA</a:t>
            </a:r>
          </a:p>
          <a:p>
            <a:pPr lvl="1"/>
            <a:r>
              <a:rPr lang="en-US" dirty="0"/>
              <a:t>Steve Wolf PhD PT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598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590C206-CC2B-4D83-872A-8566A548F42A}"/>
              </a:ext>
            </a:extLst>
          </p:cNvPr>
          <p:cNvSpPr txBox="1"/>
          <p:nvPr/>
        </p:nvSpPr>
        <p:spPr>
          <a:xfrm>
            <a:off x="114023" y="1132581"/>
            <a:ext cx="4831938" cy="5655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PREVENTION OF STROKE (11)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CREST-2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Treatment of asymptomatic carotid stenosis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N=2480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CREST-H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Hemodynamic impairment ancillary study in CREST-2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N=500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ARCADIA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Apixaban vs. aspirin for cryptogenic stroke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N=1100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ARCADIA-CSI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Apixaban for cognition and silent infarcts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N=500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SATURN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Statin use in ICH survivors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N=1456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SATURN-MRI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Statins for silent stroke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0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(N=912)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ASPIRE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Anticoagulation of atrial fibrillation in ICH survivors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N=700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CAPTIVA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Anticoagulation vs antiplatelets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intracranial stenosis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N=1683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CAPTIVA MRI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biomarkers of recurrent stroke in intracranial atherosclerotic stenosis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(n=300)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Sleep-SMART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Treatment of obstructive sleep apnea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N=3062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Corticosteroids for pediatric stroke due to focal cerebral arteriopathy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(n= 80)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3672" marR="0" lvl="1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346472" algn="l"/>
              </a:tabLst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6472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346472" algn="l"/>
              </a:tabLst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10963-3A73-1755-7F9B-A10B8138D6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8463" y="1270475"/>
            <a:ext cx="394670" cy="478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222471-7FEC-6772-8299-539FC116B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441" y="1372693"/>
            <a:ext cx="768663" cy="2737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D46663-28CF-82D5-4196-35B3741EFC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9196" y="2640205"/>
            <a:ext cx="768663" cy="326682"/>
          </a:xfrm>
          <a:prstGeom prst="rect">
            <a:avLst/>
          </a:prstGeom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E0393645-C3A6-22DB-CFC8-08887F383D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691" y="3025862"/>
            <a:ext cx="1265453" cy="284726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C0E7D0C0-5B7F-CAEE-267E-A9E3F0C2CD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9172" y="3417939"/>
            <a:ext cx="372185" cy="5538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6FE21B-68E4-209E-1726-EEE5A70C48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9647" y="3508376"/>
            <a:ext cx="923438" cy="2615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D2B95F-A96F-C6B4-1EA1-B1904A8042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9524" y="1912474"/>
            <a:ext cx="611580" cy="5430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6743C9-82BA-66B5-EDEC-9E92C3B7FB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6085" y="4042409"/>
            <a:ext cx="437594" cy="5112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C2B205-B9A4-2CB0-8322-B966C026963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9524" y="2526918"/>
            <a:ext cx="729209" cy="3817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B41956-7EEC-C571-AE0A-1416BD8FED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7862" y="4140204"/>
            <a:ext cx="817254" cy="2615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7682AC-AACD-D102-4E66-DC5751691CF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5828" y="1909928"/>
            <a:ext cx="546859" cy="528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40AD7B-172D-013D-49BC-9B2495ACE9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10921" y="5742721"/>
            <a:ext cx="694865" cy="3033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9307C6-9E99-FC17-4283-C8DEC3A6880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97623" y="5247354"/>
            <a:ext cx="654558" cy="3033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8E2652-5ED2-EEE3-C3B3-30E875FAFB5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71047" y="5767449"/>
            <a:ext cx="729209" cy="3089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FC6436-A692-9DB7-558B-7702581C6F8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20076" y="4776193"/>
            <a:ext cx="633903" cy="279126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D51C7DBC-6739-E14C-C10E-A1591F4A16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50800"/>
            <a:ext cx="10515600" cy="1325563"/>
          </a:xfrm>
        </p:spPr>
        <p:txBody>
          <a:bodyPr/>
          <a:lstStyle/>
          <a:p>
            <a:r>
              <a:rPr lang="en-US" dirty="0"/>
              <a:t>21 Ongoing Trials/Studies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7AFFDC-BA38-7FC2-499A-C13E811C6850}"/>
              </a:ext>
            </a:extLst>
          </p:cNvPr>
          <p:cNvSpPr txBox="1"/>
          <p:nvPr/>
        </p:nvSpPr>
        <p:spPr>
          <a:xfrm>
            <a:off x="5093516" y="1091593"/>
            <a:ext cx="500033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ACUTE STROKE TREATMENT (5)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MOST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Adjunctive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antithrombotics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epfibatide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argatroban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to thrombolysis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N=1200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FASTEST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FVIIa for acute hemorrhagic stroke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N=860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RHAPSODY-2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3K3A-APC with thrombectomy and thrombolysis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N=1400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Dose-finding novel clot-dissolving Ab, TS23, in extended time window ischemic stroke patients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(n=300)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 Platform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Adaptive, registry-supported trial platform to optimize outcomes after LVO 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STROKE RECOVERY &amp; REHABILITATION (3)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TRANSPORT-2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Transcranial direct stimulation to aid recovery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N=129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I-ACQUIRE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Intensive infant rehabilitation for pediatric stroke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N=240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VERIFY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Acute prediction of motor recovery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N=657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PRIMARY STROKE PREVENTION IN COVID (2)</a:t>
            </a:r>
          </a:p>
          <a:p>
            <a:pPr marL="17025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472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 4A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Antithrombotic approach for inpatient COVID-19 patients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CB9E25-9757-4527-AB5C-E5B5353DC37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29524" y="5168431"/>
            <a:ext cx="827240" cy="357478"/>
          </a:xfrm>
          <a:prstGeom prst="rect">
            <a:avLst/>
          </a:prstGeom>
        </p:spPr>
      </p:pic>
      <p:pic>
        <p:nvPicPr>
          <p:cNvPr id="1026" name="Picture 2" descr="CAPTIVA_MRI_Logo.jpg">
            <a:extLst>
              <a:ext uri="{FF2B5EF4-FFF2-40B4-BE49-F238E27FC236}">
                <a16:creationId xmlns:a16="http://schemas.microsoft.com/office/drawing/2014/main" id="{899C81FD-5E3D-4003-814C-DE54BBB9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626" y="4647510"/>
            <a:ext cx="930700" cy="40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DDE9B8-FCB9-4F3F-B1B3-D1119F6660C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86" y="6075566"/>
            <a:ext cx="1266505" cy="7124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DA39814-0633-439B-89A9-E8F20CE38D4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995" y="6202030"/>
            <a:ext cx="740715" cy="48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95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9157</TotalTime>
  <Words>1810</Words>
  <Application>Microsoft Macintosh PowerPoint</Application>
  <PresentationFormat>Widescreen</PresentationFormat>
  <Paragraphs>279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Welcome  </vt:lpstr>
      <vt:lpstr>NCC and NDMC</vt:lpstr>
      <vt:lpstr>RCCs—Three New RCCs</vt:lpstr>
      <vt:lpstr>RCCs—24 Returning RCCs</vt:lpstr>
      <vt:lpstr>RCCs—24 Returning RCCs Continued</vt:lpstr>
      <vt:lpstr>StrokeNet Cores </vt:lpstr>
      <vt:lpstr>Advisory Committees</vt:lpstr>
      <vt:lpstr>Working Groups</vt:lpstr>
      <vt:lpstr>21 Ongoing Trials/Studies</vt:lpstr>
      <vt:lpstr>21 Ongoing Trials/Studies</vt:lpstr>
      <vt:lpstr>Countless Others— NCC, NDMC, RCCs, Trial-Specific Investigators and Coordinators, Committees, Enrolling Hospitals</vt:lpstr>
      <vt:lpstr>Almost 12k Enrolled, Over 6k Randomized</vt:lpstr>
      <vt:lpstr>Goals</vt:lpstr>
      <vt:lpstr>Goals</vt:lpstr>
      <vt:lpstr>A Look Back to 2022 StrokeNet F2F (Atlanta)</vt:lpstr>
      <vt:lpstr>Agenda</vt:lpstr>
      <vt:lpstr>Agenda</vt:lpstr>
      <vt:lpstr>Housekeeping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Gunslinger</dc:creator>
  <cp:lastModifiedBy>Khatri, Pooja (khatrip)</cp:lastModifiedBy>
  <cp:revision>33</cp:revision>
  <dcterms:created xsi:type="dcterms:W3CDTF">2014-05-24T16:32:07Z</dcterms:created>
  <dcterms:modified xsi:type="dcterms:W3CDTF">2023-10-18T17:31:21Z</dcterms:modified>
</cp:coreProperties>
</file>