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7" d="100"/>
          <a:sy n="57" d="100"/>
        </p:scale>
        <p:origin x="58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" y="6266582"/>
            <a:ext cx="2249144" cy="4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20" y="1216153"/>
            <a:ext cx="9144000" cy="2293810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How-to CTA &amp; Start-up Documents Webinar</a:t>
            </a:r>
            <a:br>
              <a:rPr lang="en-US" sz="2900" dirty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25th, 2018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2642617"/>
            <a:ext cx="9211056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 smtClean="0">
              <a:solidFill>
                <a:srgbClr val="1F4E79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600" dirty="0" smtClean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StrokeNet Clinical Trial Agreements</a:t>
            </a:r>
            <a:endParaRPr lang="en-US" sz="2600" b="1" dirty="0" smtClean="0">
              <a:solidFill>
                <a:srgbClr val="1F4E79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Diane 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Sparks, RN, BS </a:t>
            </a:r>
            <a:r>
              <a:rPr lang="en-US" sz="24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Wren Hanson, </a:t>
            </a:r>
            <a:r>
              <a:rPr lang="en-US" sz="24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MBA</a:t>
            </a:r>
            <a:r>
              <a:rPr lang="en-US" sz="2400" b="1" dirty="0" smtClean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b="1" dirty="0">
              <a:solidFill>
                <a:srgbClr val="1F4E79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smtClean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Start-up Documents</a:t>
            </a:r>
          </a:p>
          <a:p>
            <a:pPr algn="ctr"/>
            <a:r>
              <a:rPr lang="en-US" sz="24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Emily 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Stinson, MS</a:t>
            </a:r>
            <a:endParaRPr lang="en-US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1F4E79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 Do You Know the Answers?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legal office require all CTAs come through their office for review? </a:t>
            </a:r>
          </a:p>
          <a:p>
            <a:r>
              <a:rPr lang="en-US" dirty="0"/>
              <a:t>Does your institution have an electronic system that documents are uploaded into? </a:t>
            </a:r>
          </a:p>
          <a:p>
            <a:r>
              <a:rPr lang="en-US" dirty="0"/>
              <a:t>Does your institution require a review/approval of the “budget” prior to even reviewing the CTA?</a:t>
            </a:r>
          </a:p>
          <a:p>
            <a:r>
              <a:rPr lang="en-US" dirty="0"/>
              <a:t>Does your institution require approval by the StrokeNet CIRB of your site prior to reviewing the CTA?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20" y="4589739"/>
            <a:ext cx="969566" cy="12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0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 Do You Know the Answers?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your institution require internal paperwork prior to reviewing the agreement? (i.e. when selected as a trial site)</a:t>
            </a:r>
          </a:p>
          <a:p>
            <a:r>
              <a:rPr lang="en-US" dirty="0"/>
              <a:t>Does your institutional review board require internal paperwork prior to the research office review of the agreement? </a:t>
            </a:r>
          </a:p>
          <a:p>
            <a:r>
              <a:rPr lang="en-US" dirty="0"/>
              <a:t>Is your institution aware they have signed a StrokeNet CIRB Reliance Agreement that is effective for 5 years and for any and all StrokeNet trials (Acute, Prevention or Recovery)?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450" y="4279537"/>
            <a:ext cx="1214626" cy="15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4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 Do You Know the Answers?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the email from the NCC that contains the CTA uploaded or forwarded to the reviewer as a packet/package? </a:t>
            </a:r>
          </a:p>
          <a:p>
            <a:r>
              <a:rPr lang="en-US" dirty="0"/>
              <a:t>Would time be saved if the email was included with the </a:t>
            </a:r>
            <a:r>
              <a:rPr lang="en-US" dirty="0" smtClean="0"/>
              <a:t>CTA</a:t>
            </a:r>
            <a:r>
              <a:rPr lang="en-US" dirty="0"/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966" y="4080997"/>
            <a:ext cx="1219306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2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00" dirty="0" smtClean="0"/>
              <a:t>Facts</a:t>
            </a:r>
            <a:endParaRPr lang="en-US" sz="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StrokeNet Clinical Trial Agreements use a Federal Demonstration Partnership template. It has been approved by over 300 institutions and 10 federal agencies. </a:t>
            </a:r>
          </a:p>
          <a:p>
            <a:endParaRPr lang="en-US" dirty="0"/>
          </a:p>
          <a:p>
            <a:r>
              <a:rPr lang="en-US" dirty="0"/>
              <a:t>All StrokeNet CTAs are non-negotiable.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12" y="71511"/>
            <a:ext cx="1968484" cy="129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6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expectation is that CTAs are turned around in 28-42 days (4-6 weeks)</a:t>
            </a:r>
          </a:p>
          <a:p>
            <a:r>
              <a:rPr lang="en-US" dirty="0"/>
              <a:t>The expectation is that amendments are turned around in 14-16 days (2-4 weeks)</a:t>
            </a:r>
          </a:p>
          <a:p>
            <a:endParaRPr lang="en-US" dirty="0"/>
          </a:p>
          <a:p>
            <a:r>
              <a:rPr lang="en-US" dirty="0"/>
              <a:t>NINDS expects the RCC to have a large responsibility in the turn around of agreements not only at the RCC but at the RCC Satellites as well. </a:t>
            </a:r>
          </a:p>
          <a:p>
            <a:r>
              <a:rPr lang="en-US" dirty="0"/>
              <a:t>The NCC keeps stats which are shared with NINDS.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202" y="4805460"/>
            <a:ext cx="2192524" cy="14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9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039657"/>
            <a:ext cx="5782733" cy="494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5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907792" y="118872"/>
            <a:ext cx="5650992" cy="822960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b="1" dirty="0">
                <a:solidFill>
                  <a:srgbClr val="C00000"/>
                </a:solidFill>
              </a:rPr>
              <a:t>NCC Regulatory Specialist 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Emily Stinson, MS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stinsoey@ucmail.uc.edu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069848"/>
            <a:ext cx="10515600" cy="51572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2000" b="1" u="sng" dirty="0" smtClean="0"/>
              <a:t>Initial </a:t>
            </a:r>
            <a:r>
              <a:rPr lang="en-US" altLang="en-US" sz="2000" b="1" u="sng" dirty="0" smtClean="0">
                <a:cs typeface="Calibri" panose="020F0502020204030204" pitchFamily="34" charset="0"/>
              </a:rPr>
              <a:t>Startup Emails</a:t>
            </a:r>
          </a:p>
          <a:p>
            <a:pPr marL="1371600" lvl="3" indent="0">
              <a:buNone/>
            </a:pPr>
            <a:endParaRPr lang="en-US" altLang="en-US" sz="2000" b="1" dirty="0" smtClean="0">
              <a:cs typeface="Calibri" panose="020F0502020204030204" pitchFamily="34" charset="0"/>
            </a:endParaRPr>
          </a:p>
          <a:p>
            <a:pPr marL="1371600" lvl="3" indent="0">
              <a:buNone/>
            </a:pPr>
            <a:r>
              <a:rPr lang="en-US" altLang="en-US" sz="2000" b="1" dirty="0" smtClean="0">
                <a:cs typeface="Calibri" panose="020F0502020204030204" pitchFamily="34" charset="0"/>
              </a:rPr>
              <a:t>Series of 3 emails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1</a:t>
            </a:r>
            <a:r>
              <a:rPr lang="en-US" altLang="en-US" sz="2000" baseline="30000" dirty="0" smtClean="0">
                <a:cs typeface="Calibri" panose="020F0502020204030204" pitchFamily="34" charset="0"/>
              </a:rPr>
              <a:t>st</a:t>
            </a:r>
            <a:r>
              <a:rPr lang="en-US" altLang="en-US" sz="2000" dirty="0" smtClean="0">
                <a:cs typeface="Calibri" panose="020F0502020204030204" pitchFamily="34" charset="0"/>
              </a:rPr>
              <a:t> email will have information pertaining to people/site regulatory documents 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2</a:t>
            </a:r>
            <a:r>
              <a:rPr lang="en-US" altLang="en-US" sz="2000" baseline="30000" dirty="0" smtClean="0">
                <a:cs typeface="Calibri" panose="020F0502020204030204" pitchFamily="34" charset="0"/>
              </a:rPr>
              <a:t>nd</a:t>
            </a:r>
            <a:r>
              <a:rPr lang="en-US" altLang="en-US" sz="2000" dirty="0" smtClean="0">
                <a:cs typeface="Calibri" panose="020F0502020204030204" pitchFamily="34" charset="0"/>
              </a:rPr>
              <a:t>  email with PI signature Documents will have study specific documents for completion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3</a:t>
            </a:r>
            <a:r>
              <a:rPr lang="en-US" altLang="en-US" sz="2000" baseline="30000" dirty="0" smtClean="0">
                <a:cs typeface="Calibri" panose="020F0502020204030204" pitchFamily="34" charset="0"/>
              </a:rPr>
              <a:t>rd</a:t>
            </a:r>
            <a:r>
              <a:rPr lang="en-US" altLang="en-US" sz="2000" dirty="0" smtClean="0">
                <a:cs typeface="Calibri" panose="020F0502020204030204" pitchFamily="34" charset="0"/>
              </a:rPr>
              <a:t>  email CIRB submission documents and consents</a:t>
            </a:r>
          </a:p>
          <a:p>
            <a:pPr marL="1371600" lvl="3" indent="0">
              <a:buNone/>
            </a:pPr>
            <a:r>
              <a:rPr lang="en-US" altLang="en-US" sz="2000" b="1" dirty="0" smtClean="0">
                <a:cs typeface="Calibri" panose="020F0502020204030204" pitchFamily="34" charset="0"/>
              </a:rPr>
              <a:t>Creating your </a:t>
            </a:r>
            <a:r>
              <a:rPr lang="en-US" altLang="en-US" sz="2000" b="1" dirty="0" err="1" smtClean="0">
                <a:cs typeface="Calibri" panose="020F0502020204030204" pitchFamily="34" charset="0"/>
              </a:rPr>
              <a:t>DoA</a:t>
            </a:r>
            <a:r>
              <a:rPr lang="en-US" altLang="en-US" sz="2000" b="1" dirty="0" smtClean="0">
                <a:cs typeface="Calibri" panose="020F0502020204030204" pitchFamily="34" charset="0"/>
              </a:rPr>
              <a:t> in </a:t>
            </a:r>
            <a:r>
              <a:rPr lang="en-US" sz="2000" b="1" dirty="0" err="1" smtClean="0">
                <a:cs typeface="Calibri" panose="020F0502020204030204" pitchFamily="34" charset="0"/>
              </a:rPr>
              <a:t>WebDCU</a:t>
            </a:r>
            <a:r>
              <a:rPr lang="en-US" sz="2000" b="1" dirty="0" smtClean="0">
                <a:cs typeface="Calibri" panose="020F0502020204030204" pitchFamily="34" charset="0"/>
              </a:rPr>
              <a:t>™</a:t>
            </a:r>
            <a:endParaRPr lang="en-US" altLang="en-US" sz="2000" b="1" dirty="0" smtClean="0">
              <a:cs typeface="Calibri" panose="020F0502020204030204" pitchFamily="34" charset="0"/>
            </a:endParaRPr>
          </a:p>
          <a:p>
            <a:pPr lvl="4"/>
            <a:r>
              <a:rPr lang="en-US" sz="2000" dirty="0" err="1" smtClean="0">
                <a:cs typeface="Calibri" panose="020F0502020204030204" pitchFamily="34" charset="0"/>
              </a:rPr>
              <a:t>WebDCU</a:t>
            </a:r>
            <a:r>
              <a:rPr lang="en-US" sz="2000" dirty="0" smtClean="0">
                <a:cs typeface="Calibri" panose="020F0502020204030204" pitchFamily="34" charset="0"/>
              </a:rPr>
              <a:t>™ </a:t>
            </a:r>
            <a:r>
              <a:rPr lang="en-US" altLang="en-US" sz="2000" dirty="0" smtClean="0">
                <a:cs typeface="Calibri" panose="020F0502020204030204" pitchFamily="34" charset="0"/>
              </a:rPr>
              <a:t>will be sending an email with login information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Add study team to your </a:t>
            </a:r>
            <a:r>
              <a:rPr lang="en-US" altLang="en-US" sz="2000" dirty="0" err="1" smtClean="0">
                <a:cs typeface="Calibri" panose="020F0502020204030204" pitchFamily="34" charset="0"/>
              </a:rPr>
              <a:t>DoA</a:t>
            </a:r>
            <a:r>
              <a:rPr lang="en-US" altLang="en-US" sz="2000" dirty="0" smtClean="0">
                <a:cs typeface="Calibri" panose="020F0502020204030204" pitchFamily="34" charset="0"/>
              </a:rPr>
              <a:t> and submit </a:t>
            </a:r>
            <a:r>
              <a:rPr lang="en-US" altLang="en-US" sz="2000" dirty="0" err="1" smtClean="0">
                <a:cs typeface="Calibri" panose="020F0502020204030204" pitchFamily="34" charset="0"/>
              </a:rPr>
              <a:t>DoA</a:t>
            </a:r>
            <a:r>
              <a:rPr lang="en-US" altLang="en-US" sz="2000" dirty="0" smtClean="0">
                <a:cs typeface="Calibri" panose="020F0502020204030204" pitchFamily="34" charset="0"/>
              </a:rPr>
              <a:t> for approval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Make sure to assign all study team members roles and responsibilities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People Document requirements and space holders will appear based on study roles</a:t>
            </a:r>
          </a:p>
          <a:p>
            <a:pPr marL="1371600" lvl="3" indent="0">
              <a:buNone/>
            </a:pPr>
            <a:r>
              <a:rPr lang="en-US" altLang="en-US" sz="2000" b="1" dirty="0" smtClean="0">
                <a:cs typeface="Calibri" panose="020F0502020204030204" pitchFamily="34" charset="0"/>
              </a:rPr>
              <a:t>People Documents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CV - must show current site affiliation, be signed and dated within the past 5yrs.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ML - current in the state of practice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COI/FDQ - must have a wet ink original signature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Study specific trainings (GCP, HSP, </a:t>
            </a:r>
            <a:r>
              <a:rPr lang="en-US" altLang="en-US" sz="2000" dirty="0" err="1" smtClean="0">
                <a:cs typeface="Calibri" panose="020F0502020204030204" pitchFamily="34" charset="0"/>
              </a:rPr>
              <a:t>mRS</a:t>
            </a:r>
            <a:r>
              <a:rPr lang="en-US" altLang="en-US" sz="2000" dirty="0" smtClean="0">
                <a:cs typeface="Calibri" panose="020F0502020204030204" pitchFamily="34" charset="0"/>
              </a:rPr>
              <a:t>, NIHSS, Protocol) are mandatory for all StrokeNet trials.  Certificates of completion must be uploaded</a:t>
            </a:r>
          </a:p>
          <a:p>
            <a:pPr lvl="4"/>
            <a:r>
              <a:rPr lang="en-US" altLang="en-US" sz="2000" dirty="0" smtClean="0">
                <a:cs typeface="Calibri" panose="020F0502020204030204" pitchFamily="34" charset="0"/>
              </a:rPr>
              <a:t>Other study specific documents, and required training(s)</a:t>
            </a:r>
            <a:endParaRPr lang="en-US" sz="2000" dirty="0"/>
          </a:p>
        </p:txBody>
      </p:sp>
      <p:pic>
        <p:nvPicPr>
          <p:cNvPr id="4" name="Picture 2" descr="Image result for too much paperwork me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3" y="1147156"/>
            <a:ext cx="1540003" cy="141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37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889504" y="118872"/>
            <a:ext cx="5669280" cy="822960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b="1" dirty="0">
                <a:solidFill>
                  <a:srgbClr val="C00000"/>
                </a:solidFill>
              </a:rPr>
              <a:t>NCC Regulatory Specialist 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Emily Stinson, MS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stinsoey@ucmail.uc.edu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30" y="1014984"/>
            <a:ext cx="10760028" cy="48828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000" b="1" u="sng" dirty="0" smtClean="0"/>
              <a:t>Initial </a:t>
            </a:r>
            <a:r>
              <a:rPr lang="en-US" altLang="en-US" sz="2000" b="1" u="sng" dirty="0" smtClean="0">
                <a:cs typeface="Calibri" panose="020F0502020204030204" pitchFamily="34" charset="0"/>
              </a:rPr>
              <a:t>Startup Emails</a:t>
            </a:r>
          </a:p>
          <a:p>
            <a:pPr marL="1371600" lvl="3" indent="0">
              <a:buNone/>
            </a:pPr>
            <a:endParaRPr lang="en-US" altLang="en-US" sz="2000" b="1" dirty="0" smtClean="0">
              <a:cs typeface="Calibri" panose="020F0502020204030204" pitchFamily="34" charset="0"/>
            </a:endParaRPr>
          </a:p>
          <a:p>
            <a:pPr marL="1371600" lvl="3" indent="0">
              <a:buNone/>
            </a:pPr>
            <a:r>
              <a:rPr lang="en-US" altLang="en-US" b="1" dirty="0" smtClean="0">
                <a:cs typeface="Calibri" panose="020F0502020204030204" pitchFamily="34" charset="0"/>
              </a:rPr>
              <a:t>PI Documents</a:t>
            </a:r>
          </a:p>
          <a:p>
            <a:pPr lvl="4"/>
            <a:r>
              <a:rPr lang="en-US" altLang="en-US" dirty="0" smtClean="0">
                <a:cs typeface="Calibri" panose="020F0502020204030204" pitchFamily="34" charset="0"/>
              </a:rPr>
              <a:t>PSP (Protocol signature page)</a:t>
            </a:r>
          </a:p>
          <a:p>
            <a:pPr lvl="4"/>
            <a:r>
              <a:rPr lang="en-US" altLang="en-US" dirty="0" smtClean="0">
                <a:cs typeface="Calibri" panose="020F0502020204030204" pitchFamily="34" charset="0"/>
              </a:rPr>
              <a:t>ePAS/RAP Assurance Statement document that authorizes the CIRB to process the submission in their electronic system on the site’s behalf</a:t>
            </a:r>
          </a:p>
          <a:p>
            <a:pPr lvl="4"/>
            <a:r>
              <a:rPr lang="en-US" altLang="en-US" dirty="0" smtClean="0">
                <a:cs typeface="Calibri" panose="020F0502020204030204" pitchFamily="34" charset="0"/>
              </a:rPr>
              <a:t>Study specific documents: 1572, FDQ, etc.</a:t>
            </a:r>
            <a:endParaRPr lang="en-US" altLang="en-US" strike="sngStrike" dirty="0" smtClean="0">
              <a:cs typeface="Calibri" panose="020F0502020204030204" pitchFamily="34" charset="0"/>
            </a:endParaRPr>
          </a:p>
          <a:p>
            <a:pPr lvl="4"/>
            <a:r>
              <a:rPr lang="en-US" altLang="en-US" dirty="0" smtClean="0">
                <a:cs typeface="Calibri" panose="020F0502020204030204" pitchFamily="34" charset="0"/>
              </a:rPr>
              <a:t>Additional Study specific instructions</a:t>
            </a:r>
          </a:p>
          <a:p>
            <a:pPr marL="1371600" lvl="3" indent="0">
              <a:buNone/>
            </a:pPr>
            <a:r>
              <a:rPr lang="en-US" altLang="en-US" b="1" dirty="0" smtClean="0">
                <a:cs typeface="Calibri" panose="020F0502020204030204" pitchFamily="34" charset="0"/>
              </a:rPr>
              <a:t>CIRB Packet</a:t>
            </a:r>
          </a:p>
          <a:p>
            <a:pPr lvl="4"/>
            <a:r>
              <a:rPr lang="en-US" altLang="en-US" dirty="0" smtClean="0">
                <a:cs typeface="Calibri" panose="020F0502020204030204" pitchFamily="34" charset="0"/>
              </a:rPr>
              <a:t>Local Site Context Form, will need to be signed by your local IRB and can be used as your local acknowledgement</a:t>
            </a:r>
          </a:p>
          <a:p>
            <a:pPr lvl="4"/>
            <a:r>
              <a:rPr lang="en-US" altLang="en-US" dirty="0" smtClean="0">
                <a:cs typeface="Calibri" panose="020F0502020204030204" pitchFamily="34" charset="0"/>
              </a:rPr>
              <a:t>Performance Site Protocol Application (referred to as CIRB application in </a:t>
            </a:r>
            <a:r>
              <a:rPr lang="en-US" dirty="0" smtClean="0"/>
              <a:t>WebDCU™</a:t>
            </a:r>
            <a:r>
              <a:rPr lang="en-US" altLang="en-US" dirty="0" smtClean="0">
                <a:cs typeface="Calibri" panose="020F0502020204030204" pitchFamily="34" charset="0"/>
              </a:rPr>
              <a:t>)</a:t>
            </a:r>
          </a:p>
          <a:p>
            <a:pPr lvl="4"/>
            <a:r>
              <a:rPr lang="en-US" altLang="en-US" dirty="0" smtClean="0">
                <a:cs typeface="Calibri" panose="020F0502020204030204" pitchFamily="34" charset="0"/>
              </a:rPr>
              <a:t>Informed Consent Documents with instructions on how to edit the consents</a:t>
            </a:r>
          </a:p>
          <a:p>
            <a:pPr lvl="4"/>
            <a:r>
              <a:rPr lang="en-US" altLang="en-US" dirty="0" smtClean="0">
                <a:cs typeface="Calibri" panose="020F0502020204030204" pitchFamily="34" charset="0"/>
              </a:rPr>
              <a:t>HIPAA waiver for screening</a:t>
            </a:r>
          </a:p>
          <a:p>
            <a:pPr lvl="4"/>
            <a:r>
              <a:rPr lang="en-US" altLang="en-US" dirty="0" smtClean="0">
                <a:cs typeface="Calibri" panose="020F0502020204030204" pitchFamily="34" charset="0"/>
              </a:rPr>
              <a:t>Other study specific documents - Stand Alone HIPAA document etc.</a:t>
            </a:r>
            <a:endParaRPr lang="en-US" altLang="en-US" strike="sngStrike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4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 dirty="0" smtClean="0">
                <a:solidFill>
                  <a:srgbClr val="C00000"/>
                </a:solidFill>
              </a:rPr>
              <a:t>				</a:t>
            </a:r>
            <a:r>
              <a:rPr lang="en-US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        NCC </a:t>
            </a:r>
            <a:r>
              <a:rPr lang="en-US" altLang="en-US" sz="2000" b="1" dirty="0">
                <a:solidFill>
                  <a:srgbClr val="C00000"/>
                </a:solidFill>
              </a:rPr>
              <a:t>Regulatory Specialist 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 smtClean="0">
                <a:solidFill>
                  <a:srgbClr val="C00000"/>
                </a:solidFill>
              </a:rPr>
              <a:t>				              Emily </a:t>
            </a:r>
            <a:r>
              <a:rPr lang="en-US" altLang="en-US" sz="2000" b="1" dirty="0">
                <a:solidFill>
                  <a:srgbClr val="C00000"/>
                </a:solidFill>
              </a:rPr>
              <a:t>Stinson, MS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 smtClean="0">
                <a:solidFill>
                  <a:srgbClr val="C00000"/>
                </a:solidFill>
              </a:rPr>
              <a:t>				          stinsoey@ucmail.uc.edu</a:t>
            </a:r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446" y="3433156"/>
            <a:ext cx="1695535" cy="246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5762" y="1361371"/>
            <a:ext cx="5401780" cy="36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17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953512" y="118872"/>
            <a:ext cx="5605272" cy="822960"/>
          </a:xfrm>
        </p:spPr>
        <p:txBody>
          <a:bodyPr>
            <a:noAutofit/>
          </a:bodyPr>
          <a:lstStyle/>
          <a:p>
            <a:pPr algn="ctr"/>
            <a:r>
              <a:rPr lang="en-US" altLang="en-US" sz="2000" b="1" dirty="0">
                <a:solidFill>
                  <a:srgbClr val="C00000"/>
                </a:solidFill>
              </a:rPr>
              <a:t>NCC Regulatory Specialist 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Emily Stinson, MS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>
                <a:solidFill>
                  <a:srgbClr val="C00000"/>
                </a:solidFill>
              </a:rPr>
              <a:t>stinsoey@ucmail.uc.edu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362456"/>
            <a:ext cx="10778316" cy="44074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700" b="1" u="sng" dirty="0"/>
              <a:t>Tips and Trick’s</a:t>
            </a:r>
            <a:endParaRPr lang="en-US" altLang="en-US" sz="2700" b="1" u="sng" dirty="0">
              <a:cs typeface="Calibri" panose="020F0502020204030204" pitchFamily="34" charset="0"/>
            </a:endParaRPr>
          </a:p>
          <a:p>
            <a:pPr marL="1371600" lvl="3" indent="0">
              <a:buNone/>
            </a:pPr>
            <a:endParaRPr lang="en-US" altLang="en-US" b="1" dirty="0"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en-US" b="1" dirty="0">
                <a:cs typeface="Calibri" panose="020F0502020204030204" pitchFamily="34" charset="0"/>
              </a:rPr>
              <a:t>	</a:t>
            </a:r>
            <a:r>
              <a:rPr lang="en-US" altLang="en-US" dirty="0">
                <a:cs typeface="Calibri" panose="020F0502020204030204" pitchFamily="34" charset="0"/>
              </a:rPr>
              <a:t>Tool Box in </a:t>
            </a:r>
            <a:r>
              <a:rPr lang="en-US" dirty="0"/>
              <a:t>WebDCU™</a:t>
            </a:r>
            <a:endParaRPr lang="en-US" altLang="en-US" dirty="0"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en-US" dirty="0">
                <a:cs typeface="Calibri" panose="020F0502020204030204" pitchFamily="34" charset="0"/>
              </a:rPr>
              <a:t>	Upload your documents to </a:t>
            </a:r>
            <a:r>
              <a:rPr lang="en-US" dirty="0"/>
              <a:t>WebDCU™</a:t>
            </a:r>
            <a:r>
              <a:rPr lang="en-US" altLang="en-US" dirty="0">
                <a:cs typeface="Calibri" panose="020F0502020204030204" pitchFamily="34" charset="0"/>
              </a:rPr>
              <a:t> as soon as possible and replace rejected documents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en-US" dirty="0">
                <a:cs typeface="Calibri" panose="020F0502020204030204" pitchFamily="34" charset="0"/>
              </a:rPr>
              <a:t>	Understand your local IRB review/acknowledgement process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en-US" dirty="0">
                <a:cs typeface="Calibri" panose="020F0502020204030204" pitchFamily="34" charset="0"/>
              </a:rPr>
              <a:t>	No site specific edits to the consents outside of the allowable areas, no site logo’s, changes 	in footers etc.</a:t>
            </a:r>
            <a:endParaRPr lang="en-US" altLang="en-US" strike="sngStrike" dirty="0"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en-US" dirty="0">
                <a:cs typeface="Calibri" panose="020F0502020204030204" pitchFamily="34" charset="0"/>
              </a:rPr>
              <a:t>	Always provide CIRB rationale for site specific required edits to the consents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altLang="en-US" dirty="0">
                <a:cs typeface="Calibri" panose="020F0502020204030204" pitchFamily="34" charset="0"/>
              </a:rPr>
              <a:t>	KNOW and USE your RCC Coordinator they are excellent resources </a:t>
            </a:r>
          </a:p>
          <a:p>
            <a:pPr lvl="4">
              <a:buFont typeface="Wingdings" panose="05000000000000000000" pitchFamily="2" charset="2"/>
              <a:buChar char="ü"/>
            </a:pPr>
            <a:endParaRPr lang="en-US" altLang="en-US" dirty="0">
              <a:cs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altLang="en-US" sz="1600" b="1" i="1" dirty="0" smtClean="0"/>
              <a:t>Please </a:t>
            </a:r>
            <a:r>
              <a:rPr lang="en-US" altLang="en-US" sz="1600" b="1" i="1" dirty="0"/>
              <a:t>begin collecting the required study documents, getting them signed and prepared for review.  </a:t>
            </a:r>
            <a:endParaRPr lang="en-US" altLang="en-US" sz="1600" b="1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4" y="2280182"/>
            <a:ext cx="1467410" cy="16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9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" y="484632"/>
            <a:ext cx="11695176" cy="36576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StrokeNet </a:t>
            </a:r>
            <a:r>
              <a:rPr lang="en-US" sz="2400" dirty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Trial Agreements</a:t>
            </a:r>
            <a:r>
              <a:rPr lang="en-US" b="1" dirty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1F4E79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04" y="1297294"/>
            <a:ext cx="3165001" cy="450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 dirty="0" smtClean="0">
                <a:solidFill>
                  <a:srgbClr val="C00000"/>
                </a:solidFill>
              </a:rPr>
              <a:t>				           NCC </a:t>
            </a:r>
            <a:r>
              <a:rPr lang="en-US" altLang="en-US" sz="2000" b="1" dirty="0">
                <a:solidFill>
                  <a:srgbClr val="C00000"/>
                </a:solidFill>
              </a:rPr>
              <a:t>Regulatory Specialist 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 smtClean="0">
                <a:solidFill>
                  <a:srgbClr val="C00000"/>
                </a:solidFill>
              </a:rPr>
              <a:t>				                Emily </a:t>
            </a:r>
            <a:r>
              <a:rPr lang="en-US" altLang="en-US" sz="2000" b="1" dirty="0">
                <a:solidFill>
                  <a:srgbClr val="C00000"/>
                </a:solidFill>
              </a:rPr>
              <a:t>Stinson, MS</a:t>
            </a:r>
            <a:br>
              <a:rPr lang="en-US" altLang="en-US" sz="2000" b="1" dirty="0">
                <a:solidFill>
                  <a:srgbClr val="C00000"/>
                </a:solidFill>
              </a:rPr>
            </a:br>
            <a:r>
              <a:rPr lang="en-US" altLang="en-US" sz="2000" b="1" dirty="0" smtClean="0">
                <a:solidFill>
                  <a:srgbClr val="C00000"/>
                </a:solidFill>
              </a:rPr>
              <a:t>				</a:t>
            </a:r>
            <a:r>
              <a:rPr lang="en-US" altLang="en-US" sz="2000" b="1" smtClean="0">
                <a:solidFill>
                  <a:srgbClr val="C00000"/>
                </a:solidFill>
              </a:rPr>
              <a:t>           stinsoey@ucmail.uc.edu</a:t>
            </a:r>
            <a:endParaRPr lang="en-US" dirty="0"/>
          </a:p>
        </p:txBody>
      </p:sp>
      <p:pic>
        <p:nvPicPr>
          <p:cNvPr id="4" name="Picture 2" descr="Image result for finish line im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723" y="2555394"/>
            <a:ext cx="4228667" cy="25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222" y="3157704"/>
            <a:ext cx="4645555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StrokeNet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ARCADIA </a:t>
            </a:r>
            <a:r>
              <a:rPr lang="en-US" dirty="0"/>
              <a:t>- AtRial Cardiopathy and Antithrombotic Drugs In prevention After cryptogenicstroke (Columbia Elkind) (120 sites) (1100 pts) (Prevention) </a:t>
            </a:r>
            <a:r>
              <a:rPr lang="en-US" b="1" dirty="0"/>
              <a:t>Funded 2017 Enrolling</a:t>
            </a:r>
          </a:p>
          <a:p>
            <a:endParaRPr lang="en-US" b="1" dirty="0"/>
          </a:p>
          <a:p>
            <a:r>
              <a:rPr lang="en-US" b="1" dirty="0"/>
              <a:t>MOST </a:t>
            </a:r>
            <a:r>
              <a:rPr lang="en-US" dirty="0"/>
              <a:t>- Multi-arm Optimization of Stroke Thrombolysis (UC Adeoye, UTHSC Houston Barreto) (110 sites) (1200 pts) (Acute) </a:t>
            </a:r>
            <a:r>
              <a:rPr lang="en-US" b="1" dirty="0"/>
              <a:t>Funded 2018</a:t>
            </a:r>
          </a:p>
          <a:p>
            <a:endParaRPr lang="en-US" b="1" dirty="0"/>
          </a:p>
          <a:p>
            <a:r>
              <a:rPr lang="en-US" b="1" dirty="0"/>
              <a:t>Sleep SMART </a:t>
            </a:r>
            <a:r>
              <a:rPr lang="en-US" dirty="0"/>
              <a:t>- Sleep for Stroke Management And Recovery Trial (U MI Brown) (110 sites) (3062 pts) (Prevention) </a:t>
            </a:r>
            <a:r>
              <a:rPr lang="en-US" b="1" dirty="0"/>
              <a:t>Funded 2018 </a:t>
            </a:r>
          </a:p>
          <a:p>
            <a:endParaRPr lang="en-US" dirty="0"/>
          </a:p>
          <a:p>
            <a:r>
              <a:rPr lang="en-US" b="1" dirty="0"/>
              <a:t>TRANSPORT2 </a:t>
            </a:r>
            <a:r>
              <a:rPr lang="en-US" dirty="0"/>
              <a:t>- TRANScranial direct current stimulation for Post-stroke mOtor Recovery – a phase II sTudy (MUSC Feng, BID Schlaug) (12 Sites) (129 pts) (Recovery) </a:t>
            </a:r>
            <a:r>
              <a:rPr lang="en-US" b="1" dirty="0"/>
              <a:t>Funded 2018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1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StrokeNet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SATURN</a:t>
            </a:r>
            <a:r>
              <a:rPr lang="en-US" dirty="0"/>
              <a:t> - StATins Use in intRacerebral hemorrhage patieNts (BID Selim) (140 sites 125 US &amp; 15 Canada) (1456 pts) (Prevention) </a:t>
            </a:r>
            <a:r>
              <a:rPr lang="en-US" b="1" dirty="0"/>
              <a:t>Funding early 2019</a:t>
            </a:r>
          </a:p>
          <a:p>
            <a:r>
              <a:rPr lang="en-US" b="1" dirty="0"/>
              <a:t>ASPIRE</a:t>
            </a:r>
            <a:r>
              <a:rPr lang="en-US" dirty="0"/>
              <a:t> – Anticoagulation in ICH Survivors for Prevention &amp; Recovery  (Yale Sheth) (120 sites) (550 patients) (Recovery) </a:t>
            </a:r>
            <a:r>
              <a:rPr lang="en-US" b="1" dirty="0"/>
              <a:t>Funding early 2019</a:t>
            </a:r>
            <a:endParaRPr lang="en-US" dirty="0"/>
          </a:p>
          <a:p>
            <a:r>
              <a:rPr lang="en-US" b="1" dirty="0"/>
              <a:t>IACQUIRE</a:t>
            </a:r>
            <a:r>
              <a:rPr lang="en-US" dirty="0"/>
              <a:t> – Efficacy of Infant ACQUIRE Therapy for Infants with Symptomatic Arterial Ischemic Stroke at Birth (VA Tech Ramey) (12 sites) (240 patients) (Pediatrics)(Recovery) </a:t>
            </a:r>
            <a:r>
              <a:rPr lang="en-US" b="1" dirty="0"/>
              <a:t>Funding early 2019</a:t>
            </a:r>
          </a:p>
          <a:p>
            <a:r>
              <a:rPr lang="en-US" b="1" dirty="0"/>
              <a:t>Plus more in 2019…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39" y="4879075"/>
            <a:ext cx="1314845" cy="10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0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 Agreements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StrokeNet National Coordinating Center at the University of Cincinnati is the fiduciary agent for all of the trials.</a:t>
            </a:r>
          </a:p>
          <a:p>
            <a:r>
              <a:rPr lang="en-US" dirty="0"/>
              <a:t>StrokeNet Master Trial Agreements and StrokeNet CIRB Reliance Agreements are in place prior to trial eligibility. </a:t>
            </a:r>
          </a:p>
          <a:p>
            <a:r>
              <a:rPr lang="en-US" dirty="0"/>
              <a:t>Clinical Trial Agreements (CTAs) are issued by the NCC to the RCC or the Satellite of the Clinical Performing Site. </a:t>
            </a:r>
          </a:p>
          <a:p>
            <a:r>
              <a:rPr lang="en-US" dirty="0"/>
              <a:t>There will be an email that will explain the CTA template and provide additional instructions for the return of the agreement. </a:t>
            </a:r>
          </a:p>
          <a:p>
            <a:r>
              <a:rPr lang="en-US" dirty="0"/>
              <a:t>The CTA should be processed as quickly as possible and returned to the NCC as turn around time is tracked as a metric.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907" y="320041"/>
            <a:ext cx="1363513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3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 (F&amp;A and Per Patient)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72924" cy="47156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F&amp;A Rates:</a:t>
            </a:r>
          </a:p>
          <a:p>
            <a:pPr lvl="1"/>
            <a:r>
              <a:rPr lang="en-US" dirty="0"/>
              <a:t>29 RCC on-campus rates averaged, 29 RCC off-campus rates averaged, </a:t>
            </a:r>
          </a:p>
          <a:p>
            <a:pPr lvl="1"/>
            <a:r>
              <a:rPr lang="en-US" dirty="0"/>
              <a:t>Two averages - averaged. 42%  </a:t>
            </a:r>
          </a:p>
          <a:p>
            <a:pPr lvl="1"/>
            <a:r>
              <a:rPr lang="en-US" dirty="0"/>
              <a:t>Approved by NINDS. “Fixed Rate”</a:t>
            </a:r>
          </a:p>
          <a:p>
            <a:r>
              <a:rPr lang="en-US" dirty="0"/>
              <a:t>Trial Budgets are set when funding is approved by NINDS. Internal site rebudgeting is permitted. </a:t>
            </a:r>
          </a:p>
          <a:p>
            <a:r>
              <a:rPr lang="en-US" dirty="0"/>
              <a:t>There are no additional funds for individual site requests. </a:t>
            </a:r>
          </a:p>
          <a:p>
            <a:r>
              <a:rPr lang="en-US" dirty="0"/>
              <a:t>The NCC requests per patient payments for the RCC or Satellite from UC Accounts Payable based on data put into WebDCU. </a:t>
            </a:r>
          </a:p>
          <a:p>
            <a:r>
              <a:rPr lang="en-US" dirty="0"/>
              <a:t>Payments are issued by Electronic Funds Transfer (EFT) due to the large number of sites that need paid and the large number of required payments. </a:t>
            </a:r>
          </a:p>
          <a:p>
            <a:r>
              <a:rPr lang="en-US" dirty="0"/>
              <a:t>It is the responsibility of the RCC or the Satellite to have a fiduciary service agreement in place to transfer clinical trial monies to the site performing the research.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38" y="365759"/>
            <a:ext cx="1353795" cy="135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5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Trials can have industry drugs or devices that require FDA approval.</a:t>
            </a:r>
          </a:p>
          <a:p>
            <a:pPr lvl="1"/>
            <a:r>
              <a:rPr lang="en-US" dirty="0"/>
              <a:t>Additional time requirements.</a:t>
            </a:r>
          </a:p>
          <a:p>
            <a:r>
              <a:rPr lang="en-US" dirty="0"/>
              <a:t>Trials can have drugs or devices that are purchased on the open market.</a:t>
            </a:r>
          </a:p>
          <a:p>
            <a:r>
              <a:rPr lang="en-US" dirty="0"/>
              <a:t>Trials can have radiology software that needs to be installed. </a:t>
            </a:r>
          </a:p>
          <a:p>
            <a:r>
              <a:rPr lang="en-US" dirty="0"/>
              <a:t>Drug(s) or device(s) trials will have shipping, i.e. the need for a licensed pharmacy or secure space. </a:t>
            </a:r>
          </a:p>
        </p:txBody>
      </p:sp>
    </p:spTree>
    <p:extLst>
      <p:ext uri="{BB962C8B-B14F-4D97-AF65-F5344CB8AC3E}">
        <p14:creationId xmlns:p14="http://schemas.microsoft.com/office/powerpoint/2010/main" val="254895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 Agreements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274046"/>
            <a:ext cx="10515600" cy="454299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Trials </a:t>
            </a:r>
            <a:r>
              <a:rPr lang="en-US" dirty="0"/>
              <a:t>that have industry involvement for drugs or devices or software have separate industry agreements. </a:t>
            </a:r>
          </a:p>
          <a:p>
            <a:r>
              <a:rPr lang="en-US" dirty="0"/>
              <a:t>Some of those industry agreements flow down, some are completely separate between the industry and the site.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386" y="285200"/>
            <a:ext cx="1297622" cy="9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2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 Do You Know the Answers?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process of obtaining review and signature on the clinical trial agreement (CTA) at your institution? </a:t>
            </a:r>
          </a:p>
          <a:p>
            <a:r>
              <a:rPr lang="en-US" dirty="0"/>
              <a:t>What is the turnaround time of a standard federal subaward agreement at your institution? </a:t>
            </a:r>
          </a:p>
          <a:p>
            <a:r>
              <a:rPr lang="en-US" dirty="0"/>
              <a:t>How does the CTA get to the Office of Research/Sponsored Programs/Grants and Contracts? </a:t>
            </a:r>
          </a:p>
          <a:p>
            <a:r>
              <a:rPr lang="en-US" dirty="0"/>
              <a:t>What part does the department play in the processing of the CTA?</a:t>
            </a:r>
          </a:p>
          <a:p>
            <a:r>
              <a:rPr lang="en-US" dirty="0"/>
              <a:t>Who has signatory authority for the CTA at your institution? (i.e. It is not the PI.)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264" y="2347463"/>
            <a:ext cx="1115568" cy="16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21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1274</Words>
  <Application>Microsoft Office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How-to CTA &amp; Start-up Documents Webinar October 25th, 2018 </vt:lpstr>
      <vt:lpstr>  StrokeNet Clinical Trial Agreements </vt:lpstr>
      <vt:lpstr>StrokeNet Trials</vt:lpstr>
      <vt:lpstr>StrokeNet Trials</vt:lpstr>
      <vt:lpstr>Clinical Trial Agreements </vt:lpstr>
      <vt:lpstr>Payments (F&amp;A and Per Patient)</vt:lpstr>
      <vt:lpstr>Enrollment Considerations </vt:lpstr>
      <vt:lpstr>Clinical Trial Agreements </vt:lpstr>
      <vt:lpstr>Questions???? Do You Know the Answers?</vt:lpstr>
      <vt:lpstr>Questions???? Do You Know the Answers?</vt:lpstr>
      <vt:lpstr>Questions???? Do You Know the Answers?</vt:lpstr>
      <vt:lpstr>Questions???? Do You Know the Answers?</vt:lpstr>
      <vt:lpstr>Facts</vt:lpstr>
      <vt:lpstr>Expectations </vt:lpstr>
      <vt:lpstr>Questions?</vt:lpstr>
      <vt:lpstr>NCC Regulatory Specialist  Emily Stinson, MS stinsoey@ucmail.uc.edu</vt:lpstr>
      <vt:lpstr>NCC Regulatory Specialist  Emily Stinson, MS stinsoey@ucmail.uc.edu</vt:lpstr>
      <vt:lpstr>             NCC Regulatory Specialist                    Emily Stinson, MS               stinsoey@ucmail.uc.edu</vt:lpstr>
      <vt:lpstr>NCC Regulatory Specialist  Emily Stinson, MS stinsoey@ucmail.uc.edu</vt:lpstr>
      <vt:lpstr>               NCC Regulatory Specialist                      Emily Stinson, MS                stinsoey@ucmail.uc.edu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Gunslinger</dc:creator>
  <cp:lastModifiedBy>Sester, Regina (sesterrj)</cp:lastModifiedBy>
  <cp:revision>26</cp:revision>
  <dcterms:created xsi:type="dcterms:W3CDTF">2014-05-24T16:32:07Z</dcterms:created>
  <dcterms:modified xsi:type="dcterms:W3CDTF">2018-10-25T13:30:05Z</dcterms:modified>
</cp:coreProperties>
</file>