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60" r:id="rId4"/>
    <p:sldId id="267" r:id="rId5"/>
    <p:sldId id="258" r:id="rId6"/>
    <p:sldId id="259" r:id="rId7"/>
    <p:sldId id="266" r:id="rId8"/>
    <p:sldId id="279" r:id="rId9"/>
    <p:sldId id="268" r:id="rId10"/>
    <p:sldId id="262" r:id="rId11"/>
    <p:sldId id="261" r:id="rId12"/>
    <p:sldId id="269" r:id="rId13"/>
    <p:sldId id="270" r:id="rId14"/>
    <p:sldId id="280" r:id="rId15"/>
    <p:sldId id="281" r:id="rId16"/>
    <p:sldId id="282" r:id="rId17"/>
    <p:sldId id="264"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73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F0C47-AB35-4DAB-95C6-A92279B3F31A}" type="datetimeFigureOut">
              <a:rPr lang="en-US" smtClean="0"/>
              <a:t>8/23/2017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AF0056-6AE8-4EEF-8FE3-7467EFE5C115}" type="slidenum">
              <a:rPr lang="en-US" smtClean="0"/>
              <a:t>‹#›</a:t>
            </a:fld>
            <a:endParaRPr lang="en-US"/>
          </a:p>
        </p:txBody>
      </p:sp>
    </p:spTree>
    <p:extLst>
      <p:ext uri="{BB962C8B-B14F-4D97-AF65-F5344CB8AC3E}">
        <p14:creationId xmlns:p14="http://schemas.microsoft.com/office/powerpoint/2010/main" val="219538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AF0056-6AE8-4EEF-8FE3-7467EFE5C115}" type="slidenum">
              <a:rPr lang="en-US" smtClean="0"/>
              <a:t>2</a:t>
            </a:fld>
            <a:endParaRPr lang="en-US"/>
          </a:p>
        </p:txBody>
      </p:sp>
    </p:spTree>
    <p:extLst>
      <p:ext uri="{BB962C8B-B14F-4D97-AF65-F5344CB8AC3E}">
        <p14:creationId xmlns:p14="http://schemas.microsoft.com/office/powerpoint/2010/main" val="3662026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6BE6076-36A8-471E-A2A9-2434A71A66B6}" type="datetimeFigureOut">
              <a:rPr lang="en-US" smtClean="0"/>
              <a:t>8/23/2017</a:t>
            </a:fld>
            <a:endParaRPr lang="en-US"/>
          </a:p>
        </p:txBody>
      </p:sp>
      <p:sp>
        <p:nvSpPr>
          <p:cNvPr id="8" name="Slide Number Placeholder 7"/>
          <p:cNvSpPr>
            <a:spLocks noGrp="1"/>
          </p:cNvSpPr>
          <p:nvPr>
            <p:ph type="sldNum" sz="quarter" idx="11"/>
          </p:nvPr>
        </p:nvSpPr>
        <p:spPr/>
        <p:txBody>
          <a:bodyPr/>
          <a:lstStyle/>
          <a:p>
            <a:fld id="{7EC9C90F-46FB-4299-B0AB-C6FD08FCE102}"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6076-36A8-471E-A2A9-2434A71A66B6}" type="datetimeFigureOut">
              <a:rPr lang="en-US" smtClean="0"/>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E6076-36A8-471E-A2A9-2434A71A66B6}" type="datetimeFigureOut">
              <a:rPr lang="en-US" smtClean="0"/>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46BE6076-36A8-471E-A2A9-2434A71A66B6}" type="datetimeFigureOut">
              <a:rPr lang="en-US" smtClean="0"/>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6BE6076-36A8-471E-A2A9-2434A71A66B6}" type="datetimeFigureOut">
              <a:rPr lang="en-US" smtClean="0"/>
              <a:t>8/23/2017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6BE6076-36A8-471E-A2A9-2434A71A66B6}" type="datetimeFigureOut">
              <a:rPr lang="en-US" smtClean="0"/>
              <a:t>8/23/2017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9C90F-46FB-4299-B0AB-C6FD08FCE102}"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BE6076-36A8-471E-A2A9-2434A71A66B6}" type="datetimeFigureOut">
              <a:rPr lang="en-US" smtClean="0"/>
              <a:t>8/23/2017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E6076-36A8-471E-A2A9-2434A71A66B6}" type="datetimeFigureOut">
              <a:rPr lang="en-US" smtClean="0"/>
              <a:t>8/23/2017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t>8/23/2017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t>8/23/2017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6BE6076-36A8-471E-A2A9-2434A71A66B6}" type="datetimeFigureOut">
              <a:rPr lang="en-US" smtClean="0"/>
              <a:t>8/23/2017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EC9C90F-46FB-4299-B0AB-C6FD08FCE102}"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Coordinator Webinar and Round Table Discussion</a:t>
            </a:r>
            <a:endParaRPr lang="en-US" sz="4800"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August 23, 2017</a:t>
            </a:r>
            <a:endParaRPr lang="en-US" dirty="0">
              <a:solidFill>
                <a:schemeClr val="tx1">
                  <a:lumMod val="75000"/>
                  <a:lumOff val="2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09600"/>
            <a:ext cx="3276600" cy="74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9724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NCC Updates</a:t>
            </a:r>
            <a:endParaRPr lang="en-US" dirty="0"/>
          </a:p>
        </p:txBody>
      </p:sp>
      <p:sp>
        <p:nvSpPr>
          <p:cNvPr id="3" name="Content Placeholder 2"/>
          <p:cNvSpPr>
            <a:spLocks noGrp="1"/>
          </p:cNvSpPr>
          <p:nvPr>
            <p:ph idx="1"/>
          </p:nvPr>
        </p:nvSpPr>
        <p:spPr>
          <a:xfrm>
            <a:off x="228600" y="1600200"/>
            <a:ext cx="8763000" cy="4525963"/>
          </a:xfrm>
        </p:spPr>
        <p:txBody>
          <a:bodyPr/>
          <a:lstStyle/>
          <a:p>
            <a:pPr marL="0" indent="0">
              <a:buNone/>
            </a:pPr>
            <a:r>
              <a:rPr lang="en-US" sz="2000" dirty="0" smtClean="0">
                <a:solidFill>
                  <a:schemeClr val="tx1"/>
                </a:solidFill>
              </a:rPr>
              <a:t>(Forum </a:t>
            </a:r>
            <a:r>
              <a:rPr lang="en-US" sz="2000" dirty="0">
                <a:solidFill>
                  <a:schemeClr val="tx1"/>
                </a:solidFill>
              </a:rPr>
              <a:t>for </a:t>
            </a:r>
            <a:r>
              <a:rPr lang="en-US" sz="2000" dirty="0" smtClean="0">
                <a:solidFill>
                  <a:schemeClr val="tx1"/>
                </a:solidFill>
              </a:rPr>
              <a:t>CC </a:t>
            </a:r>
            <a:r>
              <a:rPr lang="en-US" sz="2000" dirty="0">
                <a:solidFill>
                  <a:schemeClr val="tx1"/>
                </a:solidFill>
              </a:rPr>
              <a:t>to communicate to </a:t>
            </a:r>
            <a:r>
              <a:rPr lang="en-US" sz="2000" dirty="0" smtClean="0">
                <a:solidFill>
                  <a:schemeClr val="tx1"/>
                </a:solidFill>
              </a:rPr>
              <a:t>coordinators </a:t>
            </a:r>
            <a:r>
              <a:rPr lang="en-US" sz="2000" dirty="0">
                <a:solidFill>
                  <a:schemeClr val="tx1"/>
                </a:solidFill>
              </a:rPr>
              <a:t>information on </a:t>
            </a:r>
            <a:r>
              <a:rPr lang="en-US" sz="2000" dirty="0" smtClean="0">
                <a:solidFill>
                  <a:schemeClr val="tx1"/>
                </a:solidFill>
              </a:rPr>
              <a:t>reminders, common questions/issues, changes</a:t>
            </a:r>
            <a:r>
              <a:rPr lang="en-US" sz="2000" dirty="0">
                <a:solidFill>
                  <a:schemeClr val="tx1"/>
                </a:solidFill>
              </a:rPr>
              <a:t>, suggestions, best </a:t>
            </a:r>
            <a:r>
              <a:rPr lang="en-US" sz="2000" dirty="0" smtClean="0">
                <a:solidFill>
                  <a:schemeClr val="tx1"/>
                </a:solidFill>
              </a:rPr>
              <a:t>practices, upcoming meetings, and for coordinators to ask questions):</a:t>
            </a:r>
          </a:p>
          <a:p>
            <a:pPr marL="0" indent="0">
              <a:buNone/>
            </a:pPr>
            <a:r>
              <a:rPr lang="en-US" sz="2000" b="1" u="sng" dirty="0" smtClean="0">
                <a:solidFill>
                  <a:schemeClr val="tx1"/>
                </a:solidFill>
              </a:rPr>
              <a:t>NCC Staff Members:</a:t>
            </a:r>
          </a:p>
          <a:p>
            <a:pPr marL="0" indent="0">
              <a:buNone/>
            </a:pPr>
            <a:r>
              <a:rPr lang="en-US" sz="2000" dirty="0" smtClean="0">
                <a:solidFill>
                  <a:schemeClr val="tx1"/>
                </a:solidFill>
              </a:rPr>
              <a:t>Joe Broderick, PI</a:t>
            </a:r>
            <a:r>
              <a:rPr lang="en-US" sz="2000" dirty="0">
                <a:solidFill>
                  <a:schemeClr val="tx1"/>
                </a:solidFill>
              </a:rPr>
              <a:t>	</a:t>
            </a:r>
            <a:r>
              <a:rPr lang="en-US" sz="2000" dirty="0" smtClean="0">
                <a:solidFill>
                  <a:schemeClr val="tx1"/>
                </a:solidFill>
              </a:rPr>
              <a:t>		</a:t>
            </a:r>
          </a:p>
          <a:p>
            <a:pPr marL="0" indent="0">
              <a:buNone/>
            </a:pPr>
            <a:r>
              <a:rPr lang="en-US" sz="2000" dirty="0" smtClean="0">
                <a:solidFill>
                  <a:schemeClr val="tx1"/>
                </a:solidFill>
              </a:rPr>
              <a:t>Jamey Frasure, Co-Director	Judith Spilker, Co-Director	</a:t>
            </a:r>
          </a:p>
          <a:p>
            <a:pPr marL="0" indent="0">
              <a:buNone/>
            </a:pPr>
            <a:r>
              <a:rPr lang="en-US" sz="2000" dirty="0" smtClean="0">
                <a:solidFill>
                  <a:schemeClr val="tx1"/>
                </a:solidFill>
              </a:rPr>
              <a:t>Sue Roll, CIRB Liaison		Keely Hendrix, CIRB</a:t>
            </a:r>
          </a:p>
          <a:p>
            <a:pPr marL="0" indent="0">
              <a:buNone/>
            </a:pPr>
            <a:r>
              <a:rPr lang="en-US" sz="2000" dirty="0" smtClean="0">
                <a:solidFill>
                  <a:schemeClr val="tx1"/>
                </a:solidFill>
              </a:rPr>
              <a:t>Diane Sparks, Contracts, Mgr.	Kelly Reinert, Contracts, Asst.</a:t>
            </a:r>
          </a:p>
          <a:p>
            <a:pPr marL="0" indent="0">
              <a:buNone/>
            </a:pPr>
            <a:r>
              <a:rPr lang="en-US" sz="2000" dirty="0" smtClean="0">
                <a:solidFill>
                  <a:schemeClr val="tx1"/>
                </a:solidFill>
              </a:rPr>
              <a:t>Mary Ann Harty, Finances	Jeanne Sester, Training Coordinator</a:t>
            </a:r>
          </a:p>
          <a:p>
            <a:pPr marL="0" indent="0">
              <a:buNone/>
            </a:pPr>
            <a:r>
              <a:rPr lang="en-US" sz="2000" dirty="0" smtClean="0">
                <a:solidFill>
                  <a:schemeClr val="tx1"/>
                </a:solidFill>
              </a:rPr>
              <a:t>Rose Beckmann, Administration	</a:t>
            </a:r>
            <a:r>
              <a:rPr lang="en-US" sz="1800" dirty="0" smtClean="0">
                <a:solidFill>
                  <a:schemeClr val="tx1">
                    <a:lumMod val="75000"/>
                    <a:lumOff val="25000"/>
                  </a:schemeClr>
                </a:solidFill>
              </a:rPr>
              <a:t>		</a:t>
            </a:r>
          </a:p>
          <a:p>
            <a:pPr marL="0" indent="0">
              <a:buNone/>
            </a:pPr>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3435316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Management Center Updates</a:t>
            </a:r>
            <a:endParaRPr lang="en-US" dirty="0"/>
          </a:p>
        </p:txBody>
      </p:sp>
      <p:sp>
        <p:nvSpPr>
          <p:cNvPr id="3" name="Content Placeholder 2"/>
          <p:cNvSpPr>
            <a:spLocks noGrp="1"/>
          </p:cNvSpPr>
          <p:nvPr>
            <p:ph idx="1"/>
          </p:nvPr>
        </p:nvSpPr>
        <p:spPr>
          <a:xfrm>
            <a:off x="381000" y="1828800"/>
            <a:ext cx="8229600" cy="4525963"/>
          </a:xfrm>
        </p:spPr>
        <p:txBody>
          <a:bodyPr/>
          <a:lstStyle/>
          <a:p>
            <a:pPr marL="0" indent="0">
              <a:buNone/>
            </a:pPr>
            <a:r>
              <a:rPr lang="en-US" dirty="0" smtClean="0">
                <a:solidFill>
                  <a:schemeClr val="tx1">
                    <a:lumMod val="75000"/>
                    <a:lumOff val="25000"/>
                  </a:schemeClr>
                </a:solidFill>
              </a:rPr>
              <a:t>(Forum for MUSC to communicate to coordinators information on reminders, common mistakes, changes, suggestions, best practices and for coordinators to ask questions):</a:t>
            </a:r>
          </a:p>
          <a:p>
            <a:pPr marL="0" indent="0">
              <a:buNone/>
            </a:pPr>
            <a:endParaRPr lang="en-US" b="1" u="sng" dirty="0" smtClean="0">
              <a:solidFill>
                <a:schemeClr val="tx1">
                  <a:lumMod val="75000"/>
                  <a:lumOff val="25000"/>
                </a:schemeClr>
              </a:solidFill>
            </a:endParaRPr>
          </a:p>
          <a:p>
            <a:pPr marL="0" indent="0">
              <a:buNone/>
            </a:pPr>
            <a:r>
              <a:rPr lang="en-US" b="1" u="sng" dirty="0" err="1" smtClean="0">
                <a:solidFill>
                  <a:schemeClr val="tx1">
                    <a:lumMod val="75000"/>
                    <a:lumOff val="25000"/>
                  </a:schemeClr>
                </a:solidFill>
              </a:rPr>
              <a:t>WebDCU</a:t>
            </a:r>
            <a:r>
              <a:rPr lang="en-US" b="1" u="sng" dirty="0" smtClean="0">
                <a:solidFill>
                  <a:schemeClr val="tx1">
                    <a:lumMod val="75000"/>
                    <a:lumOff val="25000"/>
                  </a:schemeClr>
                </a:solidFill>
              </a:rPr>
              <a:t>/MUSC Team: </a:t>
            </a:r>
          </a:p>
          <a:p>
            <a:pPr marL="0" indent="0">
              <a:buNone/>
            </a:pPr>
            <a:r>
              <a:rPr lang="en-US" sz="2000" dirty="0" smtClean="0">
                <a:solidFill>
                  <a:schemeClr val="tx1">
                    <a:lumMod val="75000"/>
                    <a:lumOff val="25000"/>
                  </a:schemeClr>
                </a:solidFill>
              </a:rPr>
              <a:t>Yuko Palesch, PI			Wenle Zhao, PI</a:t>
            </a:r>
          </a:p>
          <a:p>
            <a:pPr marL="0" indent="0">
              <a:buNone/>
            </a:pPr>
            <a:r>
              <a:rPr lang="en-US" sz="2000" dirty="0" smtClean="0">
                <a:solidFill>
                  <a:schemeClr val="tx1">
                    <a:lumMod val="75000"/>
                    <a:lumOff val="25000"/>
                  </a:schemeClr>
                </a:solidFill>
              </a:rPr>
              <a:t>Catherine Dillon, Operations Mgr.	Jessica Griffin, Data Mgr.</a:t>
            </a:r>
          </a:p>
          <a:p>
            <a:pPr marL="0" indent="0">
              <a:buNone/>
            </a:pPr>
            <a:endParaRPr lang="en-US" sz="1800" dirty="0">
              <a:solidFill>
                <a:schemeClr val="tx1">
                  <a:lumMod val="75000"/>
                  <a:lumOff val="25000"/>
                </a:schemeClr>
              </a:solidFill>
            </a:endParaRPr>
          </a:p>
        </p:txBody>
      </p:sp>
    </p:spTree>
    <p:extLst>
      <p:ext uri="{BB962C8B-B14F-4D97-AF65-F5344CB8AC3E}">
        <p14:creationId xmlns:p14="http://schemas.microsoft.com/office/powerpoint/2010/main" val="3732154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CIRB Updates</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b="1" u="sng" dirty="0" smtClean="0">
                <a:solidFill>
                  <a:schemeClr val="tx1"/>
                </a:solidFill>
              </a:rPr>
              <a:t>CIRB Team Members:  </a:t>
            </a:r>
          </a:p>
          <a:p>
            <a:endParaRPr lang="en-US" dirty="0">
              <a:solidFill>
                <a:schemeClr val="tx1"/>
              </a:solidFill>
            </a:endParaRPr>
          </a:p>
          <a:p>
            <a:r>
              <a:rPr lang="en-US" dirty="0" smtClean="0">
                <a:solidFill>
                  <a:schemeClr val="tx1"/>
                </a:solidFill>
              </a:rPr>
              <a:t>Sue Roll, CIRB Liaison</a:t>
            </a:r>
          </a:p>
          <a:p>
            <a:r>
              <a:rPr lang="en-US" dirty="0">
                <a:solidFill>
                  <a:schemeClr val="tx1"/>
                </a:solidFill>
              </a:rPr>
              <a:t>Keeley </a:t>
            </a:r>
            <a:r>
              <a:rPr lang="en-US" dirty="0" smtClean="0">
                <a:solidFill>
                  <a:schemeClr val="tx1"/>
                </a:solidFill>
              </a:rPr>
              <a:t>Hendrix </a:t>
            </a:r>
            <a:r>
              <a:rPr lang="en-US" dirty="0">
                <a:solidFill>
                  <a:schemeClr val="tx1"/>
                </a:solidFill>
              </a:rPr>
              <a:t>CIRB Coordinator</a:t>
            </a:r>
          </a:p>
          <a:p>
            <a:r>
              <a:rPr lang="en-US" dirty="0">
                <a:solidFill>
                  <a:schemeClr val="tx1"/>
                </a:solidFill>
              </a:rPr>
              <a:t>Jo Ann </a:t>
            </a:r>
            <a:r>
              <a:rPr lang="en-US" dirty="0" err="1">
                <a:solidFill>
                  <a:schemeClr val="tx1"/>
                </a:solidFill>
              </a:rPr>
              <a:t>Behrle</a:t>
            </a:r>
            <a:r>
              <a:rPr lang="en-US" dirty="0">
                <a:solidFill>
                  <a:schemeClr val="tx1"/>
                </a:solidFill>
              </a:rPr>
              <a:t> CIRB HPA</a:t>
            </a:r>
          </a:p>
          <a:p>
            <a:endParaRPr lang="en-US" dirty="0"/>
          </a:p>
        </p:txBody>
      </p:sp>
    </p:spTree>
    <p:extLst>
      <p:ext uri="{BB962C8B-B14F-4D97-AF65-F5344CB8AC3E}">
        <p14:creationId xmlns:p14="http://schemas.microsoft.com/office/powerpoint/2010/main" val="3532823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Roundtable Discussion</a:t>
            </a:r>
          </a:p>
        </p:txBody>
      </p:sp>
      <p:sp>
        <p:nvSpPr>
          <p:cNvPr id="3" name="Content Placeholder 2"/>
          <p:cNvSpPr>
            <a:spLocks noGrp="1"/>
          </p:cNvSpPr>
          <p:nvPr>
            <p:ph idx="1"/>
          </p:nvPr>
        </p:nvSpPr>
        <p:spPr/>
        <p:txBody>
          <a:bodyPr/>
          <a:lstStyle/>
          <a:p>
            <a:pPr marL="0" indent="0" algn="ctr">
              <a:buNone/>
            </a:pPr>
            <a:r>
              <a:rPr lang="en-US" u="sng" dirty="0">
                <a:solidFill>
                  <a:schemeClr val="tx1"/>
                </a:solidFill>
              </a:rPr>
              <a:t>Manager Regulatory Oversight Tool</a:t>
            </a:r>
          </a:p>
          <a:p>
            <a:pPr marL="0" indent="0">
              <a:buNone/>
            </a:pPr>
            <a:endParaRPr lang="en-US" dirty="0" smtClean="0">
              <a:solidFill>
                <a:schemeClr val="tx1"/>
              </a:solidFill>
            </a:endParaRPr>
          </a:p>
          <a:p>
            <a:r>
              <a:rPr lang="en-US" dirty="0">
                <a:solidFill>
                  <a:schemeClr val="tx1"/>
                </a:solidFill>
              </a:rPr>
              <a:t>Jennifer </a:t>
            </a:r>
            <a:r>
              <a:rPr lang="en-US" dirty="0" err="1">
                <a:solidFill>
                  <a:schemeClr val="tx1"/>
                </a:solidFill>
              </a:rPr>
              <a:t>Reckner</a:t>
            </a:r>
            <a:endParaRPr lang="en-US" dirty="0">
              <a:solidFill>
                <a:schemeClr val="tx1"/>
              </a:solidFill>
            </a:endParaRPr>
          </a:p>
          <a:p>
            <a:r>
              <a:rPr lang="en-US" dirty="0">
                <a:solidFill>
                  <a:schemeClr val="tx1"/>
                </a:solidFill>
              </a:rPr>
              <a:t>Associate Research Specialist</a:t>
            </a:r>
          </a:p>
          <a:p>
            <a:r>
              <a:rPr lang="en-US" dirty="0">
                <a:solidFill>
                  <a:schemeClr val="tx1"/>
                </a:solidFill>
              </a:rPr>
              <a:t>Department of Neurological Surgery</a:t>
            </a:r>
          </a:p>
          <a:p>
            <a:r>
              <a:rPr lang="en-US" dirty="0">
                <a:solidFill>
                  <a:schemeClr val="tx1"/>
                </a:solidFill>
              </a:rPr>
              <a:t>University of Wisconsin – Madison</a:t>
            </a:r>
          </a:p>
          <a:p>
            <a:pPr marL="0" indent="0">
              <a:buNone/>
            </a:pPr>
            <a:endParaRPr lang="en-US" dirty="0"/>
          </a:p>
          <a:p>
            <a:pPr marL="0" indent="0">
              <a:buNone/>
            </a:pPr>
            <a:endParaRPr lang="en-US" dirty="0"/>
          </a:p>
          <a:p>
            <a:pPr marL="0" indent="0">
              <a:buNone/>
            </a:pPr>
            <a:endParaRPr lang="en-US" dirty="0">
              <a:solidFill>
                <a:schemeClr val="tx1"/>
              </a:solidFill>
            </a:endParaRPr>
          </a:p>
          <a:p>
            <a:pPr marL="0" indent="0">
              <a:buNone/>
            </a:pPr>
            <a:endParaRPr lang="en-US" dirty="0" smtClean="0">
              <a:solidFill>
                <a:schemeClr val="tx1"/>
              </a:solidFill>
            </a:endParaRPr>
          </a:p>
        </p:txBody>
      </p:sp>
    </p:spTree>
    <p:extLst>
      <p:ext uri="{BB962C8B-B14F-4D97-AF65-F5344CB8AC3E}">
        <p14:creationId xmlns:p14="http://schemas.microsoft.com/office/powerpoint/2010/main" val="3120766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Manager Regulatory Oversight Tool</a:t>
            </a:r>
            <a:endParaRPr lang="en-US" dirty="0"/>
          </a:p>
        </p:txBody>
      </p:sp>
      <p:sp>
        <p:nvSpPr>
          <p:cNvPr id="3" name="Content Placeholder 2"/>
          <p:cNvSpPr>
            <a:spLocks noGrp="1"/>
          </p:cNvSpPr>
          <p:nvPr>
            <p:ph idx="1"/>
          </p:nvPr>
        </p:nvSpPr>
        <p:spPr/>
        <p:txBody>
          <a:bodyPr/>
          <a:lstStyle/>
          <a:p>
            <a:r>
              <a:rPr lang="en-US" dirty="0" smtClean="0"/>
              <a:t>The University of Wisconsin Institute for Clinical and Translational Research (ICTR) has put together a self-auditing document in the event of an upcoming site visit.</a:t>
            </a:r>
          </a:p>
          <a:p>
            <a:pPr lvl="1"/>
            <a:r>
              <a:rPr lang="en-US" dirty="0" smtClean="0"/>
              <a:t>We were able to use this document as the guide for this tool.</a:t>
            </a:r>
          </a:p>
          <a:p>
            <a:endParaRPr lang="en-US" dirty="0" smtClean="0"/>
          </a:p>
          <a:p>
            <a:r>
              <a:rPr lang="en-US" dirty="0" smtClean="0"/>
              <a:t>This document is intended to be used for educational purposes only. As RCCs, we do not “monitor” or “audit” our satellite sites. </a:t>
            </a:r>
          </a:p>
          <a:p>
            <a:pPr lvl="1"/>
            <a:r>
              <a:rPr lang="en-US" dirty="0" smtClean="0"/>
              <a:t>The NDMC and study managers will conduct formal site visits. </a:t>
            </a:r>
            <a:endParaRPr lang="en-US" dirty="0"/>
          </a:p>
        </p:txBody>
      </p:sp>
    </p:spTree>
    <p:extLst>
      <p:ext uri="{BB962C8B-B14F-4D97-AF65-F5344CB8AC3E}">
        <p14:creationId xmlns:p14="http://schemas.microsoft.com/office/powerpoint/2010/main" val="2119197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Manager Regulatory Oversight Tool</a:t>
            </a:r>
          </a:p>
        </p:txBody>
      </p:sp>
      <p:sp>
        <p:nvSpPr>
          <p:cNvPr id="3" name="Content Placeholder 2"/>
          <p:cNvSpPr>
            <a:spLocks noGrp="1"/>
          </p:cNvSpPr>
          <p:nvPr>
            <p:ph idx="1"/>
          </p:nvPr>
        </p:nvSpPr>
        <p:spPr/>
        <p:txBody>
          <a:bodyPr/>
          <a:lstStyle/>
          <a:p>
            <a:r>
              <a:rPr lang="en-US" dirty="0" smtClean="0"/>
              <a:t>Yellow highlighted areas are centrally tracked by the NDMC and NCC for every </a:t>
            </a:r>
            <a:r>
              <a:rPr lang="en-US" dirty="0" err="1" smtClean="0"/>
              <a:t>StrokeNet</a:t>
            </a:r>
            <a:r>
              <a:rPr lang="en-US" dirty="0" smtClean="0"/>
              <a:t> study.</a:t>
            </a:r>
          </a:p>
          <a:p>
            <a:r>
              <a:rPr lang="en-US" dirty="0" smtClean="0"/>
              <a:t>Green highlighted areas are monitored when the NDMC does a site visit. </a:t>
            </a:r>
          </a:p>
          <a:p>
            <a:r>
              <a:rPr lang="en-US" dirty="0" smtClean="0"/>
              <a:t>Many of the </a:t>
            </a:r>
            <a:r>
              <a:rPr lang="en-US" dirty="0" err="1" smtClean="0"/>
              <a:t>unhighlighted</a:t>
            </a:r>
            <a:r>
              <a:rPr lang="en-US" dirty="0" smtClean="0"/>
              <a:t> areas are monitored by study managers. </a:t>
            </a:r>
          </a:p>
          <a:p>
            <a:r>
              <a:rPr lang="en-US" dirty="0" smtClean="0"/>
              <a:t>RCCs should not be listed on the DOA of other satellite sites.</a:t>
            </a:r>
          </a:p>
          <a:p>
            <a:pPr lvl="1"/>
            <a:r>
              <a:rPr lang="en-US" dirty="0" err="1" smtClean="0"/>
              <a:t>WebDCU</a:t>
            </a:r>
            <a:r>
              <a:rPr lang="en-US" dirty="0" smtClean="0"/>
              <a:t> has the capability to notify RCC managers of expired, missing, and rejected documents without being on the DOA.</a:t>
            </a:r>
          </a:p>
          <a:p>
            <a:endParaRPr lang="en-US" dirty="0"/>
          </a:p>
        </p:txBody>
      </p:sp>
    </p:spTree>
    <p:extLst>
      <p:ext uri="{BB962C8B-B14F-4D97-AF65-F5344CB8AC3E}">
        <p14:creationId xmlns:p14="http://schemas.microsoft.com/office/powerpoint/2010/main" val="1631740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Manager Regulatory Oversight Tool</a:t>
            </a:r>
          </a:p>
        </p:txBody>
      </p:sp>
      <p:sp>
        <p:nvSpPr>
          <p:cNvPr id="3" name="Content Placeholder 2"/>
          <p:cNvSpPr>
            <a:spLocks noGrp="1"/>
          </p:cNvSpPr>
          <p:nvPr>
            <p:ph idx="1"/>
          </p:nvPr>
        </p:nvSpPr>
        <p:spPr/>
        <p:txBody>
          <a:bodyPr/>
          <a:lstStyle/>
          <a:p>
            <a:r>
              <a:rPr lang="en-US" dirty="0" smtClean="0"/>
              <a:t>This document could be useful to sites who are opening a study for the first time</a:t>
            </a:r>
          </a:p>
          <a:p>
            <a:r>
              <a:rPr lang="en-US" dirty="0" smtClean="0"/>
              <a:t>This can also help be proactive instead of reactive</a:t>
            </a:r>
          </a:p>
          <a:p>
            <a:pPr lvl="1"/>
            <a:r>
              <a:rPr lang="en-US" dirty="0" smtClean="0"/>
              <a:t>It’s been a good tool for us at UW-Madison in helping educate new regulatory managers at satellite sites</a:t>
            </a:r>
          </a:p>
          <a:p>
            <a:endParaRPr lang="en-US" dirty="0" smtClean="0"/>
          </a:p>
          <a:p>
            <a:r>
              <a:rPr lang="en-US" dirty="0" smtClean="0"/>
              <a:t>Questions?</a:t>
            </a:r>
            <a:endParaRPr lang="en-US" dirty="0"/>
          </a:p>
          <a:p>
            <a:pPr lvl="1"/>
            <a:endParaRPr lang="en-US" dirty="0" smtClean="0"/>
          </a:p>
          <a:p>
            <a:pPr lvl="1"/>
            <a:endParaRPr lang="en-US" dirty="0" smtClean="0"/>
          </a:p>
          <a:p>
            <a:pPr lvl="1"/>
            <a:endParaRPr lang="en-US" dirty="0"/>
          </a:p>
          <a:p>
            <a:pPr marL="457200" lvl="1" indent="0">
              <a:buNone/>
            </a:pPr>
            <a:endParaRPr lang="en-US" dirty="0" smtClean="0"/>
          </a:p>
        </p:txBody>
      </p:sp>
    </p:spTree>
    <p:extLst>
      <p:ext uri="{BB962C8B-B14F-4D97-AF65-F5344CB8AC3E}">
        <p14:creationId xmlns:p14="http://schemas.microsoft.com/office/powerpoint/2010/main" val="2385974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br>
              <a:rPr lang="en-US" dirty="0" smtClean="0"/>
            </a:br>
            <a:r>
              <a:rPr lang="en-US" dirty="0" smtClean="0"/>
              <a:t>and Updates</a:t>
            </a:r>
            <a:endParaRPr lang="en-US" sz="4000" dirty="0"/>
          </a:p>
        </p:txBody>
      </p:sp>
      <p:sp>
        <p:nvSpPr>
          <p:cNvPr id="3" name="Content Placeholder 2"/>
          <p:cNvSpPr>
            <a:spLocks noGrp="1"/>
          </p:cNvSpPr>
          <p:nvPr>
            <p:ph idx="1"/>
          </p:nvPr>
        </p:nvSpPr>
        <p:spPr>
          <a:xfrm>
            <a:off x="427653" y="1752600"/>
            <a:ext cx="8229600" cy="4525963"/>
          </a:xfrm>
        </p:spPr>
        <p:txBody>
          <a:bodyPr>
            <a:normAutofit fontScale="85000" lnSpcReduction="20000"/>
          </a:bodyPr>
          <a:lstStyle/>
          <a:p>
            <a:pPr marL="0" indent="0" algn="ctr">
              <a:buNone/>
            </a:pPr>
            <a:r>
              <a:rPr lang="en-US" sz="2800" u="sng" dirty="0" smtClean="0">
                <a:solidFill>
                  <a:schemeClr val="tx1"/>
                </a:solidFill>
              </a:rPr>
              <a:t>StrokeNet FOA </a:t>
            </a:r>
            <a:r>
              <a:rPr lang="en-US" sz="2800" u="sng" dirty="0">
                <a:solidFill>
                  <a:schemeClr val="tx1"/>
                </a:solidFill>
              </a:rPr>
              <a:t>r</a:t>
            </a:r>
            <a:r>
              <a:rPr lang="en-US" sz="2800" u="sng" dirty="0" smtClean="0">
                <a:solidFill>
                  <a:schemeClr val="tx1"/>
                </a:solidFill>
              </a:rPr>
              <a:t>eleased on 5/10/2017</a:t>
            </a:r>
            <a:r>
              <a:rPr lang="en-US" sz="2800" dirty="0" smtClean="0">
                <a:solidFill>
                  <a:schemeClr val="tx1"/>
                </a:solidFill>
              </a:rPr>
              <a:t>.</a:t>
            </a:r>
          </a:p>
          <a:p>
            <a:r>
              <a:rPr lang="en-US" sz="2800" dirty="0" smtClean="0">
                <a:solidFill>
                  <a:schemeClr val="tx1"/>
                </a:solidFill>
              </a:rPr>
              <a:t>Letter of Intent due 30 day prior to application deadline.</a:t>
            </a:r>
          </a:p>
          <a:p>
            <a:r>
              <a:rPr lang="en-US" sz="2800" dirty="0" smtClean="0">
                <a:solidFill>
                  <a:schemeClr val="tx1"/>
                </a:solidFill>
              </a:rPr>
              <a:t>Open Date (earliest date) 8/25/2017.</a:t>
            </a:r>
          </a:p>
          <a:p>
            <a:r>
              <a:rPr lang="en-US" sz="2800" dirty="0" smtClean="0">
                <a:solidFill>
                  <a:schemeClr val="tx1"/>
                </a:solidFill>
              </a:rPr>
              <a:t>Application Due Date 9/25/2017 by 5pm.</a:t>
            </a:r>
          </a:p>
          <a:p>
            <a:endParaRPr lang="en-US" sz="2800" dirty="0">
              <a:solidFill>
                <a:schemeClr val="tx1"/>
              </a:solidFill>
            </a:endParaRPr>
          </a:p>
          <a:p>
            <a:r>
              <a:rPr lang="en-US" sz="2800" dirty="0" smtClean="0">
                <a:solidFill>
                  <a:schemeClr val="tx1"/>
                </a:solidFill>
              </a:rPr>
              <a:t>Steering Committee comments on the Competitive renewal:</a:t>
            </a:r>
          </a:p>
          <a:p>
            <a:pPr lvl="1"/>
            <a:r>
              <a:rPr lang="en-US" sz="2000" dirty="0" smtClean="0">
                <a:solidFill>
                  <a:schemeClr val="tx1"/>
                </a:solidFill>
              </a:rPr>
              <a:t>Open Competition, Seamless Funding</a:t>
            </a:r>
          </a:p>
          <a:p>
            <a:pPr lvl="1"/>
            <a:r>
              <a:rPr lang="en-US" sz="2000" dirty="0" smtClean="0">
                <a:solidFill>
                  <a:schemeClr val="tx1"/>
                </a:solidFill>
              </a:rPr>
              <a:t>5 Year funding period</a:t>
            </a:r>
          </a:p>
          <a:p>
            <a:pPr lvl="1"/>
            <a:r>
              <a:rPr lang="en-US" sz="2000" dirty="0" smtClean="0">
                <a:solidFill>
                  <a:schemeClr val="tx1"/>
                </a:solidFill>
              </a:rPr>
              <a:t>Up to 25 Centers</a:t>
            </a:r>
          </a:p>
          <a:p>
            <a:pPr lvl="1"/>
            <a:r>
              <a:rPr lang="en-US" sz="2000" dirty="0" smtClean="0">
                <a:solidFill>
                  <a:schemeClr val="tx1"/>
                </a:solidFill>
              </a:rPr>
              <a:t>Mechanism changing from U-10 to U-24</a:t>
            </a:r>
          </a:p>
          <a:p>
            <a:pPr lvl="1"/>
            <a:r>
              <a:rPr lang="en-US" sz="2000" dirty="0" smtClean="0">
                <a:solidFill>
                  <a:schemeClr val="tx1"/>
                </a:solidFill>
              </a:rPr>
              <a:t>Research Strategy will be limited to 12 pages</a:t>
            </a:r>
          </a:p>
          <a:p>
            <a:pPr lvl="1"/>
            <a:r>
              <a:rPr lang="en-US" sz="2000" dirty="0" smtClean="0">
                <a:solidFill>
                  <a:schemeClr val="tx1"/>
                </a:solidFill>
              </a:rPr>
              <a:t>Funding reduced from 250K to 200K.</a:t>
            </a:r>
          </a:p>
          <a:p>
            <a:pPr lvl="1"/>
            <a:endParaRPr lang="en-US" sz="2000" dirty="0" smtClean="0">
              <a:solidFill>
                <a:schemeClr val="tx1">
                  <a:lumMod val="75000"/>
                  <a:lumOff val="25000"/>
                </a:schemeClr>
              </a:solidFill>
            </a:endParaRPr>
          </a:p>
          <a:p>
            <a:endParaRPr lang="en-US" dirty="0">
              <a:solidFill>
                <a:schemeClr val="tx1">
                  <a:lumMod val="75000"/>
                  <a:lumOff val="25000"/>
                </a:schemeClr>
              </a:solidFill>
            </a:endParaRPr>
          </a:p>
        </p:txBody>
      </p:sp>
    </p:spTree>
    <p:extLst>
      <p:ext uri="{BB962C8B-B14F-4D97-AF65-F5344CB8AC3E}">
        <p14:creationId xmlns:p14="http://schemas.microsoft.com/office/powerpoint/2010/main" val="1946166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Information</a:t>
            </a:r>
            <a:br>
              <a:rPr lang="en-US" dirty="0"/>
            </a:br>
            <a:r>
              <a:rPr lang="en-US" dirty="0"/>
              <a:t>and </a:t>
            </a:r>
            <a:r>
              <a:rPr lang="en-US" dirty="0" smtClean="0"/>
              <a:t>Reminders</a:t>
            </a:r>
            <a:endParaRPr lang="en-US" dirty="0"/>
          </a:p>
        </p:txBody>
      </p:sp>
      <p:sp>
        <p:nvSpPr>
          <p:cNvPr id="3" name="Content Placeholder 2"/>
          <p:cNvSpPr>
            <a:spLocks noGrp="1"/>
          </p:cNvSpPr>
          <p:nvPr>
            <p:ph idx="1"/>
          </p:nvPr>
        </p:nvSpPr>
        <p:spPr/>
        <p:txBody>
          <a:bodyPr>
            <a:normAutofit/>
          </a:bodyPr>
          <a:lstStyle/>
          <a:p>
            <a:r>
              <a:rPr lang="en-US" smtClean="0">
                <a:solidFill>
                  <a:schemeClr val="tx1"/>
                </a:solidFill>
              </a:rPr>
              <a:t>Calls </a:t>
            </a:r>
            <a:r>
              <a:rPr lang="en-US" dirty="0" smtClean="0">
                <a:solidFill>
                  <a:schemeClr val="tx1"/>
                </a:solidFill>
              </a:rPr>
              <a:t>for hosting of upcoming CC roundtable discussions.</a:t>
            </a:r>
          </a:p>
          <a:p>
            <a:r>
              <a:rPr lang="en-US" dirty="0" smtClean="0">
                <a:solidFill>
                  <a:schemeClr val="tx1"/>
                </a:solidFill>
              </a:rPr>
              <a:t>PM forum breakout session agenda items.</a:t>
            </a:r>
          </a:p>
          <a:p>
            <a:r>
              <a:rPr lang="en-US" dirty="0" smtClean="0">
                <a:solidFill>
                  <a:schemeClr val="tx1"/>
                </a:solidFill>
              </a:rPr>
              <a:t>Meet and Greet on September 11</a:t>
            </a:r>
            <a:r>
              <a:rPr lang="en-US" baseline="30000" dirty="0" smtClean="0">
                <a:solidFill>
                  <a:schemeClr val="tx1"/>
                </a:solidFill>
              </a:rPr>
              <a:t>th</a:t>
            </a:r>
            <a:r>
              <a:rPr lang="en-US" dirty="0" smtClean="0">
                <a:solidFill>
                  <a:schemeClr val="tx1"/>
                </a:solidFill>
              </a:rPr>
              <a:t> in Hotel lobby starting at 7pm.</a:t>
            </a:r>
          </a:p>
          <a:p>
            <a:r>
              <a:rPr lang="en-US" dirty="0" smtClean="0">
                <a:solidFill>
                  <a:schemeClr val="tx1"/>
                </a:solidFill>
              </a:rPr>
              <a:t>Investigators meeting for ARCARDIA Trial </a:t>
            </a:r>
          </a:p>
          <a:p>
            <a:pPr marL="0" indent="0">
              <a:buNone/>
            </a:pPr>
            <a:r>
              <a:rPr lang="en-US" dirty="0">
                <a:solidFill>
                  <a:schemeClr val="tx1"/>
                </a:solidFill>
              </a:rPr>
              <a:t> </a:t>
            </a:r>
            <a:r>
              <a:rPr lang="en-US" dirty="0" smtClean="0">
                <a:solidFill>
                  <a:schemeClr val="tx1"/>
                </a:solidFill>
              </a:rPr>
              <a:t>   Sept 13,2017.</a:t>
            </a:r>
            <a:endParaRPr lang="en-US" dirty="0">
              <a:solidFill>
                <a:schemeClr val="tx1"/>
              </a:solidFill>
            </a:endParaRPr>
          </a:p>
        </p:txBody>
      </p:sp>
    </p:spTree>
    <p:extLst>
      <p:ext uri="{BB962C8B-B14F-4D97-AF65-F5344CB8AC3E}">
        <p14:creationId xmlns:p14="http://schemas.microsoft.com/office/powerpoint/2010/main" val="2824625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Coordinator Call</a:t>
            </a:r>
            <a:br>
              <a:rPr lang="en-US" sz="4400" dirty="0" smtClean="0"/>
            </a:br>
            <a:r>
              <a:rPr lang="en-US" sz="4400" dirty="0" smtClean="0"/>
              <a:t>Announcements and Reminders</a:t>
            </a:r>
            <a:endParaRPr lang="en-US" sz="4400" dirty="0"/>
          </a:p>
        </p:txBody>
      </p:sp>
      <p:sp>
        <p:nvSpPr>
          <p:cNvPr id="3" name="Content Placeholder 2"/>
          <p:cNvSpPr>
            <a:spLocks noGrp="1"/>
          </p:cNvSpPr>
          <p:nvPr>
            <p:ph idx="1"/>
          </p:nvPr>
        </p:nvSpPr>
        <p:spPr>
          <a:xfrm>
            <a:off x="457200" y="1600200"/>
            <a:ext cx="8229600" cy="5257800"/>
          </a:xfrm>
        </p:spPr>
        <p:txBody>
          <a:bodyPr>
            <a:noAutofit/>
          </a:bodyPr>
          <a:lstStyle/>
          <a:p>
            <a:pPr marL="0" indent="0">
              <a:buNone/>
            </a:pPr>
            <a:r>
              <a:rPr lang="en-US" sz="1800" b="1" u="sng" dirty="0" smtClean="0">
                <a:solidFill>
                  <a:schemeClr val="tx1">
                    <a:lumMod val="75000"/>
                    <a:lumOff val="25000"/>
                  </a:schemeClr>
                </a:solidFill>
              </a:rPr>
              <a:t>Next Coordinator Webinar : </a:t>
            </a:r>
            <a:r>
              <a:rPr lang="en-US" sz="1800" b="1" dirty="0" smtClean="0">
                <a:solidFill>
                  <a:schemeClr val="tx1">
                    <a:lumMod val="75000"/>
                    <a:lumOff val="25000"/>
                  </a:schemeClr>
                </a:solidFill>
              </a:rPr>
              <a:t>  </a:t>
            </a:r>
          </a:p>
          <a:p>
            <a:r>
              <a:rPr lang="en-US" sz="1800" dirty="0" smtClean="0">
                <a:solidFill>
                  <a:schemeClr val="tx1"/>
                </a:solidFill>
              </a:rPr>
              <a:t>No call planned (in person Meeting)</a:t>
            </a:r>
          </a:p>
          <a:p>
            <a:pPr marL="396875" indent="-46038">
              <a:buNone/>
            </a:pPr>
            <a:r>
              <a:rPr lang="en-US" sz="1800" dirty="0" smtClean="0">
                <a:solidFill>
                  <a:schemeClr val="tx1"/>
                </a:solidFill>
              </a:rPr>
              <a:t>Tuesday, 12-September at 1:00 PM </a:t>
            </a:r>
            <a:endParaRPr lang="en-US" sz="1800" dirty="0">
              <a:solidFill>
                <a:schemeClr val="tx1"/>
              </a:solidFill>
            </a:endParaRPr>
          </a:p>
          <a:p>
            <a:pPr marL="396875" indent="-46038">
              <a:buNone/>
            </a:pPr>
            <a:r>
              <a:rPr lang="en-US" sz="1800" dirty="0" smtClean="0">
                <a:solidFill>
                  <a:schemeClr val="tx1"/>
                </a:solidFill>
              </a:rPr>
              <a:t>Manager breakout out session</a:t>
            </a:r>
          </a:p>
          <a:p>
            <a:pPr marL="396875" indent="0">
              <a:buNone/>
            </a:pPr>
            <a:r>
              <a:rPr lang="en-US" sz="1800" dirty="0" smtClean="0">
                <a:solidFill>
                  <a:schemeClr val="tx1"/>
                </a:solidFill>
                <a:ea typeface="Calibri"/>
                <a:cs typeface="Times New Roman"/>
              </a:rPr>
              <a:t>To </a:t>
            </a:r>
            <a:r>
              <a:rPr lang="en-US" sz="1800" dirty="0">
                <a:solidFill>
                  <a:schemeClr val="tx1"/>
                </a:solidFill>
                <a:ea typeface="Calibri"/>
                <a:cs typeface="Times New Roman"/>
              </a:rPr>
              <a:t>join Coordinator Webinars: https://nihstrokenet.adobeconnect.com/coordinator/ Please enter as a guest, then add your first and last name or email address. For Audio: Dial-In Number: (877) 621-0220 Passcode 434578.</a:t>
            </a:r>
            <a:r>
              <a:rPr lang="en-US" sz="1800" dirty="0" smtClean="0">
                <a:solidFill>
                  <a:schemeClr val="tx1"/>
                </a:solidFill>
                <a:ea typeface="Calibri"/>
                <a:cs typeface="Times New Roman"/>
              </a:rPr>
              <a:t>    </a:t>
            </a:r>
          </a:p>
          <a:p>
            <a:pPr marL="0" indent="0">
              <a:buNone/>
            </a:pPr>
            <a:r>
              <a:rPr lang="en-US" sz="1800" b="1" u="sng" dirty="0" smtClean="0">
                <a:solidFill>
                  <a:schemeClr val="tx1"/>
                </a:solidFill>
                <a:ea typeface="Calibri"/>
                <a:cs typeface="Times New Roman"/>
              </a:rPr>
              <a:t>Upcoming StrokeNet Meetings: </a:t>
            </a:r>
          </a:p>
          <a:p>
            <a:pPr marL="636588" indent="-285750"/>
            <a:r>
              <a:rPr lang="en-US" sz="1800" dirty="0" smtClean="0">
                <a:solidFill>
                  <a:schemeClr val="tx1"/>
                </a:solidFill>
                <a:ea typeface="Calibri"/>
                <a:cs typeface="Times New Roman"/>
              </a:rPr>
              <a:t>StrokeNet Meeting Tuesday, 12-September, </a:t>
            </a:r>
            <a:r>
              <a:rPr lang="en-US" sz="1800" dirty="0">
                <a:solidFill>
                  <a:schemeClr val="tx1"/>
                </a:solidFill>
                <a:ea typeface="Calibri"/>
                <a:cs typeface="Times New Roman"/>
              </a:rPr>
              <a:t>2017, </a:t>
            </a:r>
            <a:r>
              <a:rPr lang="en-US" sz="1800" dirty="0" smtClean="0">
                <a:solidFill>
                  <a:schemeClr val="tx1"/>
                </a:solidFill>
                <a:ea typeface="Calibri"/>
                <a:cs typeface="Times New Roman"/>
              </a:rPr>
              <a:t>Atlanta Airport Marriott, Atlanta Georgia. Managers Meet and Greet on Sept, 11</a:t>
            </a:r>
            <a:r>
              <a:rPr lang="en-US" sz="1800" baseline="30000" dirty="0" smtClean="0">
                <a:solidFill>
                  <a:schemeClr val="tx1"/>
                </a:solidFill>
                <a:ea typeface="Calibri"/>
                <a:cs typeface="Times New Roman"/>
              </a:rPr>
              <a:t>th</a:t>
            </a:r>
            <a:r>
              <a:rPr lang="en-US" sz="1800" dirty="0" smtClean="0">
                <a:solidFill>
                  <a:schemeClr val="tx1"/>
                </a:solidFill>
                <a:ea typeface="Calibri"/>
                <a:cs typeface="Times New Roman"/>
              </a:rPr>
              <a:t> at 7pm in the hotel lobby.</a:t>
            </a:r>
          </a:p>
          <a:p>
            <a:pPr marL="636588" indent="-285750"/>
            <a:r>
              <a:rPr lang="en-US" sz="1800" dirty="0" smtClean="0">
                <a:solidFill>
                  <a:schemeClr val="tx1"/>
                </a:solidFill>
                <a:ea typeface="Calibri"/>
                <a:cs typeface="Times New Roman"/>
              </a:rPr>
              <a:t>StrokeNet Meeting Monday, 22-January, 2018, ISC Los Angeles, California </a:t>
            </a:r>
          </a:p>
          <a:p>
            <a:pPr marL="636588" indent="-285750"/>
            <a:r>
              <a:rPr lang="en-US" sz="1800" dirty="0" smtClean="0">
                <a:solidFill>
                  <a:schemeClr val="tx1"/>
                </a:solidFill>
                <a:ea typeface="Calibri"/>
                <a:cs typeface="Times New Roman"/>
              </a:rPr>
              <a:t>Plan Ahead:  Montreal meeting  Sept 2018.</a:t>
            </a:r>
          </a:p>
        </p:txBody>
      </p:sp>
    </p:spTree>
    <p:extLst>
      <p:ext uri="{BB962C8B-B14F-4D97-AF65-F5344CB8AC3E}">
        <p14:creationId xmlns:p14="http://schemas.microsoft.com/office/powerpoint/2010/main" val="4070486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TELE-REHAB</a:t>
            </a:r>
            <a:endParaRPr lang="en-US" dirty="0"/>
          </a:p>
        </p:txBody>
      </p:sp>
      <p:sp>
        <p:nvSpPr>
          <p:cNvPr id="3" name="Content Placeholder 2"/>
          <p:cNvSpPr>
            <a:spLocks noGrp="1"/>
          </p:cNvSpPr>
          <p:nvPr>
            <p:ph idx="1"/>
          </p:nvPr>
        </p:nvSpPr>
        <p:spPr/>
        <p:txBody>
          <a:bodyPr/>
          <a:lstStyle/>
          <a:p>
            <a:endParaRPr lang="en-US" dirty="0" smtClean="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endParaRPr lang="en-US" dirty="0" smtClean="0">
              <a:solidFill>
                <a:schemeClr val="tx1">
                  <a:lumMod val="75000"/>
                  <a:lumOff val="25000"/>
                </a:schemeClr>
              </a:solidFill>
            </a:endParaRPr>
          </a:p>
          <a:p>
            <a:pPr marL="0" indent="0">
              <a:buNone/>
            </a:pPr>
            <a:r>
              <a:rPr lang="en-US" dirty="0" smtClean="0">
                <a:solidFill>
                  <a:schemeClr val="tx1">
                    <a:lumMod val="75000"/>
                    <a:lumOff val="25000"/>
                  </a:schemeClr>
                </a:solidFill>
              </a:rPr>
              <a:t> </a:t>
            </a:r>
            <a:r>
              <a:rPr lang="en-US" dirty="0">
                <a:solidFill>
                  <a:schemeClr val="tx1">
                    <a:lumMod val="75000"/>
                    <a:lumOff val="25000"/>
                  </a:schemeClr>
                </a:solidFill>
              </a:rPr>
              <a:t>Study Project </a:t>
            </a:r>
            <a:r>
              <a:rPr lang="en-US" dirty="0" smtClean="0">
                <a:solidFill>
                  <a:schemeClr val="tx1">
                    <a:lumMod val="75000"/>
                    <a:lumOff val="25000"/>
                  </a:schemeClr>
                </a:solidFill>
              </a:rPr>
              <a:t>Managers:  Lucy Dodakian, </a:t>
            </a:r>
            <a:r>
              <a:rPr lang="en-US" dirty="0">
                <a:solidFill>
                  <a:schemeClr val="tx1">
                    <a:lumMod val="75000"/>
                    <a:lumOff val="25000"/>
                  </a:schemeClr>
                </a:solidFill>
              </a:rPr>
              <a:t>MA, </a:t>
            </a:r>
            <a:r>
              <a:rPr lang="en-US" dirty="0" smtClean="0">
                <a:solidFill>
                  <a:schemeClr val="tx1">
                    <a:lumMod val="75000"/>
                    <a:lumOff val="25000"/>
                  </a:schemeClr>
                </a:solidFill>
              </a:rPr>
              <a:t>OTR/L</a:t>
            </a:r>
          </a:p>
          <a:p>
            <a:pPr marL="0" indent="0">
              <a:buNone/>
            </a:pPr>
            <a:r>
              <a:rPr lang="en-US" dirty="0">
                <a:solidFill>
                  <a:schemeClr val="tx1">
                    <a:lumMod val="75000"/>
                    <a:lumOff val="25000"/>
                  </a:schemeClr>
                </a:solidFill>
              </a:rPr>
              <a:t>	</a:t>
            </a:r>
            <a:r>
              <a:rPr lang="en-US" dirty="0" smtClean="0">
                <a:solidFill>
                  <a:schemeClr val="tx1">
                    <a:lumMod val="75000"/>
                    <a:lumOff val="25000"/>
                  </a:schemeClr>
                </a:solidFill>
              </a:rPr>
              <a:t>			  Judith Spilker, RN, BSN</a:t>
            </a:r>
            <a:endParaRPr lang="en-US" dirty="0">
              <a:solidFill>
                <a:schemeClr val="tx1">
                  <a:lumMod val="75000"/>
                  <a:lumOff val="25000"/>
                </a:schemeClr>
              </a:solidFill>
            </a:endParaRPr>
          </a:p>
          <a:p>
            <a:pPr marL="0" indent="0">
              <a:buNone/>
            </a:pPr>
            <a:endParaRPr lang="en-US" dirty="0">
              <a:solidFill>
                <a:schemeClr val="tx1">
                  <a:lumMod val="75000"/>
                  <a:lumOff val="25000"/>
                </a:schemeClr>
              </a:solidFill>
            </a:endParaRPr>
          </a:p>
          <a:p>
            <a:pPr marL="0" indent="0">
              <a:buNone/>
            </a:pPr>
            <a:r>
              <a:rPr lang="en-US" dirty="0" smtClean="0">
                <a:solidFill>
                  <a:schemeClr val="tx1">
                    <a:lumMod val="75000"/>
                    <a:lumOff val="25000"/>
                  </a:schemeClr>
                </a:solidFill>
              </a:rPr>
              <a:t> Study </a:t>
            </a:r>
            <a:r>
              <a:rPr lang="en-US" dirty="0">
                <a:solidFill>
                  <a:schemeClr val="tx1">
                    <a:lumMod val="75000"/>
                    <a:lumOff val="25000"/>
                  </a:schemeClr>
                </a:solidFill>
              </a:rPr>
              <a:t>Investigator</a:t>
            </a:r>
            <a:r>
              <a:rPr lang="en-US" dirty="0" smtClean="0">
                <a:solidFill>
                  <a:schemeClr val="tx1">
                    <a:lumMod val="75000"/>
                    <a:lumOff val="25000"/>
                  </a:schemeClr>
                </a:solidFill>
              </a:rPr>
              <a:t>:	  Steve Cramer, MD</a:t>
            </a:r>
            <a:endParaRPr lang="en-US" dirty="0">
              <a:solidFill>
                <a:schemeClr val="tx1">
                  <a:lumMod val="75000"/>
                  <a:lumOff val="25000"/>
                </a:schemeClr>
              </a:solidFill>
            </a:endParaRPr>
          </a:p>
          <a:p>
            <a:endParaRPr lang="en-US" dirty="0">
              <a:solidFill>
                <a:schemeClr val="tx1">
                  <a:lumMod val="75000"/>
                  <a:lumOff val="25000"/>
                </a:schemeClr>
              </a:solidFill>
            </a:endParaRPr>
          </a:p>
        </p:txBody>
      </p:sp>
    </p:spTree>
    <p:extLst>
      <p:ext uri="{BB962C8B-B14F-4D97-AF65-F5344CB8AC3E}">
        <p14:creationId xmlns:p14="http://schemas.microsoft.com/office/powerpoint/2010/main" val="2334710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err="1" smtClean="0"/>
              <a:t>i</a:t>
            </a:r>
            <a:r>
              <a:rPr lang="en-US" dirty="0" smtClean="0"/>
              <a:t>-DEF</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endParaRPr lang="en-US" b="1" u="sng" dirty="0">
              <a:solidFill>
                <a:schemeClr val="tx1">
                  <a:lumMod val="75000"/>
                  <a:lumOff val="25000"/>
                </a:schemeClr>
              </a:solidFill>
            </a:endParaRPr>
          </a:p>
          <a:p>
            <a:pPr marL="0" indent="0">
              <a:buNone/>
            </a:pPr>
            <a:r>
              <a:rPr lang="en-US" b="1" u="sng" dirty="0" smtClean="0">
                <a:solidFill>
                  <a:schemeClr val="tx1">
                    <a:lumMod val="75000"/>
                    <a:lumOff val="25000"/>
                  </a:schemeClr>
                </a:solidFill>
              </a:rPr>
              <a:t>Study </a:t>
            </a:r>
            <a:r>
              <a:rPr lang="en-US" b="1" u="sng" dirty="0">
                <a:solidFill>
                  <a:schemeClr val="tx1">
                    <a:lumMod val="75000"/>
                    <a:lumOff val="25000"/>
                  </a:schemeClr>
                </a:solidFill>
              </a:rPr>
              <a:t>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a:t>
            </a:r>
            <a:r>
              <a:rPr lang="en-US" dirty="0" smtClean="0">
                <a:solidFill>
                  <a:schemeClr val="tx1"/>
                </a:solidFill>
              </a:rPr>
              <a:t>:  Aaron Perlmutter, MPH, MSW</a:t>
            </a:r>
            <a:endParaRPr lang="en-US"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Magdy Selim, MD</a:t>
            </a:r>
            <a:endParaRPr lang="en-US" dirty="0">
              <a:solidFill>
                <a:schemeClr val="tx1"/>
              </a:solidFill>
            </a:endParaRPr>
          </a:p>
          <a:p>
            <a:endParaRPr lang="en-US" dirty="0"/>
          </a:p>
        </p:txBody>
      </p:sp>
    </p:spTree>
    <p:extLst>
      <p:ext uri="{BB962C8B-B14F-4D97-AF65-F5344CB8AC3E}">
        <p14:creationId xmlns:p14="http://schemas.microsoft.com/office/powerpoint/2010/main" val="3316262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362200"/>
          </a:xfrm>
        </p:spPr>
        <p:txBody>
          <a:bodyPr/>
          <a:lstStyle/>
          <a:p>
            <a:r>
              <a:rPr lang="en-US" dirty="0" smtClean="0"/>
              <a:t>Project Updates</a:t>
            </a:r>
            <a:br>
              <a:rPr lang="en-US" dirty="0" smtClean="0"/>
            </a:br>
            <a:r>
              <a:rPr lang="en-US" dirty="0"/>
              <a:t>CREST 2</a:t>
            </a:r>
            <a:br>
              <a:rPr lang="en-US" dirty="0"/>
            </a:br>
            <a:endParaRPr lang="en-US" dirty="0"/>
          </a:p>
        </p:txBody>
      </p:sp>
      <p:sp>
        <p:nvSpPr>
          <p:cNvPr id="3" name="Content Placeholder 2"/>
          <p:cNvSpPr>
            <a:spLocks noGrp="1"/>
          </p:cNvSpPr>
          <p:nvPr>
            <p:ph idx="1"/>
          </p:nvPr>
        </p:nvSpPr>
        <p:spPr/>
        <p:txBody>
          <a:bodyPr>
            <a:normAutofit/>
          </a:bodyPr>
          <a:lstStyle/>
          <a:p>
            <a:endParaRPr lang="en-US" sz="2000" dirty="0" smtClean="0">
              <a:solidFill>
                <a:schemeClr val="tx1">
                  <a:lumMod val="75000"/>
                  <a:lumOff val="25000"/>
                </a:schemeClr>
              </a:solidFill>
            </a:endParaRPr>
          </a:p>
          <a:p>
            <a:endParaRPr lang="en-US" sz="2000" dirty="0">
              <a:solidFill>
                <a:schemeClr val="tx1">
                  <a:lumMod val="75000"/>
                  <a:lumOff val="25000"/>
                </a:schemeClr>
              </a:solidFill>
            </a:endParaRPr>
          </a:p>
          <a:p>
            <a:endParaRPr lang="en-US" sz="2000" b="1" u="sng" dirty="0" smtClean="0">
              <a:solidFill>
                <a:schemeClr val="tx1">
                  <a:lumMod val="75000"/>
                  <a:lumOff val="25000"/>
                </a:schemeClr>
              </a:solidFill>
            </a:endParaRPr>
          </a:p>
          <a:p>
            <a:pPr marL="0" indent="0">
              <a:buNone/>
            </a:pPr>
            <a:r>
              <a:rPr lang="en-US" sz="2000" b="1" u="sng" dirty="0" smtClean="0">
                <a:solidFill>
                  <a:schemeClr val="tx1">
                    <a:lumMod val="75000"/>
                    <a:lumOff val="25000"/>
                  </a:schemeClr>
                </a:solidFill>
              </a:rPr>
              <a:t>Study </a:t>
            </a:r>
            <a:r>
              <a:rPr lang="en-US" sz="2000" b="1" u="sng" dirty="0">
                <a:solidFill>
                  <a:schemeClr val="tx1">
                    <a:lumMod val="75000"/>
                    <a:lumOff val="25000"/>
                  </a:schemeClr>
                </a:solidFill>
              </a:rPr>
              <a:t>Updates:</a:t>
            </a:r>
          </a:p>
          <a:p>
            <a:pPr marL="0" indent="0">
              <a:buNone/>
            </a:pPr>
            <a:r>
              <a:rPr lang="en-US" sz="2000" dirty="0">
                <a:solidFill>
                  <a:schemeClr val="tx1">
                    <a:lumMod val="75000"/>
                    <a:lumOff val="25000"/>
                  </a:schemeClr>
                </a:solidFill>
              </a:rPr>
              <a:t>    </a:t>
            </a:r>
          </a:p>
          <a:p>
            <a:pPr marL="0" indent="0">
              <a:buNone/>
            </a:pPr>
            <a:r>
              <a:rPr lang="en-US" dirty="0" smtClean="0">
                <a:solidFill>
                  <a:schemeClr val="tx1"/>
                </a:solidFill>
              </a:rPr>
              <a:t>Study </a:t>
            </a:r>
            <a:r>
              <a:rPr lang="en-US" dirty="0">
                <a:solidFill>
                  <a:schemeClr val="tx1"/>
                </a:solidFill>
              </a:rPr>
              <a:t>Project Manager</a:t>
            </a:r>
            <a:r>
              <a:rPr lang="en-US" dirty="0" smtClean="0">
                <a:solidFill>
                  <a:schemeClr val="tx1"/>
                </a:solidFill>
              </a:rPr>
              <a:t>:  Mary Longbottom, CCRP</a:t>
            </a:r>
            <a:r>
              <a:rPr lang="en-US" dirty="0">
                <a:solidFill>
                  <a:schemeClr val="tx1"/>
                </a:solidFill>
              </a:rPr>
              <a:t>, CREST </a:t>
            </a:r>
            <a:r>
              <a:rPr lang="en-US" dirty="0" smtClean="0">
                <a:solidFill>
                  <a:schemeClr val="tx1"/>
                </a:solidFill>
              </a:rPr>
              <a:t>    Director </a:t>
            </a:r>
            <a:r>
              <a:rPr lang="en-US" dirty="0">
                <a:solidFill>
                  <a:schemeClr val="tx1"/>
                </a:solidFill>
              </a:rPr>
              <a:t>for Data Quality </a:t>
            </a: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Tom Brott, MD</a:t>
            </a:r>
            <a:endParaRPr lang="en-US" dirty="0">
              <a:solidFill>
                <a:schemeClr val="tx1"/>
              </a:solidFill>
            </a:endParaRPr>
          </a:p>
          <a:p>
            <a:pPr marL="0" indent="0">
              <a:buNone/>
            </a:pPr>
            <a:endParaRPr lang="en-US" sz="2000" dirty="0">
              <a:solidFill>
                <a:schemeClr val="tx1">
                  <a:lumMod val="75000"/>
                  <a:lumOff val="25000"/>
                </a:schemeClr>
              </a:solidFill>
            </a:endParaRPr>
          </a:p>
          <a:p>
            <a:endParaRPr lang="en-US" sz="2000" dirty="0" smtClean="0">
              <a:solidFill>
                <a:schemeClr val="tx1">
                  <a:lumMod val="75000"/>
                  <a:lumOff val="25000"/>
                </a:schemeClr>
              </a:solidFill>
            </a:endParaRPr>
          </a:p>
        </p:txBody>
      </p:sp>
    </p:spTree>
    <p:extLst>
      <p:ext uri="{BB962C8B-B14F-4D97-AF65-F5344CB8AC3E}">
        <p14:creationId xmlns:p14="http://schemas.microsoft.com/office/powerpoint/2010/main" val="2445931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 </a:t>
            </a:r>
            <a:r>
              <a:rPr lang="en-US" dirty="0" smtClean="0"/>
              <a:t/>
            </a:r>
            <a:br>
              <a:rPr lang="en-US" dirty="0" smtClean="0"/>
            </a:br>
            <a:r>
              <a:rPr lang="en-US" dirty="0" smtClean="0"/>
              <a:t>DEFUSE 3</a:t>
            </a:r>
            <a:endParaRPr lang="en-US" dirty="0"/>
          </a:p>
        </p:txBody>
      </p:sp>
      <p:sp>
        <p:nvSpPr>
          <p:cNvPr id="3" name="Content Placeholder 2"/>
          <p:cNvSpPr>
            <a:spLocks noGrp="1"/>
          </p:cNvSpPr>
          <p:nvPr>
            <p:ph idx="1"/>
          </p:nvPr>
        </p:nvSpPr>
        <p:spPr/>
        <p:txBody>
          <a:bodyPr/>
          <a:lstStyle/>
          <a:p>
            <a:endParaRPr lang="en-US" dirty="0">
              <a:solidFill>
                <a:schemeClr val="tx1">
                  <a:lumMod val="75000"/>
                  <a:lumOff val="25000"/>
                </a:schemeClr>
              </a:solidFill>
            </a:endParaRPr>
          </a:p>
          <a:p>
            <a:endParaRPr lang="en-US" dirty="0" smtClean="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a:t>
            </a:r>
            <a:r>
              <a:rPr lang="en-US" dirty="0" smtClean="0">
                <a:solidFill>
                  <a:schemeClr val="tx1"/>
                </a:solidFill>
              </a:rPr>
              <a:t>:  Stephanie Kemp, BS</a:t>
            </a:r>
          </a:p>
          <a:p>
            <a:pPr marL="0" indent="0">
              <a:buNone/>
            </a:pPr>
            <a:r>
              <a:rPr lang="en-US" dirty="0">
                <a:solidFill>
                  <a:schemeClr val="tx1"/>
                </a:solidFill>
              </a:rPr>
              <a:t>	</a:t>
            </a:r>
            <a:r>
              <a:rPr lang="en-US" dirty="0" smtClean="0">
                <a:solidFill>
                  <a:schemeClr val="tx1"/>
                </a:solidFill>
              </a:rPr>
              <a:t>Janice </a:t>
            </a:r>
            <a:r>
              <a:rPr lang="en-US" dirty="0" err="1" smtClean="0">
                <a:solidFill>
                  <a:schemeClr val="tx1"/>
                </a:solidFill>
              </a:rPr>
              <a:t>Carrozzella</a:t>
            </a:r>
            <a:r>
              <a:rPr lang="en-US" dirty="0" smtClean="0">
                <a:solidFill>
                  <a:schemeClr val="tx1"/>
                </a:solidFill>
              </a:rPr>
              <a:t>, </a:t>
            </a:r>
            <a:r>
              <a:rPr lang="en-US" dirty="0">
                <a:solidFill>
                  <a:schemeClr val="tx1"/>
                </a:solidFill>
              </a:rPr>
              <a:t>MSN, CNP, RT(R), CCRA </a:t>
            </a: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Greg Albers, MD</a:t>
            </a:r>
            <a:endParaRPr lang="en-US" dirty="0">
              <a:solidFill>
                <a:schemeClr val="tx1"/>
              </a:solidFill>
            </a:endParaRPr>
          </a:p>
          <a:p>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4086054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ARCARDIA</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Study </a:t>
            </a:r>
            <a:r>
              <a:rPr lang="en-US" b="1" u="sng" dirty="0">
                <a:solidFill>
                  <a:schemeClr val="tx1">
                    <a:lumMod val="75000"/>
                    <a:lumOff val="25000"/>
                  </a:schemeClr>
                </a:solidFill>
              </a:rPr>
              <a:t>Updates:</a:t>
            </a:r>
          </a:p>
          <a:p>
            <a:pPr marL="0" indent="0">
              <a:buNone/>
            </a:pPr>
            <a:r>
              <a:rPr lang="en-US" dirty="0">
                <a:solidFill>
                  <a:schemeClr val="tx1">
                    <a:lumMod val="75000"/>
                    <a:lumOff val="25000"/>
                  </a:schemeClr>
                </a:solidFill>
              </a:rPr>
              <a:t>    </a:t>
            </a:r>
          </a:p>
          <a:p>
            <a:pPr marL="0" indent="0">
              <a:buNone/>
            </a:pPr>
            <a:r>
              <a:rPr lang="en-US" dirty="0">
                <a:solidFill>
                  <a:schemeClr val="tx1">
                    <a:lumMod val="75000"/>
                    <a:lumOff val="25000"/>
                  </a:schemeClr>
                </a:solidFill>
              </a:rPr>
              <a:t> </a:t>
            </a:r>
            <a:r>
              <a:rPr lang="en-US" dirty="0">
                <a:solidFill>
                  <a:schemeClr val="tx1"/>
                </a:solidFill>
              </a:rPr>
              <a:t>Study Project Manager</a:t>
            </a:r>
            <a:r>
              <a:rPr lang="en-US" dirty="0" smtClean="0">
                <a:solidFill>
                  <a:schemeClr val="tx1"/>
                </a:solidFill>
              </a:rPr>
              <a:t>:  Irene Ewing, RN, BSN</a:t>
            </a:r>
            <a:endParaRPr lang="en-US"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Study Investigator</a:t>
            </a:r>
            <a:r>
              <a:rPr lang="en-US" dirty="0" smtClean="0">
                <a:solidFill>
                  <a:schemeClr val="tx1"/>
                </a:solidFill>
              </a:rPr>
              <a:t>:  Hooman Kamel, MD; </a:t>
            </a:r>
          </a:p>
          <a:p>
            <a:pPr marL="0" indent="0">
              <a:buNone/>
            </a:pPr>
            <a:r>
              <a:rPr lang="en-US" dirty="0">
                <a:solidFill>
                  <a:schemeClr val="tx1"/>
                </a:solidFill>
              </a:rPr>
              <a:t>	</a:t>
            </a:r>
            <a:r>
              <a:rPr lang="en-US" dirty="0" smtClean="0">
                <a:solidFill>
                  <a:schemeClr val="tx1"/>
                </a:solidFill>
              </a:rPr>
              <a:t>		  Mitch </a:t>
            </a:r>
            <a:r>
              <a:rPr lang="en-US" dirty="0" err="1" smtClean="0">
                <a:solidFill>
                  <a:schemeClr val="tx1"/>
                </a:solidFill>
              </a:rPr>
              <a:t>Elkind</a:t>
            </a:r>
            <a:r>
              <a:rPr lang="en-US" dirty="0" smtClean="0">
                <a:solidFill>
                  <a:schemeClr val="tx1"/>
                </a:solidFill>
              </a:rPr>
              <a:t>, MD </a:t>
            </a:r>
            <a:endParaRPr lang="en-US" dirty="0">
              <a:solidFill>
                <a:schemeClr val="tx1"/>
              </a:solidFill>
            </a:endParaRPr>
          </a:p>
          <a:p>
            <a:endParaRPr lang="en-US" dirty="0"/>
          </a:p>
        </p:txBody>
      </p:sp>
    </p:spTree>
    <p:extLst>
      <p:ext uri="{BB962C8B-B14F-4D97-AF65-F5344CB8AC3E}">
        <p14:creationId xmlns:p14="http://schemas.microsoft.com/office/powerpoint/2010/main" val="1307136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StrokeNet/ARCADIA Travel Reminders for </a:t>
            </a:r>
            <a:br>
              <a:rPr lang="en-US" sz="2400" b="1" dirty="0"/>
            </a:br>
            <a:r>
              <a:rPr lang="en-US" sz="2400" b="1" dirty="0"/>
              <a:t>11-13 Sep 2017</a:t>
            </a:r>
            <a:endParaRPr lang="en-US" sz="2400" dirty="0"/>
          </a:p>
        </p:txBody>
      </p:sp>
      <p:sp>
        <p:nvSpPr>
          <p:cNvPr id="3" name="Content Placeholder 2"/>
          <p:cNvSpPr>
            <a:spLocks noGrp="1"/>
          </p:cNvSpPr>
          <p:nvPr>
            <p:ph idx="1"/>
          </p:nvPr>
        </p:nvSpPr>
        <p:spPr/>
        <p:txBody>
          <a:bodyPr>
            <a:normAutofit fontScale="77500" lnSpcReduction="20000"/>
          </a:bodyPr>
          <a:lstStyle/>
          <a:p>
            <a:pPr algn="just"/>
            <a:r>
              <a:rPr lang="en-US" b="1" dirty="0"/>
              <a:t>StrokeNet</a:t>
            </a:r>
            <a:r>
              <a:rPr lang="en-US" dirty="0"/>
              <a:t> will reimburse TWO people from each RCC </a:t>
            </a:r>
            <a:r>
              <a:rPr lang="en-US" i="1" dirty="0"/>
              <a:t>ONE</a:t>
            </a:r>
            <a:r>
              <a:rPr lang="en-US" dirty="0"/>
              <a:t> night room and tax only (11-Sep). StrokeNet meeting attendees book their rooms SEPARATELY from ARCADIA attendees </a:t>
            </a:r>
            <a:r>
              <a:rPr lang="en-US" dirty="0">
                <a:solidFill>
                  <a:srgbClr val="FF0000"/>
                </a:solidFill>
              </a:rPr>
              <a:t>via the link provided </a:t>
            </a:r>
            <a:r>
              <a:rPr lang="en-US" dirty="0"/>
              <a:t>on the StrokeNet travel memo sent to all coordinators. StrokeNet participants book their own flight; these are not reimbursed by the NCC.</a:t>
            </a:r>
          </a:p>
          <a:p>
            <a:pPr algn="just"/>
            <a:r>
              <a:rPr lang="en-US" dirty="0"/>
              <a:t>Up to </a:t>
            </a:r>
            <a:r>
              <a:rPr lang="en-US" i="1" dirty="0"/>
              <a:t>FIVE</a:t>
            </a:r>
            <a:r>
              <a:rPr lang="en-US" dirty="0"/>
              <a:t> attendees can participate in the StrokeNet meeting from each RCC.  Coordinators RSVP to Rose with your five by </a:t>
            </a:r>
            <a:r>
              <a:rPr lang="en-US" dirty="0">
                <a:solidFill>
                  <a:srgbClr val="FF0000"/>
                </a:solidFill>
              </a:rPr>
              <a:t>19-August.</a:t>
            </a:r>
          </a:p>
          <a:p>
            <a:pPr algn="just"/>
            <a:r>
              <a:rPr lang="en-US" b="1" dirty="0"/>
              <a:t>ARCADIA</a:t>
            </a:r>
            <a:r>
              <a:rPr lang="en-US" dirty="0"/>
              <a:t> will cover the cost of TWO people from each </a:t>
            </a:r>
            <a:r>
              <a:rPr lang="en-US" b="1" u="sng" dirty="0">
                <a:solidFill>
                  <a:srgbClr val="FF0000"/>
                </a:solidFill>
              </a:rPr>
              <a:t>PERFORMING SITE </a:t>
            </a:r>
            <a:r>
              <a:rPr lang="en-US" dirty="0"/>
              <a:t>one night room and tax and airfare.  Please complete and return the flight travel form that Irene sent to you. Your flights will be made for you by DMS travel and a room will be reserved for you for one night (12-Sep). Any additional attendees need to RSVP to Irene and </a:t>
            </a:r>
            <a:r>
              <a:rPr lang="en-US" i="1" dirty="0">
                <a:solidFill>
                  <a:srgbClr val="FF0000"/>
                </a:solidFill>
              </a:rPr>
              <a:t>pay for their own travel</a:t>
            </a:r>
            <a:r>
              <a:rPr lang="en-US" dirty="0"/>
              <a:t>.  </a:t>
            </a:r>
          </a:p>
          <a:p>
            <a:pPr algn="just"/>
            <a:r>
              <a:rPr lang="en-US" b="1" u="sng" dirty="0"/>
              <a:t>NO ONE </a:t>
            </a:r>
            <a:r>
              <a:rPr lang="en-US" dirty="0"/>
              <a:t>should reserve directly through the hotel unless they are an extra</a:t>
            </a:r>
            <a:r>
              <a:rPr lang="en-US" i="1" dirty="0"/>
              <a:t> </a:t>
            </a:r>
            <a:r>
              <a:rPr lang="en-US" dirty="0"/>
              <a:t>ARCADIA participant </a:t>
            </a:r>
            <a:r>
              <a:rPr lang="en-US" i="1" dirty="0"/>
              <a:t>OR</a:t>
            </a:r>
            <a:r>
              <a:rPr lang="en-US" dirty="0"/>
              <a:t> the StrokeNet room block is full. </a:t>
            </a:r>
          </a:p>
          <a:p>
            <a:endParaRPr lang="en-US" dirty="0"/>
          </a:p>
        </p:txBody>
      </p:sp>
    </p:spTree>
    <p:extLst>
      <p:ext uri="{BB962C8B-B14F-4D97-AF65-F5344CB8AC3E}">
        <p14:creationId xmlns:p14="http://schemas.microsoft.com/office/powerpoint/2010/main" val="113582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a:t>
            </a:r>
            <a:r>
              <a:rPr lang="en-US" dirty="0" smtClean="0"/>
              <a:t>Updates</a:t>
            </a:r>
            <a:br>
              <a:rPr lang="en-US" dirty="0" smtClean="0"/>
            </a:br>
            <a:r>
              <a:rPr lang="en-US" dirty="0" smtClean="0"/>
              <a:t>Recognized NIH Trials</a:t>
            </a:r>
            <a:endParaRPr lang="en-US" dirty="0"/>
          </a:p>
        </p:txBody>
      </p:sp>
      <p:sp>
        <p:nvSpPr>
          <p:cNvPr id="3" name="Content Placeholder 2"/>
          <p:cNvSpPr>
            <a:spLocks noGrp="1"/>
          </p:cNvSpPr>
          <p:nvPr>
            <p:ph idx="1"/>
          </p:nvPr>
        </p:nvSpPr>
        <p:spPr/>
        <p:txBody>
          <a:bodyPr/>
          <a:lstStyle/>
          <a:p>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Study Updates:</a:t>
            </a:r>
          </a:p>
          <a:p>
            <a:pPr marL="0" indent="0">
              <a:buNone/>
            </a:pPr>
            <a:r>
              <a:rPr lang="en-US" dirty="0" smtClean="0">
                <a:solidFill>
                  <a:schemeClr val="tx1">
                    <a:lumMod val="75000"/>
                    <a:lumOff val="25000"/>
                  </a:schemeClr>
                </a:solidFill>
              </a:rPr>
              <a:t>    </a:t>
            </a:r>
          </a:p>
          <a:p>
            <a:r>
              <a:rPr lang="en-US" dirty="0" smtClean="0">
                <a:solidFill>
                  <a:schemeClr val="tx1"/>
                </a:solidFill>
              </a:rPr>
              <a:t>POINT</a:t>
            </a:r>
          </a:p>
          <a:p>
            <a:r>
              <a:rPr lang="en-US" dirty="0" smtClean="0">
                <a:solidFill>
                  <a:schemeClr val="tx1"/>
                </a:solidFill>
              </a:rPr>
              <a:t>SHINE</a:t>
            </a:r>
          </a:p>
          <a:p>
            <a:r>
              <a:rPr lang="en-US" dirty="0" smtClean="0">
                <a:solidFill>
                  <a:schemeClr val="tx1"/>
                </a:solidFill>
              </a:rPr>
              <a:t>ATTACH 2</a:t>
            </a:r>
          </a:p>
          <a:p>
            <a:r>
              <a:rPr lang="en-US" dirty="0" smtClean="0">
                <a:solidFill>
                  <a:schemeClr val="tx1"/>
                </a:solidFill>
              </a:rPr>
              <a:t>MISTIE 3</a:t>
            </a:r>
          </a:p>
          <a:p>
            <a:r>
              <a:rPr lang="en-US" dirty="0" smtClean="0">
                <a:solidFill>
                  <a:schemeClr val="tx1"/>
                </a:solidFill>
              </a:rPr>
              <a:t>RHAPSODY</a:t>
            </a:r>
            <a:endParaRPr lang="en-US" dirty="0">
              <a:solidFill>
                <a:schemeClr val="tx1"/>
              </a:solidFill>
            </a:endParaRPr>
          </a:p>
        </p:txBody>
      </p:sp>
    </p:spTree>
    <p:extLst>
      <p:ext uri="{BB962C8B-B14F-4D97-AF65-F5344CB8AC3E}">
        <p14:creationId xmlns:p14="http://schemas.microsoft.com/office/powerpoint/2010/main" val="14630581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1077</TotalTime>
  <Words>878</Words>
  <Application>Microsoft Office PowerPoint</Application>
  <PresentationFormat>On-screen Show (4:3)</PresentationFormat>
  <Paragraphs>140</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Courier New</vt:lpstr>
      <vt:lpstr>Palatino Linotype</vt:lpstr>
      <vt:lpstr>Times New Roman</vt:lpstr>
      <vt:lpstr>Executive</vt:lpstr>
      <vt:lpstr>Coordinator Webinar and Round Table Discussion</vt:lpstr>
      <vt:lpstr>Coordinator Call Announcements and Reminders</vt:lpstr>
      <vt:lpstr>Project Updates TELE-REHAB</vt:lpstr>
      <vt:lpstr>Project Updates i-DEF</vt:lpstr>
      <vt:lpstr>Project Updates CREST 2 </vt:lpstr>
      <vt:lpstr>Project Updates  DEFUSE 3</vt:lpstr>
      <vt:lpstr>Project Updates ARCARDIA</vt:lpstr>
      <vt:lpstr>StrokeNet/ARCADIA Travel Reminders for  11-13 Sep 2017</vt:lpstr>
      <vt:lpstr>Project Updates Recognized NIH Trials</vt:lpstr>
      <vt:lpstr>NCC Updates</vt:lpstr>
      <vt:lpstr>Data Management Center Updates</vt:lpstr>
      <vt:lpstr>CIRB Updates</vt:lpstr>
      <vt:lpstr>Roundtable Discussion</vt:lpstr>
      <vt:lpstr>Manager Regulatory Oversight Tool</vt:lpstr>
      <vt:lpstr>Manager Regulatory Oversight Tool</vt:lpstr>
      <vt:lpstr>Manager Regulatory Oversight Tool</vt:lpstr>
      <vt:lpstr>General Information and Updates</vt:lpstr>
      <vt:lpstr>General Information and Reminders</vt:lpstr>
    </vt:vector>
  </TitlesOfParts>
  <Company>University of Michigan Hospital and Health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Webinar Round Table Discussion</dc:title>
  <dc:creator>Goldfarb, Sherry</dc:creator>
  <cp:lastModifiedBy>Sester, Regina (sesterrj)</cp:lastModifiedBy>
  <cp:revision>66</cp:revision>
  <dcterms:created xsi:type="dcterms:W3CDTF">2016-10-11T15:38:23Z</dcterms:created>
  <dcterms:modified xsi:type="dcterms:W3CDTF">2017-08-23T14:12:59Z</dcterms:modified>
</cp:coreProperties>
</file>