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17"/>
  </p:notesMasterIdLst>
  <p:handoutMasterIdLst>
    <p:handoutMasterId r:id="rId18"/>
  </p:handoutMasterIdLst>
  <p:sldIdLst>
    <p:sldId id="265" r:id="rId3"/>
    <p:sldId id="266" r:id="rId4"/>
    <p:sldId id="273" r:id="rId5"/>
    <p:sldId id="271" r:id="rId6"/>
    <p:sldId id="272" r:id="rId7"/>
    <p:sldId id="274" r:id="rId8"/>
    <p:sldId id="275" r:id="rId9"/>
    <p:sldId id="276" r:id="rId10"/>
    <p:sldId id="283" r:id="rId11"/>
    <p:sldId id="277" r:id="rId12"/>
    <p:sldId id="278" r:id="rId13"/>
    <p:sldId id="279" r:id="rId14"/>
    <p:sldId id="280" r:id="rId15"/>
    <p:sldId id="282"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58" d="100"/>
          <a:sy n="58" d="100"/>
        </p:scale>
        <p:origin x="62" y="307"/>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1658A34-83F4-4B2E-BC5A-DE51EE8822F9}" type="datetimeFigureOut">
              <a:rPr lang="en-US" smtClean="0"/>
              <a:t>2/28/2018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F2E1917-0BAF-4687-978A-82FFF05559C3}" type="datetimeFigureOut">
              <a:rPr lang="en-US" smtClean="0"/>
              <a:t>2/28/2018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smtClean="0"/>
              <a:t>Click to edit Master title style</a:t>
            </a:r>
            <a:endParaRPr lang="en-US" dirty="0"/>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1241658" y="1709738"/>
            <a:ext cx="10105791" cy="2862262"/>
          </a:xfrm>
        </p:spPr>
        <p:txBody>
          <a:bodyPr anchor="b"/>
          <a:lstStyle>
            <a:lvl1pPr>
              <a:defRPr sz="6000"/>
            </a:lvl1pPr>
          </a:lstStyle>
          <a:p>
            <a:r>
              <a:rPr lang="en-US" smtClean="0"/>
              <a:t>Click to edit Master title style</a:t>
            </a:r>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4EAB7D7-3608-4730-B2E2-670834DF882C}" type="datetimeFigureOut">
              <a:rPr lang="en-US" smtClean="0"/>
              <a:t>2/28/2018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2324100" y="274638"/>
            <a:ext cx="902335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4EAB7D7-3608-4730-B2E2-670834DF882C}" type="datetimeFigureOut">
              <a:rPr lang="en-US" smtClean="0"/>
              <a:t>2/28/2018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2/28/2018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AB7D7-3608-4730-B2E2-670834DF882C}" type="datetimeFigureOut">
              <a:rPr lang="en-US" smtClean="0"/>
              <a:pPr/>
              <a:t>2/28/2018</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7BAC7-FE87-40F6-AA24-4F4685D1B022}" type="slidenum">
              <a:rPr lang="en-US" smtClean="0"/>
              <a:t>‹#›</a:t>
            </a:fld>
            <a:endParaRPr lang="en-US"/>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Susan K Roll, RN, BSN</a:t>
            </a:r>
          </a:p>
          <a:p>
            <a:r>
              <a:rPr lang="en-US" dirty="0" smtClean="0"/>
              <a:t>StrokeNet Central IRB Liaison</a:t>
            </a:r>
            <a:endParaRPr lang="en-US" dirty="0"/>
          </a:p>
        </p:txBody>
      </p:sp>
      <p:sp>
        <p:nvSpPr>
          <p:cNvPr id="2" name="Title 1"/>
          <p:cNvSpPr>
            <a:spLocks noGrp="1"/>
          </p:cNvSpPr>
          <p:nvPr>
            <p:ph type="ctrTitle"/>
          </p:nvPr>
        </p:nvSpPr>
        <p:spPr/>
        <p:txBody>
          <a:bodyPr/>
          <a:lstStyle/>
          <a:p>
            <a:r>
              <a:rPr lang="en-US" dirty="0" smtClean="0"/>
              <a:t>Central IRB Components of ARCADIA</a:t>
            </a:r>
            <a:endParaRPr lang="en-US" dirty="0"/>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62100" y="1506446"/>
            <a:ext cx="9791700" cy="5066881"/>
          </a:xfrm>
        </p:spPr>
        <p:txBody>
          <a:bodyPr>
            <a:normAutofit lnSpcReduction="10000"/>
          </a:bodyPr>
          <a:lstStyle/>
          <a:p>
            <a:r>
              <a:rPr lang="en-US" dirty="0" smtClean="0"/>
              <a:t>Include a track changes version of all the changes you are making in the editable sections (please follow the instructions provided) of the template</a:t>
            </a:r>
          </a:p>
          <a:p>
            <a:r>
              <a:rPr lang="en-US" dirty="0" smtClean="0"/>
              <a:t>After making those edits, accept all changes to make your clean version</a:t>
            </a:r>
          </a:p>
          <a:p>
            <a:r>
              <a:rPr lang="en-US" dirty="0" smtClean="0"/>
              <a:t>The name of your site must be consistent throughout the document</a:t>
            </a:r>
          </a:p>
          <a:p>
            <a:r>
              <a:rPr lang="en-US" dirty="0" smtClean="0"/>
              <a:t>Use complete formal first and last names of the site PI</a:t>
            </a:r>
          </a:p>
          <a:p>
            <a:r>
              <a:rPr lang="en-US" dirty="0" smtClean="0"/>
              <a:t>Site logos are not accepted</a:t>
            </a:r>
          </a:p>
          <a:p>
            <a:r>
              <a:rPr lang="en-US" dirty="0" smtClean="0"/>
              <a:t>Do not bold or italicize fonts </a:t>
            </a:r>
          </a:p>
          <a:p>
            <a:r>
              <a:rPr lang="en-US" dirty="0" smtClean="0"/>
              <a:t>If you are adding local required language, make a comment to tell us it is “required language” as a courtesy</a:t>
            </a:r>
          </a:p>
          <a:p>
            <a:endParaRPr lang="en-US" dirty="0"/>
          </a:p>
        </p:txBody>
      </p:sp>
      <p:sp>
        <p:nvSpPr>
          <p:cNvPr id="3" name="Title 2"/>
          <p:cNvSpPr>
            <a:spLocks noGrp="1"/>
          </p:cNvSpPr>
          <p:nvPr>
            <p:ph type="title"/>
          </p:nvPr>
        </p:nvSpPr>
        <p:spPr/>
        <p:txBody>
          <a:bodyPr/>
          <a:lstStyle/>
          <a:p>
            <a:r>
              <a:rPr lang="en-US" dirty="0" smtClean="0"/>
              <a:t>ARCADIA Informed Consent v4.0</a:t>
            </a:r>
            <a:endParaRPr lang="en-US" dirty="0"/>
          </a:p>
        </p:txBody>
      </p:sp>
    </p:spTree>
    <p:extLst>
      <p:ext uri="{BB962C8B-B14F-4D97-AF65-F5344CB8AC3E}">
        <p14:creationId xmlns:p14="http://schemas.microsoft.com/office/powerpoint/2010/main" val="1893372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of the notes on the previous slide also apply to this consent </a:t>
            </a:r>
          </a:p>
          <a:p>
            <a:r>
              <a:rPr lang="en-US" dirty="0" smtClean="0"/>
              <a:t>Keep in mind this consent is directed at the partner of a study participant, we do not consider the pregnant partner to be a research participant as they did not participate in the study intervention</a:t>
            </a:r>
          </a:p>
          <a:p>
            <a:r>
              <a:rPr lang="en-US" dirty="0" smtClean="0"/>
              <a:t>The language in this consent is directed at the pregnancy follow-up instead of research participation</a:t>
            </a:r>
          </a:p>
          <a:p>
            <a:r>
              <a:rPr lang="en-US" dirty="0" smtClean="0"/>
              <a:t>The pregnant partner translated versions will be provided once your site notifies Irene that a pregnancy has occurred</a:t>
            </a:r>
            <a:endParaRPr lang="en-US" dirty="0"/>
          </a:p>
        </p:txBody>
      </p:sp>
      <p:sp>
        <p:nvSpPr>
          <p:cNvPr id="3" name="Title 2"/>
          <p:cNvSpPr>
            <a:spLocks noGrp="1"/>
          </p:cNvSpPr>
          <p:nvPr>
            <p:ph type="title"/>
          </p:nvPr>
        </p:nvSpPr>
        <p:spPr/>
        <p:txBody>
          <a:bodyPr>
            <a:normAutofit fontScale="90000"/>
          </a:bodyPr>
          <a:lstStyle/>
          <a:p>
            <a:r>
              <a:rPr lang="en-US" dirty="0" smtClean="0"/>
              <a:t>ARCADIA Pregnant Partner Informed Consent v1</a:t>
            </a:r>
            <a:endParaRPr lang="en-US" dirty="0"/>
          </a:p>
        </p:txBody>
      </p:sp>
    </p:spTree>
    <p:extLst>
      <p:ext uri="{BB962C8B-B14F-4D97-AF65-F5344CB8AC3E}">
        <p14:creationId xmlns:p14="http://schemas.microsoft.com/office/powerpoint/2010/main" val="615016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Submitted via e-mail to Irene in a “timely” fashion, to allow for processing before the change takes place whenever possible</a:t>
            </a:r>
          </a:p>
          <a:p>
            <a:pPr marL="0" indent="0">
              <a:buNone/>
            </a:pPr>
            <a:endParaRPr lang="en-US" dirty="0" smtClean="0"/>
          </a:p>
          <a:p>
            <a:r>
              <a:rPr lang="en-US" dirty="0" smtClean="0"/>
              <a:t>Examples of administrative amendments are:</a:t>
            </a:r>
          </a:p>
          <a:p>
            <a:pPr lvl="1"/>
            <a:r>
              <a:rPr lang="en-US" dirty="0" smtClean="0"/>
              <a:t>Changes to the DOA</a:t>
            </a:r>
          </a:p>
          <a:p>
            <a:pPr lvl="1"/>
            <a:r>
              <a:rPr lang="en-US" dirty="0" smtClean="0"/>
              <a:t>Changes to the site phone number</a:t>
            </a:r>
          </a:p>
        </p:txBody>
      </p:sp>
      <p:sp>
        <p:nvSpPr>
          <p:cNvPr id="3" name="Title 2"/>
          <p:cNvSpPr>
            <a:spLocks noGrp="1"/>
          </p:cNvSpPr>
          <p:nvPr>
            <p:ph type="title"/>
          </p:nvPr>
        </p:nvSpPr>
        <p:spPr/>
        <p:txBody>
          <a:bodyPr/>
          <a:lstStyle/>
          <a:p>
            <a:r>
              <a:rPr lang="en-US" dirty="0" smtClean="0"/>
              <a:t>Administrative Amendments</a:t>
            </a:r>
            <a:endParaRPr lang="en-US" dirty="0"/>
          </a:p>
        </p:txBody>
      </p:sp>
    </p:spTree>
    <p:extLst>
      <p:ext uri="{BB962C8B-B14F-4D97-AF65-F5344CB8AC3E}">
        <p14:creationId xmlns:p14="http://schemas.microsoft.com/office/powerpoint/2010/main" val="1378432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Local IRB acknowledgement confirms the communication has been shared with your local IRB</a:t>
            </a:r>
          </a:p>
          <a:p>
            <a:r>
              <a:rPr lang="en-US" dirty="0" smtClean="0"/>
              <a:t>This can be as formal as a letter generate by the local IRB or as informal as a note to file or e-mail documenting receipt of the approval notice from the Central IRB</a:t>
            </a:r>
          </a:p>
          <a:p>
            <a:r>
              <a:rPr lang="en-US" dirty="0" smtClean="0"/>
              <a:t>Local IRB acknowledgement confirms for the sponsor that all necessary communication with both IRBs has been completed</a:t>
            </a:r>
            <a:endParaRPr lang="en-US" dirty="0"/>
          </a:p>
        </p:txBody>
      </p:sp>
      <p:sp>
        <p:nvSpPr>
          <p:cNvPr id="3" name="Title 2"/>
          <p:cNvSpPr>
            <a:spLocks noGrp="1"/>
          </p:cNvSpPr>
          <p:nvPr>
            <p:ph type="title"/>
          </p:nvPr>
        </p:nvSpPr>
        <p:spPr/>
        <p:txBody>
          <a:bodyPr>
            <a:normAutofit fontScale="90000"/>
          </a:bodyPr>
          <a:lstStyle/>
          <a:p>
            <a:r>
              <a:rPr lang="en-US" dirty="0" smtClean="0"/>
              <a:t>Posting of Local IRB acknowledgement </a:t>
            </a:r>
            <a:endParaRPr lang="en-US" dirty="0"/>
          </a:p>
        </p:txBody>
      </p:sp>
    </p:spTree>
    <p:extLst>
      <p:ext uri="{BB962C8B-B14F-4D97-AF65-F5344CB8AC3E}">
        <p14:creationId xmlns:p14="http://schemas.microsoft.com/office/powerpoint/2010/main" val="2214285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17356" y="1825625"/>
            <a:ext cx="6681187" cy="4351338"/>
          </a:xfrm>
        </p:spPr>
      </p:pic>
    </p:spTree>
    <p:extLst>
      <p:ext uri="{BB962C8B-B14F-4D97-AF65-F5344CB8AC3E}">
        <p14:creationId xmlns:p14="http://schemas.microsoft.com/office/powerpoint/2010/main" val="82052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2321225" y="1273534"/>
            <a:ext cx="9791700" cy="5265289"/>
          </a:xfrm>
        </p:spPr>
        <p:txBody>
          <a:bodyPr>
            <a:normAutofit fontScale="92500"/>
          </a:bodyPr>
          <a:lstStyle/>
          <a:p>
            <a:pPr lvl="0"/>
            <a:r>
              <a:rPr lang="en-US" dirty="0" smtClean="0"/>
              <a:t>Documents accessed from WebDCU™ </a:t>
            </a:r>
          </a:p>
          <a:p>
            <a:pPr lvl="1"/>
            <a:r>
              <a:rPr lang="en-US" dirty="0" smtClean="0"/>
              <a:t>PI CV </a:t>
            </a:r>
          </a:p>
          <a:p>
            <a:pPr lvl="1"/>
            <a:r>
              <a:rPr lang="en-US" dirty="0" smtClean="0"/>
              <a:t>Financial Conflict of Interest Forms</a:t>
            </a:r>
          </a:p>
          <a:p>
            <a:pPr lvl="1"/>
            <a:r>
              <a:rPr lang="en-US" dirty="0" smtClean="0"/>
              <a:t>Delegation of Authority Report</a:t>
            </a:r>
            <a:endParaRPr lang="en-US" dirty="0"/>
          </a:p>
          <a:p>
            <a:pPr lvl="0"/>
            <a:r>
              <a:rPr lang="en-US" dirty="0" smtClean="0"/>
              <a:t> Documents submitted to Irene</a:t>
            </a:r>
            <a:r>
              <a:rPr lang="en-US" dirty="0" smtClean="0">
                <a:solidFill>
                  <a:srgbClr val="FF0000"/>
                </a:solidFill>
              </a:rPr>
              <a:t> </a:t>
            </a:r>
            <a:r>
              <a:rPr lang="en-US" dirty="0" smtClean="0"/>
              <a:t>Ewing, Project Manager, via e-mail</a:t>
            </a:r>
          </a:p>
          <a:p>
            <a:pPr lvl="1"/>
            <a:r>
              <a:rPr lang="en-US" dirty="0" err="1" smtClean="0"/>
              <a:t>ePAS</a:t>
            </a:r>
            <a:r>
              <a:rPr lang="en-US" dirty="0" smtClean="0"/>
              <a:t> Assurance Statement signed by Site PI</a:t>
            </a:r>
          </a:p>
          <a:p>
            <a:pPr lvl="1"/>
            <a:r>
              <a:rPr lang="en-US" dirty="0" smtClean="0"/>
              <a:t>StrokeNet CIRB Performance Site Protocol Application Form ARCADIA</a:t>
            </a:r>
          </a:p>
          <a:p>
            <a:pPr lvl="1"/>
            <a:r>
              <a:rPr lang="en-US" dirty="0" smtClean="0"/>
              <a:t>Local Site Context Form</a:t>
            </a:r>
          </a:p>
          <a:p>
            <a:pPr lvl="1"/>
            <a:r>
              <a:rPr lang="en-US" dirty="0" smtClean="0"/>
              <a:t>HIPAA Authorization Waiver for Screening Purposes (if needed)</a:t>
            </a:r>
          </a:p>
          <a:p>
            <a:pPr lvl="1"/>
            <a:r>
              <a:rPr lang="en-US" dirty="0" smtClean="0"/>
              <a:t>ARCADIA Informed Consent Template modified with site specific required language (Track Changes and Clean versions)</a:t>
            </a:r>
          </a:p>
          <a:p>
            <a:pPr lvl="1"/>
            <a:r>
              <a:rPr lang="en-US" dirty="0" smtClean="0"/>
              <a:t>ARCADIA Pregnant Partner Informed Consent Template modified with site specific required language (Track Changes and Clean versions)</a:t>
            </a:r>
          </a:p>
          <a:p>
            <a:pPr lvl="4"/>
            <a:endParaRPr lang="en-US" dirty="0" smtClean="0"/>
          </a:p>
        </p:txBody>
      </p:sp>
      <p:sp>
        <p:nvSpPr>
          <p:cNvPr id="13" name="Title 12"/>
          <p:cNvSpPr>
            <a:spLocks noGrp="1"/>
          </p:cNvSpPr>
          <p:nvPr>
            <p:ph type="title"/>
          </p:nvPr>
        </p:nvSpPr>
        <p:spPr>
          <a:xfrm>
            <a:off x="2277374" y="0"/>
            <a:ext cx="9559506" cy="1325563"/>
          </a:xfrm>
        </p:spPr>
        <p:txBody>
          <a:bodyPr>
            <a:normAutofit fontScale="90000"/>
          </a:bodyPr>
          <a:lstStyle/>
          <a:p>
            <a:r>
              <a:rPr lang="en-US" dirty="0" smtClean="0"/>
              <a:t>Necessary components of the submission</a:t>
            </a:r>
            <a:endParaRPr lang="en-US" dirty="0"/>
          </a:p>
        </p:txBody>
      </p:sp>
    </p:spTree>
    <p:extLst>
      <p:ext uri="{BB962C8B-B14F-4D97-AF65-F5344CB8AC3E}">
        <p14:creationId xmlns:p14="http://schemas.microsoft.com/office/powerpoint/2010/main" val="236493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03967" y="1821881"/>
            <a:ext cx="10105791" cy="2862262"/>
          </a:xfrm>
        </p:spPr>
        <p:txBody>
          <a:bodyPr>
            <a:normAutofit fontScale="90000"/>
          </a:bodyPr>
          <a:lstStyle/>
          <a:p>
            <a:r>
              <a:rPr lang="en-US" dirty="0" smtClean="0"/>
              <a:t>      PI CV</a:t>
            </a:r>
            <a:br>
              <a:rPr lang="en-US" dirty="0" smtClean="0"/>
            </a:br>
            <a:r>
              <a:rPr lang="en-US" dirty="0"/>
              <a:t/>
            </a:r>
            <a:br>
              <a:rPr lang="en-US" dirty="0"/>
            </a:br>
            <a:r>
              <a:rPr lang="en-US" sz="3600" dirty="0">
                <a:solidFill>
                  <a:schemeClr val="tx1"/>
                </a:solidFill>
              </a:rPr>
              <a:t>Please upload a version that lists affiliation with the site</a:t>
            </a:r>
            <a:r>
              <a:rPr lang="en-US" sz="4900" dirty="0"/>
              <a:t/>
            </a:r>
            <a:br>
              <a:rPr lang="en-US" sz="4900" dirty="0"/>
            </a:br>
            <a:endParaRPr lang="en-US" sz="4900" dirty="0"/>
          </a:p>
        </p:txBody>
      </p:sp>
    </p:spTree>
    <p:extLst>
      <p:ext uri="{BB962C8B-B14F-4D97-AF65-F5344CB8AC3E}">
        <p14:creationId xmlns:p14="http://schemas.microsoft.com/office/powerpoint/2010/main" val="907093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2234961" y="1506447"/>
            <a:ext cx="9791700" cy="5265289"/>
          </a:xfrm>
        </p:spPr>
        <p:txBody>
          <a:bodyPr>
            <a:normAutofit/>
          </a:bodyPr>
          <a:lstStyle/>
          <a:p>
            <a:pPr lvl="0"/>
            <a:r>
              <a:rPr lang="en-US" dirty="0" smtClean="0"/>
              <a:t>Re-signed annually near the time of continuing review</a:t>
            </a:r>
          </a:p>
          <a:p>
            <a:pPr lvl="0"/>
            <a:endParaRPr lang="en-US" dirty="0" smtClean="0"/>
          </a:p>
          <a:p>
            <a:pPr lvl="0"/>
            <a:r>
              <a:rPr lang="en-US" dirty="0" smtClean="0"/>
              <a:t>Due to be re-signed now for 2018</a:t>
            </a:r>
          </a:p>
          <a:p>
            <a:pPr lvl="0"/>
            <a:endParaRPr lang="en-US" dirty="0"/>
          </a:p>
          <a:p>
            <a:pPr lvl="0"/>
            <a:r>
              <a:rPr lang="en-US" dirty="0" smtClean="0"/>
              <a:t>Please use complete formal first and last names</a:t>
            </a:r>
          </a:p>
          <a:p>
            <a:pPr lvl="0"/>
            <a:endParaRPr lang="en-US" dirty="0" smtClean="0"/>
          </a:p>
          <a:p>
            <a:pPr lvl="0"/>
            <a:r>
              <a:rPr lang="en-US" dirty="0" smtClean="0"/>
              <a:t>Signatures should be wet signatures and include the printed name and date of the signature</a:t>
            </a:r>
          </a:p>
          <a:p>
            <a:pPr lvl="1"/>
            <a:r>
              <a:rPr lang="en-US" dirty="0" smtClean="0"/>
              <a:t>Please do not sign or date for someone other than yourself</a:t>
            </a:r>
          </a:p>
          <a:p>
            <a:pPr lvl="1"/>
            <a:r>
              <a:rPr lang="en-US" dirty="0" smtClean="0"/>
              <a:t>Please do not use a cut and paste version of a signature</a:t>
            </a:r>
          </a:p>
          <a:p>
            <a:pPr lvl="1"/>
            <a:endParaRPr lang="en-US" dirty="0"/>
          </a:p>
        </p:txBody>
      </p:sp>
      <p:sp>
        <p:nvSpPr>
          <p:cNvPr id="13" name="Title 12"/>
          <p:cNvSpPr>
            <a:spLocks noGrp="1"/>
          </p:cNvSpPr>
          <p:nvPr>
            <p:ph type="title"/>
          </p:nvPr>
        </p:nvSpPr>
        <p:spPr>
          <a:xfrm>
            <a:off x="2234241" y="319177"/>
            <a:ext cx="9559506" cy="1325563"/>
          </a:xfrm>
        </p:spPr>
        <p:txBody>
          <a:bodyPr>
            <a:normAutofit/>
          </a:bodyPr>
          <a:lstStyle/>
          <a:p>
            <a:r>
              <a:rPr lang="en-US" dirty="0" smtClean="0"/>
              <a:t>Financial Conflict of Interest Forms</a:t>
            </a:r>
            <a:endParaRPr lang="en-US" dirty="0"/>
          </a:p>
        </p:txBody>
      </p:sp>
    </p:spTree>
    <p:extLst>
      <p:ext uri="{BB962C8B-B14F-4D97-AF65-F5344CB8AC3E}">
        <p14:creationId xmlns:p14="http://schemas.microsoft.com/office/powerpoint/2010/main" val="4187078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2243587" y="2182483"/>
            <a:ext cx="9791700" cy="3355675"/>
          </a:xfrm>
        </p:spPr>
        <p:txBody>
          <a:bodyPr>
            <a:normAutofit/>
          </a:bodyPr>
          <a:lstStyle/>
          <a:p>
            <a:pPr lvl="0"/>
            <a:r>
              <a:rPr lang="en-US" dirty="0" smtClean="0"/>
              <a:t>Please use complete formal first and last names</a:t>
            </a:r>
          </a:p>
          <a:p>
            <a:pPr marL="457200" lvl="1" indent="0">
              <a:buNone/>
            </a:pPr>
            <a:endParaRPr lang="en-US" dirty="0" smtClean="0"/>
          </a:p>
          <a:p>
            <a:pPr lvl="0"/>
            <a:r>
              <a:rPr lang="en-US" dirty="0" smtClean="0"/>
              <a:t> Please remember to submit an administrative amendment in a “timely” fashion for changes made</a:t>
            </a:r>
          </a:p>
          <a:p>
            <a:pPr lvl="1"/>
            <a:r>
              <a:rPr lang="en-US" dirty="0" smtClean="0"/>
              <a:t>These changes include addition or removal of staff, and changes in responsibilities</a:t>
            </a:r>
          </a:p>
        </p:txBody>
      </p:sp>
      <p:sp>
        <p:nvSpPr>
          <p:cNvPr id="13" name="Title 12"/>
          <p:cNvSpPr>
            <a:spLocks noGrp="1"/>
          </p:cNvSpPr>
          <p:nvPr>
            <p:ph type="title"/>
          </p:nvPr>
        </p:nvSpPr>
        <p:spPr>
          <a:xfrm>
            <a:off x="2441275" y="189781"/>
            <a:ext cx="9559506" cy="1325563"/>
          </a:xfrm>
        </p:spPr>
        <p:txBody>
          <a:bodyPr>
            <a:normAutofit/>
          </a:bodyPr>
          <a:lstStyle/>
          <a:p>
            <a:r>
              <a:rPr lang="en-US" dirty="0" smtClean="0"/>
              <a:t>Delegation of Authority Report</a:t>
            </a:r>
            <a:endParaRPr lang="en-US" dirty="0"/>
          </a:p>
        </p:txBody>
      </p:sp>
    </p:spTree>
    <p:extLst>
      <p:ext uri="{BB962C8B-B14F-4D97-AF65-F5344CB8AC3E}">
        <p14:creationId xmlns:p14="http://schemas.microsoft.com/office/powerpoint/2010/main" val="4237692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70726" y="2049911"/>
            <a:ext cx="9791700" cy="4351338"/>
          </a:xfrm>
        </p:spPr>
        <p:txBody>
          <a:bodyPr/>
          <a:lstStyle/>
          <a:p>
            <a:r>
              <a:rPr lang="en-US" sz="3200" dirty="0" smtClean="0"/>
              <a:t>Signed by PI to give the Central IRB staff authorization to act in </a:t>
            </a:r>
            <a:r>
              <a:rPr lang="en-US" sz="3200" dirty="0" err="1" smtClean="0"/>
              <a:t>ePAS</a:t>
            </a:r>
            <a:r>
              <a:rPr lang="en-US" sz="3200" dirty="0" smtClean="0"/>
              <a:t> as an agent for the PI</a:t>
            </a:r>
          </a:p>
          <a:p>
            <a:pPr marL="0" indent="0">
              <a:buNone/>
            </a:pPr>
            <a:endParaRPr lang="en-US" sz="3200" dirty="0" smtClean="0"/>
          </a:p>
          <a:p>
            <a:pPr lvl="1"/>
            <a:r>
              <a:rPr lang="en-US" dirty="0" smtClean="0"/>
              <a:t>Please use complete formal first and last names</a:t>
            </a:r>
          </a:p>
          <a:p>
            <a:pPr lvl="1"/>
            <a:r>
              <a:rPr lang="en-US" dirty="0" smtClean="0"/>
              <a:t>Please use wet signatures and </a:t>
            </a:r>
            <a:r>
              <a:rPr lang="en-US" dirty="0"/>
              <a:t>include the printed name and date of the signature</a:t>
            </a:r>
          </a:p>
          <a:p>
            <a:pPr lvl="1"/>
            <a:endParaRPr lang="en-US" dirty="0"/>
          </a:p>
        </p:txBody>
      </p:sp>
      <p:sp>
        <p:nvSpPr>
          <p:cNvPr id="3" name="Title 2"/>
          <p:cNvSpPr>
            <a:spLocks noGrp="1"/>
          </p:cNvSpPr>
          <p:nvPr>
            <p:ph type="title"/>
          </p:nvPr>
        </p:nvSpPr>
        <p:spPr/>
        <p:txBody>
          <a:bodyPr/>
          <a:lstStyle/>
          <a:p>
            <a:r>
              <a:rPr lang="en-US" dirty="0" err="1" smtClean="0"/>
              <a:t>ePAS</a:t>
            </a:r>
            <a:r>
              <a:rPr lang="en-US" dirty="0" smtClean="0"/>
              <a:t> Assurance Statement</a:t>
            </a:r>
            <a:endParaRPr lang="en-US" dirty="0"/>
          </a:p>
        </p:txBody>
      </p:sp>
    </p:spTree>
    <p:extLst>
      <p:ext uri="{BB962C8B-B14F-4D97-AF65-F5344CB8AC3E}">
        <p14:creationId xmlns:p14="http://schemas.microsoft.com/office/powerpoint/2010/main" val="3806178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7594" y="1972274"/>
            <a:ext cx="9791700" cy="4351338"/>
          </a:xfrm>
        </p:spPr>
        <p:txBody>
          <a:bodyPr/>
          <a:lstStyle/>
          <a:p>
            <a:r>
              <a:rPr lang="en-US" dirty="0" smtClean="0"/>
              <a:t>Provides you with the information submitted to the Central IRB by the Prime Award PI</a:t>
            </a:r>
          </a:p>
          <a:p>
            <a:r>
              <a:rPr lang="en-US" dirty="0" smtClean="0"/>
              <a:t>This is what the Central IRB has approved will be done under this protocol</a:t>
            </a:r>
          </a:p>
          <a:p>
            <a:r>
              <a:rPr lang="en-US" dirty="0" smtClean="0"/>
              <a:t>There are only a few questions that the sites need to answer as they should be following the protocol as submitted by the Prime Award PI and approved by the Central IRB</a:t>
            </a:r>
          </a:p>
          <a:p>
            <a:r>
              <a:rPr lang="en-US" dirty="0" smtClean="0"/>
              <a:t>If a description is requested, please cover each point listed</a:t>
            </a:r>
          </a:p>
          <a:p>
            <a:pPr lvl="1"/>
            <a:r>
              <a:rPr lang="en-US" dirty="0" smtClean="0"/>
              <a:t>Example: Compensation/Reimbursement – amount, form of payment, who will payment be provided to, when will the payment occur, etc.</a:t>
            </a:r>
            <a:endParaRPr lang="en-US" dirty="0"/>
          </a:p>
        </p:txBody>
      </p:sp>
      <p:sp>
        <p:nvSpPr>
          <p:cNvPr id="3" name="Title 2"/>
          <p:cNvSpPr>
            <a:spLocks noGrp="1"/>
          </p:cNvSpPr>
          <p:nvPr>
            <p:ph type="title"/>
          </p:nvPr>
        </p:nvSpPr>
        <p:spPr/>
        <p:txBody>
          <a:bodyPr>
            <a:normAutofit fontScale="90000"/>
          </a:bodyPr>
          <a:lstStyle/>
          <a:p>
            <a:r>
              <a:rPr lang="en-US" dirty="0" smtClean="0"/>
              <a:t>StrokeNet CIRB Performance Site Protocol Application Form ARCADIA</a:t>
            </a:r>
            <a:endParaRPr lang="en-US" dirty="0"/>
          </a:p>
        </p:txBody>
      </p:sp>
    </p:spTree>
    <p:extLst>
      <p:ext uri="{BB962C8B-B14F-4D97-AF65-F5344CB8AC3E}">
        <p14:creationId xmlns:p14="http://schemas.microsoft.com/office/powerpoint/2010/main" val="831612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65617" y="1147313"/>
            <a:ext cx="9791700" cy="5451895"/>
          </a:xfrm>
        </p:spPr>
        <p:txBody>
          <a:bodyPr>
            <a:normAutofit fontScale="92500" lnSpcReduction="20000"/>
          </a:bodyPr>
          <a:lstStyle/>
          <a:p>
            <a:r>
              <a:rPr lang="en-US" dirty="0" smtClean="0"/>
              <a:t>Provides the Central IRB with necessary information about your local site, local laws, institutional policies and procedures – what does your specific local site need</a:t>
            </a:r>
          </a:p>
          <a:p>
            <a:r>
              <a:rPr lang="en-US" dirty="0"/>
              <a:t>T</a:t>
            </a:r>
            <a:r>
              <a:rPr lang="en-US" dirty="0" smtClean="0"/>
              <a:t>he </a:t>
            </a:r>
            <a:r>
              <a:rPr lang="en-US" dirty="0"/>
              <a:t>contact information for the person to whom CIRB communication should be directed </a:t>
            </a:r>
            <a:r>
              <a:rPr lang="en-US" dirty="0" smtClean="0"/>
              <a:t>is to be someone at your local IRB that we can contact if we need to communicate IRB to IRB</a:t>
            </a:r>
          </a:p>
          <a:p>
            <a:r>
              <a:rPr lang="en-US" dirty="0" smtClean="0"/>
              <a:t>Signature from your local IRB confirms the information provided is accurate and that they are aware of your intent to participate in this study, and lets us know if there are local ancillary reviews that need to be done before we can issue approval</a:t>
            </a:r>
          </a:p>
          <a:p>
            <a:r>
              <a:rPr lang="en-US" dirty="0" smtClean="0"/>
              <a:t>If you are not enrolling non-English speaking populations, use the text box for the “description of how interpreters for oral communication will be made available” to tell us that you are not enrolling non-English speaking populations and also provide a justification for not enrolling those populations</a:t>
            </a:r>
          </a:p>
          <a:p>
            <a:r>
              <a:rPr lang="en-US" dirty="0" smtClean="0"/>
              <a:t>If you need additional space for answers you can always submit a WORD document with more details</a:t>
            </a:r>
          </a:p>
          <a:p>
            <a:endParaRPr lang="en-US" dirty="0"/>
          </a:p>
        </p:txBody>
      </p:sp>
      <p:sp>
        <p:nvSpPr>
          <p:cNvPr id="3" name="Title 2"/>
          <p:cNvSpPr>
            <a:spLocks noGrp="1"/>
          </p:cNvSpPr>
          <p:nvPr>
            <p:ph type="title"/>
          </p:nvPr>
        </p:nvSpPr>
        <p:spPr>
          <a:xfrm>
            <a:off x="2462123" y="-92075"/>
            <a:ext cx="9029700" cy="1325563"/>
          </a:xfrm>
        </p:spPr>
        <p:txBody>
          <a:bodyPr/>
          <a:lstStyle/>
          <a:p>
            <a:r>
              <a:rPr lang="en-US" dirty="0" smtClean="0"/>
              <a:t>Local Site Context Form</a:t>
            </a:r>
            <a:endParaRPr lang="en-US" dirty="0"/>
          </a:p>
        </p:txBody>
      </p:sp>
    </p:spTree>
    <p:extLst>
      <p:ext uri="{BB962C8B-B14F-4D97-AF65-F5344CB8AC3E}">
        <p14:creationId xmlns:p14="http://schemas.microsoft.com/office/powerpoint/2010/main" val="2091348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014" y="2317330"/>
            <a:ext cx="9791700" cy="4351338"/>
          </a:xfrm>
        </p:spPr>
        <p:txBody>
          <a:bodyPr/>
          <a:lstStyle/>
          <a:p>
            <a:r>
              <a:rPr lang="en-US" dirty="0" smtClean="0"/>
              <a:t>The purpose of the this waiver is to be able screen for possible participants and to determine eligibility for the study without obtaining HIPAA Authorization from the possible participants</a:t>
            </a:r>
          </a:p>
          <a:p>
            <a:r>
              <a:rPr lang="en-US" dirty="0" smtClean="0"/>
              <a:t>The answers to the questions on the form should be directed at screening the medical record for possible eligibility</a:t>
            </a:r>
          </a:p>
          <a:p>
            <a:r>
              <a:rPr lang="en-US" dirty="0" smtClean="0"/>
              <a:t>If asked to revise the form, please remember to have the PI sign and date the revised form </a:t>
            </a:r>
            <a:endParaRPr lang="en-US" dirty="0"/>
          </a:p>
        </p:txBody>
      </p:sp>
      <p:sp>
        <p:nvSpPr>
          <p:cNvPr id="3" name="Title 2"/>
          <p:cNvSpPr>
            <a:spLocks noGrp="1"/>
          </p:cNvSpPr>
          <p:nvPr>
            <p:ph type="title"/>
          </p:nvPr>
        </p:nvSpPr>
        <p:spPr/>
        <p:txBody>
          <a:bodyPr>
            <a:normAutofit fontScale="90000"/>
          </a:bodyPr>
          <a:lstStyle/>
          <a:p>
            <a:r>
              <a:rPr lang="en-US" dirty="0" smtClean="0"/>
              <a:t>HIPAA Authorization Waiver for Screening Purposes</a:t>
            </a:r>
            <a:endParaRPr lang="en-US" dirty="0"/>
          </a:p>
        </p:txBody>
      </p:sp>
    </p:spTree>
    <p:extLst>
      <p:ext uri="{BB962C8B-B14F-4D97-AF65-F5344CB8AC3E}">
        <p14:creationId xmlns:p14="http://schemas.microsoft.com/office/powerpoint/2010/main" val="2505933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template" id="{30DBBF30-EDA2-4408-9702-3B0A8AED6F12}" vid="{0F128B79-39D4-4007-9EC6-E245A2CC91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1AFEDE-5CAF-4D05-AC35-0F55C5366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Cloud skipper design slides</Template>
  <TotalTime>0</TotalTime>
  <Words>921</Words>
  <Application>Microsoft Office PowerPoint</Application>
  <PresentationFormat>Widescreen</PresentationFormat>
  <Paragraphs>76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Cambria</vt:lpstr>
      <vt:lpstr>Cloud skipper design template</vt:lpstr>
      <vt:lpstr>Central IRB Components of ARCADIA</vt:lpstr>
      <vt:lpstr>Necessary components of the submission</vt:lpstr>
      <vt:lpstr>      PI CV  Please upload a version that lists affiliation with the site </vt:lpstr>
      <vt:lpstr>Financial Conflict of Interest Forms</vt:lpstr>
      <vt:lpstr>Delegation of Authority Report</vt:lpstr>
      <vt:lpstr>ePAS Assurance Statement</vt:lpstr>
      <vt:lpstr>StrokeNet CIRB Performance Site Protocol Application Form ARCADIA</vt:lpstr>
      <vt:lpstr>Local Site Context Form</vt:lpstr>
      <vt:lpstr>HIPAA Authorization Waiver for Screening Purposes</vt:lpstr>
      <vt:lpstr>ARCADIA Informed Consent v4.0</vt:lpstr>
      <vt:lpstr>ARCADIA Pregnant Partner Informed Consent v1</vt:lpstr>
      <vt:lpstr>Administrative Amendments</vt:lpstr>
      <vt:lpstr>Posting of Local IRB acknowledgement </vt:lpstr>
      <vt:lpstr>Questions?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2016-09-12T22:20:11Z</dcterms:created>
  <dcterms:modified xsi:type="dcterms:W3CDTF">2018-02-28T13:54:57Z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TC034605089991</vt:lpwstr>
  </property>
</Properties>
</file>