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9" r:id="rId3"/>
    <p:sldId id="267" r:id="rId4"/>
    <p:sldId id="257" r:id="rId5"/>
    <p:sldId id="258" r:id="rId6"/>
    <p:sldId id="259" r:id="rId7"/>
    <p:sldId id="262" r:id="rId8"/>
    <p:sldId id="271" r:id="rId9"/>
    <p:sldId id="266" r:id="rId10"/>
    <p:sldId id="270" r:id="rId11"/>
    <p:sldId id="279" r:id="rId12"/>
    <p:sldId id="291" r:id="rId13"/>
    <p:sldId id="280" r:id="rId14"/>
    <p:sldId id="288" r:id="rId15"/>
    <p:sldId id="298" r:id="rId16"/>
    <p:sldId id="293" r:id="rId17"/>
    <p:sldId id="294" r:id="rId18"/>
    <p:sldId id="295" r:id="rId19"/>
    <p:sldId id="261" r:id="rId20"/>
    <p:sldId id="260" r:id="rId21"/>
    <p:sldId id="282" r:id="rId22"/>
    <p:sldId id="277" r:id="rId23"/>
    <p:sldId id="275" r:id="rId24"/>
    <p:sldId id="297" r:id="rId25"/>
    <p:sldId id="286" r:id="rId26"/>
    <p:sldId id="300" r:id="rId27"/>
    <p:sldId id="284" r:id="rId28"/>
    <p:sldId id="281" r:id="rId29"/>
    <p:sldId id="285" r:id="rId30"/>
    <p:sldId id="289" r:id="rId31"/>
    <p:sldId id="276" r:id="rId32"/>
    <p:sldId id="290" r:id="rId33"/>
    <p:sldId id="264" r:id="rId34"/>
    <p:sldId id="296" r:id="rId35"/>
    <p:sldId id="27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7A"/>
    <a:srgbClr val="DF1634"/>
    <a:srgbClr val="0A5E3E"/>
    <a:srgbClr val="950000"/>
    <a:srgbClr val="003368"/>
    <a:srgbClr val="482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768"/>
      </p:cViewPr>
      <p:guideLst>
        <p:guide orient="horz" pos="2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svg"/><Relationship Id="rId1" Type="http://schemas.openxmlformats.org/officeDocument/2006/relationships/image" Target="../media/image6.png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svg"/><Relationship Id="rId1" Type="http://schemas.openxmlformats.org/officeDocument/2006/relationships/image" Target="../media/image19.png"/><Relationship Id="rId6" Type="http://schemas.openxmlformats.org/officeDocument/2006/relationships/image" Target="../media/image28.svg"/><Relationship Id="rId5" Type="http://schemas.openxmlformats.org/officeDocument/2006/relationships/image" Target="../media/image21.png"/><Relationship Id="rId4" Type="http://schemas.openxmlformats.org/officeDocument/2006/relationships/image" Target="../media/image26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svg"/><Relationship Id="rId1" Type="http://schemas.openxmlformats.org/officeDocument/2006/relationships/image" Target="../media/image23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svg"/><Relationship Id="rId1" Type="http://schemas.openxmlformats.org/officeDocument/2006/relationships/image" Target="../media/image6.png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svg"/><Relationship Id="rId1" Type="http://schemas.openxmlformats.org/officeDocument/2006/relationships/image" Target="../media/image19.png"/><Relationship Id="rId6" Type="http://schemas.openxmlformats.org/officeDocument/2006/relationships/image" Target="../media/image28.svg"/><Relationship Id="rId5" Type="http://schemas.openxmlformats.org/officeDocument/2006/relationships/image" Target="../media/image21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svg"/><Relationship Id="rId1" Type="http://schemas.openxmlformats.org/officeDocument/2006/relationships/image" Target="../media/image23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5D807-0AB4-44E2-82E0-E08C541246E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4264430-2319-4C4A-A2DE-98216C33A4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Consent</a:t>
          </a:r>
        </a:p>
      </dgm:t>
    </dgm:pt>
    <dgm:pt modelId="{BB76517B-A53F-4630-811D-BE95ABCEA61C}" type="parTrans" cxnId="{CAFC9A11-3747-44FB-BC80-A6A32EB47AC3}">
      <dgm:prSet/>
      <dgm:spPr/>
      <dgm:t>
        <a:bodyPr/>
        <a:lstStyle/>
        <a:p>
          <a:endParaRPr lang="en-US"/>
        </a:p>
      </dgm:t>
    </dgm:pt>
    <dgm:pt modelId="{25561DA7-A99B-4817-ABAB-B0D940502F68}" type="sibTrans" cxnId="{CAFC9A11-3747-44FB-BC80-A6A32EB47AC3}">
      <dgm:prSet/>
      <dgm:spPr/>
      <dgm:t>
        <a:bodyPr/>
        <a:lstStyle/>
        <a:p>
          <a:endParaRPr lang="en-US"/>
        </a:p>
      </dgm:t>
    </dgm:pt>
    <dgm:pt modelId="{0CEDD2FC-CCC8-494E-86AD-79ED458E13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MRI</a:t>
          </a:r>
        </a:p>
      </dgm:t>
    </dgm:pt>
    <dgm:pt modelId="{54BDBC77-68DA-4C1F-9881-968C21E8B679}" type="parTrans" cxnId="{7A31C12B-27AE-4646-8D4C-A1D45C7BE0DB}">
      <dgm:prSet/>
      <dgm:spPr/>
      <dgm:t>
        <a:bodyPr/>
        <a:lstStyle/>
        <a:p>
          <a:endParaRPr lang="en-US"/>
        </a:p>
      </dgm:t>
    </dgm:pt>
    <dgm:pt modelId="{3BAF5B7A-EE65-49C2-94FA-1D753AB48254}" type="sibTrans" cxnId="{7A31C12B-27AE-4646-8D4C-A1D45C7BE0DB}">
      <dgm:prSet/>
      <dgm:spPr/>
      <dgm:t>
        <a:bodyPr/>
        <a:lstStyle/>
        <a:p>
          <a:endParaRPr lang="en-US"/>
        </a:p>
      </dgm:t>
    </dgm:pt>
    <dgm:pt modelId="{9E75FC3F-ECD0-49A8-A95F-11A789D15D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Neurocognitive testing</a:t>
          </a:r>
        </a:p>
      </dgm:t>
    </dgm:pt>
    <dgm:pt modelId="{60CE65E0-D0FC-4645-93A8-B3BDD7FE9C3B}" type="parTrans" cxnId="{8BE30B60-76BD-4D6F-BCB6-D7D368FFAA9B}">
      <dgm:prSet/>
      <dgm:spPr/>
      <dgm:t>
        <a:bodyPr/>
        <a:lstStyle/>
        <a:p>
          <a:endParaRPr lang="en-US"/>
        </a:p>
      </dgm:t>
    </dgm:pt>
    <dgm:pt modelId="{E6663B3A-3DD0-4FA6-826B-C02AED157364}" type="sibTrans" cxnId="{8BE30B60-76BD-4D6F-BCB6-D7D368FFAA9B}">
      <dgm:prSet/>
      <dgm:spPr/>
      <dgm:t>
        <a:bodyPr/>
        <a:lstStyle/>
        <a:p>
          <a:endParaRPr lang="en-US"/>
        </a:p>
      </dgm:t>
    </dgm:pt>
    <dgm:pt modelId="{3CC1A2F7-0794-48AE-AFE8-7116D10AA92E}" type="pres">
      <dgm:prSet presAssocID="{0365D807-0AB4-44E2-82E0-E08C541246E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F42B81-1B15-4D25-8F75-949E6DD92F0F}" type="pres">
      <dgm:prSet presAssocID="{54264430-2319-4C4A-A2DE-98216C33A4DE}" presName="compNode" presStyleCnt="0"/>
      <dgm:spPr/>
    </dgm:pt>
    <dgm:pt modelId="{F253C03C-E9FD-4973-BA6D-95AB9CEFEB0F}" type="pres">
      <dgm:prSet presAssocID="{54264430-2319-4C4A-A2DE-98216C33A4DE}" presName="bgRect" presStyleLbl="bgShp" presStyleIdx="0" presStyleCnt="3"/>
      <dgm:spPr/>
    </dgm:pt>
    <dgm:pt modelId="{593960E6-CA3F-45C1-A397-199A226F8E97}" type="pres">
      <dgm:prSet presAssocID="{54264430-2319-4C4A-A2DE-98216C33A4DE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E11A43E9-EACB-4EAB-B41A-2D8A1EE438CD}" type="pres">
      <dgm:prSet presAssocID="{54264430-2319-4C4A-A2DE-98216C33A4DE}" presName="spaceRect" presStyleCnt="0"/>
      <dgm:spPr/>
    </dgm:pt>
    <dgm:pt modelId="{27776562-E9BD-40B4-99A9-88F044F783A8}" type="pres">
      <dgm:prSet presAssocID="{54264430-2319-4C4A-A2DE-98216C33A4DE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26E9912-0B98-4195-9B5F-0215D728E4E6}" type="pres">
      <dgm:prSet presAssocID="{25561DA7-A99B-4817-ABAB-B0D940502F68}" presName="sibTrans" presStyleCnt="0"/>
      <dgm:spPr/>
    </dgm:pt>
    <dgm:pt modelId="{EF91B458-60F2-40FA-A624-0B02472C5B04}" type="pres">
      <dgm:prSet presAssocID="{0CEDD2FC-CCC8-494E-86AD-79ED458E13B1}" presName="compNode" presStyleCnt="0"/>
      <dgm:spPr/>
    </dgm:pt>
    <dgm:pt modelId="{84CA8C6B-997C-4568-BC9C-D0CB8141B91C}" type="pres">
      <dgm:prSet presAssocID="{0CEDD2FC-CCC8-494E-86AD-79ED458E13B1}" presName="bgRect" presStyleLbl="bgShp" presStyleIdx="1" presStyleCnt="3"/>
      <dgm:spPr/>
    </dgm:pt>
    <dgm:pt modelId="{79D9BA3B-5FAB-41C7-8632-F72F729ABA23}" type="pres">
      <dgm:prSet presAssocID="{0CEDD2FC-CCC8-494E-86AD-79ED458E13B1}" presName="iconRect" presStyleLbl="node1" presStyleIdx="1" presStyleCnt="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703BFFB-87AC-484C-9C2A-DC48F7C7E1E2}" type="pres">
      <dgm:prSet presAssocID="{0CEDD2FC-CCC8-494E-86AD-79ED458E13B1}" presName="spaceRect" presStyleCnt="0"/>
      <dgm:spPr/>
    </dgm:pt>
    <dgm:pt modelId="{BE54AC2F-3CEF-45F0-A47B-E8D978BBB179}" type="pres">
      <dgm:prSet presAssocID="{0CEDD2FC-CCC8-494E-86AD-79ED458E13B1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587061-0088-402A-885B-E421B086B49B}" type="pres">
      <dgm:prSet presAssocID="{3BAF5B7A-EE65-49C2-94FA-1D753AB48254}" presName="sibTrans" presStyleCnt="0"/>
      <dgm:spPr/>
    </dgm:pt>
    <dgm:pt modelId="{28706E6C-6A8B-40B1-BB6E-1B5CB73FA231}" type="pres">
      <dgm:prSet presAssocID="{9E75FC3F-ECD0-49A8-A95F-11A789D15DB8}" presName="compNode" presStyleCnt="0"/>
      <dgm:spPr/>
    </dgm:pt>
    <dgm:pt modelId="{FFC2A51C-A165-42E0-97A5-3CBFEC960094}" type="pres">
      <dgm:prSet presAssocID="{9E75FC3F-ECD0-49A8-A95F-11A789D15DB8}" presName="bgRect" presStyleLbl="bgShp" presStyleIdx="2" presStyleCnt="3"/>
      <dgm:spPr/>
    </dgm:pt>
    <dgm:pt modelId="{E21E0088-E938-4345-AA04-979AE1939380}" type="pres">
      <dgm:prSet presAssocID="{9E75FC3F-ECD0-49A8-A95F-11A789D15DB8}" presName="iconRect" presStyleLbl="node1" presStyleIdx="2" presStyleCnt="3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8E26279-8B3D-467D-AF99-0BD260FDBD30}" type="pres">
      <dgm:prSet presAssocID="{9E75FC3F-ECD0-49A8-A95F-11A789D15DB8}" presName="spaceRect" presStyleCnt="0"/>
      <dgm:spPr/>
    </dgm:pt>
    <dgm:pt modelId="{C6C2AF5B-5B6C-43E2-93C8-2D8EEED1D901}" type="pres">
      <dgm:prSet presAssocID="{9E75FC3F-ECD0-49A8-A95F-11A789D15DB8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F0D7FE9-E951-D74E-890E-C87FF2BA6AF9}" type="presOf" srcId="{54264430-2319-4C4A-A2DE-98216C33A4DE}" destId="{27776562-E9BD-40B4-99A9-88F044F783A8}" srcOrd="0" destOrd="0" presId="urn:microsoft.com/office/officeart/2018/2/layout/IconVerticalSolidList"/>
    <dgm:cxn modelId="{CAFC9A11-3747-44FB-BC80-A6A32EB47AC3}" srcId="{0365D807-0AB4-44E2-82E0-E08C541246E2}" destId="{54264430-2319-4C4A-A2DE-98216C33A4DE}" srcOrd="0" destOrd="0" parTransId="{BB76517B-A53F-4630-811D-BE95ABCEA61C}" sibTransId="{25561DA7-A99B-4817-ABAB-B0D940502F68}"/>
    <dgm:cxn modelId="{4B558FCF-5F93-0B4A-8A9E-389D99216BF5}" type="presOf" srcId="{0365D807-0AB4-44E2-82E0-E08C541246E2}" destId="{3CC1A2F7-0794-48AE-AFE8-7116D10AA92E}" srcOrd="0" destOrd="0" presId="urn:microsoft.com/office/officeart/2018/2/layout/IconVerticalSolidList"/>
    <dgm:cxn modelId="{31297049-8819-4049-A153-2125474E7643}" type="presOf" srcId="{0CEDD2FC-CCC8-494E-86AD-79ED458E13B1}" destId="{BE54AC2F-3CEF-45F0-A47B-E8D978BBB179}" srcOrd="0" destOrd="0" presId="urn:microsoft.com/office/officeart/2018/2/layout/IconVerticalSolidList"/>
    <dgm:cxn modelId="{40A3BEAC-DEE1-C346-99FC-1A52BC3C4E1F}" type="presOf" srcId="{9E75FC3F-ECD0-49A8-A95F-11A789D15DB8}" destId="{C6C2AF5B-5B6C-43E2-93C8-2D8EEED1D901}" srcOrd="0" destOrd="0" presId="urn:microsoft.com/office/officeart/2018/2/layout/IconVerticalSolidList"/>
    <dgm:cxn modelId="{7A31C12B-27AE-4646-8D4C-A1D45C7BE0DB}" srcId="{0365D807-0AB4-44E2-82E0-E08C541246E2}" destId="{0CEDD2FC-CCC8-494E-86AD-79ED458E13B1}" srcOrd="1" destOrd="0" parTransId="{54BDBC77-68DA-4C1F-9881-968C21E8B679}" sibTransId="{3BAF5B7A-EE65-49C2-94FA-1D753AB48254}"/>
    <dgm:cxn modelId="{8BE30B60-76BD-4D6F-BCB6-D7D368FFAA9B}" srcId="{0365D807-0AB4-44E2-82E0-E08C541246E2}" destId="{9E75FC3F-ECD0-49A8-A95F-11A789D15DB8}" srcOrd="2" destOrd="0" parTransId="{60CE65E0-D0FC-4645-93A8-B3BDD7FE9C3B}" sibTransId="{E6663B3A-3DD0-4FA6-826B-C02AED157364}"/>
    <dgm:cxn modelId="{58ED2764-7233-4D4C-AC94-A9241BDD493C}" type="presParOf" srcId="{3CC1A2F7-0794-48AE-AFE8-7116D10AA92E}" destId="{B1F42B81-1B15-4D25-8F75-949E6DD92F0F}" srcOrd="0" destOrd="0" presId="urn:microsoft.com/office/officeart/2018/2/layout/IconVerticalSolidList"/>
    <dgm:cxn modelId="{F3A64DD3-E764-D045-A51C-8704C1012E67}" type="presParOf" srcId="{B1F42B81-1B15-4D25-8F75-949E6DD92F0F}" destId="{F253C03C-E9FD-4973-BA6D-95AB9CEFEB0F}" srcOrd="0" destOrd="0" presId="urn:microsoft.com/office/officeart/2018/2/layout/IconVerticalSolidList"/>
    <dgm:cxn modelId="{80DD7172-7153-094D-90DA-FF6EAD86EEDA}" type="presParOf" srcId="{B1F42B81-1B15-4D25-8F75-949E6DD92F0F}" destId="{593960E6-CA3F-45C1-A397-199A226F8E97}" srcOrd="1" destOrd="0" presId="urn:microsoft.com/office/officeart/2018/2/layout/IconVerticalSolidList"/>
    <dgm:cxn modelId="{377B2C4C-3573-484A-AB5A-941B502E7D19}" type="presParOf" srcId="{B1F42B81-1B15-4D25-8F75-949E6DD92F0F}" destId="{E11A43E9-EACB-4EAB-B41A-2D8A1EE438CD}" srcOrd="2" destOrd="0" presId="urn:microsoft.com/office/officeart/2018/2/layout/IconVerticalSolidList"/>
    <dgm:cxn modelId="{B26DA0B7-BE20-934C-BB8F-F11A8E52394D}" type="presParOf" srcId="{B1F42B81-1B15-4D25-8F75-949E6DD92F0F}" destId="{27776562-E9BD-40B4-99A9-88F044F783A8}" srcOrd="3" destOrd="0" presId="urn:microsoft.com/office/officeart/2018/2/layout/IconVerticalSolidList"/>
    <dgm:cxn modelId="{C57741C1-3115-B04D-A28A-B8FC2F1D455C}" type="presParOf" srcId="{3CC1A2F7-0794-48AE-AFE8-7116D10AA92E}" destId="{426E9912-0B98-4195-9B5F-0215D728E4E6}" srcOrd="1" destOrd="0" presId="urn:microsoft.com/office/officeart/2018/2/layout/IconVerticalSolidList"/>
    <dgm:cxn modelId="{7FDD87BF-08EC-EB4F-93AA-6FFF366B6F34}" type="presParOf" srcId="{3CC1A2F7-0794-48AE-AFE8-7116D10AA92E}" destId="{EF91B458-60F2-40FA-A624-0B02472C5B04}" srcOrd="2" destOrd="0" presId="urn:microsoft.com/office/officeart/2018/2/layout/IconVerticalSolidList"/>
    <dgm:cxn modelId="{2719D802-C625-4E47-8F7E-470A4FF98F23}" type="presParOf" srcId="{EF91B458-60F2-40FA-A624-0B02472C5B04}" destId="{84CA8C6B-997C-4568-BC9C-D0CB8141B91C}" srcOrd="0" destOrd="0" presId="urn:microsoft.com/office/officeart/2018/2/layout/IconVerticalSolidList"/>
    <dgm:cxn modelId="{78796C97-DE1C-C949-8CE9-835BAAB07085}" type="presParOf" srcId="{EF91B458-60F2-40FA-A624-0B02472C5B04}" destId="{79D9BA3B-5FAB-41C7-8632-F72F729ABA23}" srcOrd="1" destOrd="0" presId="urn:microsoft.com/office/officeart/2018/2/layout/IconVerticalSolidList"/>
    <dgm:cxn modelId="{A2F6BF46-7902-724D-A518-528218F1EB7C}" type="presParOf" srcId="{EF91B458-60F2-40FA-A624-0B02472C5B04}" destId="{9703BFFB-87AC-484C-9C2A-DC48F7C7E1E2}" srcOrd="2" destOrd="0" presId="urn:microsoft.com/office/officeart/2018/2/layout/IconVerticalSolidList"/>
    <dgm:cxn modelId="{07B48633-0BD2-A444-87E1-FFAE9C0EB505}" type="presParOf" srcId="{EF91B458-60F2-40FA-A624-0B02472C5B04}" destId="{BE54AC2F-3CEF-45F0-A47B-E8D978BBB179}" srcOrd="3" destOrd="0" presId="urn:microsoft.com/office/officeart/2018/2/layout/IconVerticalSolidList"/>
    <dgm:cxn modelId="{110DF9D8-7B9C-724A-B9FB-C37AEB6A8EF4}" type="presParOf" srcId="{3CC1A2F7-0794-48AE-AFE8-7116D10AA92E}" destId="{93587061-0088-402A-885B-E421B086B49B}" srcOrd="3" destOrd="0" presId="urn:microsoft.com/office/officeart/2018/2/layout/IconVerticalSolidList"/>
    <dgm:cxn modelId="{98D20F8C-0476-7A44-9436-97C7453F45A1}" type="presParOf" srcId="{3CC1A2F7-0794-48AE-AFE8-7116D10AA92E}" destId="{28706E6C-6A8B-40B1-BB6E-1B5CB73FA231}" srcOrd="4" destOrd="0" presId="urn:microsoft.com/office/officeart/2018/2/layout/IconVerticalSolidList"/>
    <dgm:cxn modelId="{29773841-7135-9B45-B497-2850EAB42DCB}" type="presParOf" srcId="{28706E6C-6A8B-40B1-BB6E-1B5CB73FA231}" destId="{FFC2A51C-A165-42E0-97A5-3CBFEC960094}" srcOrd="0" destOrd="0" presId="urn:microsoft.com/office/officeart/2018/2/layout/IconVerticalSolidList"/>
    <dgm:cxn modelId="{7D7F998B-C08A-5840-A7B9-F75AF36C99F7}" type="presParOf" srcId="{28706E6C-6A8B-40B1-BB6E-1B5CB73FA231}" destId="{E21E0088-E938-4345-AA04-979AE1939380}" srcOrd="1" destOrd="0" presId="urn:microsoft.com/office/officeart/2018/2/layout/IconVerticalSolidList"/>
    <dgm:cxn modelId="{5013E3FA-C000-FA4D-BFED-D2093D2FF359}" type="presParOf" srcId="{28706E6C-6A8B-40B1-BB6E-1B5CB73FA231}" destId="{A8E26279-8B3D-467D-AF99-0BD260FDBD30}" srcOrd="2" destOrd="0" presId="urn:microsoft.com/office/officeart/2018/2/layout/IconVerticalSolidList"/>
    <dgm:cxn modelId="{BF05F037-5C15-6F49-B581-09C5AB99A979}" type="presParOf" srcId="{28706E6C-6A8B-40B1-BB6E-1B5CB73FA231}" destId="{C6C2AF5B-5B6C-43E2-93C8-2D8EEED1D9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800E8A-3639-4F98-B1A8-2D88A83FF6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BBF92638-F62B-4286-AEE9-0D036561A2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Step 1</a:t>
          </a:r>
        </a:p>
      </dgm:t>
    </dgm:pt>
    <dgm:pt modelId="{678C5390-E236-4DC7-8820-8FE64891B3EF}" type="parTrans" cxnId="{F7DDE403-4FFE-49A8-AFAC-A20FCDC9834F}">
      <dgm:prSet/>
      <dgm:spPr/>
      <dgm:t>
        <a:bodyPr/>
        <a:lstStyle/>
        <a:p>
          <a:endParaRPr lang="en-US"/>
        </a:p>
      </dgm:t>
    </dgm:pt>
    <dgm:pt modelId="{D8F564E7-FF4C-43FB-9F6F-4F4E7962B0DA}" type="sibTrans" cxnId="{F7DDE403-4FFE-49A8-AFAC-A20FCDC9834F}">
      <dgm:prSet/>
      <dgm:spPr/>
      <dgm:t>
        <a:bodyPr/>
        <a:lstStyle/>
        <a:p>
          <a:endParaRPr lang="en-US"/>
        </a:p>
      </dgm:t>
    </dgm:pt>
    <dgm:pt modelId="{F317E176-289A-4F00-B2BE-C46C13E5E9D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Dial 205.934.2462</a:t>
          </a:r>
        </a:p>
      </dgm:t>
    </dgm:pt>
    <dgm:pt modelId="{7EB2881A-DB0A-49A4-A758-9D20295B940B}" type="parTrans" cxnId="{3135B418-6EA2-4BDC-893B-C9FA1E4EAA13}">
      <dgm:prSet/>
      <dgm:spPr/>
      <dgm:t>
        <a:bodyPr/>
        <a:lstStyle/>
        <a:p>
          <a:endParaRPr lang="en-US"/>
        </a:p>
      </dgm:t>
    </dgm:pt>
    <dgm:pt modelId="{69313E3B-B50C-48E4-9AB7-CB66CDD118CD}" type="sibTrans" cxnId="{3135B418-6EA2-4BDC-893B-C9FA1E4EAA13}">
      <dgm:prSet/>
      <dgm:spPr/>
      <dgm:t>
        <a:bodyPr/>
        <a:lstStyle/>
        <a:p>
          <a:endParaRPr lang="en-US"/>
        </a:p>
      </dgm:t>
    </dgm:pt>
    <dgm:pt modelId="{E88251C4-B075-4ACF-8A90-0E84DF653AD1}">
      <dgm:prSet/>
      <dgm:spPr/>
      <dgm:t>
        <a:bodyPr/>
        <a:lstStyle/>
        <a:p>
          <a:r>
            <a:rPr lang="en-US" sz="1100"/>
            <a:t>Please make sure you have completed a reservation.</a:t>
          </a:r>
        </a:p>
      </dgm:t>
    </dgm:pt>
    <dgm:pt modelId="{A19EA335-24D7-4ECB-BBD5-3BBED7E13BE0}" type="parTrans" cxnId="{44D78EDE-3537-4E8F-8CFB-01408C655D7A}">
      <dgm:prSet/>
      <dgm:spPr/>
      <dgm:t>
        <a:bodyPr/>
        <a:lstStyle/>
        <a:p>
          <a:endParaRPr lang="en-US"/>
        </a:p>
      </dgm:t>
    </dgm:pt>
    <dgm:pt modelId="{E2DFD1AA-0051-4241-B5E0-99AC5B041A57}" type="sibTrans" cxnId="{44D78EDE-3537-4E8F-8CFB-01408C655D7A}">
      <dgm:prSet/>
      <dgm:spPr/>
      <dgm:t>
        <a:bodyPr/>
        <a:lstStyle/>
        <a:p>
          <a:endParaRPr lang="en-US"/>
        </a:p>
      </dgm:t>
    </dgm:pt>
    <dgm:pt modelId="{ADE3C8FB-8DCD-4C34-A638-E6A1B4B446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Step 2</a:t>
          </a:r>
        </a:p>
      </dgm:t>
    </dgm:pt>
    <dgm:pt modelId="{5532AAFD-BFC0-4087-9E17-8D1CCC527562}" type="parTrans" cxnId="{DEE71BC4-3AD3-4DA3-ABF6-AF07A4C158A2}">
      <dgm:prSet/>
      <dgm:spPr/>
      <dgm:t>
        <a:bodyPr/>
        <a:lstStyle/>
        <a:p>
          <a:endParaRPr lang="en-US"/>
        </a:p>
      </dgm:t>
    </dgm:pt>
    <dgm:pt modelId="{601C3F39-3523-47FF-BBEC-8F0E12861106}" type="sibTrans" cxnId="{DEE71BC4-3AD3-4DA3-ABF6-AF07A4C158A2}">
      <dgm:prSet/>
      <dgm:spPr/>
      <dgm:t>
        <a:bodyPr/>
        <a:lstStyle/>
        <a:p>
          <a:endParaRPr lang="en-US"/>
        </a:p>
      </dgm:t>
    </dgm:pt>
    <dgm:pt modelId="{9206A977-C849-4DE1-A46A-6AFBE4FFB6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Talk to a live person!!</a:t>
          </a:r>
        </a:p>
      </dgm:t>
    </dgm:pt>
    <dgm:pt modelId="{F674608E-843A-40E5-9620-9F93A245FEFC}" type="parTrans" cxnId="{0826446E-649F-40B3-B37B-AFE1706A4A8D}">
      <dgm:prSet/>
      <dgm:spPr/>
      <dgm:t>
        <a:bodyPr/>
        <a:lstStyle/>
        <a:p>
          <a:endParaRPr lang="en-US"/>
        </a:p>
      </dgm:t>
    </dgm:pt>
    <dgm:pt modelId="{B7D5CB37-98ED-4E09-86D1-AAB17741E36A}" type="sibTrans" cxnId="{0826446E-649F-40B3-B37B-AFE1706A4A8D}">
      <dgm:prSet/>
      <dgm:spPr/>
      <dgm:t>
        <a:bodyPr/>
        <a:lstStyle/>
        <a:p>
          <a:endParaRPr lang="en-US"/>
        </a:p>
      </dgm:t>
    </dgm:pt>
    <dgm:pt modelId="{92879637-79BB-418E-ACA6-C1BD6DBA854E}">
      <dgm:prSet/>
      <dgm:spPr/>
      <dgm:t>
        <a:bodyPr/>
        <a:lstStyle/>
        <a:p>
          <a:r>
            <a:rPr lang="en-US" sz="1100"/>
            <a:t>You will get a live person when you dial in for the assessment. This person will then transfer and connect the call to the interviewer.</a:t>
          </a:r>
        </a:p>
      </dgm:t>
    </dgm:pt>
    <dgm:pt modelId="{57EEDF23-0E34-4BF8-ABD1-926FA9947539}" type="parTrans" cxnId="{F2922712-1635-4A36-A3FA-8C27B72AF363}">
      <dgm:prSet/>
      <dgm:spPr/>
      <dgm:t>
        <a:bodyPr/>
        <a:lstStyle/>
        <a:p>
          <a:endParaRPr lang="en-US"/>
        </a:p>
      </dgm:t>
    </dgm:pt>
    <dgm:pt modelId="{B31CCE56-4DAC-447D-BD14-A7F293DF74D9}" type="sibTrans" cxnId="{F2922712-1635-4A36-A3FA-8C27B72AF363}">
      <dgm:prSet/>
      <dgm:spPr/>
      <dgm:t>
        <a:bodyPr/>
        <a:lstStyle/>
        <a:p>
          <a:endParaRPr lang="en-US"/>
        </a:p>
      </dgm:t>
    </dgm:pt>
    <dgm:pt modelId="{CE3C47A2-AB7F-4BDF-AA48-4A8E94B193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Step 3</a:t>
          </a:r>
        </a:p>
      </dgm:t>
    </dgm:pt>
    <dgm:pt modelId="{D7952760-DFF9-4FBD-B9F9-B94A70020E69}" type="parTrans" cxnId="{C15B04C6-1C96-47B2-B017-72007262A790}">
      <dgm:prSet/>
      <dgm:spPr/>
      <dgm:t>
        <a:bodyPr/>
        <a:lstStyle/>
        <a:p>
          <a:endParaRPr lang="en-US"/>
        </a:p>
      </dgm:t>
    </dgm:pt>
    <dgm:pt modelId="{A6278A81-00D1-4B27-8E87-1B09E38C9728}" type="sibTrans" cxnId="{C15B04C6-1C96-47B2-B017-72007262A790}">
      <dgm:prSet/>
      <dgm:spPr/>
      <dgm:t>
        <a:bodyPr/>
        <a:lstStyle/>
        <a:p>
          <a:endParaRPr lang="en-US"/>
        </a:p>
      </dgm:t>
    </dgm:pt>
    <dgm:pt modelId="{C276DFD3-88A1-41CF-B124-B7B75F28F22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Share your experience</a:t>
          </a:r>
        </a:p>
      </dgm:t>
    </dgm:pt>
    <dgm:pt modelId="{E992B859-DA45-4229-9C05-94375F3666EB}" type="parTrans" cxnId="{34D19175-39F8-490B-B9F8-24177CA209CC}">
      <dgm:prSet/>
      <dgm:spPr/>
      <dgm:t>
        <a:bodyPr/>
        <a:lstStyle/>
        <a:p>
          <a:endParaRPr lang="en-US"/>
        </a:p>
      </dgm:t>
    </dgm:pt>
    <dgm:pt modelId="{AD88D068-CB3D-469F-9DE2-5775770B5638}" type="sibTrans" cxnId="{34D19175-39F8-490B-B9F8-24177CA209CC}">
      <dgm:prSet/>
      <dgm:spPr/>
      <dgm:t>
        <a:bodyPr/>
        <a:lstStyle/>
        <a:p>
          <a:endParaRPr lang="en-US"/>
        </a:p>
      </dgm:t>
    </dgm:pt>
    <dgm:pt modelId="{50070363-E71D-411C-B688-3782451544F8}">
      <dgm:prSet/>
      <dgm:spPr/>
      <dgm:t>
        <a:bodyPr/>
        <a:lstStyle/>
        <a:p>
          <a:r>
            <a:rPr lang="en-US" sz="1100"/>
            <a:t>Please contact your friendly UAB team (Terina Meyers) if you have any questions, complaints or ideas! We need your input to know how we are doing.</a:t>
          </a:r>
        </a:p>
      </dgm:t>
    </dgm:pt>
    <dgm:pt modelId="{4CACA5FE-0A35-448F-9305-EF7AFE42E795}" type="parTrans" cxnId="{503D7C8B-1A44-4AFC-BC27-9BE5E3C970C9}">
      <dgm:prSet/>
      <dgm:spPr/>
      <dgm:t>
        <a:bodyPr/>
        <a:lstStyle/>
        <a:p>
          <a:endParaRPr lang="en-US"/>
        </a:p>
      </dgm:t>
    </dgm:pt>
    <dgm:pt modelId="{BF9EF2FF-7603-405A-BC8E-5E736404E33C}" type="sibTrans" cxnId="{503D7C8B-1A44-4AFC-BC27-9BE5E3C970C9}">
      <dgm:prSet/>
      <dgm:spPr/>
      <dgm:t>
        <a:bodyPr/>
        <a:lstStyle/>
        <a:p>
          <a:endParaRPr lang="en-US"/>
        </a:p>
      </dgm:t>
    </dgm:pt>
    <dgm:pt modelId="{4A0B8A32-A083-4294-A5EA-8095B16C5048}" type="pres">
      <dgm:prSet presAssocID="{61800E8A-3639-4F98-B1A8-2D88A83FF6D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4E2999-14C9-4DFF-BB4C-C53FF39FFAE4}" type="pres">
      <dgm:prSet presAssocID="{BBF92638-F62B-4286-AEE9-0D036561A27A}" presName="compNode" presStyleCnt="0"/>
      <dgm:spPr/>
    </dgm:pt>
    <dgm:pt modelId="{CB0BFBC9-F435-4100-B08C-A238FDC3BCB4}" type="pres">
      <dgm:prSet presAssocID="{BBF92638-F62B-4286-AEE9-0D036561A27A}" presName="bgRect" presStyleLbl="bgShp" presStyleIdx="0" presStyleCnt="3"/>
      <dgm:spPr/>
    </dgm:pt>
    <dgm:pt modelId="{D7F030A2-4F0B-4243-B162-AAB0782D6AD7}" type="pres">
      <dgm:prSet presAssocID="{BBF92638-F62B-4286-AEE9-0D036561A27A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509E364F-FD79-4280-8D2A-0998E7D533E1}" type="pres">
      <dgm:prSet presAssocID="{BBF92638-F62B-4286-AEE9-0D036561A27A}" presName="spaceRect" presStyleCnt="0"/>
      <dgm:spPr/>
    </dgm:pt>
    <dgm:pt modelId="{C3B0FB1A-7596-4FAE-AE9B-26D717615F84}" type="pres">
      <dgm:prSet presAssocID="{BBF92638-F62B-4286-AEE9-0D036561A27A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83D2317-71C7-4253-8756-CEF893BC4EB5}" type="pres">
      <dgm:prSet presAssocID="{BBF92638-F62B-4286-AEE9-0D036561A27A}" presName="desTx" presStyleLbl="revTx" presStyleIdx="1" presStyleCnt="6">
        <dgm:presLayoutVars/>
      </dgm:prSet>
      <dgm:spPr/>
      <dgm:t>
        <a:bodyPr/>
        <a:lstStyle/>
        <a:p>
          <a:endParaRPr lang="en-US"/>
        </a:p>
      </dgm:t>
    </dgm:pt>
    <dgm:pt modelId="{5F13D4AC-D3DF-402C-9423-C795B1C48301}" type="pres">
      <dgm:prSet presAssocID="{D8F564E7-FF4C-43FB-9F6F-4F4E7962B0DA}" presName="sibTrans" presStyleCnt="0"/>
      <dgm:spPr/>
    </dgm:pt>
    <dgm:pt modelId="{3B94167F-7E16-4992-98FE-E9D9DF02503B}" type="pres">
      <dgm:prSet presAssocID="{ADE3C8FB-8DCD-4C34-A638-E6A1B4B446B6}" presName="compNode" presStyleCnt="0"/>
      <dgm:spPr/>
    </dgm:pt>
    <dgm:pt modelId="{FD8D77C0-B6AF-4518-AF7A-49497A415F60}" type="pres">
      <dgm:prSet presAssocID="{ADE3C8FB-8DCD-4C34-A638-E6A1B4B446B6}" presName="bgRect" presStyleLbl="bgShp" presStyleIdx="1" presStyleCnt="3"/>
      <dgm:spPr/>
    </dgm:pt>
    <dgm:pt modelId="{8288C96B-720D-4E26-96FA-5C48FAE64FAA}" type="pres">
      <dgm:prSet presAssocID="{ADE3C8FB-8DCD-4C34-A638-E6A1B4B446B6}" presName="iconRect" presStyleLbl="node1" presStyleIdx="1" presStyleCnt="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6F4D839B-C539-4C88-ABD0-17A4D6BA64F9}" type="pres">
      <dgm:prSet presAssocID="{ADE3C8FB-8DCD-4C34-A638-E6A1B4B446B6}" presName="spaceRect" presStyleCnt="0"/>
      <dgm:spPr/>
    </dgm:pt>
    <dgm:pt modelId="{B7BFDE5F-7233-4367-8407-48A20C095EE1}" type="pres">
      <dgm:prSet presAssocID="{ADE3C8FB-8DCD-4C34-A638-E6A1B4B446B6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2A9093D-A70F-4B65-BA3F-5678C45C7693}" type="pres">
      <dgm:prSet presAssocID="{ADE3C8FB-8DCD-4C34-A638-E6A1B4B446B6}" presName="desTx" presStyleLbl="revTx" presStyleIdx="3" presStyleCnt="6">
        <dgm:presLayoutVars/>
      </dgm:prSet>
      <dgm:spPr/>
      <dgm:t>
        <a:bodyPr/>
        <a:lstStyle/>
        <a:p>
          <a:endParaRPr lang="en-US"/>
        </a:p>
      </dgm:t>
    </dgm:pt>
    <dgm:pt modelId="{7933BA94-D2A3-40F3-A473-7DE7368DDED8}" type="pres">
      <dgm:prSet presAssocID="{601C3F39-3523-47FF-BBEC-8F0E12861106}" presName="sibTrans" presStyleCnt="0"/>
      <dgm:spPr/>
    </dgm:pt>
    <dgm:pt modelId="{ECCE5905-0EF6-4BBD-ADFB-9534F767F57F}" type="pres">
      <dgm:prSet presAssocID="{CE3C47A2-AB7F-4BDF-AA48-4A8E94B19354}" presName="compNode" presStyleCnt="0"/>
      <dgm:spPr/>
    </dgm:pt>
    <dgm:pt modelId="{9A8BBF81-1D45-4F89-AD2A-556D629FDC39}" type="pres">
      <dgm:prSet presAssocID="{CE3C47A2-AB7F-4BDF-AA48-4A8E94B19354}" presName="bgRect" presStyleLbl="bgShp" presStyleIdx="2" presStyleCnt="3"/>
      <dgm:spPr/>
    </dgm:pt>
    <dgm:pt modelId="{9C1B3CED-838F-4A96-9666-36A141AC8B5E}" type="pres">
      <dgm:prSet presAssocID="{CE3C47A2-AB7F-4BDF-AA48-4A8E94B19354}" presName="iconRect" presStyleLbl="node1" presStyleIdx="2" presStyleCnt="3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D97951C-E283-4B33-92C3-7C93D7848541}" type="pres">
      <dgm:prSet presAssocID="{CE3C47A2-AB7F-4BDF-AA48-4A8E94B19354}" presName="spaceRect" presStyleCnt="0"/>
      <dgm:spPr/>
    </dgm:pt>
    <dgm:pt modelId="{68226CA0-5F95-40F3-84F7-88944BB7D981}" type="pres">
      <dgm:prSet presAssocID="{CE3C47A2-AB7F-4BDF-AA48-4A8E94B19354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87DEF39-AE67-43EB-B4AF-7425A646F7C5}" type="pres">
      <dgm:prSet presAssocID="{CE3C47A2-AB7F-4BDF-AA48-4A8E94B19354}" presName="desTx" presStyleLbl="revTx" presStyleIdx="5" presStyleCnt="6">
        <dgm:presLayoutVars/>
      </dgm:prSet>
      <dgm:spPr/>
      <dgm:t>
        <a:bodyPr/>
        <a:lstStyle/>
        <a:p>
          <a:endParaRPr lang="en-US"/>
        </a:p>
      </dgm:t>
    </dgm:pt>
  </dgm:ptLst>
  <dgm:cxnLst>
    <dgm:cxn modelId="{BA1F308C-DE6E-624A-8F27-BFD8599E9919}" type="presOf" srcId="{CE3C47A2-AB7F-4BDF-AA48-4A8E94B19354}" destId="{68226CA0-5F95-40F3-84F7-88944BB7D981}" srcOrd="0" destOrd="0" presId="urn:microsoft.com/office/officeart/2018/2/layout/IconVerticalSolidList"/>
    <dgm:cxn modelId="{4A8F9C5C-FB67-894C-BA22-603B57F84FC7}" type="presOf" srcId="{BBF92638-F62B-4286-AEE9-0D036561A27A}" destId="{C3B0FB1A-7596-4FAE-AE9B-26D717615F84}" srcOrd="0" destOrd="0" presId="urn:microsoft.com/office/officeart/2018/2/layout/IconVerticalSolidList"/>
    <dgm:cxn modelId="{30E31FDD-71CF-1F41-B381-2B1B4B7C2FE2}" type="presOf" srcId="{92879637-79BB-418E-ACA6-C1BD6DBA854E}" destId="{12A9093D-A70F-4B65-BA3F-5678C45C7693}" srcOrd="0" destOrd="1" presId="urn:microsoft.com/office/officeart/2018/2/layout/IconVerticalSolidList"/>
    <dgm:cxn modelId="{785455F2-9E25-3645-B070-5DBAFB06A79E}" type="presOf" srcId="{61800E8A-3639-4F98-B1A8-2D88A83FF6D4}" destId="{4A0B8A32-A083-4294-A5EA-8095B16C5048}" srcOrd="0" destOrd="0" presId="urn:microsoft.com/office/officeart/2018/2/layout/IconVerticalSolidList"/>
    <dgm:cxn modelId="{C15B04C6-1C96-47B2-B017-72007262A790}" srcId="{61800E8A-3639-4F98-B1A8-2D88A83FF6D4}" destId="{CE3C47A2-AB7F-4BDF-AA48-4A8E94B19354}" srcOrd="2" destOrd="0" parTransId="{D7952760-DFF9-4FBD-B9F9-B94A70020E69}" sibTransId="{A6278A81-00D1-4B27-8E87-1B09E38C9728}"/>
    <dgm:cxn modelId="{3135B418-6EA2-4BDC-893B-C9FA1E4EAA13}" srcId="{BBF92638-F62B-4286-AEE9-0D036561A27A}" destId="{F317E176-289A-4F00-B2BE-C46C13E5E9DD}" srcOrd="0" destOrd="0" parTransId="{7EB2881A-DB0A-49A4-A758-9D20295B940B}" sibTransId="{69313E3B-B50C-48E4-9AB7-CB66CDD118CD}"/>
    <dgm:cxn modelId="{DDDEB7DF-8EF3-ED47-B7DC-4F80B5F65DF3}" type="presOf" srcId="{C276DFD3-88A1-41CF-B124-B7B75F28F228}" destId="{287DEF39-AE67-43EB-B4AF-7425A646F7C5}" srcOrd="0" destOrd="0" presId="urn:microsoft.com/office/officeart/2018/2/layout/IconVerticalSolidList"/>
    <dgm:cxn modelId="{503D7C8B-1A44-4AFC-BC27-9BE5E3C970C9}" srcId="{C276DFD3-88A1-41CF-B124-B7B75F28F228}" destId="{50070363-E71D-411C-B688-3782451544F8}" srcOrd="0" destOrd="0" parTransId="{4CACA5FE-0A35-448F-9305-EF7AFE42E795}" sibTransId="{BF9EF2FF-7603-405A-BC8E-5E736404E33C}"/>
    <dgm:cxn modelId="{34D19175-39F8-490B-B9F8-24177CA209CC}" srcId="{CE3C47A2-AB7F-4BDF-AA48-4A8E94B19354}" destId="{C276DFD3-88A1-41CF-B124-B7B75F28F228}" srcOrd="0" destOrd="0" parTransId="{E992B859-DA45-4229-9C05-94375F3666EB}" sibTransId="{AD88D068-CB3D-469F-9DE2-5775770B5638}"/>
    <dgm:cxn modelId="{DEE71BC4-3AD3-4DA3-ABF6-AF07A4C158A2}" srcId="{61800E8A-3639-4F98-B1A8-2D88A83FF6D4}" destId="{ADE3C8FB-8DCD-4C34-A638-E6A1B4B446B6}" srcOrd="1" destOrd="0" parTransId="{5532AAFD-BFC0-4087-9E17-8D1CCC527562}" sibTransId="{601C3F39-3523-47FF-BBEC-8F0E12861106}"/>
    <dgm:cxn modelId="{5C0EA005-C61E-8C4B-A89A-54C1EBCB7390}" type="presOf" srcId="{50070363-E71D-411C-B688-3782451544F8}" destId="{287DEF39-AE67-43EB-B4AF-7425A646F7C5}" srcOrd="0" destOrd="1" presId="urn:microsoft.com/office/officeart/2018/2/layout/IconVerticalSolidList"/>
    <dgm:cxn modelId="{FCA94BD3-9454-E348-A081-D6D52105F640}" type="presOf" srcId="{E88251C4-B075-4ACF-8A90-0E84DF653AD1}" destId="{883D2317-71C7-4253-8756-CEF893BC4EB5}" srcOrd="0" destOrd="1" presId="urn:microsoft.com/office/officeart/2018/2/layout/IconVerticalSolidList"/>
    <dgm:cxn modelId="{44D78EDE-3537-4E8F-8CFB-01408C655D7A}" srcId="{F317E176-289A-4F00-B2BE-C46C13E5E9DD}" destId="{E88251C4-B075-4ACF-8A90-0E84DF653AD1}" srcOrd="0" destOrd="0" parTransId="{A19EA335-24D7-4ECB-BBD5-3BBED7E13BE0}" sibTransId="{E2DFD1AA-0051-4241-B5E0-99AC5B041A57}"/>
    <dgm:cxn modelId="{E6FA6673-03C4-A549-AFC0-3BDE4526AEDA}" type="presOf" srcId="{9206A977-C849-4DE1-A46A-6AFBE4FFB648}" destId="{12A9093D-A70F-4B65-BA3F-5678C45C7693}" srcOrd="0" destOrd="0" presId="urn:microsoft.com/office/officeart/2018/2/layout/IconVerticalSolidList"/>
    <dgm:cxn modelId="{922D4F4D-40B3-4F4E-B0EA-12780CDD4FFE}" type="presOf" srcId="{F317E176-289A-4F00-B2BE-C46C13E5E9DD}" destId="{883D2317-71C7-4253-8756-CEF893BC4EB5}" srcOrd="0" destOrd="0" presId="urn:microsoft.com/office/officeart/2018/2/layout/IconVerticalSolidList"/>
    <dgm:cxn modelId="{55FB67A9-35EA-354E-8302-501FE878E516}" type="presOf" srcId="{ADE3C8FB-8DCD-4C34-A638-E6A1B4B446B6}" destId="{B7BFDE5F-7233-4367-8407-48A20C095EE1}" srcOrd="0" destOrd="0" presId="urn:microsoft.com/office/officeart/2018/2/layout/IconVerticalSolidList"/>
    <dgm:cxn modelId="{F2922712-1635-4A36-A3FA-8C27B72AF363}" srcId="{9206A977-C849-4DE1-A46A-6AFBE4FFB648}" destId="{92879637-79BB-418E-ACA6-C1BD6DBA854E}" srcOrd="0" destOrd="0" parTransId="{57EEDF23-0E34-4BF8-ABD1-926FA9947539}" sibTransId="{B31CCE56-4DAC-447D-BD14-A7F293DF74D9}"/>
    <dgm:cxn modelId="{0826446E-649F-40B3-B37B-AFE1706A4A8D}" srcId="{ADE3C8FB-8DCD-4C34-A638-E6A1B4B446B6}" destId="{9206A977-C849-4DE1-A46A-6AFBE4FFB648}" srcOrd="0" destOrd="0" parTransId="{F674608E-843A-40E5-9620-9F93A245FEFC}" sibTransId="{B7D5CB37-98ED-4E09-86D1-AAB17741E36A}"/>
    <dgm:cxn modelId="{F7DDE403-4FFE-49A8-AFAC-A20FCDC9834F}" srcId="{61800E8A-3639-4F98-B1A8-2D88A83FF6D4}" destId="{BBF92638-F62B-4286-AEE9-0D036561A27A}" srcOrd="0" destOrd="0" parTransId="{678C5390-E236-4DC7-8820-8FE64891B3EF}" sibTransId="{D8F564E7-FF4C-43FB-9F6F-4F4E7962B0DA}"/>
    <dgm:cxn modelId="{042B3A2C-D861-7443-8C7C-8C3B464C6914}" type="presParOf" srcId="{4A0B8A32-A083-4294-A5EA-8095B16C5048}" destId="{EF4E2999-14C9-4DFF-BB4C-C53FF39FFAE4}" srcOrd="0" destOrd="0" presId="urn:microsoft.com/office/officeart/2018/2/layout/IconVerticalSolidList"/>
    <dgm:cxn modelId="{A40A4F65-7791-4446-8216-C04F3D1097FB}" type="presParOf" srcId="{EF4E2999-14C9-4DFF-BB4C-C53FF39FFAE4}" destId="{CB0BFBC9-F435-4100-B08C-A238FDC3BCB4}" srcOrd="0" destOrd="0" presId="urn:microsoft.com/office/officeart/2018/2/layout/IconVerticalSolidList"/>
    <dgm:cxn modelId="{0F0778AD-9696-3B44-B850-67D58230B975}" type="presParOf" srcId="{EF4E2999-14C9-4DFF-BB4C-C53FF39FFAE4}" destId="{D7F030A2-4F0B-4243-B162-AAB0782D6AD7}" srcOrd="1" destOrd="0" presId="urn:microsoft.com/office/officeart/2018/2/layout/IconVerticalSolidList"/>
    <dgm:cxn modelId="{9B4BD050-436F-ED47-A9CB-BB9F1C03A887}" type="presParOf" srcId="{EF4E2999-14C9-4DFF-BB4C-C53FF39FFAE4}" destId="{509E364F-FD79-4280-8D2A-0998E7D533E1}" srcOrd="2" destOrd="0" presId="urn:microsoft.com/office/officeart/2018/2/layout/IconVerticalSolidList"/>
    <dgm:cxn modelId="{71E1F5C6-7CA8-4341-AEF5-031E497D45F0}" type="presParOf" srcId="{EF4E2999-14C9-4DFF-BB4C-C53FF39FFAE4}" destId="{C3B0FB1A-7596-4FAE-AE9B-26D717615F84}" srcOrd="3" destOrd="0" presId="urn:microsoft.com/office/officeart/2018/2/layout/IconVerticalSolidList"/>
    <dgm:cxn modelId="{BD78D7BE-C201-2A42-A3BE-B6B1591D7FF8}" type="presParOf" srcId="{EF4E2999-14C9-4DFF-BB4C-C53FF39FFAE4}" destId="{883D2317-71C7-4253-8756-CEF893BC4EB5}" srcOrd="4" destOrd="0" presId="urn:microsoft.com/office/officeart/2018/2/layout/IconVerticalSolidList"/>
    <dgm:cxn modelId="{CCAEA8A1-327A-C943-9499-DFF97DA5AA8C}" type="presParOf" srcId="{4A0B8A32-A083-4294-A5EA-8095B16C5048}" destId="{5F13D4AC-D3DF-402C-9423-C795B1C48301}" srcOrd="1" destOrd="0" presId="urn:microsoft.com/office/officeart/2018/2/layout/IconVerticalSolidList"/>
    <dgm:cxn modelId="{C4D29BD7-C589-EC4F-867D-5F5ABCFF3838}" type="presParOf" srcId="{4A0B8A32-A083-4294-A5EA-8095B16C5048}" destId="{3B94167F-7E16-4992-98FE-E9D9DF02503B}" srcOrd="2" destOrd="0" presId="urn:microsoft.com/office/officeart/2018/2/layout/IconVerticalSolidList"/>
    <dgm:cxn modelId="{3BBF9155-F2CD-9545-8491-737ECAD054D2}" type="presParOf" srcId="{3B94167F-7E16-4992-98FE-E9D9DF02503B}" destId="{FD8D77C0-B6AF-4518-AF7A-49497A415F60}" srcOrd="0" destOrd="0" presId="urn:microsoft.com/office/officeart/2018/2/layout/IconVerticalSolidList"/>
    <dgm:cxn modelId="{E2839A8D-DAEF-3244-B178-7AC11594A1D3}" type="presParOf" srcId="{3B94167F-7E16-4992-98FE-E9D9DF02503B}" destId="{8288C96B-720D-4E26-96FA-5C48FAE64FAA}" srcOrd="1" destOrd="0" presId="urn:microsoft.com/office/officeart/2018/2/layout/IconVerticalSolidList"/>
    <dgm:cxn modelId="{CFBAA549-E38E-D44A-A823-BB70AE3D37B2}" type="presParOf" srcId="{3B94167F-7E16-4992-98FE-E9D9DF02503B}" destId="{6F4D839B-C539-4C88-ABD0-17A4D6BA64F9}" srcOrd="2" destOrd="0" presId="urn:microsoft.com/office/officeart/2018/2/layout/IconVerticalSolidList"/>
    <dgm:cxn modelId="{FD7BAEE7-FCD8-B742-8490-BF65A718552B}" type="presParOf" srcId="{3B94167F-7E16-4992-98FE-E9D9DF02503B}" destId="{B7BFDE5F-7233-4367-8407-48A20C095EE1}" srcOrd="3" destOrd="0" presId="urn:microsoft.com/office/officeart/2018/2/layout/IconVerticalSolidList"/>
    <dgm:cxn modelId="{DE616620-6245-6446-9466-4CFDA23ECDBC}" type="presParOf" srcId="{3B94167F-7E16-4992-98FE-E9D9DF02503B}" destId="{12A9093D-A70F-4B65-BA3F-5678C45C7693}" srcOrd="4" destOrd="0" presId="urn:microsoft.com/office/officeart/2018/2/layout/IconVerticalSolidList"/>
    <dgm:cxn modelId="{C1A8B3E7-CF4A-184E-85CE-F4ADB5B9CB90}" type="presParOf" srcId="{4A0B8A32-A083-4294-A5EA-8095B16C5048}" destId="{7933BA94-D2A3-40F3-A473-7DE7368DDED8}" srcOrd="3" destOrd="0" presId="urn:microsoft.com/office/officeart/2018/2/layout/IconVerticalSolidList"/>
    <dgm:cxn modelId="{6E1DA907-1A18-3840-B372-21B03A13F886}" type="presParOf" srcId="{4A0B8A32-A083-4294-A5EA-8095B16C5048}" destId="{ECCE5905-0EF6-4BBD-ADFB-9534F767F57F}" srcOrd="4" destOrd="0" presId="urn:microsoft.com/office/officeart/2018/2/layout/IconVerticalSolidList"/>
    <dgm:cxn modelId="{A645620D-5294-B349-9D82-4DB40612792D}" type="presParOf" srcId="{ECCE5905-0EF6-4BBD-ADFB-9534F767F57F}" destId="{9A8BBF81-1D45-4F89-AD2A-556D629FDC39}" srcOrd="0" destOrd="0" presId="urn:microsoft.com/office/officeart/2018/2/layout/IconVerticalSolidList"/>
    <dgm:cxn modelId="{C092B947-1A44-0E4F-AED7-2F1AD20DFF37}" type="presParOf" srcId="{ECCE5905-0EF6-4BBD-ADFB-9534F767F57F}" destId="{9C1B3CED-838F-4A96-9666-36A141AC8B5E}" srcOrd="1" destOrd="0" presId="urn:microsoft.com/office/officeart/2018/2/layout/IconVerticalSolidList"/>
    <dgm:cxn modelId="{74B37B3E-98EF-1C4A-B4F3-9A1FC831582F}" type="presParOf" srcId="{ECCE5905-0EF6-4BBD-ADFB-9534F767F57F}" destId="{FD97951C-E283-4B33-92C3-7C93D7848541}" srcOrd="2" destOrd="0" presId="urn:microsoft.com/office/officeart/2018/2/layout/IconVerticalSolidList"/>
    <dgm:cxn modelId="{D0824E50-FA53-2346-8625-F9B734299F4F}" type="presParOf" srcId="{ECCE5905-0EF6-4BBD-ADFB-9534F767F57F}" destId="{68226CA0-5F95-40F3-84F7-88944BB7D981}" srcOrd="3" destOrd="0" presId="urn:microsoft.com/office/officeart/2018/2/layout/IconVerticalSolidList"/>
    <dgm:cxn modelId="{BF4DDF60-8B2C-C14E-AD84-81A950ADB270}" type="presParOf" srcId="{ECCE5905-0EF6-4BBD-ADFB-9534F767F57F}" destId="{287DEF39-AE67-43EB-B4AF-7425A646F7C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65D807-0AB4-44E2-82E0-E08C541246E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E75FC3F-ECD0-49A8-A95F-11A789D15D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Neurocognitive testing</a:t>
          </a:r>
        </a:p>
      </dgm:t>
    </dgm:pt>
    <dgm:pt modelId="{60CE65E0-D0FC-4645-93A8-B3BDD7FE9C3B}" type="parTrans" cxnId="{8BE30B60-76BD-4D6F-BCB6-D7D368FFAA9B}">
      <dgm:prSet/>
      <dgm:spPr/>
      <dgm:t>
        <a:bodyPr/>
        <a:lstStyle/>
        <a:p>
          <a:endParaRPr lang="en-US"/>
        </a:p>
      </dgm:t>
    </dgm:pt>
    <dgm:pt modelId="{E6663B3A-3DD0-4FA6-826B-C02AED157364}" type="sibTrans" cxnId="{8BE30B60-76BD-4D6F-BCB6-D7D368FFAA9B}">
      <dgm:prSet/>
      <dgm:spPr/>
      <dgm:t>
        <a:bodyPr/>
        <a:lstStyle/>
        <a:p>
          <a:endParaRPr lang="en-US"/>
        </a:p>
      </dgm:t>
    </dgm:pt>
    <dgm:pt modelId="{3CC1A2F7-0794-48AE-AFE8-7116D10AA92E}" type="pres">
      <dgm:prSet presAssocID="{0365D807-0AB4-44E2-82E0-E08C541246E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706E6C-6A8B-40B1-BB6E-1B5CB73FA231}" type="pres">
      <dgm:prSet presAssocID="{9E75FC3F-ECD0-49A8-A95F-11A789D15DB8}" presName="compNode" presStyleCnt="0"/>
      <dgm:spPr/>
    </dgm:pt>
    <dgm:pt modelId="{FFC2A51C-A165-42E0-97A5-3CBFEC960094}" type="pres">
      <dgm:prSet presAssocID="{9E75FC3F-ECD0-49A8-A95F-11A789D15DB8}" presName="bgRect" presStyleLbl="bgShp" presStyleIdx="0" presStyleCnt="1"/>
      <dgm:spPr/>
    </dgm:pt>
    <dgm:pt modelId="{E21E0088-E938-4345-AA04-979AE1939380}" type="pres">
      <dgm:prSet presAssocID="{9E75FC3F-ECD0-49A8-A95F-11A789D15DB8}" presName="iconRect" presStyleLbl="node1" presStyleIdx="0" presStyleCnt="1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8E26279-8B3D-467D-AF99-0BD260FDBD30}" type="pres">
      <dgm:prSet presAssocID="{9E75FC3F-ECD0-49A8-A95F-11A789D15DB8}" presName="spaceRect" presStyleCnt="0"/>
      <dgm:spPr/>
    </dgm:pt>
    <dgm:pt modelId="{C6C2AF5B-5B6C-43E2-93C8-2D8EEED1D901}" type="pres">
      <dgm:prSet presAssocID="{9E75FC3F-ECD0-49A8-A95F-11A789D15DB8}" presName="parTx" presStyleLbl="revTx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B558FCF-5F93-0B4A-8A9E-389D99216BF5}" type="presOf" srcId="{0365D807-0AB4-44E2-82E0-E08C541246E2}" destId="{3CC1A2F7-0794-48AE-AFE8-7116D10AA92E}" srcOrd="0" destOrd="0" presId="urn:microsoft.com/office/officeart/2018/2/layout/IconVerticalSolidList"/>
    <dgm:cxn modelId="{8BE30B60-76BD-4D6F-BCB6-D7D368FFAA9B}" srcId="{0365D807-0AB4-44E2-82E0-E08C541246E2}" destId="{9E75FC3F-ECD0-49A8-A95F-11A789D15DB8}" srcOrd="0" destOrd="0" parTransId="{60CE65E0-D0FC-4645-93A8-B3BDD7FE9C3B}" sibTransId="{E6663B3A-3DD0-4FA6-826B-C02AED157364}"/>
    <dgm:cxn modelId="{40A3BEAC-DEE1-C346-99FC-1A52BC3C4E1F}" type="presOf" srcId="{9E75FC3F-ECD0-49A8-A95F-11A789D15DB8}" destId="{C6C2AF5B-5B6C-43E2-93C8-2D8EEED1D901}" srcOrd="0" destOrd="0" presId="urn:microsoft.com/office/officeart/2018/2/layout/IconVerticalSolidList"/>
    <dgm:cxn modelId="{98D20F8C-0476-7A44-9436-97C7453F45A1}" type="presParOf" srcId="{3CC1A2F7-0794-48AE-AFE8-7116D10AA92E}" destId="{28706E6C-6A8B-40B1-BB6E-1B5CB73FA231}" srcOrd="0" destOrd="0" presId="urn:microsoft.com/office/officeart/2018/2/layout/IconVerticalSolidList"/>
    <dgm:cxn modelId="{29773841-7135-9B45-B497-2850EAB42DCB}" type="presParOf" srcId="{28706E6C-6A8B-40B1-BB6E-1B5CB73FA231}" destId="{FFC2A51C-A165-42E0-97A5-3CBFEC960094}" srcOrd="0" destOrd="0" presId="urn:microsoft.com/office/officeart/2018/2/layout/IconVerticalSolidList"/>
    <dgm:cxn modelId="{7D7F998B-C08A-5840-A7B9-F75AF36C99F7}" type="presParOf" srcId="{28706E6C-6A8B-40B1-BB6E-1B5CB73FA231}" destId="{E21E0088-E938-4345-AA04-979AE1939380}" srcOrd="1" destOrd="0" presId="urn:microsoft.com/office/officeart/2018/2/layout/IconVerticalSolidList"/>
    <dgm:cxn modelId="{5013E3FA-C000-FA4D-BFED-D2093D2FF359}" type="presParOf" srcId="{28706E6C-6A8B-40B1-BB6E-1B5CB73FA231}" destId="{A8E26279-8B3D-467D-AF99-0BD260FDBD30}" srcOrd="2" destOrd="0" presId="urn:microsoft.com/office/officeart/2018/2/layout/IconVerticalSolidList"/>
    <dgm:cxn modelId="{BF05F037-5C15-6F49-B581-09C5AB99A979}" type="presParOf" srcId="{28706E6C-6A8B-40B1-BB6E-1B5CB73FA231}" destId="{C6C2AF5B-5B6C-43E2-93C8-2D8EEED1D9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65D807-0AB4-44E2-82E0-E08C541246E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CEDD2FC-CCC8-494E-86AD-79ED458E13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MRI</a:t>
          </a:r>
        </a:p>
      </dgm:t>
    </dgm:pt>
    <dgm:pt modelId="{54BDBC77-68DA-4C1F-9881-968C21E8B679}" type="parTrans" cxnId="{7A31C12B-27AE-4646-8D4C-A1D45C7BE0DB}">
      <dgm:prSet/>
      <dgm:spPr/>
      <dgm:t>
        <a:bodyPr/>
        <a:lstStyle/>
        <a:p>
          <a:endParaRPr lang="en-US"/>
        </a:p>
      </dgm:t>
    </dgm:pt>
    <dgm:pt modelId="{3BAF5B7A-EE65-49C2-94FA-1D753AB48254}" type="sibTrans" cxnId="{7A31C12B-27AE-4646-8D4C-A1D45C7BE0DB}">
      <dgm:prSet/>
      <dgm:spPr/>
      <dgm:t>
        <a:bodyPr/>
        <a:lstStyle/>
        <a:p>
          <a:endParaRPr lang="en-US"/>
        </a:p>
      </dgm:t>
    </dgm:pt>
    <dgm:pt modelId="{9E75FC3F-ECD0-49A8-A95F-11A789D15D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Neurocognitive testing</a:t>
          </a:r>
        </a:p>
      </dgm:t>
    </dgm:pt>
    <dgm:pt modelId="{60CE65E0-D0FC-4645-93A8-B3BDD7FE9C3B}" type="parTrans" cxnId="{8BE30B60-76BD-4D6F-BCB6-D7D368FFAA9B}">
      <dgm:prSet/>
      <dgm:spPr/>
      <dgm:t>
        <a:bodyPr/>
        <a:lstStyle/>
        <a:p>
          <a:endParaRPr lang="en-US"/>
        </a:p>
      </dgm:t>
    </dgm:pt>
    <dgm:pt modelId="{E6663B3A-3DD0-4FA6-826B-C02AED157364}" type="sibTrans" cxnId="{8BE30B60-76BD-4D6F-BCB6-D7D368FFAA9B}">
      <dgm:prSet/>
      <dgm:spPr/>
      <dgm:t>
        <a:bodyPr/>
        <a:lstStyle/>
        <a:p>
          <a:endParaRPr lang="en-US"/>
        </a:p>
      </dgm:t>
    </dgm:pt>
    <dgm:pt modelId="{3CC1A2F7-0794-48AE-AFE8-7116D10AA92E}" type="pres">
      <dgm:prSet presAssocID="{0365D807-0AB4-44E2-82E0-E08C541246E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91B458-60F2-40FA-A624-0B02472C5B04}" type="pres">
      <dgm:prSet presAssocID="{0CEDD2FC-CCC8-494E-86AD-79ED458E13B1}" presName="compNode" presStyleCnt="0"/>
      <dgm:spPr/>
    </dgm:pt>
    <dgm:pt modelId="{84CA8C6B-997C-4568-BC9C-D0CB8141B91C}" type="pres">
      <dgm:prSet presAssocID="{0CEDD2FC-CCC8-494E-86AD-79ED458E13B1}" presName="bgRect" presStyleLbl="bgShp" presStyleIdx="0" presStyleCnt="2"/>
      <dgm:spPr/>
    </dgm:pt>
    <dgm:pt modelId="{79D9BA3B-5FAB-41C7-8632-F72F729ABA23}" type="pres">
      <dgm:prSet presAssocID="{0CEDD2FC-CCC8-494E-86AD-79ED458E13B1}" presName="iconRect" presStyleLbl="node1" presStyleIdx="0" presStyleCnt="2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703BFFB-87AC-484C-9C2A-DC48F7C7E1E2}" type="pres">
      <dgm:prSet presAssocID="{0CEDD2FC-CCC8-494E-86AD-79ED458E13B1}" presName="spaceRect" presStyleCnt="0"/>
      <dgm:spPr/>
    </dgm:pt>
    <dgm:pt modelId="{BE54AC2F-3CEF-45F0-A47B-E8D978BBB179}" type="pres">
      <dgm:prSet presAssocID="{0CEDD2FC-CCC8-494E-86AD-79ED458E13B1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587061-0088-402A-885B-E421B086B49B}" type="pres">
      <dgm:prSet presAssocID="{3BAF5B7A-EE65-49C2-94FA-1D753AB48254}" presName="sibTrans" presStyleCnt="0"/>
      <dgm:spPr/>
    </dgm:pt>
    <dgm:pt modelId="{28706E6C-6A8B-40B1-BB6E-1B5CB73FA231}" type="pres">
      <dgm:prSet presAssocID="{9E75FC3F-ECD0-49A8-A95F-11A789D15DB8}" presName="compNode" presStyleCnt="0"/>
      <dgm:spPr/>
    </dgm:pt>
    <dgm:pt modelId="{FFC2A51C-A165-42E0-97A5-3CBFEC960094}" type="pres">
      <dgm:prSet presAssocID="{9E75FC3F-ECD0-49A8-A95F-11A789D15DB8}" presName="bgRect" presStyleLbl="bgShp" presStyleIdx="1" presStyleCnt="2"/>
      <dgm:spPr/>
    </dgm:pt>
    <dgm:pt modelId="{E21E0088-E938-4345-AA04-979AE1939380}" type="pres">
      <dgm:prSet presAssocID="{9E75FC3F-ECD0-49A8-A95F-11A789D15DB8}" presName="iconRect" presStyleLbl="node1" presStyleIdx="1" presStyleCnt="2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8E26279-8B3D-467D-AF99-0BD260FDBD30}" type="pres">
      <dgm:prSet presAssocID="{9E75FC3F-ECD0-49A8-A95F-11A789D15DB8}" presName="spaceRect" presStyleCnt="0"/>
      <dgm:spPr/>
    </dgm:pt>
    <dgm:pt modelId="{C6C2AF5B-5B6C-43E2-93C8-2D8EEED1D901}" type="pres">
      <dgm:prSet presAssocID="{9E75FC3F-ECD0-49A8-A95F-11A789D15DB8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B558FCF-5F93-0B4A-8A9E-389D99216BF5}" type="presOf" srcId="{0365D807-0AB4-44E2-82E0-E08C541246E2}" destId="{3CC1A2F7-0794-48AE-AFE8-7116D10AA92E}" srcOrd="0" destOrd="0" presId="urn:microsoft.com/office/officeart/2018/2/layout/IconVerticalSolidList"/>
    <dgm:cxn modelId="{31297049-8819-4049-A153-2125474E7643}" type="presOf" srcId="{0CEDD2FC-CCC8-494E-86AD-79ED458E13B1}" destId="{BE54AC2F-3CEF-45F0-A47B-E8D978BBB179}" srcOrd="0" destOrd="0" presId="urn:microsoft.com/office/officeart/2018/2/layout/IconVerticalSolidList"/>
    <dgm:cxn modelId="{40A3BEAC-DEE1-C346-99FC-1A52BC3C4E1F}" type="presOf" srcId="{9E75FC3F-ECD0-49A8-A95F-11A789D15DB8}" destId="{C6C2AF5B-5B6C-43E2-93C8-2D8EEED1D901}" srcOrd="0" destOrd="0" presId="urn:microsoft.com/office/officeart/2018/2/layout/IconVerticalSolidList"/>
    <dgm:cxn modelId="{7A31C12B-27AE-4646-8D4C-A1D45C7BE0DB}" srcId="{0365D807-0AB4-44E2-82E0-E08C541246E2}" destId="{0CEDD2FC-CCC8-494E-86AD-79ED458E13B1}" srcOrd="0" destOrd="0" parTransId="{54BDBC77-68DA-4C1F-9881-968C21E8B679}" sibTransId="{3BAF5B7A-EE65-49C2-94FA-1D753AB48254}"/>
    <dgm:cxn modelId="{8BE30B60-76BD-4D6F-BCB6-D7D368FFAA9B}" srcId="{0365D807-0AB4-44E2-82E0-E08C541246E2}" destId="{9E75FC3F-ECD0-49A8-A95F-11A789D15DB8}" srcOrd="1" destOrd="0" parTransId="{60CE65E0-D0FC-4645-93A8-B3BDD7FE9C3B}" sibTransId="{E6663B3A-3DD0-4FA6-826B-C02AED157364}"/>
    <dgm:cxn modelId="{7FDD87BF-08EC-EB4F-93AA-6FFF366B6F34}" type="presParOf" srcId="{3CC1A2F7-0794-48AE-AFE8-7116D10AA92E}" destId="{EF91B458-60F2-40FA-A624-0B02472C5B04}" srcOrd="0" destOrd="0" presId="urn:microsoft.com/office/officeart/2018/2/layout/IconVerticalSolidList"/>
    <dgm:cxn modelId="{2719D802-C625-4E47-8F7E-470A4FF98F23}" type="presParOf" srcId="{EF91B458-60F2-40FA-A624-0B02472C5B04}" destId="{84CA8C6B-997C-4568-BC9C-D0CB8141B91C}" srcOrd="0" destOrd="0" presId="urn:microsoft.com/office/officeart/2018/2/layout/IconVerticalSolidList"/>
    <dgm:cxn modelId="{78796C97-DE1C-C949-8CE9-835BAAB07085}" type="presParOf" srcId="{EF91B458-60F2-40FA-A624-0B02472C5B04}" destId="{79D9BA3B-5FAB-41C7-8632-F72F729ABA23}" srcOrd="1" destOrd="0" presId="urn:microsoft.com/office/officeart/2018/2/layout/IconVerticalSolidList"/>
    <dgm:cxn modelId="{A2F6BF46-7902-724D-A518-528218F1EB7C}" type="presParOf" srcId="{EF91B458-60F2-40FA-A624-0B02472C5B04}" destId="{9703BFFB-87AC-484C-9C2A-DC48F7C7E1E2}" srcOrd="2" destOrd="0" presId="urn:microsoft.com/office/officeart/2018/2/layout/IconVerticalSolidList"/>
    <dgm:cxn modelId="{07B48633-0BD2-A444-87E1-FFAE9C0EB505}" type="presParOf" srcId="{EF91B458-60F2-40FA-A624-0B02472C5B04}" destId="{BE54AC2F-3CEF-45F0-A47B-E8D978BBB179}" srcOrd="3" destOrd="0" presId="urn:microsoft.com/office/officeart/2018/2/layout/IconVerticalSolidList"/>
    <dgm:cxn modelId="{110DF9D8-7B9C-724A-B9FB-C37AEB6A8EF4}" type="presParOf" srcId="{3CC1A2F7-0794-48AE-AFE8-7116D10AA92E}" destId="{93587061-0088-402A-885B-E421B086B49B}" srcOrd="1" destOrd="0" presId="urn:microsoft.com/office/officeart/2018/2/layout/IconVerticalSolidList"/>
    <dgm:cxn modelId="{98D20F8C-0476-7A44-9436-97C7453F45A1}" type="presParOf" srcId="{3CC1A2F7-0794-48AE-AFE8-7116D10AA92E}" destId="{28706E6C-6A8B-40B1-BB6E-1B5CB73FA231}" srcOrd="2" destOrd="0" presId="urn:microsoft.com/office/officeart/2018/2/layout/IconVerticalSolidList"/>
    <dgm:cxn modelId="{29773841-7135-9B45-B497-2850EAB42DCB}" type="presParOf" srcId="{28706E6C-6A8B-40B1-BB6E-1B5CB73FA231}" destId="{FFC2A51C-A165-42E0-97A5-3CBFEC960094}" srcOrd="0" destOrd="0" presId="urn:microsoft.com/office/officeart/2018/2/layout/IconVerticalSolidList"/>
    <dgm:cxn modelId="{7D7F998B-C08A-5840-A7B9-F75AF36C99F7}" type="presParOf" srcId="{28706E6C-6A8B-40B1-BB6E-1B5CB73FA231}" destId="{E21E0088-E938-4345-AA04-979AE1939380}" srcOrd="1" destOrd="0" presId="urn:microsoft.com/office/officeart/2018/2/layout/IconVerticalSolidList"/>
    <dgm:cxn modelId="{5013E3FA-C000-FA4D-BFED-D2093D2FF359}" type="presParOf" srcId="{28706E6C-6A8B-40B1-BB6E-1B5CB73FA231}" destId="{A8E26279-8B3D-467D-AF99-0BD260FDBD30}" srcOrd="2" destOrd="0" presId="urn:microsoft.com/office/officeart/2018/2/layout/IconVerticalSolidList"/>
    <dgm:cxn modelId="{BF05F037-5C15-6F49-B581-09C5AB99A979}" type="presParOf" srcId="{28706E6C-6A8B-40B1-BB6E-1B5CB73FA231}" destId="{C6C2AF5B-5B6C-43E2-93C8-2D8EEED1D9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E1B77C-31F4-43D3-8893-5EEE8B9950D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C77D4A2-7275-47B0-A00F-2F7D2C754910}">
      <dgm:prSet/>
      <dgm:spPr/>
      <dgm:t>
        <a:bodyPr/>
        <a:lstStyle/>
        <a:p>
          <a:r>
            <a:rPr lang="en-US"/>
            <a:t>T1 (3D)</a:t>
          </a:r>
        </a:p>
      </dgm:t>
    </dgm:pt>
    <dgm:pt modelId="{CCEC7599-0F64-45C3-854E-D1144AA46905}" type="parTrans" cxnId="{7E338BC7-0576-472A-AF50-AC53A626EE59}">
      <dgm:prSet/>
      <dgm:spPr/>
      <dgm:t>
        <a:bodyPr/>
        <a:lstStyle/>
        <a:p>
          <a:endParaRPr lang="en-US"/>
        </a:p>
      </dgm:t>
    </dgm:pt>
    <dgm:pt modelId="{81F35199-183E-42CE-8D64-335D01942FE9}" type="sibTrans" cxnId="{7E338BC7-0576-472A-AF50-AC53A626EE59}">
      <dgm:prSet/>
      <dgm:spPr/>
      <dgm:t>
        <a:bodyPr/>
        <a:lstStyle/>
        <a:p>
          <a:endParaRPr lang="en-US"/>
        </a:p>
      </dgm:t>
    </dgm:pt>
    <dgm:pt modelId="{C51FB096-ED54-44EE-8DA6-BDE8880B5B25}">
      <dgm:prSet/>
      <dgm:spPr/>
      <dgm:t>
        <a:bodyPr/>
        <a:lstStyle/>
        <a:p>
          <a:r>
            <a:rPr lang="en-US"/>
            <a:t>FLAIR (3D)</a:t>
          </a:r>
        </a:p>
      </dgm:t>
    </dgm:pt>
    <dgm:pt modelId="{3C68DA7D-8F23-4E52-82C4-45474C960B93}" type="parTrans" cxnId="{F6AC34DB-63B5-4933-B8A0-80670AC3FAA4}">
      <dgm:prSet/>
      <dgm:spPr/>
      <dgm:t>
        <a:bodyPr/>
        <a:lstStyle/>
        <a:p>
          <a:endParaRPr lang="en-US"/>
        </a:p>
      </dgm:t>
    </dgm:pt>
    <dgm:pt modelId="{0414AD07-94D4-4194-AF22-AFFB9A24F1A9}" type="sibTrans" cxnId="{F6AC34DB-63B5-4933-B8A0-80670AC3FAA4}">
      <dgm:prSet/>
      <dgm:spPr/>
      <dgm:t>
        <a:bodyPr/>
        <a:lstStyle/>
        <a:p>
          <a:endParaRPr lang="en-US"/>
        </a:p>
      </dgm:t>
    </dgm:pt>
    <dgm:pt modelId="{D95401A0-3C8D-4C85-834F-A7654AB661C2}">
      <dgm:prSet/>
      <dgm:spPr/>
      <dgm:t>
        <a:bodyPr/>
        <a:lstStyle/>
        <a:p>
          <a:r>
            <a:rPr lang="en-US"/>
            <a:t>DWI / ADC</a:t>
          </a:r>
        </a:p>
      </dgm:t>
    </dgm:pt>
    <dgm:pt modelId="{EC94847B-FF32-4E1C-908F-BA2CC477CFFF}" type="parTrans" cxnId="{13DD2017-23D8-4DCE-B9E0-BE47534D7CEF}">
      <dgm:prSet/>
      <dgm:spPr/>
      <dgm:t>
        <a:bodyPr/>
        <a:lstStyle/>
        <a:p>
          <a:endParaRPr lang="en-US"/>
        </a:p>
      </dgm:t>
    </dgm:pt>
    <dgm:pt modelId="{DBC4DAA2-4025-42D0-A5C7-69C517EA4EDB}" type="sibTrans" cxnId="{13DD2017-23D8-4DCE-B9E0-BE47534D7CEF}">
      <dgm:prSet/>
      <dgm:spPr/>
      <dgm:t>
        <a:bodyPr/>
        <a:lstStyle/>
        <a:p>
          <a:endParaRPr lang="en-US"/>
        </a:p>
      </dgm:t>
    </dgm:pt>
    <dgm:pt modelId="{AF3E5FE9-4B58-4A0B-8BBA-FF6022CAD8C3}">
      <dgm:prSet/>
      <dgm:spPr/>
      <dgm:t>
        <a:bodyPr/>
        <a:lstStyle/>
        <a:p>
          <a:r>
            <a:rPr lang="en-US"/>
            <a:t>GRE</a:t>
          </a:r>
        </a:p>
      </dgm:t>
    </dgm:pt>
    <dgm:pt modelId="{FA483762-1CC7-4A9C-B4D5-6867A9ECC7DB}" type="parTrans" cxnId="{CC5A3F0F-1EA9-4742-90DB-A4E7E5EE4D0A}">
      <dgm:prSet/>
      <dgm:spPr/>
      <dgm:t>
        <a:bodyPr/>
        <a:lstStyle/>
        <a:p>
          <a:endParaRPr lang="en-US"/>
        </a:p>
      </dgm:t>
    </dgm:pt>
    <dgm:pt modelId="{0345C6B1-0247-4831-A895-0DF7C55A91EF}" type="sibTrans" cxnId="{CC5A3F0F-1EA9-4742-90DB-A4E7E5EE4D0A}">
      <dgm:prSet/>
      <dgm:spPr/>
      <dgm:t>
        <a:bodyPr/>
        <a:lstStyle/>
        <a:p>
          <a:endParaRPr lang="en-US"/>
        </a:p>
      </dgm:t>
    </dgm:pt>
    <dgm:pt modelId="{42B26B24-AC35-4CAC-8805-0E22979F62D3}">
      <dgm:prSet/>
      <dgm:spPr/>
      <dgm:t>
        <a:bodyPr/>
        <a:lstStyle/>
        <a:p>
          <a:r>
            <a:rPr lang="en-US"/>
            <a:t>SWI / SWAN (optional)</a:t>
          </a:r>
        </a:p>
      </dgm:t>
    </dgm:pt>
    <dgm:pt modelId="{CAC6C07F-8D2B-4770-9F34-E74147FC7851}" type="parTrans" cxnId="{2D6E6BB5-95C8-4345-BE7F-7FACE6B2F3CB}">
      <dgm:prSet/>
      <dgm:spPr/>
      <dgm:t>
        <a:bodyPr/>
        <a:lstStyle/>
        <a:p>
          <a:endParaRPr lang="en-US"/>
        </a:p>
      </dgm:t>
    </dgm:pt>
    <dgm:pt modelId="{741E2EC0-9A84-401C-B22D-91500B150200}" type="sibTrans" cxnId="{2D6E6BB5-95C8-4345-BE7F-7FACE6B2F3CB}">
      <dgm:prSet/>
      <dgm:spPr/>
      <dgm:t>
        <a:bodyPr/>
        <a:lstStyle/>
        <a:p>
          <a:endParaRPr lang="en-US"/>
        </a:p>
      </dgm:t>
    </dgm:pt>
    <dgm:pt modelId="{D642E321-420B-EE40-B941-BC85CE3D859F}" type="pres">
      <dgm:prSet presAssocID="{35E1B77C-31F4-43D3-8893-5EEE8B9950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D57566-2A4A-E548-932C-A5779BDB1D93}" type="pres">
      <dgm:prSet presAssocID="{FC77D4A2-7275-47B0-A00F-2F7D2C75491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4D9C9-6376-A44E-A760-30EA22471535}" type="pres">
      <dgm:prSet presAssocID="{81F35199-183E-42CE-8D64-335D01942FE9}" presName="spacer" presStyleCnt="0"/>
      <dgm:spPr/>
    </dgm:pt>
    <dgm:pt modelId="{2CD9C699-3F25-C64F-8A67-DAF438ED6BE1}" type="pres">
      <dgm:prSet presAssocID="{C51FB096-ED54-44EE-8DA6-BDE8880B5B2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9F68B-CB9E-5F4C-B300-B8B8C6FD7C2E}" type="pres">
      <dgm:prSet presAssocID="{0414AD07-94D4-4194-AF22-AFFB9A24F1A9}" presName="spacer" presStyleCnt="0"/>
      <dgm:spPr/>
    </dgm:pt>
    <dgm:pt modelId="{62C46779-B338-A04A-A6FE-3B3E9EF9E5E5}" type="pres">
      <dgm:prSet presAssocID="{D95401A0-3C8D-4C85-834F-A7654AB661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B86AA-A69C-FD47-8875-FF64F7B92378}" type="pres">
      <dgm:prSet presAssocID="{DBC4DAA2-4025-42D0-A5C7-69C517EA4EDB}" presName="spacer" presStyleCnt="0"/>
      <dgm:spPr/>
    </dgm:pt>
    <dgm:pt modelId="{15E2735D-62FF-1247-B120-8A8C52616789}" type="pres">
      <dgm:prSet presAssocID="{AF3E5FE9-4B58-4A0B-8BBA-FF6022CAD8C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BB29F-840E-F142-822F-0FE1C612EDDD}" type="pres">
      <dgm:prSet presAssocID="{0345C6B1-0247-4831-A895-0DF7C55A91EF}" presName="spacer" presStyleCnt="0"/>
      <dgm:spPr/>
    </dgm:pt>
    <dgm:pt modelId="{D3529893-5195-4047-9DF9-9BB13A5F289E}" type="pres">
      <dgm:prSet presAssocID="{42B26B24-AC35-4CAC-8805-0E22979F62D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B8B718-C63B-8540-839D-F2ADD68EC075}" type="presOf" srcId="{42B26B24-AC35-4CAC-8805-0E22979F62D3}" destId="{D3529893-5195-4047-9DF9-9BB13A5F289E}" srcOrd="0" destOrd="0" presId="urn:microsoft.com/office/officeart/2005/8/layout/vList2"/>
    <dgm:cxn modelId="{13DD2017-23D8-4DCE-B9E0-BE47534D7CEF}" srcId="{35E1B77C-31F4-43D3-8893-5EEE8B9950D5}" destId="{D95401A0-3C8D-4C85-834F-A7654AB661C2}" srcOrd="2" destOrd="0" parTransId="{EC94847B-FF32-4E1C-908F-BA2CC477CFFF}" sibTransId="{DBC4DAA2-4025-42D0-A5C7-69C517EA4EDB}"/>
    <dgm:cxn modelId="{2D6E6BB5-95C8-4345-BE7F-7FACE6B2F3CB}" srcId="{35E1B77C-31F4-43D3-8893-5EEE8B9950D5}" destId="{42B26B24-AC35-4CAC-8805-0E22979F62D3}" srcOrd="4" destOrd="0" parTransId="{CAC6C07F-8D2B-4770-9F34-E74147FC7851}" sibTransId="{741E2EC0-9A84-401C-B22D-91500B150200}"/>
    <dgm:cxn modelId="{AA60D953-8592-9546-9BDB-696FB35D1B5C}" type="presOf" srcId="{D95401A0-3C8D-4C85-834F-A7654AB661C2}" destId="{62C46779-B338-A04A-A6FE-3B3E9EF9E5E5}" srcOrd="0" destOrd="0" presId="urn:microsoft.com/office/officeart/2005/8/layout/vList2"/>
    <dgm:cxn modelId="{47CA877B-BD67-6947-85E5-C7AF7163D668}" type="presOf" srcId="{35E1B77C-31F4-43D3-8893-5EEE8B9950D5}" destId="{D642E321-420B-EE40-B941-BC85CE3D859F}" srcOrd="0" destOrd="0" presId="urn:microsoft.com/office/officeart/2005/8/layout/vList2"/>
    <dgm:cxn modelId="{7E338BC7-0576-472A-AF50-AC53A626EE59}" srcId="{35E1B77C-31F4-43D3-8893-5EEE8B9950D5}" destId="{FC77D4A2-7275-47B0-A00F-2F7D2C754910}" srcOrd="0" destOrd="0" parTransId="{CCEC7599-0F64-45C3-854E-D1144AA46905}" sibTransId="{81F35199-183E-42CE-8D64-335D01942FE9}"/>
    <dgm:cxn modelId="{A88C2D80-BB4D-3743-A807-F318C3A83972}" type="presOf" srcId="{FC77D4A2-7275-47B0-A00F-2F7D2C754910}" destId="{BCD57566-2A4A-E548-932C-A5779BDB1D93}" srcOrd="0" destOrd="0" presId="urn:microsoft.com/office/officeart/2005/8/layout/vList2"/>
    <dgm:cxn modelId="{4C842BC8-FA7E-7649-8293-7EBC6C0BDBE6}" type="presOf" srcId="{AF3E5FE9-4B58-4A0B-8BBA-FF6022CAD8C3}" destId="{15E2735D-62FF-1247-B120-8A8C52616789}" srcOrd="0" destOrd="0" presId="urn:microsoft.com/office/officeart/2005/8/layout/vList2"/>
    <dgm:cxn modelId="{CC5A3F0F-1EA9-4742-90DB-A4E7E5EE4D0A}" srcId="{35E1B77C-31F4-43D3-8893-5EEE8B9950D5}" destId="{AF3E5FE9-4B58-4A0B-8BBA-FF6022CAD8C3}" srcOrd="3" destOrd="0" parTransId="{FA483762-1CC7-4A9C-B4D5-6867A9ECC7DB}" sibTransId="{0345C6B1-0247-4831-A895-0DF7C55A91EF}"/>
    <dgm:cxn modelId="{F6AC34DB-63B5-4933-B8A0-80670AC3FAA4}" srcId="{35E1B77C-31F4-43D3-8893-5EEE8B9950D5}" destId="{C51FB096-ED54-44EE-8DA6-BDE8880B5B25}" srcOrd="1" destOrd="0" parTransId="{3C68DA7D-8F23-4E52-82C4-45474C960B93}" sibTransId="{0414AD07-94D4-4194-AF22-AFFB9A24F1A9}"/>
    <dgm:cxn modelId="{B427E91C-4717-D343-A4EC-8B7452A8383D}" type="presOf" srcId="{C51FB096-ED54-44EE-8DA6-BDE8880B5B25}" destId="{2CD9C699-3F25-C64F-8A67-DAF438ED6BE1}" srcOrd="0" destOrd="0" presId="urn:microsoft.com/office/officeart/2005/8/layout/vList2"/>
    <dgm:cxn modelId="{BB22F854-7DF6-C142-B029-C5F8137E77D3}" type="presParOf" srcId="{D642E321-420B-EE40-B941-BC85CE3D859F}" destId="{BCD57566-2A4A-E548-932C-A5779BDB1D93}" srcOrd="0" destOrd="0" presId="urn:microsoft.com/office/officeart/2005/8/layout/vList2"/>
    <dgm:cxn modelId="{BE07B906-A235-9148-9EFD-37D9EBEA19DB}" type="presParOf" srcId="{D642E321-420B-EE40-B941-BC85CE3D859F}" destId="{C024D9C9-6376-A44E-A760-30EA22471535}" srcOrd="1" destOrd="0" presId="urn:microsoft.com/office/officeart/2005/8/layout/vList2"/>
    <dgm:cxn modelId="{3886DB78-573D-A640-B3BC-A6F533C77696}" type="presParOf" srcId="{D642E321-420B-EE40-B941-BC85CE3D859F}" destId="{2CD9C699-3F25-C64F-8A67-DAF438ED6BE1}" srcOrd="2" destOrd="0" presId="urn:microsoft.com/office/officeart/2005/8/layout/vList2"/>
    <dgm:cxn modelId="{86D219B3-7073-194F-8801-7FD9B08F2B6F}" type="presParOf" srcId="{D642E321-420B-EE40-B941-BC85CE3D859F}" destId="{A7B9F68B-CB9E-5F4C-B300-B8B8C6FD7C2E}" srcOrd="3" destOrd="0" presId="urn:microsoft.com/office/officeart/2005/8/layout/vList2"/>
    <dgm:cxn modelId="{261D208A-06E8-F741-A24F-098ECA2D77BA}" type="presParOf" srcId="{D642E321-420B-EE40-B941-BC85CE3D859F}" destId="{62C46779-B338-A04A-A6FE-3B3E9EF9E5E5}" srcOrd="4" destOrd="0" presId="urn:microsoft.com/office/officeart/2005/8/layout/vList2"/>
    <dgm:cxn modelId="{E2233F0F-0616-0E46-A954-95F6844D913D}" type="presParOf" srcId="{D642E321-420B-EE40-B941-BC85CE3D859F}" destId="{0C7B86AA-A69C-FD47-8875-FF64F7B92378}" srcOrd="5" destOrd="0" presId="urn:microsoft.com/office/officeart/2005/8/layout/vList2"/>
    <dgm:cxn modelId="{FDE42C2F-A2B0-A644-BD27-76027481C217}" type="presParOf" srcId="{D642E321-420B-EE40-B941-BC85CE3D859F}" destId="{15E2735D-62FF-1247-B120-8A8C52616789}" srcOrd="6" destOrd="0" presId="urn:microsoft.com/office/officeart/2005/8/layout/vList2"/>
    <dgm:cxn modelId="{B3ECCCEB-F42D-8842-975D-B0550F17165E}" type="presParOf" srcId="{D642E321-420B-EE40-B941-BC85CE3D859F}" destId="{BC4BB29F-840E-F142-822F-0FE1C612EDDD}" srcOrd="7" destOrd="0" presId="urn:microsoft.com/office/officeart/2005/8/layout/vList2"/>
    <dgm:cxn modelId="{CF1106ED-AAE8-4F40-A16D-C62899AAC7CF}" type="presParOf" srcId="{D642E321-420B-EE40-B941-BC85CE3D859F}" destId="{D3529893-5195-4047-9DF9-9BB13A5F28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A93589-941A-4C59-BCAE-11F7CA672A2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C85E963-702C-43BF-A651-632D57842752}">
      <dgm:prSet/>
      <dgm:spPr/>
      <dgm:t>
        <a:bodyPr/>
        <a:lstStyle/>
        <a:p>
          <a:r>
            <a:rPr lang="en-US" dirty="0"/>
            <a:t>Will provide large scale data on the effect of anticoagulation on silent infarction and cognitive decline</a:t>
          </a:r>
        </a:p>
      </dgm:t>
    </dgm:pt>
    <dgm:pt modelId="{4301BC49-6D16-472C-AC93-468D4E0BBD06}" type="parTrans" cxnId="{DBB84B1F-A9C1-4643-9F80-55CACC4149CC}">
      <dgm:prSet/>
      <dgm:spPr/>
      <dgm:t>
        <a:bodyPr/>
        <a:lstStyle/>
        <a:p>
          <a:endParaRPr lang="en-US"/>
        </a:p>
      </dgm:t>
    </dgm:pt>
    <dgm:pt modelId="{54F178B8-5A6A-40A0-B6FF-D027B6CABE99}" type="sibTrans" cxnId="{DBB84B1F-A9C1-4643-9F80-55CACC4149CC}">
      <dgm:prSet/>
      <dgm:spPr/>
      <dgm:t>
        <a:bodyPr/>
        <a:lstStyle/>
        <a:p>
          <a:endParaRPr lang="en-US"/>
        </a:p>
      </dgm:t>
    </dgm:pt>
    <dgm:pt modelId="{D81C3BBC-0258-4949-9C82-0112801DA6E3}">
      <dgm:prSet/>
      <dgm:spPr/>
      <dgm:t>
        <a:bodyPr/>
        <a:lstStyle/>
        <a:p>
          <a:r>
            <a:rPr lang="en-US" dirty="0"/>
            <a:t>Will yield results that are important regardless of the results of the parent trial</a:t>
          </a:r>
        </a:p>
      </dgm:t>
    </dgm:pt>
    <dgm:pt modelId="{B93EBC4E-0738-49FA-9C04-F6EB1D6F35D4}" type="parTrans" cxnId="{7A53DC44-8959-4C92-AC72-19B04CB29946}">
      <dgm:prSet/>
      <dgm:spPr/>
      <dgm:t>
        <a:bodyPr/>
        <a:lstStyle/>
        <a:p>
          <a:endParaRPr lang="en-US"/>
        </a:p>
      </dgm:t>
    </dgm:pt>
    <dgm:pt modelId="{F886F3E3-6681-4595-B1BD-CE1DE744DBE7}" type="sibTrans" cxnId="{7A53DC44-8959-4C92-AC72-19B04CB29946}">
      <dgm:prSet/>
      <dgm:spPr/>
      <dgm:t>
        <a:bodyPr/>
        <a:lstStyle/>
        <a:p>
          <a:endParaRPr lang="en-US"/>
        </a:p>
      </dgm:t>
    </dgm:pt>
    <dgm:pt modelId="{7EE597C5-E504-4107-95D0-C78B037B90E6}">
      <dgm:prSet/>
      <dgm:spPr/>
      <dgm:t>
        <a:bodyPr/>
        <a:lstStyle/>
        <a:p>
          <a:r>
            <a:rPr lang="en-US"/>
            <a:t>Will provide deeper insight in the incidence of silent infarcts, the slope of post-stroke cognitive decline, and the relationship between them</a:t>
          </a:r>
        </a:p>
      </dgm:t>
    </dgm:pt>
    <dgm:pt modelId="{F5C76D3E-1D56-4DB1-8B78-64B50C352DEB}" type="parTrans" cxnId="{8699C3DF-66D4-4A05-B5CD-9882BC56F593}">
      <dgm:prSet/>
      <dgm:spPr/>
      <dgm:t>
        <a:bodyPr/>
        <a:lstStyle/>
        <a:p>
          <a:endParaRPr lang="en-US"/>
        </a:p>
      </dgm:t>
    </dgm:pt>
    <dgm:pt modelId="{364CC165-A536-40F6-A2CC-7EA0288BE359}" type="sibTrans" cxnId="{8699C3DF-66D4-4A05-B5CD-9882BC56F593}">
      <dgm:prSet/>
      <dgm:spPr/>
      <dgm:t>
        <a:bodyPr/>
        <a:lstStyle/>
        <a:p>
          <a:endParaRPr lang="en-US"/>
        </a:p>
      </dgm:t>
    </dgm:pt>
    <dgm:pt modelId="{6E689A11-ED20-423F-A01F-3A3FFE936411}">
      <dgm:prSet/>
      <dgm:spPr/>
      <dgm:t>
        <a:bodyPr/>
        <a:lstStyle/>
        <a:p>
          <a:r>
            <a:rPr lang="en-US"/>
            <a:t>Will set the stage for future trials to prevent silent infarction and post-stroke cognitive decline</a:t>
          </a:r>
        </a:p>
      </dgm:t>
    </dgm:pt>
    <dgm:pt modelId="{431F5A11-9AA9-40D1-9745-EC3CC39744DC}" type="parTrans" cxnId="{A80E9653-9476-4343-9347-ADEC2477F1DD}">
      <dgm:prSet/>
      <dgm:spPr/>
      <dgm:t>
        <a:bodyPr/>
        <a:lstStyle/>
        <a:p>
          <a:endParaRPr lang="en-US"/>
        </a:p>
      </dgm:t>
    </dgm:pt>
    <dgm:pt modelId="{6F215FCF-49B2-4A69-B60D-C464745C2D35}" type="sibTrans" cxnId="{A80E9653-9476-4343-9347-ADEC2477F1DD}">
      <dgm:prSet/>
      <dgm:spPr/>
      <dgm:t>
        <a:bodyPr/>
        <a:lstStyle/>
        <a:p>
          <a:endParaRPr lang="en-US"/>
        </a:p>
      </dgm:t>
    </dgm:pt>
    <dgm:pt modelId="{0BD61D5F-8B06-7741-BE56-F9989684C5D5}" type="pres">
      <dgm:prSet presAssocID="{BBA93589-941A-4C59-BCAE-11F7CA672A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8B6EC2-BF0D-3542-9B05-53B1DBBF44F2}" type="pres">
      <dgm:prSet presAssocID="{BC85E963-702C-43BF-A651-632D5784275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D9564-7562-9649-B09B-76A11DC11FA1}" type="pres">
      <dgm:prSet presAssocID="{54F178B8-5A6A-40A0-B6FF-D027B6CABE99}" presName="spacer" presStyleCnt="0"/>
      <dgm:spPr/>
    </dgm:pt>
    <dgm:pt modelId="{8753C769-29BE-6044-937B-A062D50B3B87}" type="pres">
      <dgm:prSet presAssocID="{D81C3BBC-0258-4949-9C82-0112801DA6E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EE120-C389-CB47-B659-C309250C820B}" type="pres">
      <dgm:prSet presAssocID="{F886F3E3-6681-4595-B1BD-CE1DE744DBE7}" presName="spacer" presStyleCnt="0"/>
      <dgm:spPr/>
    </dgm:pt>
    <dgm:pt modelId="{68D08C83-7C4F-3442-AE75-50266082BF0C}" type="pres">
      <dgm:prSet presAssocID="{7EE597C5-E504-4107-95D0-C78B037B90E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DDE64-7D95-7248-B6EE-BD4C276AB2C8}" type="pres">
      <dgm:prSet presAssocID="{364CC165-A536-40F6-A2CC-7EA0288BE359}" presName="spacer" presStyleCnt="0"/>
      <dgm:spPr/>
    </dgm:pt>
    <dgm:pt modelId="{75682EBE-67E4-CA47-9E44-82BB60E06702}" type="pres">
      <dgm:prSet presAssocID="{6E689A11-ED20-423F-A01F-3A3FFE93641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53DC44-8959-4C92-AC72-19B04CB29946}" srcId="{BBA93589-941A-4C59-BCAE-11F7CA672A24}" destId="{D81C3BBC-0258-4949-9C82-0112801DA6E3}" srcOrd="1" destOrd="0" parTransId="{B93EBC4E-0738-49FA-9C04-F6EB1D6F35D4}" sibTransId="{F886F3E3-6681-4595-B1BD-CE1DE744DBE7}"/>
    <dgm:cxn modelId="{8699C3DF-66D4-4A05-B5CD-9882BC56F593}" srcId="{BBA93589-941A-4C59-BCAE-11F7CA672A24}" destId="{7EE597C5-E504-4107-95D0-C78B037B90E6}" srcOrd="2" destOrd="0" parTransId="{F5C76D3E-1D56-4DB1-8B78-64B50C352DEB}" sibTransId="{364CC165-A536-40F6-A2CC-7EA0288BE359}"/>
    <dgm:cxn modelId="{EC170BC3-42A7-4B4F-8AA3-4EEDAEFCEBB2}" type="presOf" srcId="{6E689A11-ED20-423F-A01F-3A3FFE936411}" destId="{75682EBE-67E4-CA47-9E44-82BB60E06702}" srcOrd="0" destOrd="0" presId="urn:microsoft.com/office/officeart/2005/8/layout/vList2"/>
    <dgm:cxn modelId="{F45055C8-FEBC-1B4E-A43B-5A28B6296F18}" type="presOf" srcId="{BC85E963-702C-43BF-A651-632D57842752}" destId="{328B6EC2-BF0D-3542-9B05-53B1DBBF44F2}" srcOrd="0" destOrd="0" presId="urn:microsoft.com/office/officeart/2005/8/layout/vList2"/>
    <dgm:cxn modelId="{45FF3B29-D71D-D546-A5D4-3CC75AA69B45}" type="presOf" srcId="{D81C3BBC-0258-4949-9C82-0112801DA6E3}" destId="{8753C769-29BE-6044-937B-A062D50B3B87}" srcOrd="0" destOrd="0" presId="urn:microsoft.com/office/officeart/2005/8/layout/vList2"/>
    <dgm:cxn modelId="{DBB84B1F-A9C1-4643-9F80-55CACC4149CC}" srcId="{BBA93589-941A-4C59-BCAE-11F7CA672A24}" destId="{BC85E963-702C-43BF-A651-632D57842752}" srcOrd="0" destOrd="0" parTransId="{4301BC49-6D16-472C-AC93-468D4E0BBD06}" sibTransId="{54F178B8-5A6A-40A0-B6FF-D027B6CABE99}"/>
    <dgm:cxn modelId="{530224EA-C61E-E443-AA63-5368C252CD14}" type="presOf" srcId="{7EE597C5-E504-4107-95D0-C78B037B90E6}" destId="{68D08C83-7C4F-3442-AE75-50266082BF0C}" srcOrd="0" destOrd="0" presId="urn:microsoft.com/office/officeart/2005/8/layout/vList2"/>
    <dgm:cxn modelId="{A80E9653-9476-4343-9347-ADEC2477F1DD}" srcId="{BBA93589-941A-4C59-BCAE-11F7CA672A24}" destId="{6E689A11-ED20-423F-A01F-3A3FFE936411}" srcOrd="3" destOrd="0" parTransId="{431F5A11-9AA9-40D1-9745-EC3CC39744DC}" sibTransId="{6F215FCF-49B2-4A69-B60D-C464745C2D35}"/>
    <dgm:cxn modelId="{4E284A9E-037F-124D-9B74-ECA550AD6629}" type="presOf" srcId="{BBA93589-941A-4C59-BCAE-11F7CA672A24}" destId="{0BD61D5F-8B06-7741-BE56-F9989684C5D5}" srcOrd="0" destOrd="0" presId="urn:microsoft.com/office/officeart/2005/8/layout/vList2"/>
    <dgm:cxn modelId="{01AB6DBC-A4C1-D546-9E84-61A3322D2A0E}" type="presParOf" srcId="{0BD61D5F-8B06-7741-BE56-F9989684C5D5}" destId="{328B6EC2-BF0D-3542-9B05-53B1DBBF44F2}" srcOrd="0" destOrd="0" presId="urn:microsoft.com/office/officeart/2005/8/layout/vList2"/>
    <dgm:cxn modelId="{E049804B-56FA-6C4E-B048-343D8E206179}" type="presParOf" srcId="{0BD61D5F-8B06-7741-BE56-F9989684C5D5}" destId="{AADD9564-7562-9649-B09B-76A11DC11FA1}" srcOrd="1" destOrd="0" presId="urn:microsoft.com/office/officeart/2005/8/layout/vList2"/>
    <dgm:cxn modelId="{F0D328D5-65CA-424A-BD96-EA19C3A3D18B}" type="presParOf" srcId="{0BD61D5F-8B06-7741-BE56-F9989684C5D5}" destId="{8753C769-29BE-6044-937B-A062D50B3B87}" srcOrd="2" destOrd="0" presId="urn:microsoft.com/office/officeart/2005/8/layout/vList2"/>
    <dgm:cxn modelId="{90E4E881-9B74-7542-A5EC-86F15062816E}" type="presParOf" srcId="{0BD61D5F-8B06-7741-BE56-F9989684C5D5}" destId="{7F3EE120-C389-CB47-B659-C309250C820B}" srcOrd="3" destOrd="0" presId="urn:microsoft.com/office/officeart/2005/8/layout/vList2"/>
    <dgm:cxn modelId="{08508F7A-B752-1847-848B-A3ABE954F3CC}" type="presParOf" srcId="{0BD61D5F-8B06-7741-BE56-F9989684C5D5}" destId="{68D08C83-7C4F-3442-AE75-50266082BF0C}" srcOrd="4" destOrd="0" presId="urn:microsoft.com/office/officeart/2005/8/layout/vList2"/>
    <dgm:cxn modelId="{90CE825F-5C8E-764C-B2C3-66393FCA1978}" type="presParOf" srcId="{0BD61D5F-8B06-7741-BE56-F9989684C5D5}" destId="{365DDE64-7D95-7248-B6EE-BD4C276AB2C8}" srcOrd="5" destOrd="0" presId="urn:microsoft.com/office/officeart/2005/8/layout/vList2"/>
    <dgm:cxn modelId="{8700A2D7-B990-E544-80B0-ED1733F78FE7}" type="presParOf" srcId="{0BD61D5F-8B06-7741-BE56-F9989684C5D5}" destId="{75682EBE-67E4-CA47-9E44-82BB60E0670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3C03C-E9FD-4973-BA6D-95AB9CEFEB0F}">
      <dsp:nvSpPr>
        <dsp:cNvPr id="0" name=""/>
        <dsp:cNvSpPr/>
      </dsp:nvSpPr>
      <dsp:spPr>
        <a:xfrm>
          <a:off x="0" y="680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960E6-CA3F-45C1-A397-199A226F8E97}">
      <dsp:nvSpPr>
        <dsp:cNvPr id="0" name=""/>
        <dsp:cNvSpPr/>
      </dsp:nvSpPr>
      <dsp:spPr>
        <a:xfrm>
          <a:off x="481473" y="358800"/>
          <a:ext cx="875405" cy="875405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76562-E9BD-40B4-99A9-88F044F783A8}">
      <dsp:nvSpPr>
        <dsp:cNvPr id="0" name=""/>
        <dsp:cNvSpPr/>
      </dsp:nvSpPr>
      <dsp:spPr>
        <a:xfrm>
          <a:off x="1838352" y="680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Consent</a:t>
          </a:r>
        </a:p>
      </dsp:txBody>
      <dsp:txXfrm>
        <a:off x="1838352" y="680"/>
        <a:ext cx="4430685" cy="1591647"/>
      </dsp:txXfrm>
    </dsp:sp>
    <dsp:sp modelId="{84CA8C6B-997C-4568-BC9C-D0CB8141B91C}">
      <dsp:nvSpPr>
        <dsp:cNvPr id="0" name=""/>
        <dsp:cNvSpPr/>
      </dsp:nvSpPr>
      <dsp:spPr>
        <a:xfrm>
          <a:off x="0" y="1990238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9BA3B-5FAB-41C7-8632-F72F729ABA23}">
      <dsp:nvSpPr>
        <dsp:cNvPr id="0" name=""/>
        <dsp:cNvSpPr/>
      </dsp:nvSpPr>
      <dsp:spPr>
        <a:xfrm>
          <a:off x="481473" y="2348359"/>
          <a:ext cx="875405" cy="875405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4AC2F-3CEF-45F0-A47B-E8D978BBB179}">
      <dsp:nvSpPr>
        <dsp:cNvPr id="0" name=""/>
        <dsp:cNvSpPr/>
      </dsp:nvSpPr>
      <dsp:spPr>
        <a:xfrm>
          <a:off x="1838352" y="1990238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MRI</a:t>
          </a:r>
        </a:p>
      </dsp:txBody>
      <dsp:txXfrm>
        <a:off x="1838352" y="1990238"/>
        <a:ext cx="4430685" cy="1591647"/>
      </dsp:txXfrm>
    </dsp:sp>
    <dsp:sp modelId="{FFC2A51C-A165-42E0-97A5-3CBFEC960094}">
      <dsp:nvSpPr>
        <dsp:cNvPr id="0" name=""/>
        <dsp:cNvSpPr/>
      </dsp:nvSpPr>
      <dsp:spPr>
        <a:xfrm>
          <a:off x="0" y="3979797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E0088-E938-4345-AA04-979AE1939380}">
      <dsp:nvSpPr>
        <dsp:cNvPr id="0" name=""/>
        <dsp:cNvSpPr/>
      </dsp:nvSpPr>
      <dsp:spPr>
        <a:xfrm>
          <a:off x="481473" y="4337918"/>
          <a:ext cx="875405" cy="875405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2AF5B-5B6C-43E2-93C8-2D8EEED1D901}">
      <dsp:nvSpPr>
        <dsp:cNvPr id="0" name=""/>
        <dsp:cNvSpPr/>
      </dsp:nvSpPr>
      <dsp:spPr>
        <a:xfrm>
          <a:off x="1838352" y="3979797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Neurocognitive testing</a:t>
          </a:r>
        </a:p>
      </dsp:txBody>
      <dsp:txXfrm>
        <a:off x="1838352" y="3979797"/>
        <a:ext cx="4430685" cy="1591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BFBC9-F435-4100-B08C-A238FDC3BCB4}">
      <dsp:nvSpPr>
        <dsp:cNvPr id="0" name=""/>
        <dsp:cNvSpPr/>
      </dsp:nvSpPr>
      <dsp:spPr>
        <a:xfrm>
          <a:off x="0" y="2353"/>
          <a:ext cx="7296371" cy="11003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030A2-4F0B-4243-B162-AAB0782D6AD7}">
      <dsp:nvSpPr>
        <dsp:cNvPr id="0" name=""/>
        <dsp:cNvSpPr/>
      </dsp:nvSpPr>
      <dsp:spPr>
        <a:xfrm>
          <a:off x="332855" y="249931"/>
          <a:ext cx="605191" cy="605191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0FB1A-7596-4FAE-AE9B-26D717615F84}">
      <dsp:nvSpPr>
        <dsp:cNvPr id="0" name=""/>
        <dsp:cNvSpPr/>
      </dsp:nvSpPr>
      <dsp:spPr>
        <a:xfrm>
          <a:off x="1270902" y="2353"/>
          <a:ext cx="3283366" cy="110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54" tIns="116454" rIns="116454" bIns="116454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Step 1</a:t>
          </a:r>
        </a:p>
      </dsp:txBody>
      <dsp:txXfrm>
        <a:off x="1270902" y="2353"/>
        <a:ext cx="3283366" cy="1100348"/>
      </dsp:txXfrm>
    </dsp:sp>
    <dsp:sp modelId="{883D2317-71C7-4253-8756-CEF893BC4EB5}">
      <dsp:nvSpPr>
        <dsp:cNvPr id="0" name=""/>
        <dsp:cNvSpPr/>
      </dsp:nvSpPr>
      <dsp:spPr>
        <a:xfrm>
          <a:off x="4554269" y="2353"/>
          <a:ext cx="2740858" cy="110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54" tIns="116454" rIns="116454" bIns="116454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Dial 205.934.2462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Please make sure you have completed a reservation.</a:t>
          </a:r>
        </a:p>
      </dsp:txBody>
      <dsp:txXfrm>
        <a:off x="4554269" y="2353"/>
        <a:ext cx="2740858" cy="1100348"/>
      </dsp:txXfrm>
    </dsp:sp>
    <dsp:sp modelId="{FD8D77C0-B6AF-4518-AF7A-49497A415F60}">
      <dsp:nvSpPr>
        <dsp:cNvPr id="0" name=""/>
        <dsp:cNvSpPr/>
      </dsp:nvSpPr>
      <dsp:spPr>
        <a:xfrm>
          <a:off x="0" y="1377789"/>
          <a:ext cx="7296371" cy="11003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8C96B-720D-4E26-96FA-5C48FAE64FAA}">
      <dsp:nvSpPr>
        <dsp:cNvPr id="0" name=""/>
        <dsp:cNvSpPr/>
      </dsp:nvSpPr>
      <dsp:spPr>
        <a:xfrm>
          <a:off x="332855" y="1625367"/>
          <a:ext cx="605191" cy="605191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FDE5F-7233-4367-8407-48A20C095EE1}">
      <dsp:nvSpPr>
        <dsp:cNvPr id="0" name=""/>
        <dsp:cNvSpPr/>
      </dsp:nvSpPr>
      <dsp:spPr>
        <a:xfrm>
          <a:off x="1270902" y="1377789"/>
          <a:ext cx="3283366" cy="110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54" tIns="116454" rIns="116454" bIns="116454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Step 2</a:t>
          </a:r>
        </a:p>
      </dsp:txBody>
      <dsp:txXfrm>
        <a:off x="1270902" y="1377789"/>
        <a:ext cx="3283366" cy="1100348"/>
      </dsp:txXfrm>
    </dsp:sp>
    <dsp:sp modelId="{12A9093D-A70F-4B65-BA3F-5678C45C7693}">
      <dsp:nvSpPr>
        <dsp:cNvPr id="0" name=""/>
        <dsp:cNvSpPr/>
      </dsp:nvSpPr>
      <dsp:spPr>
        <a:xfrm>
          <a:off x="4554269" y="1377789"/>
          <a:ext cx="2740858" cy="110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54" tIns="116454" rIns="116454" bIns="116454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Talk to a live person!!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You will get a live person when you dial in for the assessment. This person will then transfer and connect the call to the interviewer.</a:t>
          </a:r>
        </a:p>
      </dsp:txBody>
      <dsp:txXfrm>
        <a:off x="4554269" y="1377789"/>
        <a:ext cx="2740858" cy="1100348"/>
      </dsp:txXfrm>
    </dsp:sp>
    <dsp:sp modelId="{9A8BBF81-1D45-4F89-AD2A-556D629FDC39}">
      <dsp:nvSpPr>
        <dsp:cNvPr id="0" name=""/>
        <dsp:cNvSpPr/>
      </dsp:nvSpPr>
      <dsp:spPr>
        <a:xfrm>
          <a:off x="0" y="2753225"/>
          <a:ext cx="7296371" cy="11003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B3CED-838F-4A96-9666-36A141AC8B5E}">
      <dsp:nvSpPr>
        <dsp:cNvPr id="0" name=""/>
        <dsp:cNvSpPr/>
      </dsp:nvSpPr>
      <dsp:spPr>
        <a:xfrm>
          <a:off x="332855" y="3000803"/>
          <a:ext cx="605191" cy="605191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26CA0-5F95-40F3-84F7-88944BB7D981}">
      <dsp:nvSpPr>
        <dsp:cNvPr id="0" name=""/>
        <dsp:cNvSpPr/>
      </dsp:nvSpPr>
      <dsp:spPr>
        <a:xfrm>
          <a:off x="1270902" y="2753225"/>
          <a:ext cx="3283366" cy="110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54" tIns="116454" rIns="116454" bIns="116454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Step 3</a:t>
          </a:r>
        </a:p>
      </dsp:txBody>
      <dsp:txXfrm>
        <a:off x="1270902" y="2753225"/>
        <a:ext cx="3283366" cy="1100348"/>
      </dsp:txXfrm>
    </dsp:sp>
    <dsp:sp modelId="{287DEF39-AE67-43EB-B4AF-7425A646F7C5}">
      <dsp:nvSpPr>
        <dsp:cNvPr id="0" name=""/>
        <dsp:cNvSpPr/>
      </dsp:nvSpPr>
      <dsp:spPr>
        <a:xfrm>
          <a:off x="4554269" y="2753225"/>
          <a:ext cx="2740858" cy="110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54" tIns="116454" rIns="116454" bIns="116454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Share your experience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Please contact your friendly UAB team (Terina Meyers) if you have any questions, complaints or ideas! We need your input to know how we are doing.</a:t>
          </a:r>
        </a:p>
      </dsp:txBody>
      <dsp:txXfrm>
        <a:off x="4554269" y="2753225"/>
        <a:ext cx="2740858" cy="1100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A51C-A165-42E0-97A5-3CBFEC960094}">
      <dsp:nvSpPr>
        <dsp:cNvPr id="0" name=""/>
        <dsp:cNvSpPr/>
      </dsp:nvSpPr>
      <dsp:spPr>
        <a:xfrm>
          <a:off x="0" y="1950243"/>
          <a:ext cx="6269038" cy="16716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E0088-E938-4345-AA04-979AE1939380}">
      <dsp:nvSpPr>
        <dsp:cNvPr id="0" name=""/>
        <dsp:cNvSpPr/>
      </dsp:nvSpPr>
      <dsp:spPr>
        <a:xfrm>
          <a:off x="505670" y="2326362"/>
          <a:ext cx="919400" cy="919400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2AF5B-5B6C-43E2-93C8-2D8EEED1D901}">
      <dsp:nvSpPr>
        <dsp:cNvPr id="0" name=""/>
        <dsp:cNvSpPr/>
      </dsp:nvSpPr>
      <dsp:spPr>
        <a:xfrm>
          <a:off x="1930741" y="1950243"/>
          <a:ext cx="4338296" cy="167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15" tIns="176915" rIns="176915" bIns="17691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Neurocognitive testing</a:t>
          </a:r>
        </a:p>
      </dsp:txBody>
      <dsp:txXfrm>
        <a:off x="1930741" y="1950243"/>
        <a:ext cx="4338296" cy="16716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A8C6B-997C-4568-BC9C-D0CB8141B91C}">
      <dsp:nvSpPr>
        <dsp:cNvPr id="0" name=""/>
        <dsp:cNvSpPr/>
      </dsp:nvSpPr>
      <dsp:spPr>
        <a:xfrm>
          <a:off x="0" y="905470"/>
          <a:ext cx="6269038" cy="16716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9BA3B-5FAB-41C7-8632-F72F729ABA23}">
      <dsp:nvSpPr>
        <dsp:cNvPr id="0" name=""/>
        <dsp:cNvSpPr/>
      </dsp:nvSpPr>
      <dsp:spPr>
        <a:xfrm>
          <a:off x="505670" y="1281588"/>
          <a:ext cx="919400" cy="919400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4AC2F-3CEF-45F0-A47B-E8D978BBB179}">
      <dsp:nvSpPr>
        <dsp:cNvPr id="0" name=""/>
        <dsp:cNvSpPr/>
      </dsp:nvSpPr>
      <dsp:spPr>
        <a:xfrm>
          <a:off x="1930741" y="905470"/>
          <a:ext cx="4338296" cy="167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15" tIns="176915" rIns="176915" bIns="17691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MRI</a:t>
          </a:r>
        </a:p>
      </dsp:txBody>
      <dsp:txXfrm>
        <a:off x="1930741" y="905470"/>
        <a:ext cx="4338296" cy="1671637"/>
      </dsp:txXfrm>
    </dsp:sp>
    <dsp:sp modelId="{FFC2A51C-A165-42E0-97A5-3CBFEC960094}">
      <dsp:nvSpPr>
        <dsp:cNvPr id="0" name=""/>
        <dsp:cNvSpPr/>
      </dsp:nvSpPr>
      <dsp:spPr>
        <a:xfrm>
          <a:off x="0" y="2995017"/>
          <a:ext cx="6269038" cy="16716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E0088-E938-4345-AA04-979AE1939380}">
      <dsp:nvSpPr>
        <dsp:cNvPr id="0" name=""/>
        <dsp:cNvSpPr/>
      </dsp:nvSpPr>
      <dsp:spPr>
        <a:xfrm>
          <a:off x="505670" y="3371135"/>
          <a:ext cx="919400" cy="919400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2AF5B-5B6C-43E2-93C8-2D8EEED1D901}">
      <dsp:nvSpPr>
        <dsp:cNvPr id="0" name=""/>
        <dsp:cNvSpPr/>
      </dsp:nvSpPr>
      <dsp:spPr>
        <a:xfrm>
          <a:off x="1930741" y="2995017"/>
          <a:ext cx="4338296" cy="167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15" tIns="176915" rIns="176915" bIns="17691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Neurocognitive testing</a:t>
          </a:r>
        </a:p>
      </dsp:txBody>
      <dsp:txXfrm>
        <a:off x="1930741" y="2995017"/>
        <a:ext cx="4338296" cy="16716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57566-2A4A-E548-932C-A5779BDB1D93}">
      <dsp:nvSpPr>
        <dsp:cNvPr id="0" name=""/>
        <dsp:cNvSpPr/>
      </dsp:nvSpPr>
      <dsp:spPr>
        <a:xfrm>
          <a:off x="0" y="42176"/>
          <a:ext cx="5115491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T1 (3D)</a:t>
          </a:r>
        </a:p>
      </dsp:txBody>
      <dsp:txXfrm>
        <a:off x="43321" y="85497"/>
        <a:ext cx="5028849" cy="800803"/>
      </dsp:txXfrm>
    </dsp:sp>
    <dsp:sp modelId="{2CD9C699-3F25-C64F-8A67-DAF438ED6BE1}">
      <dsp:nvSpPr>
        <dsp:cNvPr id="0" name=""/>
        <dsp:cNvSpPr/>
      </dsp:nvSpPr>
      <dsp:spPr>
        <a:xfrm>
          <a:off x="0" y="1036181"/>
          <a:ext cx="5115491" cy="887445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FLAIR (3D)</a:t>
          </a:r>
        </a:p>
      </dsp:txBody>
      <dsp:txXfrm>
        <a:off x="43321" y="1079502"/>
        <a:ext cx="5028849" cy="800803"/>
      </dsp:txXfrm>
    </dsp:sp>
    <dsp:sp modelId="{62C46779-B338-A04A-A6FE-3B3E9EF9E5E5}">
      <dsp:nvSpPr>
        <dsp:cNvPr id="0" name=""/>
        <dsp:cNvSpPr/>
      </dsp:nvSpPr>
      <dsp:spPr>
        <a:xfrm>
          <a:off x="0" y="2030186"/>
          <a:ext cx="5115491" cy="88744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DWI / ADC</a:t>
          </a:r>
        </a:p>
      </dsp:txBody>
      <dsp:txXfrm>
        <a:off x="43321" y="2073507"/>
        <a:ext cx="5028849" cy="800803"/>
      </dsp:txXfrm>
    </dsp:sp>
    <dsp:sp modelId="{15E2735D-62FF-1247-B120-8A8C52616789}">
      <dsp:nvSpPr>
        <dsp:cNvPr id="0" name=""/>
        <dsp:cNvSpPr/>
      </dsp:nvSpPr>
      <dsp:spPr>
        <a:xfrm>
          <a:off x="0" y="3024191"/>
          <a:ext cx="5115491" cy="887445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GRE</a:t>
          </a:r>
        </a:p>
      </dsp:txBody>
      <dsp:txXfrm>
        <a:off x="43321" y="3067512"/>
        <a:ext cx="5028849" cy="800803"/>
      </dsp:txXfrm>
    </dsp:sp>
    <dsp:sp modelId="{D3529893-5195-4047-9DF9-9BB13A5F289E}">
      <dsp:nvSpPr>
        <dsp:cNvPr id="0" name=""/>
        <dsp:cNvSpPr/>
      </dsp:nvSpPr>
      <dsp:spPr>
        <a:xfrm>
          <a:off x="0" y="4018196"/>
          <a:ext cx="5115491" cy="88744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SWI / SWAN (optional)</a:t>
          </a:r>
        </a:p>
      </dsp:txBody>
      <dsp:txXfrm>
        <a:off x="43321" y="4061517"/>
        <a:ext cx="5028849" cy="8008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B6EC2-BF0D-3542-9B05-53B1DBBF44F2}">
      <dsp:nvSpPr>
        <dsp:cNvPr id="0" name=""/>
        <dsp:cNvSpPr/>
      </dsp:nvSpPr>
      <dsp:spPr>
        <a:xfrm>
          <a:off x="0" y="38099"/>
          <a:ext cx="6492875" cy="12097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Will provide large scale data on the effect of anticoagulation on silent infarction and cognitive decline</a:t>
          </a:r>
        </a:p>
      </dsp:txBody>
      <dsp:txXfrm>
        <a:off x="59057" y="97156"/>
        <a:ext cx="6374761" cy="1091666"/>
      </dsp:txXfrm>
    </dsp:sp>
    <dsp:sp modelId="{8753C769-29BE-6044-937B-A062D50B3B87}">
      <dsp:nvSpPr>
        <dsp:cNvPr id="0" name=""/>
        <dsp:cNvSpPr/>
      </dsp:nvSpPr>
      <dsp:spPr>
        <a:xfrm>
          <a:off x="0" y="1311239"/>
          <a:ext cx="6492875" cy="120978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Will yield results that are important regardless of the results of the parent trial</a:t>
          </a:r>
        </a:p>
      </dsp:txBody>
      <dsp:txXfrm>
        <a:off x="59057" y="1370296"/>
        <a:ext cx="6374761" cy="1091666"/>
      </dsp:txXfrm>
    </dsp:sp>
    <dsp:sp modelId="{68D08C83-7C4F-3442-AE75-50266082BF0C}">
      <dsp:nvSpPr>
        <dsp:cNvPr id="0" name=""/>
        <dsp:cNvSpPr/>
      </dsp:nvSpPr>
      <dsp:spPr>
        <a:xfrm>
          <a:off x="0" y="2584380"/>
          <a:ext cx="6492875" cy="120978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Will provide deeper insight in the incidence of silent infarcts, the slope of post-stroke cognitive decline, and the relationship between them</a:t>
          </a:r>
        </a:p>
      </dsp:txBody>
      <dsp:txXfrm>
        <a:off x="59057" y="2643437"/>
        <a:ext cx="6374761" cy="1091666"/>
      </dsp:txXfrm>
    </dsp:sp>
    <dsp:sp modelId="{75682EBE-67E4-CA47-9E44-82BB60E06702}">
      <dsp:nvSpPr>
        <dsp:cNvPr id="0" name=""/>
        <dsp:cNvSpPr/>
      </dsp:nvSpPr>
      <dsp:spPr>
        <a:xfrm>
          <a:off x="0" y="3857520"/>
          <a:ext cx="6492875" cy="12097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Will set the stage for future trials to prevent silent infarction and post-stroke cognitive decline</a:t>
          </a:r>
        </a:p>
      </dsp:txBody>
      <dsp:txXfrm>
        <a:off x="59057" y="3916577"/>
        <a:ext cx="6374761" cy="1091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2F8C0-37DB-6143-ABBC-554369670EA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6BE96-4213-ED47-A43F-EC033401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6C7A7-CD49-4974-BA3A-56C0C040C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3BA29-04F1-4A13-B19E-76512055A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AA7B3-CAF3-4536-9DEC-21A7390CA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34F6-4BCA-4501-A45B-18892A8B1A56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7038F-93FD-4E92-BF50-7AB84EA7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4B21B-AAE4-4EA2-B5DA-98C07789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3DBD-C87C-41B0-8D66-9DF77981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5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2B34-9A01-42EF-B5FC-C263739F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E69D7-71A8-41C3-B049-2311E6785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D5CE0-4EE2-45D8-B9D1-0B573545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34F6-4BCA-4501-A45B-18892A8B1A56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7DEC3-B68C-402F-9771-2C66CB5C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9F1B2-3EA7-4D99-910A-A489C944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3DBD-C87C-41B0-8D66-9DF77981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4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FB9F21-A886-4998-91E0-469DD3C77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53DE3-1BAA-4FD8-B060-215C9315D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BA435-0C23-4ADD-98E5-B4810C99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34F6-4BCA-4501-A45B-18892A8B1A56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E5DAD-B0D4-4E31-90AE-07F7B2AB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F9C4D-7CC5-4C58-AE08-FF7AC14EB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3DBD-C87C-41B0-8D66-9DF77981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9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CB073-D9CA-4F05-9566-619F6E85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0F6EA-3D0C-469B-93F5-2B2B6EDF1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C80A6-CEA7-4B20-BF82-ABB95D94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34F6-4BCA-4501-A45B-18892A8B1A56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47993-3A45-44AC-B177-CC466A14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E0211-9EE8-4BE5-8869-FA50C57D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3DBD-C87C-41B0-8D66-9DF77981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1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330C-238C-43E0-B1BB-2139AAC7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DDD83-A789-404C-BC27-2EC51622A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149ED-C041-4084-B2E1-E13AF0F8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34F6-4BCA-4501-A45B-18892A8B1A56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59C00-E458-446E-97A1-F70A6FB3F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90385-A34A-4180-8903-205FA49C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3DBD-C87C-41B0-8D66-9DF77981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4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F7C6D-ADEB-440E-ADC2-EF5150F93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CB648-11A1-46B6-BD85-2669DE67A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6844D-AA33-4E1C-B5E8-AA12CD1DF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006A5-8D81-43CA-B78F-1A6DD148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34F6-4BCA-4501-A45B-18892A8B1A56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256C4-622B-4D4E-A9E5-4CDB084D9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C2EF2-24F2-451E-B22D-8EBED4C1F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3DBD-C87C-41B0-8D66-9DF77981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4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ADD15-35FE-46D8-856D-B3FD28ED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D9346-7C3E-409F-88D2-E0C8BF841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0EDA3-5998-42AE-A533-BEC7E89BB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CE0F5-8299-429D-BBC8-B0B95B79C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DC35E-AD6B-42A8-93E2-ECB4779B8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CF57D-5A66-4ABF-919C-A32EC4D0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34F6-4BCA-4501-A45B-18892A8B1A56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4BC84-C6B4-48A2-8D2A-659F7820B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1228E9-93F2-4E4E-80E5-72B6A74E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3DBD-C87C-41B0-8D66-9DF77981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475AC-BC96-4BBD-977B-FBFCA931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90608-21AE-42F7-803A-6BA851F5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34F6-4BCA-4501-A45B-18892A8B1A56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E2F52-A7C6-4791-8FAF-027D54F1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4C7C3-F28A-42AE-BD59-65395F3E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3DBD-C87C-41B0-8D66-9DF77981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3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9DC65-D086-407E-A26B-F329851D5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34F6-4BCA-4501-A45B-18892A8B1A56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B571E-0B11-4F8B-8240-68CC1D8D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5B30C-B970-454F-8993-6C4F78F29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3DBD-C87C-41B0-8D66-9DF77981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1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3DD6-1E7E-4C9C-B98E-1B39B581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E54C2-C97F-47F7-9D73-A7999E9D2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49BEF-B41C-4129-BF27-2FA32138E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95CB9-2264-4489-BAE0-7D4CB6C3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34F6-4BCA-4501-A45B-18892A8B1A56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9CF67-56AF-41D4-B7FF-48DC07A89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C6510-D2FE-4F73-9DAD-DA9401C8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3DBD-C87C-41B0-8D66-9DF77981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F8A6-CC8F-4393-9A75-2DCB9CC4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36C0E2-141E-4EB9-AC84-55C9CA7A3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028D8-C201-4AC8-9469-B5D11ECB1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A7496-3517-4CC5-8533-8890239D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34F6-4BCA-4501-A45B-18892A8B1A56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8FD41-9145-460F-A320-C7A02E38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A77F2-006F-4CFC-820F-FD2325FF3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3DBD-C87C-41B0-8D66-9DF77981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9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F805F8-1235-4246-91AE-4C04A53A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50780-DB27-448E-8440-5033CC8D8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B48E5-6716-4DFB-9B25-EF707FACF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034F6-4BCA-4501-A45B-18892A8B1A56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D5938-8D90-446A-831E-050AEBFC3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234D4-C1D4-4B58-B438-6C0DA0D73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53DBD-C87C-41B0-8D66-9DF77981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9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webdcu.musc.edu/campu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jp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4.jpg"/><Relationship Id="rId2" Type="http://schemas.openxmlformats.org/officeDocument/2006/relationships/image" Target="../media/image25.tiff"/><Relationship Id="rId16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3.jpg"/><Relationship Id="rId5" Type="http://schemas.openxmlformats.org/officeDocument/2006/relationships/image" Target="../media/image28.jpeg"/><Relationship Id="rId15" Type="http://schemas.openxmlformats.org/officeDocument/2006/relationships/image" Target="../media/image37.jp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microsoft.com/office/2007/relationships/hdphoto" Target="../media/hdphoto1.wdp"/><Relationship Id="rId14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3AC21-1367-425E-9AD2-AB91B522F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US" sz="54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ARCADIA-CSI</a:t>
            </a:r>
            <a:br>
              <a:rPr lang="en-US" sz="54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5400" b="1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EE1F0-5AA6-40C3-B3FF-6046D3C7B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</a:rPr>
              <a:t>An ancillary study to the ARCADIA trial</a:t>
            </a:r>
          </a:p>
          <a:p>
            <a:pPr algn="r"/>
            <a:r>
              <a:rPr lang="en-US" sz="1400" dirty="0">
                <a:solidFill>
                  <a:srgbClr val="FFFFFF"/>
                </a:solidFill>
              </a:rPr>
              <a:t>Joe Broderick, Christy </a:t>
            </a:r>
            <a:r>
              <a:rPr lang="en-US" sz="1400" dirty="0" err="1">
                <a:solidFill>
                  <a:srgbClr val="FFFFFF"/>
                </a:solidFill>
              </a:rPr>
              <a:t>Cassarly</a:t>
            </a:r>
            <a:r>
              <a:rPr lang="en-US" sz="1400" dirty="0">
                <a:solidFill>
                  <a:srgbClr val="FFFFFF"/>
                </a:solidFill>
              </a:rPr>
              <a:t>, George Howard, Stephanie Kemp, </a:t>
            </a:r>
            <a:r>
              <a:rPr lang="en-US" sz="1400" dirty="0" err="1">
                <a:solidFill>
                  <a:srgbClr val="FFFFFF"/>
                </a:solidFill>
              </a:rPr>
              <a:t>Faria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Khattack</a:t>
            </a:r>
            <a:r>
              <a:rPr lang="en-US" sz="1400" dirty="0">
                <a:solidFill>
                  <a:srgbClr val="FFFFFF"/>
                </a:solidFill>
              </a:rPr>
              <a:t>, Maarten Lansberg, Ron Lazar, Terina Myers, Kevin </a:t>
            </a:r>
            <a:r>
              <a:rPr lang="en-US" sz="1400" dirty="0" err="1">
                <a:solidFill>
                  <a:srgbClr val="FFFFFF"/>
                </a:solidFill>
              </a:rPr>
              <a:t>Sheth</a:t>
            </a:r>
            <a:r>
              <a:rPr lang="en-US" sz="1400" dirty="0">
                <a:solidFill>
                  <a:srgbClr val="FFFFFF"/>
                </a:solidFill>
              </a:rPr>
              <a:t>, David </a:t>
            </a:r>
            <a:r>
              <a:rPr lang="en-US" sz="1400" dirty="0" err="1">
                <a:solidFill>
                  <a:srgbClr val="FFFFFF"/>
                </a:solidFill>
              </a:rPr>
              <a:t>Tirschwell</a:t>
            </a:r>
            <a:endParaRPr lang="en-US" sz="1400" dirty="0">
              <a:solidFill>
                <a:srgbClr val="FFFFFF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D3B234E-6C3A-C143-9928-D2694826D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04009"/>
            <a:ext cx="5459470" cy="48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4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3AC21-1367-425E-9AD2-AB91B522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 dirty="0"/>
              <a:t>Study End MRI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Freeform: Shape 2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EE1F0-5AA6-40C3-B3FF-6046D3C7B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595283"/>
            <a:ext cx="5006336" cy="4128246"/>
          </a:xfrm>
        </p:spPr>
        <p:txBody>
          <a:bodyPr anchor="t">
            <a:normAutofit/>
          </a:bodyPr>
          <a:lstStyle/>
          <a:p>
            <a:pPr marL="342900" indent="-342900"/>
            <a:r>
              <a:rPr lang="en-US" sz="2000" dirty="0"/>
              <a:t>Simple protocol with standard sequences</a:t>
            </a:r>
          </a:p>
          <a:p>
            <a:pPr marL="342900" indent="-342900"/>
            <a:r>
              <a:rPr lang="en-US" sz="2000" dirty="0"/>
              <a:t>Preferably on 3T (1.5T acceptable)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15 minute scanning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30 minutes total time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MUSC will collect and store the images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Stanford Radiology Core will analyze the images:</a:t>
            </a:r>
          </a:p>
          <a:p>
            <a:pPr marL="800100" lvl="1" indent="-342900"/>
            <a:r>
              <a:rPr lang="en-US" sz="2000" dirty="0"/>
              <a:t>New Silent infarcts</a:t>
            </a:r>
          </a:p>
          <a:p>
            <a:pPr marL="800100" lvl="1" indent="-342900"/>
            <a:r>
              <a:rPr lang="en-US" sz="2000" dirty="0"/>
              <a:t>White matter disease burden</a:t>
            </a:r>
          </a:p>
          <a:p>
            <a:pPr marL="800100" lvl="1" indent="-342900"/>
            <a:r>
              <a:rPr lang="en-US" sz="2000" dirty="0"/>
              <a:t>Micro-</a:t>
            </a:r>
            <a:r>
              <a:rPr lang="en-US" sz="2000" dirty="0" err="1"/>
              <a:t>hemorhages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93CD0F-07EA-114D-AA60-F78C6AD03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6" y="547255"/>
            <a:ext cx="4071077" cy="36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51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4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4098B-C795-F54E-83B0-459BAAF8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Enrollment / Baseline</a:t>
            </a:r>
          </a:p>
        </p:txBody>
      </p:sp>
      <p:cxnSp>
        <p:nvCxnSpPr>
          <p:cNvPr id="30" name="Straight Connector 26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D055190B-A3F5-4B38-BE77-AC4189EBFC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268301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25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362F4-426F-3349-80B4-1AACBDD2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General Consenting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40F7D-2DC4-1E49-BF27-C667EB9FC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754" y="3092970"/>
            <a:ext cx="10561670" cy="33078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research subject should have an opportunity to read the consent and ask questions about anything they do not understand.</a:t>
            </a:r>
          </a:p>
          <a:p>
            <a:r>
              <a:rPr lang="en-US" dirty="0">
                <a:solidFill>
                  <a:srgbClr val="000000"/>
                </a:solidFill>
              </a:rPr>
              <a:t>Enough time should be given to the subject to consider whether or not to participate in the study</a:t>
            </a:r>
          </a:p>
          <a:p>
            <a:r>
              <a:rPr lang="en-US" dirty="0">
                <a:solidFill>
                  <a:srgbClr val="000000"/>
                </a:solidFill>
              </a:rPr>
              <a:t>The subject should know that participation in the study is voluntary and that he/she may stop the study at any time</a:t>
            </a:r>
          </a:p>
          <a:p>
            <a:pPr lvl="1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7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362F4-426F-3349-80B4-1AACBDD2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When do ARCADIA subjects become CSI eligible ?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40F7D-2DC4-1E49-BF27-C667EB9FC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754" y="3092970"/>
            <a:ext cx="10561670" cy="33078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When a site becomes active for </a:t>
            </a:r>
            <a:r>
              <a:rPr lang="en-US" dirty="0"/>
              <a:t>ARCADIA∙CSI</a:t>
            </a:r>
            <a:r>
              <a:rPr lang="en-US" dirty="0">
                <a:solidFill>
                  <a:srgbClr val="000000"/>
                </a:solidFill>
              </a:rPr>
              <a:t>, all patients already randomized in ARCADIA become immediately </a:t>
            </a:r>
            <a:r>
              <a:rPr lang="en-US" dirty="0"/>
              <a:t>ARCADIA∙CSI</a:t>
            </a:r>
            <a:r>
              <a:rPr lang="en-US" dirty="0">
                <a:solidFill>
                  <a:srgbClr val="000000"/>
                </a:solidFill>
              </a:rPr>
              <a:t> eligible </a:t>
            </a:r>
          </a:p>
          <a:p>
            <a:r>
              <a:rPr lang="en-US" dirty="0">
                <a:solidFill>
                  <a:srgbClr val="000000"/>
                </a:solidFill>
              </a:rPr>
              <a:t>Additional patients will become eligible as the site randomizes new ARCADIA patients</a:t>
            </a:r>
          </a:p>
        </p:txBody>
      </p:sp>
    </p:spTree>
    <p:extLst>
      <p:ext uri="{BB962C8B-B14F-4D97-AF65-F5344CB8AC3E}">
        <p14:creationId xmlns:p14="http://schemas.microsoft.com/office/powerpoint/2010/main" val="625493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362F4-426F-3349-80B4-1AACBDD2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Timing of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40F7D-2DC4-1E49-BF27-C667EB9FC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13" y="3168154"/>
            <a:ext cx="10561670" cy="2971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Scenario 1: Patients who are already randomized in ARCADIA and on study drug when site becomes ARCADIA-CSI active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If next ARCADIA clinic visit ≤ 3months, obtain consent during that visit 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If next ARCADIA clinic visit &gt; 3months, schedule a dedicated visit for ARCADIA-CSI consent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C7F4FA-67B8-1740-A96F-C4447EB02730}"/>
              </a:ext>
            </a:extLst>
          </p:cNvPr>
          <p:cNvSpPr/>
          <p:nvPr/>
        </p:nvSpPr>
        <p:spPr>
          <a:xfrm>
            <a:off x="1062268" y="3429000"/>
            <a:ext cx="94958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ARCADIA∙CSI consent should be obtained as soon as feasible after the patient meets ARCADIA∙CSI eligibility criteria </a:t>
            </a:r>
          </a:p>
          <a:p>
            <a:pPr algn="ctr"/>
            <a:r>
              <a:rPr lang="en-US" sz="2800" dirty="0"/>
              <a:t>(goal is within 2 weeks and not to exceed 3 months </a:t>
            </a:r>
          </a:p>
          <a:p>
            <a:pPr algn="ctr"/>
            <a:r>
              <a:rPr lang="en-US" sz="2800" dirty="0"/>
              <a:t>after a patient becomes ARCADIA∙CSI eligible)</a:t>
            </a:r>
          </a:p>
        </p:txBody>
      </p:sp>
    </p:spTree>
    <p:extLst>
      <p:ext uri="{BB962C8B-B14F-4D97-AF65-F5344CB8AC3E}">
        <p14:creationId xmlns:p14="http://schemas.microsoft.com/office/powerpoint/2010/main" val="181383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362F4-426F-3349-80B4-1AACBDD2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Timing of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40F7D-2DC4-1E49-BF27-C667EB9FC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13" y="3168154"/>
            <a:ext cx="10561670" cy="2971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Scenario 1: Patients who are already randomized in ARCADIA and on study drug when site becomes ARCADIA-CSI active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If next ARCADIA clinic visit ≤ 3months, obtain consent during that visit  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If next ARCADIA clinic visit &gt; 3months, schedule a dedicated visit for ARCADIA-CSI consent</a:t>
            </a:r>
          </a:p>
          <a:p>
            <a:r>
              <a:rPr lang="en-US" dirty="0"/>
              <a:t>Scenario 2: Patient who are consented and randomized in ARCADIA after a site becomes ARCADIA-CSI active</a:t>
            </a:r>
          </a:p>
          <a:p>
            <a:pPr lvl="1"/>
            <a:r>
              <a:rPr lang="en-US" sz="2000" dirty="0"/>
              <a:t>Obtain ARCADIA-CSI consent during randomization visit</a:t>
            </a:r>
          </a:p>
          <a:p>
            <a:pPr lvl="1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17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9" y="5340151"/>
            <a:ext cx="2172211" cy="1140411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10259189" y="144506"/>
            <a:ext cx="1688298" cy="170044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9562" y="4745082"/>
            <a:ext cx="10972800" cy="0"/>
          </a:xfrm>
          <a:prstGeom prst="straightConnector1">
            <a:avLst/>
          </a:prstGeom>
          <a:ln w="2540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9562" y="4480560"/>
            <a:ext cx="0" cy="5486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45920" y="4572000"/>
            <a:ext cx="0" cy="365760"/>
          </a:xfrm>
          <a:prstGeom prst="line">
            <a:avLst/>
          </a:prstGeom>
          <a:ln cap="sq">
            <a:miter lim="800000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65120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84320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02758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21577" y="4572941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40396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59596" y="4572941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180320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60756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91001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00678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4068" y="4936103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40602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57135" y="4935729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68159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70972" y="4935729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90213" y="813816"/>
            <a:ext cx="182880" cy="393192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222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79562" y="5454606"/>
            <a:ext cx="2943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Site activation for ARCADIA-CSI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1085" y="497862"/>
            <a:ext cx="1138382" cy="10100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5" y="3306895"/>
            <a:ext cx="446484" cy="9525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0" y="2128572"/>
            <a:ext cx="446484" cy="9525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8" y="973779"/>
            <a:ext cx="446484" cy="9525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252410" y="144506"/>
            <a:ext cx="242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ARCADIA subjects on study drug</a:t>
            </a:r>
          </a:p>
        </p:txBody>
      </p:sp>
      <p:cxnSp>
        <p:nvCxnSpPr>
          <p:cNvPr id="53" name="Curved Connector 52"/>
          <p:cNvCxnSpPr/>
          <p:nvPr/>
        </p:nvCxnSpPr>
        <p:spPr>
          <a:xfrm rot="10800000" flipV="1">
            <a:off x="627254" y="561975"/>
            <a:ext cx="626135" cy="548880"/>
          </a:xfrm>
          <a:prstGeom prst="curvedConnector3">
            <a:avLst>
              <a:gd name="adj1" fmla="val 53043"/>
            </a:avLst>
          </a:prstGeom>
          <a:ln>
            <a:headEnd type="none"/>
            <a:tailEnd type="triangle" w="lg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0678270" y="4942755"/>
            <a:ext cx="159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(months)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3339433" y="1421436"/>
            <a:ext cx="11428" cy="3319272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50" y="313197"/>
            <a:ext cx="566861" cy="5668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03843" y="4945752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7675" y="5200650"/>
            <a:ext cx="257175" cy="3333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3837" y="5168010"/>
            <a:ext cx="155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Scheduled ARCADIA visit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28" y="4917224"/>
            <a:ext cx="751315" cy="75131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932811" y="635225"/>
            <a:ext cx="16568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Introduce study and if interested, reserve time for cognitive assessment after upcoming clinic visit</a:t>
            </a:r>
          </a:p>
        </p:txBody>
      </p:sp>
    </p:spTree>
    <p:extLst>
      <p:ext uri="{BB962C8B-B14F-4D97-AF65-F5344CB8AC3E}">
        <p14:creationId xmlns:p14="http://schemas.microsoft.com/office/powerpoint/2010/main" val="73281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0808 -0.0016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-9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43" grpId="0"/>
      <p:bldP spid="43" grpId="1"/>
      <p:bldP spid="8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379562" y="4745082"/>
            <a:ext cx="10972800" cy="0"/>
          </a:xfrm>
          <a:prstGeom prst="straightConnector1">
            <a:avLst/>
          </a:prstGeom>
          <a:ln w="2540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9562" y="4456839"/>
            <a:ext cx="0" cy="5486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45920" y="4572000"/>
            <a:ext cx="0" cy="365760"/>
          </a:xfrm>
          <a:prstGeom prst="line">
            <a:avLst/>
          </a:prstGeom>
          <a:ln cap="sq">
            <a:miter lim="800000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65120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84320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02758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21577" y="4572941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40396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59596" y="4572941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180320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60756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91001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00678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4068" y="4936103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40602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57135" y="4935729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68159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70972" y="4935729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90213" y="813816"/>
            <a:ext cx="182880" cy="393192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222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0" y="2130552"/>
            <a:ext cx="446484" cy="9525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960120"/>
            <a:ext cx="446484" cy="95250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0678270" y="4942755"/>
            <a:ext cx="159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(months)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3339433" y="1426464"/>
            <a:ext cx="11428" cy="3319272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128" y="75152"/>
            <a:ext cx="570464" cy="5704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41715" y="520177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750" y="804351"/>
            <a:ext cx="530183" cy="5301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" y="310896"/>
            <a:ext cx="566861" cy="5668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90768" y="-4123"/>
            <a:ext cx="2198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Obtain 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Perform cognitive test at visit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1020805" y="2551176"/>
            <a:ext cx="0" cy="2179983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85" y="4918517"/>
            <a:ext cx="751315" cy="75131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7" y="4928616"/>
            <a:ext cx="751315" cy="7513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534" y="1266289"/>
            <a:ext cx="3225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Introduce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Obtain 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Attempt same day cognitive test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24" y="742011"/>
            <a:ext cx="570464" cy="57046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25133" y="787731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301" y="714579"/>
            <a:ext cx="626165" cy="62616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932811" y="635225"/>
            <a:ext cx="165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Introduce study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83837" y="5168010"/>
            <a:ext cx="155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Scheduled ARCADIA visit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99709" y="5174162"/>
            <a:ext cx="155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Scheduled ARCADIA visit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57B682-2B51-0142-857C-5F8DDD3831D2}"/>
              </a:ext>
            </a:extLst>
          </p:cNvPr>
          <p:cNvSpPr txBox="1"/>
          <p:nvPr/>
        </p:nvSpPr>
        <p:spPr>
          <a:xfrm>
            <a:off x="203843" y="4945752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2017871-E81A-B748-A3E7-8749EC9DA817}"/>
              </a:ext>
            </a:extLst>
          </p:cNvPr>
          <p:cNvSpPr/>
          <p:nvPr/>
        </p:nvSpPr>
        <p:spPr>
          <a:xfrm>
            <a:off x="10259189" y="144506"/>
            <a:ext cx="1688298" cy="170044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9EBFCA7-E2C6-5040-BFFE-2A49AD0A12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1085" y="497862"/>
            <a:ext cx="1138382" cy="10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7.40741E-7 L 0.13789 -0.00162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0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9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9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0.05312 0.0004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4" grpId="0"/>
      <p:bldP spid="24" grpId="1"/>
      <p:bldP spid="2" grpId="0"/>
      <p:bldP spid="2" grpId="1"/>
      <p:bldP spid="47" grpId="0"/>
      <p:bldP spid="47" grpId="1"/>
      <p:bldP spid="49" grpId="0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379562" y="4745082"/>
            <a:ext cx="10972800" cy="0"/>
          </a:xfrm>
          <a:prstGeom prst="straightConnector1">
            <a:avLst/>
          </a:prstGeom>
          <a:ln w="2540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9562" y="4480560"/>
            <a:ext cx="0" cy="5486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45920" y="4572000"/>
            <a:ext cx="0" cy="365760"/>
          </a:xfrm>
          <a:prstGeom prst="line">
            <a:avLst/>
          </a:prstGeom>
          <a:ln cap="sq">
            <a:miter lim="800000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65120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84320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02758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21577" y="4572941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40396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59596" y="4572941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180320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60756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91001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00678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4068" y="4936103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40602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57135" y="4935729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68159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70972" y="4935729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90213" y="813816"/>
            <a:ext cx="182880" cy="393192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222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0" y="3243943"/>
            <a:ext cx="446484" cy="9525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04" y="2130552"/>
            <a:ext cx="446484" cy="95250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0678270" y="4942755"/>
            <a:ext cx="159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(months)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252896" y="2551176"/>
            <a:ext cx="0" cy="2179983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024128" y="2551176"/>
            <a:ext cx="0" cy="2179983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" y="4928616"/>
            <a:ext cx="751315" cy="75131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817368" y="1047577"/>
            <a:ext cx="1797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Schedule cognitive test at home if same day test is not possible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394" y="1340550"/>
            <a:ext cx="626165" cy="62616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18" y="4928616"/>
            <a:ext cx="751315" cy="75131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335092" y="5166638"/>
            <a:ext cx="176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Scheduled ARCADIA visit too far out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5908455" y="3769743"/>
            <a:ext cx="1840" cy="961416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68" y="2563971"/>
            <a:ext cx="566861" cy="566861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145641" y="2044747"/>
            <a:ext cx="1714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Introduce study &amp; schedule appointment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9AD9E5-19F4-9E41-B480-0CF33FFB4C34}"/>
              </a:ext>
            </a:extLst>
          </p:cNvPr>
          <p:cNvSpPr txBox="1"/>
          <p:nvPr/>
        </p:nvSpPr>
        <p:spPr>
          <a:xfrm>
            <a:off x="203843" y="4945752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7184ACC-2E27-544C-A911-029404F15FDA}"/>
              </a:ext>
            </a:extLst>
          </p:cNvPr>
          <p:cNvSpPr/>
          <p:nvPr/>
        </p:nvSpPr>
        <p:spPr>
          <a:xfrm>
            <a:off x="10259189" y="144506"/>
            <a:ext cx="1688298" cy="170044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6202A3E-34F2-E946-B983-DACB47D8C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1085" y="497862"/>
            <a:ext cx="1138382" cy="10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-2.59259E-6 L 0.10196 -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05286 0.0018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63" grpId="0"/>
      <p:bldP spid="63" grpId="1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379562" y="4745082"/>
            <a:ext cx="10972800" cy="0"/>
          </a:xfrm>
          <a:prstGeom prst="straightConnector1">
            <a:avLst/>
          </a:prstGeom>
          <a:ln w="2540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9562" y="4480560"/>
            <a:ext cx="0" cy="5486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45920" y="4572000"/>
            <a:ext cx="0" cy="365760"/>
          </a:xfrm>
          <a:prstGeom prst="line">
            <a:avLst/>
          </a:prstGeom>
          <a:ln cap="sq">
            <a:miter lim="800000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65120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84320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02758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21577" y="4572941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40396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59596" y="4572941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180320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60756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91001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00678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4068" y="4936103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40602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57135" y="4935729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68159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70972" y="4935729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90213" y="813816"/>
            <a:ext cx="182880" cy="393192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222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3227832"/>
            <a:ext cx="446484" cy="95250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0678270" y="4942755"/>
            <a:ext cx="159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(months)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91440" y="165432"/>
            <a:ext cx="2033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Participant meets randomization criteria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68" y="2563971"/>
            <a:ext cx="566861" cy="56686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39" y="1310951"/>
            <a:ext cx="446484" cy="9525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193709" y="268762"/>
            <a:ext cx="147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New ARCADIA </a:t>
            </a:r>
          </a:p>
          <a:p>
            <a:r>
              <a:rPr lang="en-US" sz="1600" dirty="0"/>
              <a:t>consent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24" y="699290"/>
            <a:ext cx="566861" cy="5668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5641" y="2044747"/>
            <a:ext cx="1714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Introduce study &amp; schedule appointment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2249777" y="3769743"/>
            <a:ext cx="1840" cy="961416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4" y="4883223"/>
            <a:ext cx="751315" cy="751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4979" y="5411070"/>
            <a:ext cx="2186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Dedicated ARCADIA-CSI enrollment visit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762797" y="2323792"/>
            <a:ext cx="199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Obtain 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Perform cognitive test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461" y="2999860"/>
            <a:ext cx="570464" cy="570464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2521874" y="3521071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5909" y="3805245"/>
            <a:ext cx="530183" cy="530183"/>
          </a:xfrm>
          <a:prstGeom prst="rect">
            <a:avLst/>
          </a:prstGeom>
        </p:spPr>
      </p:pic>
      <p:cxnSp>
        <p:nvCxnSpPr>
          <p:cNvPr id="72" name="Straight Arrow Connector 71"/>
          <p:cNvCxnSpPr/>
          <p:nvPr/>
        </p:nvCxnSpPr>
        <p:spPr>
          <a:xfrm>
            <a:off x="5278272" y="727275"/>
            <a:ext cx="0" cy="487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33333" y="1187036"/>
            <a:ext cx="2623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Schedule randomization 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Introduce ARCADIA-CSI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AF0D14B-B651-3D47-9B99-B294169DFC01}"/>
              </a:ext>
            </a:extLst>
          </p:cNvPr>
          <p:cNvSpPr txBox="1"/>
          <p:nvPr/>
        </p:nvSpPr>
        <p:spPr>
          <a:xfrm>
            <a:off x="203843" y="4945752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1CEC4EE-6ACE-514C-B273-61C54FF6D117}"/>
              </a:ext>
            </a:extLst>
          </p:cNvPr>
          <p:cNvCxnSpPr/>
          <p:nvPr/>
        </p:nvCxnSpPr>
        <p:spPr>
          <a:xfrm>
            <a:off x="5915227" y="685840"/>
            <a:ext cx="0" cy="48774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E6A2E494-02C3-8C4B-BEB9-8AD543239F71}"/>
              </a:ext>
            </a:extLst>
          </p:cNvPr>
          <p:cNvSpPr/>
          <p:nvPr/>
        </p:nvSpPr>
        <p:spPr>
          <a:xfrm>
            <a:off x="10259189" y="144506"/>
            <a:ext cx="1688298" cy="170044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6787CCF-1406-CE46-B182-C402337673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1085" y="497862"/>
            <a:ext cx="1138382" cy="10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1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10157 -0.004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7 L 0.05248 0.0002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58" grpId="0"/>
      <p:bldP spid="58" grpId="1"/>
      <p:bldP spid="2" grpId="0"/>
      <p:bldP spid="4" grpId="0"/>
      <p:bldP spid="4" grpId="1"/>
      <p:bldP spid="67" grpId="0"/>
      <p:bldP spid="67" grpId="1"/>
      <p:bldP spid="70" grpId="0"/>
      <p:bldP spid="70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4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B9AD7F-76EC-6C4F-880B-161E025BE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Thank you !</a:t>
            </a:r>
          </a:p>
        </p:txBody>
      </p:sp>
      <p:sp>
        <p:nvSpPr>
          <p:cNvPr id="29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05F6C6-7B2A-D647-A29E-E91BD0769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9" y="1812258"/>
            <a:ext cx="3661831" cy="32536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36160-C0BD-1A46-BB8F-B293884B9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2421682"/>
            <a:ext cx="5817891" cy="3639289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This slide-set provides you with 8 hours of investigator training for ARCADIA-CSI, an ancillary study to the ARCADIA trial. 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Thank you in advance for taking the time to review the slides.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Once you have viewed them, please fill out the ‘</a:t>
            </a:r>
            <a:r>
              <a:rPr lang="en-US" sz="2400" dirty="0">
                <a:solidFill>
                  <a:srgbClr val="000000"/>
                </a:solidFill>
                <a:hlinkClick r:id="rId4"/>
              </a:rPr>
              <a:t>Training Attestation Form</a:t>
            </a:r>
            <a:r>
              <a:rPr lang="en-US" sz="2400" dirty="0">
                <a:solidFill>
                  <a:srgbClr val="000000"/>
                </a:solidFill>
              </a:rPr>
              <a:t>’ that will be posted on Training Campus (</a:t>
            </a:r>
            <a:r>
              <a:rPr lang="en-US" sz="2400" dirty="0" err="1">
                <a:solidFill>
                  <a:srgbClr val="000000"/>
                </a:solidFill>
              </a:rPr>
              <a:t>webdcu.musc.edu</a:t>
            </a:r>
            <a:r>
              <a:rPr lang="en-US" sz="2400" dirty="0">
                <a:solidFill>
                  <a:srgbClr val="000000"/>
                </a:solidFill>
              </a:rPr>
              <a:t>/campus)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8D5430-5784-F848-AC3C-6C9D17E98945}"/>
              </a:ext>
            </a:extLst>
          </p:cNvPr>
          <p:cNvSpPr txBox="1"/>
          <p:nvPr/>
        </p:nvSpPr>
        <p:spPr>
          <a:xfrm>
            <a:off x="9715002" y="2391637"/>
            <a:ext cx="150323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/>
              <a:t>a very brief</a:t>
            </a:r>
          </a:p>
        </p:txBody>
      </p:sp>
      <p:pic>
        <p:nvPicPr>
          <p:cNvPr id="18" name="Graphic 17" descr="Smiling face with solid fill">
            <a:extLst>
              <a:ext uri="{FF2B5EF4-FFF2-40B4-BE49-F238E27FC236}">
                <a16:creationId xmlns:a16="http://schemas.microsoft.com/office/drawing/2014/main" id="{D1F2871C-C5D7-D047-862B-017B2FFEABD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113656" y="2335390"/>
            <a:ext cx="365580" cy="3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379562" y="4745082"/>
            <a:ext cx="10972800" cy="0"/>
          </a:xfrm>
          <a:prstGeom prst="straightConnector1">
            <a:avLst/>
          </a:prstGeom>
          <a:ln w="2540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9562" y="4480560"/>
            <a:ext cx="0" cy="5486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45920" y="4572000"/>
            <a:ext cx="0" cy="365760"/>
          </a:xfrm>
          <a:prstGeom prst="line">
            <a:avLst/>
          </a:prstGeom>
          <a:ln cap="sq">
            <a:miter lim="800000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65120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84320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02758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21577" y="4572941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40396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59596" y="4572941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180320" y="4572000"/>
            <a:ext cx="0" cy="36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60756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91001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00678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4068" y="4936103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40602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57135" y="4935729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68159" y="4937760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70972" y="4935729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90213" y="813816"/>
            <a:ext cx="182880" cy="393192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222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0678270" y="4942755"/>
            <a:ext cx="159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(months)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15014" y="5495707"/>
            <a:ext cx="233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ARCADIA randomization visit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45" y="1316736"/>
            <a:ext cx="446484" cy="952500"/>
          </a:xfrm>
          <a:prstGeom prst="rect">
            <a:avLst/>
          </a:prstGeom>
        </p:spPr>
      </p:pic>
      <p:cxnSp>
        <p:nvCxnSpPr>
          <p:cNvPr id="70" name="Straight Arrow Connector 69"/>
          <p:cNvCxnSpPr/>
          <p:nvPr/>
        </p:nvCxnSpPr>
        <p:spPr>
          <a:xfrm flipH="1" flipV="1">
            <a:off x="6511754" y="1824680"/>
            <a:ext cx="11428" cy="2926080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635" y="953068"/>
            <a:ext cx="570464" cy="570464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743649" y="1394567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784" y="1695140"/>
            <a:ext cx="626165" cy="62616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24" y="699290"/>
            <a:ext cx="566861" cy="5668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4207" y="904935"/>
            <a:ext cx="1982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Randomize in ARCADIA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Obtain ARCADIA-CSI consent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Perform cognitive test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99" y="5109368"/>
            <a:ext cx="751315" cy="751315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H="1" flipV="1">
            <a:off x="6536229" y="4755821"/>
            <a:ext cx="309310" cy="4068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DC31A66-A18F-5947-9987-2826792D8AAF}"/>
              </a:ext>
            </a:extLst>
          </p:cNvPr>
          <p:cNvSpPr txBox="1"/>
          <p:nvPr/>
        </p:nvSpPr>
        <p:spPr>
          <a:xfrm>
            <a:off x="203843" y="4945752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24BF88F-33DC-A04A-B9C7-D0E43D36005B}"/>
              </a:ext>
            </a:extLst>
          </p:cNvPr>
          <p:cNvSpPr/>
          <p:nvPr/>
        </p:nvSpPr>
        <p:spPr>
          <a:xfrm>
            <a:off x="10259189" y="144506"/>
            <a:ext cx="1688298" cy="170044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D737C48-55AB-5F4F-8E66-74908DC4D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1085" y="497862"/>
            <a:ext cx="1138382" cy="10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05026 0.0009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362F4-426F-3349-80B4-1AACBDD2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Baseline MRI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73AFF4-29B5-E845-BA59-6A0F509E6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56" y="2546818"/>
            <a:ext cx="4501896" cy="760334"/>
          </a:xfrm>
          <a:ln>
            <a:solidFill>
              <a:schemeClr val="accent1"/>
            </a:solidFill>
          </a:ln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Patient had standard-of-care MRI post index stroke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9D5BC53-6A02-8542-9052-DED209A999DC}"/>
              </a:ext>
            </a:extLst>
          </p:cNvPr>
          <p:cNvSpPr/>
          <p:nvPr/>
        </p:nvSpPr>
        <p:spPr>
          <a:xfrm>
            <a:off x="5239512" y="2674012"/>
            <a:ext cx="1792224" cy="407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D1E4431-1877-3C46-B65A-57ABE2E725BC}"/>
              </a:ext>
            </a:extLst>
          </p:cNvPr>
          <p:cNvSpPr txBox="1">
            <a:spLocks/>
          </p:cNvSpPr>
          <p:nvPr/>
        </p:nvSpPr>
        <p:spPr>
          <a:xfrm>
            <a:off x="3916680" y="3769034"/>
            <a:ext cx="4501896" cy="6194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Upload MRI to </a:t>
            </a:r>
            <a:r>
              <a:rPr lang="en-US" dirty="0" err="1"/>
              <a:t>WebDCU</a:t>
            </a:r>
            <a:endParaRPr lang="en-US" dirty="0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39D8F55E-B4F9-0042-BC1E-7287321BB90C}"/>
              </a:ext>
            </a:extLst>
          </p:cNvPr>
          <p:cNvSpPr/>
          <p:nvPr/>
        </p:nvSpPr>
        <p:spPr>
          <a:xfrm>
            <a:off x="4126992" y="3241124"/>
            <a:ext cx="987552" cy="6194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5A0039-8E27-5C47-94C1-9B5729229C1F}"/>
              </a:ext>
            </a:extLst>
          </p:cNvPr>
          <p:cNvSpPr txBox="1">
            <a:spLocks/>
          </p:cNvSpPr>
          <p:nvPr/>
        </p:nvSpPr>
        <p:spPr>
          <a:xfrm>
            <a:off x="7135368" y="2550662"/>
            <a:ext cx="4501896" cy="76033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Obtain Research MRI</a:t>
            </a:r>
            <a:endParaRPr lang="en-US" sz="22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/>
              <a:t>≤ 2 weeks of ARCADIA-CSI enrollment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B6C205E-C94F-3440-B31B-40E01ED270AF}"/>
              </a:ext>
            </a:extLst>
          </p:cNvPr>
          <p:cNvSpPr txBox="1">
            <a:spLocks/>
          </p:cNvSpPr>
          <p:nvPr/>
        </p:nvSpPr>
        <p:spPr>
          <a:xfrm>
            <a:off x="3916680" y="4786902"/>
            <a:ext cx="4501896" cy="6761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Radiology Core Lab Review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521D820E-34D1-8E4B-B9BB-44BB7CBD030E}"/>
              </a:ext>
            </a:extLst>
          </p:cNvPr>
          <p:cNvSpPr/>
          <p:nvPr/>
        </p:nvSpPr>
        <p:spPr>
          <a:xfrm>
            <a:off x="7205472" y="3231577"/>
            <a:ext cx="987552" cy="6194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3C7DE323-472E-D140-B616-851DF0B91AF4}"/>
              </a:ext>
            </a:extLst>
          </p:cNvPr>
          <p:cNvSpPr/>
          <p:nvPr/>
        </p:nvSpPr>
        <p:spPr>
          <a:xfrm>
            <a:off x="5673852" y="4257851"/>
            <a:ext cx="987552" cy="676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90075D-57A7-D14A-A554-5585E49789A7}"/>
              </a:ext>
            </a:extLst>
          </p:cNvPr>
          <p:cNvSpPr txBox="1">
            <a:spLocks/>
          </p:cNvSpPr>
          <p:nvPr/>
        </p:nvSpPr>
        <p:spPr>
          <a:xfrm>
            <a:off x="1179226" y="5885561"/>
            <a:ext cx="9921590" cy="972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You will be notified if: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MRI quality insufficient or Unexpected findings on Research MRI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69B3B911-8FBB-9145-B96C-84ED103CC9EE}"/>
              </a:ext>
            </a:extLst>
          </p:cNvPr>
          <p:cNvSpPr/>
          <p:nvPr/>
        </p:nvSpPr>
        <p:spPr>
          <a:xfrm>
            <a:off x="5673852" y="5356512"/>
            <a:ext cx="987552" cy="626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5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834220-27F8-B841-A509-F3BE8B395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Transfer of MR Images: Aspera</a:t>
            </a:r>
            <a:r>
              <a:rPr lang="en-US" sz="4000" baseline="30000" dirty="0">
                <a:solidFill>
                  <a:schemeClr val="bg1"/>
                </a:solidFill>
              </a:rPr>
              <a:t>®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CBC0C9-E448-E642-8E70-6BA9EEA67420}"/>
              </a:ext>
            </a:extLst>
          </p:cNvPr>
          <p:cNvSpPr txBox="1">
            <a:spLocks/>
          </p:cNvSpPr>
          <p:nvPr/>
        </p:nvSpPr>
        <p:spPr>
          <a:xfrm>
            <a:off x="1179226" y="2642686"/>
            <a:ext cx="10453974" cy="2693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628900" algn="l"/>
              </a:tabLst>
            </a:pPr>
            <a:r>
              <a:rPr lang="en-US" sz="2000" b="1" dirty="0"/>
              <a:t>What is Aspera ?</a:t>
            </a:r>
            <a:r>
              <a:rPr lang="en-US" sz="2000" dirty="0"/>
              <a:t> 	Aspera</a:t>
            </a:r>
            <a:r>
              <a:rPr lang="en-US" sz="2000" baseline="30000" dirty="0"/>
              <a:t>®</a:t>
            </a:r>
            <a:r>
              <a:rPr lang="en-US" sz="2000" dirty="0"/>
              <a:t> is the platform by which imaging will be uploaded into </a:t>
            </a:r>
            <a:r>
              <a:rPr lang="en-US" sz="2000" dirty="0" err="1"/>
              <a:t>WebDCU</a:t>
            </a:r>
            <a:r>
              <a:rPr lang="en-US" sz="2000" dirty="0"/>
              <a:t>.</a:t>
            </a:r>
          </a:p>
          <a:p>
            <a:pPr>
              <a:tabLst>
                <a:tab pos="2628900" algn="l"/>
              </a:tabLst>
            </a:pPr>
            <a:r>
              <a:rPr lang="en-US" sz="2000" b="1" dirty="0"/>
              <a:t>How to test Aspera ?</a:t>
            </a:r>
            <a:r>
              <a:rPr lang="en-US" sz="2000" dirty="0"/>
              <a:t> 	Download and test Aspera</a:t>
            </a:r>
            <a:r>
              <a:rPr lang="en-US" sz="2000" baseline="30000" dirty="0"/>
              <a:t>®</a:t>
            </a:r>
            <a:r>
              <a:rPr lang="en-US" sz="2000" dirty="0"/>
              <a:t> before starting to enroll subjects</a:t>
            </a:r>
          </a:p>
          <a:p>
            <a:pPr>
              <a:tabLst>
                <a:tab pos="2628900" algn="l"/>
              </a:tabLst>
            </a:pPr>
            <a:r>
              <a:rPr lang="en-US" sz="2000" b="1" dirty="0"/>
              <a:t>How to use Aspera ?</a:t>
            </a:r>
            <a:r>
              <a:rPr lang="en-US" sz="2000" dirty="0"/>
              <a:t> 	Upload an MRI through a link in the subject’s eCRF</a:t>
            </a:r>
          </a:p>
          <a:p>
            <a:pPr>
              <a:tabLst>
                <a:tab pos="2628900" algn="l"/>
              </a:tabLst>
            </a:pPr>
            <a:r>
              <a:rPr lang="en-US" sz="2000" b="1" dirty="0"/>
              <a:t>Need more info ?</a:t>
            </a:r>
            <a:r>
              <a:rPr lang="en-US" sz="2000" dirty="0"/>
              <a:t>	Detailed instructions will be in the </a:t>
            </a:r>
            <a:r>
              <a:rPr lang="en-US" sz="2000" dirty="0" err="1"/>
              <a:t>StrokeNet</a:t>
            </a:r>
            <a:r>
              <a:rPr lang="en-US" sz="2000" dirty="0"/>
              <a:t> </a:t>
            </a:r>
            <a:r>
              <a:rPr lang="en-US" sz="2000" dirty="0" err="1"/>
              <a:t>WebDCU</a:t>
            </a:r>
            <a:r>
              <a:rPr lang="en-US" sz="2000" dirty="0"/>
              <a:t> User Manual</a:t>
            </a:r>
          </a:p>
        </p:txBody>
      </p:sp>
      <p:pic>
        <p:nvPicPr>
          <p:cNvPr id="11" name="Picture 237" descr="image003">
            <a:extLst>
              <a:ext uri="{FF2B5EF4-FFF2-40B4-BE49-F238E27FC236}">
                <a16:creationId xmlns:a16="http://schemas.microsoft.com/office/drawing/2014/main" id="{629F2BC9-A672-514F-BE06-325B32AE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43" y="4231179"/>
            <a:ext cx="7237667" cy="227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EEEF1DD-C4E4-A842-82FB-A68C68650781}"/>
              </a:ext>
            </a:extLst>
          </p:cNvPr>
          <p:cNvCxnSpPr>
            <a:cxnSpLocks/>
          </p:cNvCxnSpPr>
          <p:nvPr/>
        </p:nvCxnSpPr>
        <p:spPr>
          <a:xfrm flipH="1">
            <a:off x="9208825" y="3340100"/>
            <a:ext cx="709875" cy="2371959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99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45E454-C742-A449-9236-8ABAFA0C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Baseline Neurocognitive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745EA-EA80-3444-8371-2A6DD17C5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5" y="3092970"/>
            <a:ext cx="10656869" cy="3554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Baseline cognitive testing should be obtained:</a:t>
            </a:r>
          </a:p>
          <a:p>
            <a:r>
              <a:rPr lang="en-US" dirty="0"/>
              <a:t>At least 3 months after the index stroke</a:t>
            </a:r>
          </a:p>
          <a:p>
            <a:r>
              <a:rPr lang="en-US" dirty="0"/>
              <a:t>As soon as feasible (and no more than 3 months) after the patient signs ARCADIA∙CSI consent</a:t>
            </a:r>
          </a:p>
          <a:p>
            <a:r>
              <a:rPr lang="en-US" dirty="0"/>
              <a:t>Preferably on the day of ARCADIA∙CSI consent during a routine ARCADIA visit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72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45E454-C742-A449-9236-8ABAFA0C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Please, please, pretty please 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745EA-EA80-3444-8371-2A6DD17C5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3554718"/>
          </a:xfrm>
        </p:spPr>
        <p:txBody>
          <a:bodyPr>
            <a:normAutofit/>
          </a:bodyPr>
          <a:lstStyle/>
          <a:p>
            <a:r>
              <a:rPr lang="en-US" sz="3200" dirty="0"/>
              <a:t>Do all you can to </a:t>
            </a:r>
            <a:r>
              <a:rPr lang="en-US" sz="3200" b="1" dirty="0"/>
              <a:t>obtain the neurocognitive phone assessment in clinic</a:t>
            </a:r>
            <a:r>
              <a:rPr lang="en-US" sz="3200" dirty="0"/>
              <a:t>, typically following a routine ARCADIA study visit.</a:t>
            </a:r>
          </a:p>
          <a:p>
            <a:r>
              <a:rPr lang="en-US" sz="3200" dirty="0"/>
              <a:t>If assessment during clinic is absolutely impossible, we can call the participant at home but this not preferred because it often results in missing data.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0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34220-27F8-B841-A509-F3BE8B395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Scheduling of Neurocognitive Testing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E2F048A-80A3-3648-A959-4CCBDD0FE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3" y="2393785"/>
            <a:ext cx="11984473" cy="44642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D04BC8-61D9-2742-AF5E-4138D82165B2}"/>
              </a:ext>
            </a:extLst>
          </p:cNvPr>
          <p:cNvSpPr txBox="1"/>
          <p:nvPr/>
        </p:nvSpPr>
        <p:spPr>
          <a:xfrm>
            <a:off x="1112032" y="1869570"/>
            <a:ext cx="9866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Detailed scheduling instructions are listed in the ARCADIA-CSI Manual of Procedures, posted in the ARCADIA-CSI toolbox on </a:t>
            </a:r>
            <a:r>
              <a:rPr lang="en-US" sz="1400" dirty="0" err="1">
                <a:solidFill>
                  <a:schemeClr val="bg1"/>
                </a:solidFill>
              </a:rPr>
              <a:t>WebDCU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4D1430-1C9A-D449-BAE0-3D93B678A620}"/>
              </a:ext>
            </a:extLst>
          </p:cNvPr>
          <p:cNvSpPr txBox="1"/>
          <p:nvPr/>
        </p:nvSpPr>
        <p:spPr>
          <a:xfrm>
            <a:off x="1758715" y="1500238"/>
            <a:ext cx="857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weblink to the Cognitive Reservation System will be on the ARCADIA-CSI </a:t>
            </a:r>
            <a:r>
              <a:rPr lang="en-US" dirty="0" err="1">
                <a:solidFill>
                  <a:schemeClr val="bg1"/>
                </a:solidFill>
              </a:rPr>
              <a:t>WebDCU</a:t>
            </a:r>
            <a:r>
              <a:rPr lang="en-US" dirty="0">
                <a:solidFill>
                  <a:schemeClr val="bg1"/>
                </a:solidFill>
              </a:rPr>
              <a:t> page </a:t>
            </a:r>
          </a:p>
        </p:txBody>
      </p:sp>
    </p:spTree>
    <p:extLst>
      <p:ext uri="{BB962C8B-B14F-4D97-AF65-F5344CB8AC3E}">
        <p14:creationId xmlns:p14="http://schemas.microsoft.com/office/powerpoint/2010/main" val="3226836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428" y="627564"/>
            <a:ext cx="8153622" cy="1325563"/>
          </a:xfrm>
        </p:spPr>
        <p:txBody>
          <a:bodyPr>
            <a:normAutofit/>
          </a:bodyPr>
          <a:lstStyle/>
          <a:p>
            <a:r>
              <a:rPr lang="en-US" dirty="0"/>
              <a:t>Cognitive Assessment Phone Line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001E8D-566D-7C4D-B2C2-9D036A6798F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297" y="2857501"/>
            <a:ext cx="1286377" cy="1142998"/>
          </a:xfrm>
          <a:prstGeom prst="rect">
            <a:avLst/>
          </a:prstGeom>
        </p:spPr>
      </p:pic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FBDBBD09-71D9-4BE0-9D41-22A4A3E02F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007919"/>
              </p:ext>
            </p:extLst>
          </p:nvPr>
        </p:nvGraphicFramePr>
        <p:xfrm>
          <a:off x="1136429" y="2278173"/>
          <a:ext cx="7296371" cy="385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2429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4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4098B-C795-F54E-83B0-459BAAF8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Annual Follow-Up Visits</a:t>
            </a:r>
          </a:p>
        </p:txBody>
      </p:sp>
      <p:cxnSp>
        <p:nvCxnSpPr>
          <p:cNvPr id="30" name="Straight Connector 26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D055190B-A3F5-4B38-BE77-AC4189EBFC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986838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6569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14098B-C795-F54E-83B0-459BAAF8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Neurocognitive Follow-Up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E3367-B55A-6946-A10A-49312C0EA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The first follow-up visit will be scheduled to coincide with a routine ARCADIA clinic visit (9-15 months after the baseline cognitive evaluation).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Subsequent evaluations are scheduled every 12 months (±30 days) thereafter to coincide with routine ARCADIA clinic visits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Six weeks prior to the due date of each neurocognitive evaluation, the local ARCADIA∙CSI study coordinator will be reminded by e-mail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Coordinator will schedule a time for the neurocognitive evaluation on the UAB Cognitive Reservation System</a:t>
            </a:r>
          </a:p>
        </p:txBody>
      </p:sp>
    </p:spTree>
    <p:extLst>
      <p:ext uri="{BB962C8B-B14F-4D97-AF65-F5344CB8AC3E}">
        <p14:creationId xmlns:p14="http://schemas.microsoft.com/office/powerpoint/2010/main" val="811373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4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4098B-C795-F54E-83B0-459BAAF8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Final Visit</a:t>
            </a:r>
          </a:p>
        </p:txBody>
      </p:sp>
      <p:cxnSp>
        <p:nvCxnSpPr>
          <p:cNvPr id="30" name="Straight Connector 26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D055190B-A3F5-4B38-BE77-AC4189EBFC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141146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774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63AC21-1367-425E-9AD2-AB91B522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176" y="11593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Background</a:t>
            </a:r>
            <a:endParaRPr lang="en-US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EE1F0-5AA6-40C3-B3FF-6046D3C7B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1129553"/>
            <a:ext cx="6101425" cy="30171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ARCADIA Parent Trial</a:t>
            </a:r>
          </a:p>
          <a:p>
            <a:pPr marL="342900" indent="-342900"/>
            <a:r>
              <a:rPr lang="en-US" sz="1800" dirty="0">
                <a:solidFill>
                  <a:srgbClr val="000000"/>
                </a:solidFill>
              </a:rPr>
              <a:t>Apixaban vs. aspirin for secondary stroke prevention</a:t>
            </a:r>
          </a:p>
          <a:p>
            <a:pPr marL="342900" indent="-342900"/>
            <a:r>
              <a:rPr lang="en-US" sz="1800" dirty="0">
                <a:solidFill>
                  <a:srgbClr val="000000"/>
                </a:solidFill>
              </a:rPr>
              <a:t>1100 patients with cryptogenic stroke and atrial cardiopathy</a:t>
            </a:r>
          </a:p>
          <a:p>
            <a:pPr marL="342900" indent="-342900"/>
            <a:r>
              <a:rPr lang="en-US" sz="1800" dirty="0">
                <a:solidFill>
                  <a:srgbClr val="000000"/>
                </a:solidFill>
              </a:rPr>
              <a:t>2.5 years of enrollment; 1.5-4 (median 3) years of follow-up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No data on cognitive and neuroimaging outcomes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AD92F3-8784-CD4C-BC5C-7BA336BE4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2" y="1253837"/>
            <a:ext cx="4071077" cy="361873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7F278ABE-920E-0D4C-9C27-71B6C984E436}"/>
              </a:ext>
            </a:extLst>
          </p:cNvPr>
          <p:cNvSpPr txBox="1">
            <a:spLocks/>
          </p:cNvSpPr>
          <p:nvPr/>
        </p:nvSpPr>
        <p:spPr>
          <a:xfrm>
            <a:off x="6090176" y="4064488"/>
            <a:ext cx="6101424" cy="2744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ARCADIA-CSI Ancillary Study</a:t>
            </a:r>
          </a:p>
          <a:p>
            <a:pPr marL="350838" indent="-350838"/>
            <a:r>
              <a:rPr lang="en-US" sz="1800" dirty="0">
                <a:solidFill>
                  <a:srgbClr val="000000"/>
                </a:solidFill>
              </a:rPr>
              <a:t>Adds key cognitive and neuroimaging outcomes</a:t>
            </a:r>
          </a:p>
          <a:p>
            <a:pPr marL="350838" indent="-350838"/>
            <a:r>
              <a:rPr lang="en-US" sz="1800" dirty="0">
                <a:solidFill>
                  <a:srgbClr val="000000"/>
                </a:solidFill>
              </a:rPr>
              <a:t>Integrates seamlessly with ARCADIA study visits</a:t>
            </a:r>
          </a:p>
          <a:p>
            <a:pPr marL="350838" indent="-350838"/>
            <a:r>
              <a:rPr lang="en-US" sz="1800" dirty="0">
                <a:solidFill>
                  <a:srgbClr val="000000"/>
                </a:solidFill>
              </a:rPr>
              <a:t>Low patient / investigator burden</a:t>
            </a:r>
          </a:p>
          <a:p>
            <a:pPr marL="350838" indent="-350838"/>
            <a:r>
              <a:rPr lang="en-US" sz="1800" dirty="0">
                <a:solidFill>
                  <a:srgbClr val="000000"/>
                </a:solidFill>
              </a:rPr>
              <a:t>Potentially high impact</a:t>
            </a:r>
          </a:p>
        </p:txBody>
      </p:sp>
    </p:spTree>
    <p:extLst>
      <p:ext uri="{BB962C8B-B14F-4D97-AF65-F5344CB8AC3E}">
        <p14:creationId xmlns:p14="http://schemas.microsoft.com/office/powerpoint/2010/main" val="78314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362F4-426F-3349-80B4-1AACBDD2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End of Study MRI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CD6EF-1347-2845-8C13-8ED3ABB50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7791"/>
            <a:ext cx="10515600" cy="3269171"/>
          </a:xfrm>
        </p:spPr>
        <p:txBody>
          <a:bodyPr>
            <a:normAutofit/>
          </a:bodyPr>
          <a:lstStyle/>
          <a:p>
            <a:r>
              <a:rPr lang="en-US" dirty="0"/>
              <a:t>If the patient exits ARCADIA∙CSI because (s)he reaches final ARCADIA follow-up, a dedicated research MRI scan will be scheduled on the day (</a:t>
            </a:r>
            <a:r>
              <a:rPr lang="en-US" dirty="0">
                <a:sym typeface="Symbol" pitchFamily="2" charset="2"/>
              </a:rPr>
              <a:t></a:t>
            </a:r>
            <a:r>
              <a:rPr lang="en-US" dirty="0"/>
              <a:t> 2 weeks) that study drug is discontinued.</a:t>
            </a:r>
          </a:p>
          <a:p>
            <a:r>
              <a:rPr lang="en-US" dirty="0"/>
              <a:t>If the patient exits ARCADIA∙CSI because (s)he has a clinical stroke, an MRI will be obtained as soon as possible after the stroke, typically during hospital admission.  If a clinical MRI has been obtained, it will serve as the final study MRI if it meets the MRI requirements</a:t>
            </a:r>
          </a:p>
        </p:txBody>
      </p:sp>
    </p:spTree>
    <p:extLst>
      <p:ext uri="{BB962C8B-B14F-4D97-AF65-F5344CB8AC3E}">
        <p14:creationId xmlns:p14="http://schemas.microsoft.com/office/powerpoint/2010/main" val="3392913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C417CA-D8C6-354A-8226-CFC29DC7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MRI Protocol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FF486B3-7FEA-47A2-BAC0-0CB4FAAF8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548489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755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362F4-426F-3349-80B4-1AACBDD2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End of Study Neurocognitive Testing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CD6EF-1347-2845-8C13-8ED3ABB50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7791"/>
            <a:ext cx="10515600" cy="32691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the patient exits ARCADIA∙CSI because (s)he reaches final ARCADIA follow-up, a final cognitive evaluation will be scheduled at the time of study-drug discontinuation (</a:t>
            </a:r>
            <a:r>
              <a:rPr lang="en-US" dirty="0">
                <a:sym typeface="Symbol" pitchFamily="2" charset="2"/>
              </a:rPr>
              <a:t></a:t>
            </a:r>
            <a:r>
              <a:rPr lang="en-US" dirty="0"/>
              <a:t> 2 weeks, preferably during the final ARCADIA visit) if ≥6 months have elapsed since the previous cognitive evaluation. </a:t>
            </a:r>
          </a:p>
          <a:p>
            <a:r>
              <a:rPr lang="en-US" dirty="0"/>
              <a:t>If the patient exits the study because (s)he has a recurrent stroke or dies, the most recent neurocognitive evaluation will serve as the final cognitive assessment.</a:t>
            </a:r>
          </a:p>
        </p:txBody>
      </p:sp>
    </p:spTree>
    <p:extLst>
      <p:ext uri="{BB962C8B-B14F-4D97-AF65-F5344CB8AC3E}">
        <p14:creationId xmlns:p14="http://schemas.microsoft.com/office/powerpoint/2010/main" val="1357397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63AC21-1367-425E-9AD2-AB91B522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Impact of ARCADIA-CSI</a:t>
            </a:r>
            <a:endParaRPr lang="en-US" sz="4000" b="1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Subtitle 2">
            <a:extLst>
              <a:ext uri="{FF2B5EF4-FFF2-40B4-BE49-F238E27FC236}">
                <a16:creationId xmlns:a16="http://schemas.microsoft.com/office/drawing/2014/main" id="{320257FA-CC6A-40CA-BBBA-919D6C6E7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1959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004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4BB4-0B9F-C841-B5A4-683A7E7B5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Questions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A709E-29DE-BD4C-B1A7-FC7936DB9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806"/>
            <a:ext cx="10515600" cy="4218843"/>
          </a:xfrm>
        </p:spPr>
        <p:txBody>
          <a:bodyPr>
            <a:normAutofit/>
          </a:bodyPr>
          <a:lstStyle/>
          <a:p>
            <a:pPr>
              <a:tabLst>
                <a:tab pos="3649663" algn="l"/>
              </a:tabLst>
            </a:pPr>
            <a:r>
              <a:rPr lang="en-US" dirty="0" err="1"/>
              <a:t>WebDCU</a:t>
            </a:r>
            <a:r>
              <a:rPr lang="en-US" dirty="0"/>
              <a:t>		</a:t>
            </a:r>
            <a:r>
              <a:rPr lang="en-US" dirty="0" err="1"/>
              <a:t>Faria</a:t>
            </a:r>
            <a:r>
              <a:rPr lang="en-US" dirty="0"/>
              <a:t> </a:t>
            </a:r>
            <a:r>
              <a:rPr lang="en-US" dirty="0" err="1"/>
              <a:t>Khattak</a:t>
            </a:r>
            <a:r>
              <a:rPr lang="en-US" dirty="0"/>
              <a:t> (khattak@musc.edu)</a:t>
            </a:r>
          </a:p>
          <a:p>
            <a:pPr>
              <a:tabLst>
                <a:tab pos="3649663" algn="l"/>
              </a:tabLst>
            </a:pPr>
            <a:r>
              <a:rPr lang="en-US" dirty="0" err="1"/>
              <a:t>WebDCU</a:t>
            </a:r>
            <a:r>
              <a:rPr lang="en-US" dirty="0"/>
              <a:t> Hotline	(866) 450-2016</a:t>
            </a:r>
          </a:p>
          <a:p>
            <a:pPr>
              <a:tabLst>
                <a:tab pos="3649663" algn="l"/>
              </a:tabLst>
            </a:pPr>
            <a:r>
              <a:rPr lang="en-US" dirty="0"/>
              <a:t>MRI	Max </a:t>
            </a:r>
            <a:r>
              <a:rPr lang="en-US" dirty="0" err="1"/>
              <a:t>Wintermark</a:t>
            </a:r>
            <a:r>
              <a:rPr lang="en-US" dirty="0"/>
              <a:t> (</a:t>
            </a:r>
            <a:r>
              <a:rPr lang="en-US" dirty="0" err="1"/>
              <a:t>mwinterm@stanford.edu</a:t>
            </a:r>
            <a:r>
              <a:rPr lang="en-US" dirty="0"/>
              <a:t>)</a:t>
            </a:r>
          </a:p>
          <a:p>
            <a:pPr>
              <a:tabLst>
                <a:tab pos="3649663" algn="l"/>
              </a:tabLst>
            </a:pPr>
            <a:r>
              <a:rPr lang="en-US" dirty="0"/>
              <a:t>Cognitive testing	Terina Meyers (tmeyers@uabmc.edu)</a:t>
            </a:r>
          </a:p>
          <a:p>
            <a:pPr marL="0" indent="0">
              <a:buNone/>
              <a:tabLst>
                <a:tab pos="3649663" algn="l"/>
              </a:tabLst>
            </a:pPr>
            <a:r>
              <a:rPr lang="en-US" dirty="0"/>
              <a:t>	(205) 996-5592</a:t>
            </a:r>
          </a:p>
          <a:p>
            <a:pPr>
              <a:tabLst>
                <a:tab pos="3649663" algn="l"/>
              </a:tabLst>
            </a:pPr>
            <a:r>
              <a:rPr lang="en-US" dirty="0"/>
              <a:t>Contract	Wren Hanson (</a:t>
            </a:r>
            <a:r>
              <a:rPr lang="en-US" dirty="0" err="1"/>
              <a:t>hansonwm@ucmail.uc.edu</a:t>
            </a:r>
            <a:endParaRPr lang="en-US" dirty="0"/>
          </a:p>
          <a:p>
            <a:pPr>
              <a:tabLst>
                <a:tab pos="3649663" algn="l"/>
              </a:tabLst>
            </a:pPr>
            <a:r>
              <a:rPr lang="en-US" dirty="0"/>
              <a:t>IRB	Tashia Harris (</a:t>
            </a:r>
            <a:r>
              <a:rPr lang="en-US" dirty="0" err="1"/>
              <a:t>herndotl@ucmail.uc.edu</a:t>
            </a:r>
            <a:r>
              <a:rPr lang="en-US" dirty="0"/>
              <a:t>)</a:t>
            </a:r>
          </a:p>
          <a:p>
            <a:pPr>
              <a:tabLst>
                <a:tab pos="3649663" algn="l"/>
              </a:tabLst>
            </a:pPr>
            <a:r>
              <a:rPr lang="en-US" dirty="0"/>
              <a:t>Enrollment / Eligibility	Maarten Lansberg (</a:t>
            </a:r>
            <a:r>
              <a:rPr lang="en-US" dirty="0" err="1"/>
              <a:t>lansberg@stanford.edu</a:t>
            </a:r>
            <a:r>
              <a:rPr lang="en-US" dirty="0"/>
              <a:t>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774F99-B772-A14A-8BB3-A3087E9D5101}"/>
              </a:ext>
            </a:extLst>
          </p:cNvPr>
          <p:cNvSpPr/>
          <p:nvPr/>
        </p:nvSpPr>
        <p:spPr>
          <a:xfrm>
            <a:off x="10259189" y="144506"/>
            <a:ext cx="1688298" cy="170044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EB9EF1-83AC-4041-AE40-E8EA2E7A6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085" y="497862"/>
            <a:ext cx="1138382" cy="10100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D413D4-1254-7E4E-B4CD-BC78808B04B4}"/>
              </a:ext>
            </a:extLst>
          </p:cNvPr>
          <p:cNvSpPr/>
          <p:nvPr/>
        </p:nvSpPr>
        <p:spPr>
          <a:xfrm>
            <a:off x="3370710" y="1255493"/>
            <a:ext cx="136768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3895FC-C028-7A47-A18F-8E4359A2C2C7}"/>
              </a:ext>
            </a:extLst>
          </p:cNvPr>
          <p:cNvSpPr/>
          <p:nvPr/>
        </p:nvSpPr>
        <p:spPr>
          <a:xfrm>
            <a:off x="4575733" y="1507922"/>
            <a:ext cx="136768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051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469 -0.16643 C 0.47917 -0.13935 0.50716 -0.11296 0.51914 -0.07963 C 0.53151 -0.0419 0.53763 0.00139 0.54401 0.04537 C 0.55 0.08866 0.54401 0.12639 0.53763 0.1669 C 0.53151 0.20348 0.5224 0.24398 0.50078 0.27732 C 0.48216 0.31111 0.45143 0.3382 0.41784 0.35857 C 0.38698 0.37871 0.35013 0.39213 0.31328 0.39908 C 0.27643 0.40533 0.23919 0.40533 0.20547 0.39908 C 0.16849 0.39213 0.13464 0.3757 0.10703 0.34838 C 0.0793 0.32523 0.05495 0.29468 0.04245 0.25718 C 0.02683 0.22385 0.02084 0.17709 0.02084 0.13935 C 0.01771 0.10278 0.02084 0.05834 0.03646 0.02176 C 0.05169 -0.01157 0.0793 -0.03912 0.11615 -0.05208 C 0.153 -0.06227 0.19037 -0.04907 0.21472 -0.02569 C 0.23633 -0.00139 0.25156 0.03519 0.25482 0.07871 C 0.25482 0.12315 0.25156 0.16297 0.23633 0.19723 C 0.22071 0.23056 0.22396 0.23681 0.16224 0.28125 C 0.10703 0.32801 0.05169 0.31505 0.01771 0.31783 C -0.01601 0.31783 -0.04362 0.30486 -0.07773 0.29144 C -0.11458 0.27454 -0.14531 0.24398 -0.16653 0.21667 C -0.18828 0.19005 -0.19739 0.15672 -0.20989 0.10278 C -0.21901 0.04815 -0.21901 0.02176 -0.21901 -0.01875 C -0.21901 -0.05926 -0.21901 -0.09953 -0.21901 -0.13935 " pathEditMode="relative" rAng="0" ptsTypes="AAAAAAAAA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2" y="28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C -0.00794 0.0081 -0.01706 0.01597 -0.02096 0.02592 C -0.025 0.03704 -0.02695 0.05 -0.02904 0.06296 C -0.03099 0.07592 -0.02904 0.08704 -0.02695 0.09907 C -0.025 0.10995 -0.022 0.12199 -0.01497 0.13194 C -0.00898 0.1419 0.00104 0.15 0.01198 0.15602 C 0.02201 0.16204 0.03398 0.16597 0.04596 0.16805 C 0.05794 0.16991 0.07005 0.16991 0.08099 0.16805 C 0.09297 0.16597 0.10404 0.16111 0.11302 0.15301 C 0.12201 0.14606 0.12995 0.13704 0.13398 0.12592 C 0.13906 0.11597 0.14102 0.10208 0.14102 0.09097 C 0.14206 0.08009 0.14102 0.0669 0.13594 0.05602 C 0.13099 0.04606 0.12201 0.03796 0.11003 0.03403 C 0.09805 0.03102 0.08594 0.03495 0.078 0.0419 C 0.07096 0.04907 0.06602 0.05995 0.06497 0.07292 C 0.06497 0.08611 0.06602 0.09792 0.07096 0.1081 C 0.07604 0.11805 0.075 0.11991 0.09505 0.1331 C 0.11302 0.14699 0.13099 0.14305 0.14206 0.14398 C 0.153 0.14398 0.16198 0.14004 0.17305 0.13611 C 0.18503 0.13102 0.19505 0.12199 0.20195 0.11389 C 0.20898 0.10602 0.21198 0.09606 0.21602 0.08009 C 0.21901 0.06389 0.21901 0.05602 0.21901 0.04398 C 0.21901 0.03194 0.21901 0.01991 0.21901 0.0081 " pathEditMode="relative" rAng="0" ptsTypes="AAAAAAAAAAAAAAA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6" grpId="1"/>
      <p:bldP spid="7" grpId="0"/>
      <p:bldP spid="7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A02C503-7D09-4D46-BE92-89A9E2D99C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7937" t="43971" r="18121" b="37145"/>
          <a:stretch/>
        </p:blipFill>
        <p:spPr>
          <a:xfrm>
            <a:off x="450873" y="2556623"/>
            <a:ext cx="1463040" cy="1463040"/>
          </a:xfrm>
          <a:prstGeom prst="ellipse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F2AEC2-BBC6-EE42-AB8B-959630C67676}"/>
              </a:ext>
            </a:extLst>
          </p:cNvPr>
          <p:cNvSpPr txBox="1"/>
          <p:nvPr/>
        </p:nvSpPr>
        <p:spPr>
          <a:xfrm>
            <a:off x="492027" y="4035671"/>
            <a:ext cx="131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Stephanie Kemp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1E2645-0944-0047-AD46-62D3D7D931BF}"/>
              </a:ext>
            </a:extLst>
          </p:cNvPr>
          <p:cNvSpPr txBox="1"/>
          <p:nvPr/>
        </p:nvSpPr>
        <p:spPr>
          <a:xfrm>
            <a:off x="10386723" y="6461073"/>
            <a:ext cx="1301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Christy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Cassarly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A313A2-7971-4844-A92F-E4787E0CCF66}"/>
              </a:ext>
            </a:extLst>
          </p:cNvPr>
          <p:cNvSpPr txBox="1"/>
          <p:nvPr/>
        </p:nvSpPr>
        <p:spPr>
          <a:xfrm>
            <a:off x="10405538" y="4031118"/>
            <a:ext cx="1148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Terina Meyers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A5EC25-9E08-E042-A682-7BF5C0EBC8AF}"/>
              </a:ext>
            </a:extLst>
          </p:cNvPr>
          <p:cNvSpPr txBox="1"/>
          <p:nvPr/>
        </p:nvSpPr>
        <p:spPr>
          <a:xfrm>
            <a:off x="8630001" y="6461072"/>
            <a:ext cx="1249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Faria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Khattak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DDB6B2-54A9-374C-AD0B-7E354193B7E1}"/>
              </a:ext>
            </a:extLst>
          </p:cNvPr>
          <p:cNvSpPr txBox="1"/>
          <p:nvPr/>
        </p:nvSpPr>
        <p:spPr>
          <a:xfrm>
            <a:off x="4668268" y="6631866"/>
            <a:ext cx="1122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Joe Broderick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3795DC-F6EF-CF44-BA8E-DE118E0092F9}"/>
              </a:ext>
            </a:extLst>
          </p:cNvPr>
          <p:cNvSpPr txBox="1"/>
          <p:nvPr/>
        </p:nvSpPr>
        <p:spPr>
          <a:xfrm>
            <a:off x="3721017" y="4911268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Jamey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Frasure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087002-ECC8-224E-A6B7-C7AF3B448FE8}"/>
              </a:ext>
            </a:extLst>
          </p:cNvPr>
          <p:cNvSpPr txBox="1"/>
          <p:nvPr/>
        </p:nvSpPr>
        <p:spPr>
          <a:xfrm>
            <a:off x="5583295" y="4957059"/>
            <a:ext cx="1079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Tashia Harris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380372-D642-9149-93DF-6CACA8D897EE}"/>
              </a:ext>
            </a:extLst>
          </p:cNvPr>
          <p:cNvSpPr txBox="1"/>
          <p:nvPr/>
        </p:nvSpPr>
        <p:spPr>
          <a:xfrm>
            <a:off x="8837281" y="4031118"/>
            <a:ext cx="981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Paul Wolff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E730CD-3BFC-43A8-BFDD-E2B823EEBF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1290" b="25534"/>
          <a:stretch/>
        </p:blipFill>
        <p:spPr>
          <a:xfrm>
            <a:off x="4497959" y="5202888"/>
            <a:ext cx="1463040" cy="1463040"/>
          </a:xfrm>
          <a:prstGeom prst="ellipse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F7B27B2-B402-4FCE-9CB4-4F965383D0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3" b="19387"/>
          <a:stretch/>
        </p:blipFill>
        <p:spPr>
          <a:xfrm>
            <a:off x="3649688" y="3474936"/>
            <a:ext cx="1463040" cy="1463040"/>
          </a:xfrm>
          <a:prstGeom prst="ellipse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48FAAE5-79A3-4458-9FE5-95E2730BBC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4" b="20338"/>
          <a:stretch/>
        </p:blipFill>
        <p:spPr>
          <a:xfrm>
            <a:off x="5376258" y="3494019"/>
            <a:ext cx="1463039" cy="1463040"/>
          </a:xfrm>
          <a:prstGeom prst="ellipse">
            <a:avLst/>
          </a:prstGeom>
        </p:spPr>
      </p:pic>
      <p:pic>
        <p:nvPicPr>
          <p:cNvPr id="19" name="Picture 1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AFEB1C3-CE24-0541-A4D3-31A62732D2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" b="23167"/>
          <a:stretch/>
        </p:blipFill>
        <p:spPr>
          <a:xfrm>
            <a:off x="10335552" y="5019438"/>
            <a:ext cx="1462117" cy="1463040"/>
          </a:xfrm>
          <a:prstGeom prst="ellipse">
            <a:avLst/>
          </a:prstGeom>
        </p:spPr>
      </p:pic>
      <p:pic>
        <p:nvPicPr>
          <p:cNvPr id="33" name="Picture 3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48E07F6-B016-6C47-98B6-7FD4AA06E01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 t="781" r="2736" b="19556"/>
          <a:stretch/>
        </p:blipFill>
        <p:spPr>
          <a:xfrm>
            <a:off x="8586091" y="5006027"/>
            <a:ext cx="1463040" cy="1463040"/>
          </a:xfrm>
          <a:prstGeom prst="ellipse">
            <a:avLst/>
          </a:prstGeom>
        </p:spPr>
      </p:pic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A7613252-0EFC-6D49-A85C-880A085C50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1" t="1664" r="2953" b="26254"/>
          <a:stretch/>
        </p:blipFill>
        <p:spPr>
          <a:xfrm>
            <a:off x="8614538" y="2594377"/>
            <a:ext cx="1463040" cy="1463040"/>
          </a:xfrm>
          <a:prstGeom prst="ellipse">
            <a:avLst/>
          </a:prstGeom>
        </p:spPr>
      </p:pic>
      <p:pic>
        <p:nvPicPr>
          <p:cNvPr id="24" name="Picture 2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9CBBA3D-E6C6-D646-92D1-80C039B0B0E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7" t="11274" r="11791" b="33063"/>
          <a:stretch/>
        </p:blipFill>
        <p:spPr>
          <a:xfrm>
            <a:off x="10341108" y="2594377"/>
            <a:ext cx="1456561" cy="1463040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538" y="775760"/>
            <a:ext cx="1463040" cy="14630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73" y="775760"/>
            <a:ext cx="1463040" cy="14630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9" y="749571"/>
            <a:ext cx="1463040" cy="14630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94" y="748667"/>
            <a:ext cx="1463040" cy="1463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24" y="745278"/>
            <a:ext cx="1463040" cy="14630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9" y="4426181"/>
            <a:ext cx="1463040" cy="146304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645465" y="2185843"/>
            <a:ext cx="1432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George Howard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7585" y="2182633"/>
            <a:ext cx="2005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Maarten Lansberg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314211" y="2180731"/>
            <a:ext cx="1447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Ron Lazar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79953" y="2185842"/>
            <a:ext cx="2001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Kevin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Sheth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85114" y="2206600"/>
            <a:ext cx="197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Tirschwell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4132" y="5874579"/>
            <a:ext cx="1972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Wintermark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37E85D-17E5-E446-BABF-9CF9A50874E8}"/>
              </a:ext>
            </a:extLst>
          </p:cNvPr>
          <p:cNvSpPr txBox="1"/>
          <p:nvPr/>
        </p:nvSpPr>
        <p:spPr>
          <a:xfrm>
            <a:off x="-81137" y="91455"/>
            <a:ext cx="244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5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Stanford University</a:t>
            </a:r>
          </a:p>
          <a:p>
            <a:pPr algn="ctr"/>
            <a:r>
              <a:rPr lang="en-US" b="1" dirty="0">
                <a:solidFill>
                  <a:srgbClr val="95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Core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09FDBC-3029-E34B-A941-5FD598E7372E}"/>
              </a:ext>
            </a:extLst>
          </p:cNvPr>
          <p:cNvSpPr txBox="1"/>
          <p:nvPr/>
        </p:nvSpPr>
        <p:spPr>
          <a:xfrm>
            <a:off x="8966150" y="71360"/>
            <a:ext cx="244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A5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UAB</a:t>
            </a:r>
          </a:p>
          <a:p>
            <a:pPr algn="ctr"/>
            <a:r>
              <a:rPr lang="en-US" b="1" dirty="0">
                <a:solidFill>
                  <a:srgbClr val="0A5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Core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455E61-2074-7040-A59E-49E9E8CFAA51}"/>
              </a:ext>
            </a:extLst>
          </p:cNvPr>
          <p:cNvSpPr txBox="1"/>
          <p:nvPr/>
        </p:nvSpPr>
        <p:spPr>
          <a:xfrm>
            <a:off x="2558997" y="71360"/>
            <a:ext cx="244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Yale University</a:t>
            </a:r>
          </a:p>
          <a:p>
            <a:pPr algn="ctr"/>
            <a:r>
              <a:rPr lang="en-US" b="1" dirty="0">
                <a:solidFill>
                  <a:srgbClr val="003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1F0A12A-2E65-844D-BF45-F735B80D9259}"/>
              </a:ext>
            </a:extLst>
          </p:cNvPr>
          <p:cNvSpPr txBox="1"/>
          <p:nvPr/>
        </p:nvSpPr>
        <p:spPr>
          <a:xfrm>
            <a:off x="5214187" y="91455"/>
            <a:ext cx="302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82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Washington</a:t>
            </a:r>
          </a:p>
          <a:p>
            <a:pPr algn="ctr"/>
            <a:r>
              <a:rPr lang="en-US" b="1" dirty="0">
                <a:solidFill>
                  <a:srgbClr val="482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ARCADIA Parent Trial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054A9C-205D-304B-93E2-05DB370E228F}"/>
              </a:ext>
            </a:extLst>
          </p:cNvPr>
          <p:cNvSpPr txBox="1"/>
          <p:nvPr/>
        </p:nvSpPr>
        <p:spPr>
          <a:xfrm>
            <a:off x="3048994" y="2840377"/>
            <a:ext cx="470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F1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Cincinnati</a:t>
            </a:r>
          </a:p>
          <a:p>
            <a:pPr algn="ctr"/>
            <a:r>
              <a:rPr lang="en-US" b="1" dirty="0" err="1">
                <a:solidFill>
                  <a:srgbClr val="DF1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StrokeNet</a:t>
            </a:r>
            <a:r>
              <a:rPr lang="en-US" b="1" dirty="0">
                <a:solidFill>
                  <a:srgbClr val="DF1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NCC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85BCE8D-7D99-EB4A-B241-30607C709FF4}"/>
              </a:ext>
            </a:extLst>
          </p:cNvPr>
          <p:cNvSpPr txBox="1"/>
          <p:nvPr/>
        </p:nvSpPr>
        <p:spPr>
          <a:xfrm>
            <a:off x="8886820" y="4413191"/>
            <a:ext cx="283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</a:t>
            </a:r>
          </a:p>
          <a:p>
            <a:pPr algn="ctr"/>
            <a:r>
              <a:rPr lang="en-US" b="1" dirty="0" err="1">
                <a:solidFill>
                  <a:srgbClr val="004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StrokeNet</a:t>
            </a:r>
            <a:r>
              <a:rPr lang="en-US" b="1" dirty="0">
                <a:solidFill>
                  <a:srgbClr val="004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DCC</a:t>
            </a:r>
          </a:p>
        </p:txBody>
      </p:sp>
    </p:spTree>
    <p:extLst>
      <p:ext uri="{BB962C8B-B14F-4D97-AF65-F5344CB8AC3E}">
        <p14:creationId xmlns:p14="http://schemas.microsoft.com/office/powerpoint/2010/main" val="152087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5B82D5-A8BB-45BF-BED8-C7B2068921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3AC21-1367-425E-9AD2-AB91B522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887" y="0"/>
            <a:ext cx="6821417" cy="1676603"/>
          </a:xfrm>
        </p:spPr>
        <p:txBody>
          <a:bodyPr>
            <a:normAutofit/>
          </a:bodyPr>
          <a:lstStyle/>
          <a:p>
            <a:r>
              <a:rPr lang="en-US" dirty="0"/>
              <a:t>Post-stroke Cognitive Decline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EE1F0-5AA6-40C3-B3FF-6046D3C7B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782" y="1461515"/>
            <a:ext cx="6422848" cy="172735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Cognitive decline accelerates after stroke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Stroke doubles the risk of developing dementia</a:t>
            </a:r>
          </a:p>
          <a:p>
            <a:pPr marL="342900" indent="-342900"/>
            <a:r>
              <a:rPr lang="en-US" sz="2400" dirty="0"/>
              <a:t>30% prevalence of dementia post-stroke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43" y="3124200"/>
            <a:ext cx="4889500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11973" y="6550223"/>
            <a:ext cx="1930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Levine. </a:t>
            </a:r>
            <a:r>
              <a:rPr lang="en-US" sz="1400" i="1" dirty="0"/>
              <a:t>JAMA</a:t>
            </a:r>
            <a:r>
              <a:rPr lang="en-US" sz="1400" dirty="0"/>
              <a:t> 2015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D24D50-B280-364F-85E5-5436CF93C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06" y="838301"/>
            <a:ext cx="2914536" cy="25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6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DD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3AC21-1367-425E-9AD2-AB91B522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575" y="70041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Silent Infarcts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EE1F0-5AA6-40C3-B3FF-6046D3C7B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733" y="1507199"/>
            <a:ext cx="3564114" cy="3051909"/>
          </a:xfrm>
        </p:spPr>
        <p:txBody>
          <a:bodyPr anchor="ctr">
            <a:normAutofit/>
          </a:bodyPr>
          <a:lstStyle/>
          <a:p>
            <a:pPr marL="342900" indent="-342900"/>
            <a:r>
              <a:rPr lang="en-US" sz="2400" dirty="0"/>
              <a:t>Common</a:t>
            </a:r>
          </a:p>
          <a:p>
            <a:pPr marL="800100" lvl="1" indent="-342900"/>
            <a:r>
              <a:rPr lang="en-US" sz="2000" dirty="0"/>
              <a:t>Prevalence 30-50%</a:t>
            </a:r>
          </a:p>
          <a:p>
            <a:pPr marL="800100" lvl="1" indent="-342900"/>
            <a:r>
              <a:rPr lang="en-US" sz="2000" dirty="0"/>
              <a:t>Incidence up to 19% annually after TIA</a:t>
            </a:r>
          </a:p>
          <a:p>
            <a:pPr marL="342900" indent="-342900"/>
            <a:r>
              <a:rPr lang="en-US" sz="2400" dirty="0"/>
              <a:t>Accelerate cognitive decline</a:t>
            </a:r>
          </a:p>
          <a:p>
            <a:pPr marL="342900" indent="-342900"/>
            <a:r>
              <a:rPr lang="en-US" sz="2400" dirty="0"/>
              <a:t>Double risk of dementia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61321" y="6334780"/>
            <a:ext cx="193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Vermeer. NEJM 2003</a:t>
            </a:r>
          </a:p>
          <a:p>
            <a:pPr algn="r"/>
            <a:r>
              <a:rPr lang="en-US" sz="1400" dirty="0"/>
              <a:t>Vermeer. </a:t>
            </a:r>
            <a:r>
              <a:rPr lang="en-US" sz="1400" i="1" dirty="0"/>
              <a:t>Lancet</a:t>
            </a:r>
            <a:r>
              <a:rPr lang="en-US" sz="1400" dirty="0"/>
              <a:t> 2007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199"/>
            <a:ext cx="5277072" cy="505155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89CEE1F0-5AA6-40C3-B3FF-6046D3C7B60C}"/>
              </a:ext>
            </a:extLst>
          </p:cNvPr>
          <p:cNvSpPr txBox="1">
            <a:spLocks/>
          </p:cNvSpPr>
          <p:nvPr/>
        </p:nvSpPr>
        <p:spPr>
          <a:xfrm>
            <a:off x="5314179" y="4043095"/>
            <a:ext cx="4485088" cy="2283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/>
              <a:t>Secondary stroke prevention studies have not focused on preventing silent infarcts and cognitive decline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0B1114-00F9-8B45-9346-CAAD4E6EF8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037" y="2727148"/>
            <a:ext cx="1452898" cy="1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6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DD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3AC21-1367-425E-9AD2-AB91B522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245426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Aims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EE1F0-5AA6-40C3-B3FF-6046D3C7B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853967"/>
            <a:ext cx="7330916" cy="3934091"/>
          </a:xfrm>
        </p:spPr>
        <p:txBody>
          <a:bodyPr anchor="ctr">
            <a:normAutofit/>
          </a:bodyPr>
          <a:lstStyle/>
          <a:p>
            <a:pPr marL="465137" indent="-457200">
              <a:buFont typeface="+mj-lt"/>
              <a:buAutoNum type="arabicPeriod"/>
            </a:pPr>
            <a:r>
              <a:rPr lang="en-US" sz="2400" dirty="0"/>
              <a:t>To determine the effect of anticoagulation (vs antiplatelet therapy) on the slope of cognitive function after stroke (primary clinical outcome)</a:t>
            </a:r>
          </a:p>
          <a:p>
            <a:pPr marL="465137" indent="-457200">
              <a:buFont typeface="+mj-lt"/>
              <a:buAutoNum type="arabicPeriod"/>
            </a:pPr>
            <a:endParaRPr lang="en-US" sz="2400" dirty="0"/>
          </a:p>
          <a:p>
            <a:pPr marL="465137" indent="-457200">
              <a:buFont typeface="+mj-lt"/>
              <a:buAutoNum type="arabicPeriod"/>
            </a:pPr>
            <a:r>
              <a:rPr lang="en-US" sz="2400" dirty="0"/>
              <a:t>To determine the effect of anticoagulation (vs antiplatelet therapy) on the incidence of silent infarcts after stroke (primary imaging outcome)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56B03-1942-6640-8C88-484A2E2EAD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037" y="2727148"/>
            <a:ext cx="1452898" cy="1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3AC21-1367-425E-9AD2-AB91B522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Inclusion / Exclusion Criteria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EE1F0-5AA6-40C3-B3FF-6046D3C7B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722856" cy="497647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600" b="1" dirty="0"/>
              <a:t>Inclusion Criteria</a:t>
            </a:r>
            <a:endParaRPr lang="en-US" sz="2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/>
              <a:t>Randomized </a:t>
            </a:r>
            <a:r>
              <a:rPr lang="en-US" sz="2600"/>
              <a:t>in ARCADIA</a:t>
            </a:r>
            <a:endParaRPr lang="en-US" sz="2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/>
              <a:t>Able to undergo MRI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/>
              <a:t>Able to provide self-consent for ARCADIA-CSI in English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/>
              <a:t>Score of 0-1 on NIHSS language at time of ARCADIA-CSI enrollment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725381" y="1690688"/>
            <a:ext cx="5181600" cy="4976473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Exclusion Criteria</a:t>
            </a:r>
          </a:p>
          <a:p>
            <a:pPr marL="342900" lvl="0" indent="-342900"/>
            <a:r>
              <a:rPr lang="en-US" dirty="0"/>
              <a:t>Diagnosis of dementia</a:t>
            </a:r>
          </a:p>
          <a:p>
            <a:pPr marL="342900" lvl="0" indent="-342900"/>
            <a:r>
              <a:rPr lang="en-US" dirty="0"/>
              <a:t>Active illicit drug use</a:t>
            </a:r>
          </a:p>
          <a:p>
            <a:pPr marL="342900" lvl="0" indent="-342900"/>
            <a:r>
              <a:rPr lang="en-US" dirty="0"/>
              <a:t>Psychiatric admission or ECT for major depression within last two years </a:t>
            </a:r>
          </a:p>
          <a:p>
            <a:pPr marL="342900" lvl="0" indent="-342900"/>
            <a:r>
              <a:rPr lang="en-US" dirty="0"/>
              <a:t>Education less than 8 years</a:t>
            </a:r>
          </a:p>
          <a:p>
            <a:pPr marL="342900" lvl="0" indent="-342900"/>
            <a:r>
              <a:rPr lang="en-US" dirty="0"/>
              <a:t>History of traumatic brain injury with loss of consciousness of more than 30 minutes </a:t>
            </a:r>
          </a:p>
          <a:p>
            <a:pPr marL="342900" lvl="0" indent="-342900"/>
            <a:r>
              <a:rPr lang="en-US" dirty="0"/>
              <a:t>ARCADIA study drug permanently discontinued </a:t>
            </a:r>
          </a:p>
        </p:txBody>
      </p:sp>
    </p:spTree>
    <p:extLst>
      <p:ext uri="{BB962C8B-B14F-4D97-AF65-F5344CB8AC3E}">
        <p14:creationId xmlns:p14="http://schemas.microsoft.com/office/powerpoint/2010/main" val="184749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DD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2074371" y="2358617"/>
            <a:ext cx="1837" cy="41987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066989" y="1803090"/>
            <a:ext cx="3842" cy="191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2294" y="1750676"/>
            <a:ext cx="1749005" cy="333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2000" dirty="0">
                <a:solidFill>
                  <a:srgbClr val="FF0000"/>
                </a:solidFill>
              </a:rPr>
              <a:t>Randomization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306" y="839861"/>
            <a:ext cx="1452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Index stroke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2066989" y="946124"/>
            <a:ext cx="3842" cy="191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2066989" y="2733992"/>
            <a:ext cx="3842" cy="191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25032" y="2548818"/>
            <a:ext cx="2580515" cy="333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Baseline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Neurocog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test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4179" y="1076154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>
                <a:solidFill>
                  <a:srgbClr val="FF0000"/>
                </a:solidFill>
              </a:rPr>
              <a:t>Baseline MRI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2066991" y="1182417"/>
            <a:ext cx="3842" cy="191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2183508" y="1039915"/>
            <a:ext cx="0" cy="178043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77860" y="1396370"/>
            <a:ext cx="687733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&gt;3 months after index stroke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ASAP after ARCADIA-CSI consent (when possible on same day)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 more than 3 months after ARCADIA-CSI consent 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5400000" flipH="1" flipV="1">
            <a:off x="2066991" y="3723217"/>
            <a:ext cx="3842" cy="191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71270" y="3601829"/>
            <a:ext cx="2528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Neurocog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test </a:t>
            </a:r>
            <a:r>
              <a:rPr lang="mr-IN" sz="2000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Year 1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2066992" y="4718713"/>
            <a:ext cx="3842" cy="191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71271" y="4585450"/>
            <a:ext cx="2528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Neurocog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test </a:t>
            </a:r>
            <a:r>
              <a:rPr lang="mr-IN" sz="2000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Year 2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 flipH="1" flipV="1">
            <a:off x="2070482" y="5624210"/>
            <a:ext cx="3842" cy="191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73682" y="5499845"/>
            <a:ext cx="2528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Neurocog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test </a:t>
            </a:r>
            <a:r>
              <a:rPr lang="mr-IN" sz="2000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Year 3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913715" y="3346127"/>
            <a:ext cx="54864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59714" y="3100861"/>
            <a:ext cx="1802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yr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± 3 months</a:t>
            </a: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1916011" y="4300008"/>
            <a:ext cx="54864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31934" y="4043224"/>
            <a:ext cx="1605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yr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± 30 days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1916011" y="5295020"/>
            <a:ext cx="54864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59714" y="5055026"/>
            <a:ext cx="1605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yr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± 30 days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75798" y="2627728"/>
            <a:ext cx="97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f/u visit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68483" y="3625578"/>
            <a:ext cx="97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f/u visit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75800" y="4620590"/>
            <a:ext cx="97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f/u visit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75799" y="5529539"/>
            <a:ext cx="97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f/u visit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02136" y="-21201"/>
            <a:ext cx="1786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ARCADIA-CSI</a:t>
            </a: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events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1221" y="-22063"/>
            <a:ext cx="1312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ARCADIA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events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CFCAE64D-84AC-4B43-AD65-1BB1881B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4817" y="-163990"/>
            <a:ext cx="1951245" cy="16766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Study Events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8ADA9B2-3D58-7641-879E-C8472FC4AA8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307" y="2718171"/>
            <a:ext cx="1452898" cy="12914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56D069-1FB1-414C-8110-AD0B071C5C28}"/>
              </a:ext>
            </a:extLst>
          </p:cNvPr>
          <p:cNvSpPr/>
          <p:nvPr/>
        </p:nvSpPr>
        <p:spPr>
          <a:xfrm>
            <a:off x="2353576" y="2194001"/>
            <a:ext cx="3901517" cy="557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>
                <a:solidFill>
                  <a:srgbClr val="00B0F0"/>
                </a:solidFill>
              </a:rPr>
              <a:t>ARCADIA-CSI Enrollment (can occur</a:t>
            </a:r>
          </a:p>
          <a:p>
            <a:pPr>
              <a:lnSpc>
                <a:spcPts val="1800"/>
              </a:lnSpc>
            </a:pPr>
            <a:r>
              <a:rPr lang="en-US" dirty="0">
                <a:solidFill>
                  <a:srgbClr val="00B0F0"/>
                </a:solidFill>
              </a:rPr>
              <a:t>anytime after ARCADIA randomization)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0DE3C4-8559-5146-B7BF-C13172973D30}"/>
              </a:ext>
            </a:extLst>
          </p:cNvPr>
          <p:cNvSpPr/>
          <p:nvPr/>
        </p:nvSpPr>
        <p:spPr>
          <a:xfrm>
            <a:off x="807269" y="1460710"/>
            <a:ext cx="1219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Enrollment</a:t>
            </a:r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C6FA7C0-8CFC-C34E-BF7D-ADC15FC383DF}"/>
              </a:ext>
            </a:extLst>
          </p:cNvPr>
          <p:cNvCxnSpPr/>
          <p:nvPr/>
        </p:nvCxnSpPr>
        <p:spPr>
          <a:xfrm rot="5400000" flipH="1" flipV="1">
            <a:off x="2061323" y="1565857"/>
            <a:ext cx="3842" cy="191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241107A8-7340-1449-A21D-C6AFBEA76F19}"/>
              </a:ext>
            </a:extLst>
          </p:cNvPr>
          <p:cNvSpPr/>
          <p:nvPr/>
        </p:nvSpPr>
        <p:spPr>
          <a:xfrm>
            <a:off x="2295898" y="1881328"/>
            <a:ext cx="57678" cy="923470"/>
          </a:xfrm>
          <a:prstGeom prst="rightBracket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F8C8133-4A75-AB4D-8168-59C180238F13}"/>
              </a:ext>
            </a:extLst>
          </p:cNvPr>
          <p:cNvCxnSpPr>
            <a:cxnSpLocks/>
          </p:cNvCxnSpPr>
          <p:nvPr/>
        </p:nvCxnSpPr>
        <p:spPr>
          <a:xfrm>
            <a:off x="2075458" y="1024361"/>
            <a:ext cx="0" cy="124558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C51C8BA-38DA-E14D-87F5-585BBEB77345}"/>
              </a:ext>
            </a:extLst>
          </p:cNvPr>
          <p:cNvCxnSpPr>
            <a:cxnSpLocks/>
          </p:cNvCxnSpPr>
          <p:nvPr/>
        </p:nvCxnSpPr>
        <p:spPr>
          <a:xfrm flipV="1">
            <a:off x="2004341" y="2235891"/>
            <a:ext cx="159360" cy="64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BFA3F59-901D-D644-8E39-6EC1FF649367}"/>
              </a:ext>
            </a:extLst>
          </p:cNvPr>
          <p:cNvCxnSpPr>
            <a:cxnSpLocks/>
          </p:cNvCxnSpPr>
          <p:nvPr/>
        </p:nvCxnSpPr>
        <p:spPr>
          <a:xfrm flipV="1">
            <a:off x="2001949" y="2311102"/>
            <a:ext cx="159360" cy="64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E8282FF-DC28-E642-928C-55DD8ABA364D}"/>
              </a:ext>
            </a:extLst>
          </p:cNvPr>
          <p:cNvSpPr txBox="1"/>
          <p:nvPr/>
        </p:nvSpPr>
        <p:spPr>
          <a:xfrm>
            <a:off x="2221634" y="6350376"/>
            <a:ext cx="725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Neurocog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test + MRI </a:t>
            </a:r>
            <a:r>
              <a:rPr lang="mr-IN" sz="2000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Year 4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(or exit from ARCADIA whichever occurs earlier)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3674BA7-2490-E746-B1C5-129D208E7098}"/>
              </a:ext>
            </a:extLst>
          </p:cNvPr>
          <p:cNvCxnSpPr/>
          <p:nvPr/>
        </p:nvCxnSpPr>
        <p:spPr>
          <a:xfrm rot="5400000" flipH="1" flipV="1">
            <a:off x="2107330" y="6459718"/>
            <a:ext cx="3842" cy="191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53239E12-FC9C-4346-8D4B-5F7E7DD5A909}"/>
              </a:ext>
            </a:extLst>
          </p:cNvPr>
          <p:cNvSpPr txBox="1"/>
          <p:nvPr/>
        </p:nvSpPr>
        <p:spPr>
          <a:xfrm>
            <a:off x="927307" y="6353455"/>
            <a:ext cx="97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f/u visit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D2EE3A9-3C04-D341-9D2A-1F565E2316A5}"/>
              </a:ext>
            </a:extLst>
          </p:cNvPr>
          <p:cNvSpPr txBox="1"/>
          <p:nvPr/>
        </p:nvSpPr>
        <p:spPr>
          <a:xfrm>
            <a:off x="2243415" y="5942885"/>
            <a:ext cx="1605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yr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± 30 days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0D93FE2-A253-6747-B15A-44DEEA79832C}"/>
              </a:ext>
            </a:extLst>
          </p:cNvPr>
          <p:cNvCxnSpPr/>
          <p:nvPr/>
        </p:nvCxnSpPr>
        <p:spPr>
          <a:xfrm rot="5400000">
            <a:off x="1935309" y="6173717"/>
            <a:ext cx="54864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AB9598A-4F31-C545-A2DB-CED9E899460C}"/>
              </a:ext>
            </a:extLst>
          </p:cNvPr>
          <p:cNvSpPr txBox="1"/>
          <p:nvPr/>
        </p:nvSpPr>
        <p:spPr>
          <a:xfrm>
            <a:off x="2237046" y="2823132"/>
            <a:ext cx="6492868" cy="333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Baseline MRI – only if no clinical MRI at time of index stroke </a:t>
            </a:r>
          </a:p>
        </p:txBody>
      </p:sp>
    </p:spTree>
    <p:extLst>
      <p:ext uri="{BB962C8B-B14F-4D97-AF65-F5344CB8AC3E}">
        <p14:creationId xmlns:p14="http://schemas.microsoft.com/office/powerpoint/2010/main" val="14769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1" grpId="0"/>
      <p:bldP spid="33" grpId="0"/>
      <p:bldP spid="35" grpId="0"/>
      <p:bldP spid="38" grpId="0"/>
      <p:bldP spid="43" grpId="0"/>
      <p:bldP spid="45" grpId="0"/>
      <p:bldP spid="2" grpId="0"/>
      <p:bldP spid="2" grpId="1"/>
      <p:bldP spid="11" grpId="0" animBg="1"/>
      <p:bldP spid="11" grpId="1" animBg="1"/>
      <p:bldP spid="56" grpId="0"/>
      <p:bldP spid="59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3AC21-1367-425E-9AD2-AB91B522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 dirty="0"/>
              <a:t>Annual neurocognitive test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EE1F0-5AA6-40C3-B3FF-6046D3C7B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958353"/>
            <a:ext cx="5006336" cy="3899647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22 minute phone battery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Covers 4 cognitive domains relevant to post-stroke cognition</a:t>
            </a:r>
          </a:p>
          <a:p>
            <a:pPr marL="342900" indent="-342900"/>
            <a:r>
              <a:rPr lang="en-US" sz="2000" dirty="0"/>
              <a:t>Demonstrated sensitivity to cognitive change.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Centrally administered by trained interviewers to reduce interrater variability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Tested in &gt;30,000 subjects in REGARDS and CREST-2 studies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01A605-D0AA-504E-848D-4407F1DC4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6" y="547255"/>
            <a:ext cx="4071077" cy="36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53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1736</Words>
  <Application>Microsoft Office PowerPoint</Application>
  <PresentationFormat>Widescreen</PresentationFormat>
  <Paragraphs>303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Mangal</vt:lpstr>
      <vt:lpstr>Symbol</vt:lpstr>
      <vt:lpstr>Office Theme</vt:lpstr>
      <vt:lpstr>ARCADIA-CSI </vt:lpstr>
      <vt:lpstr>Thank you !</vt:lpstr>
      <vt:lpstr>Background</vt:lpstr>
      <vt:lpstr>Post-stroke Cognitive Decline</vt:lpstr>
      <vt:lpstr>Silent Infarcts</vt:lpstr>
      <vt:lpstr>Aims</vt:lpstr>
      <vt:lpstr>Inclusion / Exclusion Criteria</vt:lpstr>
      <vt:lpstr>Study Events</vt:lpstr>
      <vt:lpstr>Annual neurocognitive test</vt:lpstr>
      <vt:lpstr>Study End MRI </vt:lpstr>
      <vt:lpstr>Enrollment / Baseline</vt:lpstr>
      <vt:lpstr>General Consenting Guidelines</vt:lpstr>
      <vt:lpstr>When do ARCADIA subjects become CSI eligible ?</vt:lpstr>
      <vt:lpstr>Timing of Consent</vt:lpstr>
      <vt:lpstr>Timing of Consent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Baseline MRI</vt:lpstr>
      <vt:lpstr>Transfer of MR Images: Aspera®</vt:lpstr>
      <vt:lpstr>Baseline Neurocognitive Testing</vt:lpstr>
      <vt:lpstr>Please, please, pretty please …..</vt:lpstr>
      <vt:lpstr>Scheduling of Neurocognitive Testing</vt:lpstr>
      <vt:lpstr>Cognitive Assessment Phone Line</vt:lpstr>
      <vt:lpstr>Annual Follow-Up Visits</vt:lpstr>
      <vt:lpstr>Neurocognitive Follow-Up Visits</vt:lpstr>
      <vt:lpstr>Final Visit</vt:lpstr>
      <vt:lpstr>End of Study MRI</vt:lpstr>
      <vt:lpstr>MRI Protocol</vt:lpstr>
      <vt:lpstr>End of Study Neurocognitive Testing</vt:lpstr>
      <vt:lpstr>Impact of ARCADIA-CSI</vt:lpstr>
      <vt:lpstr>Questions 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ARCADIA-CSI</dc:title>
  <dc:creator>Maarten G Lansberg</dc:creator>
  <cp:lastModifiedBy>Sester, Regina (sesterrj)</cp:lastModifiedBy>
  <cp:revision>3</cp:revision>
  <dcterms:created xsi:type="dcterms:W3CDTF">2019-09-16T19:40:47Z</dcterms:created>
  <dcterms:modified xsi:type="dcterms:W3CDTF">2019-09-16T19:52:04Z</dcterms:modified>
</cp:coreProperties>
</file>