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7" r:id="rId2"/>
    <p:sldId id="260" r:id="rId3"/>
    <p:sldId id="303" r:id="rId4"/>
    <p:sldId id="293" r:id="rId5"/>
    <p:sldId id="304" r:id="rId6"/>
    <p:sldId id="395" r:id="rId7"/>
    <p:sldId id="1000" r:id="rId8"/>
    <p:sldId id="364" r:id="rId9"/>
    <p:sldId id="1001" r:id="rId10"/>
    <p:sldId id="1016" r:id="rId11"/>
    <p:sldId id="1017" r:id="rId12"/>
    <p:sldId id="1018" r:id="rId13"/>
    <p:sldId id="1014" r:id="rId14"/>
    <p:sldId id="1015" r:id="rId15"/>
    <p:sldId id="1028" r:id="rId16"/>
    <p:sldId id="1038" r:id="rId17"/>
    <p:sldId id="1034" r:id="rId18"/>
    <p:sldId id="1035" r:id="rId19"/>
    <p:sldId id="1036" r:id="rId20"/>
    <p:sldId id="1037" r:id="rId21"/>
    <p:sldId id="1029" r:id="rId22"/>
    <p:sldId id="1030" r:id="rId23"/>
    <p:sldId id="1031" r:id="rId24"/>
    <p:sldId id="1032" r:id="rId25"/>
    <p:sldId id="1033" r:id="rId26"/>
    <p:sldId id="261" r:id="rId27"/>
    <p:sldId id="1021" r:id="rId28"/>
    <p:sldId id="1022" r:id="rId29"/>
    <p:sldId id="1023" r:id="rId30"/>
    <p:sldId id="1024" r:id="rId31"/>
    <p:sldId id="1025" r:id="rId32"/>
    <p:sldId id="1026" r:id="rId33"/>
    <p:sldId id="1027" r:id="rId34"/>
    <p:sldId id="1019" r:id="rId35"/>
    <p:sldId id="275" r:id="rId36"/>
    <p:sldId id="274" r:id="rId37"/>
    <p:sldId id="262" r:id="rId38"/>
    <p:sldId id="263" r:id="rId39"/>
    <p:sldId id="264" r:id="rId40"/>
    <p:sldId id="265" r:id="rId41"/>
    <p:sldId id="266" r:id="rId42"/>
    <p:sldId id="267" r:id="rId43"/>
    <p:sldId id="268" r:id="rId44"/>
    <p:sldId id="270" r:id="rId45"/>
    <p:sldId id="1020" r:id="rId46"/>
    <p:sldId id="272" r:id="rId47"/>
    <p:sldId id="273" r:id="rId48"/>
    <p:sldId id="2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9"/>
    <p:restoredTop sz="94663"/>
  </p:normalViewPr>
  <p:slideViewPr>
    <p:cSldViewPr snapToGrid="0" snapToObjects="1">
      <p:cViewPr varScale="1">
        <p:scale>
          <a:sx n="107" d="100"/>
          <a:sy n="107"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20659-A0BF-4A7F-BC51-EAD21971D8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F27D91B-7334-4458-B4F7-87DCF52666C9}">
      <dgm:prSet phldrT="[Text]"/>
      <dgm:spPr/>
      <dgm:t>
        <a:bodyPr/>
        <a:lstStyle/>
        <a:p>
          <a:r>
            <a:rPr lang="en-US" dirty="0"/>
            <a:t>Current</a:t>
          </a:r>
        </a:p>
      </dgm:t>
    </dgm:pt>
    <dgm:pt modelId="{770C63A7-B198-4A60-874E-8BE34E03020A}" type="parTrans" cxnId="{ABB863D9-7F39-4F84-9B59-93488C58D619}">
      <dgm:prSet/>
      <dgm:spPr/>
      <dgm:t>
        <a:bodyPr/>
        <a:lstStyle/>
        <a:p>
          <a:endParaRPr lang="en-US"/>
        </a:p>
      </dgm:t>
    </dgm:pt>
    <dgm:pt modelId="{CFF216B8-ADB4-4E96-B5A2-195D2B6B4F35}" type="sibTrans" cxnId="{ABB863D9-7F39-4F84-9B59-93488C58D619}">
      <dgm:prSet/>
      <dgm:spPr/>
      <dgm:t>
        <a:bodyPr/>
        <a:lstStyle/>
        <a:p>
          <a:endParaRPr lang="en-US"/>
        </a:p>
      </dgm:t>
    </dgm:pt>
    <dgm:pt modelId="{3A88CED5-B457-4D46-8CFF-A4841BB9940E}">
      <dgm:prSet phldrT="[Text]" custT="1"/>
      <dgm:spPr/>
      <dgm:t>
        <a:bodyPr/>
        <a:lstStyle/>
        <a:p>
          <a:r>
            <a:rPr lang="en-US" sz="2800" dirty="0"/>
            <a:t>140 (+4) sites released  / 131 (+5) active </a:t>
          </a:r>
        </a:p>
      </dgm:t>
    </dgm:pt>
    <dgm:pt modelId="{EC389151-4715-40A5-9400-4C7DDC3703BC}" type="parTrans" cxnId="{C9BE36DA-3B82-4DEF-A0E9-EA282DB4AAD4}">
      <dgm:prSet/>
      <dgm:spPr/>
      <dgm:t>
        <a:bodyPr/>
        <a:lstStyle/>
        <a:p>
          <a:endParaRPr lang="en-US"/>
        </a:p>
      </dgm:t>
    </dgm:pt>
    <dgm:pt modelId="{14BE7D32-B514-4523-908A-77A5FD0680D9}" type="sibTrans" cxnId="{C9BE36DA-3B82-4DEF-A0E9-EA282DB4AAD4}">
      <dgm:prSet/>
      <dgm:spPr/>
      <dgm:t>
        <a:bodyPr/>
        <a:lstStyle/>
        <a:p>
          <a:endParaRPr lang="en-US"/>
        </a:p>
      </dgm:t>
    </dgm:pt>
    <dgm:pt modelId="{04E721FF-AEE7-4BB1-AAED-A6B8AD444FAA}">
      <dgm:prSet phldrT="[Text]"/>
      <dgm:spPr/>
      <dgm:t>
        <a:bodyPr/>
        <a:lstStyle/>
        <a:p>
          <a:r>
            <a:rPr lang="en-US" dirty="0"/>
            <a:t>Pending</a:t>
          </a:r>
        </a:p>
      </dgm:t>
    </dgm:pt>
    <dgm:pt modelId="{28F14292-DEFE-40A4-96B9-AD6EE722E03C}" type="parTrans" cxnId="{319A240C-C9EA-4DE5-B8BF-9D645181CBB8}">
      <dgm:prSet/>
      <dgm:spPr/>
      <dgm:t>
        <a:bodyPr/>
        <a:lstStyle/>
        <a:p>
          <a:endParaRPr lang="en-US"/>
        </a:p>
      </dgm:t>
    </dgm:pt>
    <dgm:pt modelId="{E9C5E74B-F852-4CBD-8430-F3338E89C0C5}" type="sibTrans" cxnId="{319A240C-C9EA-4DE5-B8BF-9D645181CBB8}">
      <dgm:prSet/>
      <dgm:spPr/>
      <dgm:t>
        <a:bodyPr/>
        <a:lstStyle/>
        <a:p>
          <a:endParaRPr lang="en-US"/>
        </a:p>
      </dgm:t>
    </dgm:pt>
    <dgm:pt modelId="{95539378-20AD-4DC1-A900-573740E7A3D6}">
      <dgm:prSet phldrT="[Text]" custT="1"/>
      <dgm:spPr/>
      <dgm:t>
        <a:bodyPr/>
        <a:lstStyle/>
        <a:p>
          <a:r>
            <a:rPr lang="en-US" sz="2000" dirty="0"/>
            <a:t>8 cIRB approved / Pending Readiness Call</a:t>
          </a:r>
        </a:p>
      </dgm:t>
    </dgm:pt>
    <dgm:pt modelId="{F547D518-2216-47CB-AE20-176F4443A9DB}" type="parTrans" cxnId="{7CD43705-0784-4B42-B8D4-E1D58B9890F9}">
      <dgm:prSet/>
      <dgm:spPr/>
      <dgm:t>
        <a:bodyPr/>
        <a:lstStyle/>
        <a:p>
          <a:endParaRPr lang="en-US"/>
        </a:p>
      </dgm:t>
    </dgm:pt>
    <dgm:pt modelId="{3ADDF7C4-75F0-4F9B-9F11-3A9898F39C05}" type="sibTrans" cxnId="{7CD43705-0784-4B42-B8D4-E1D58B9890F9}">
      <dgm:prSet/>
      <dgm:spPr/>
      <dgm:t>
        <a:bodyPr/>
        <a:lstStyle/>
        <a:p>
          <a:endParaRPr lang="en-US"/>
        </a:p>
      </dgm:t>
    </dgm:pt>
    <dgm:pt modelId="{CA53B560-928B-485C-BC27-26E181096073}">
      <dgm:prSet phldrT="[Text]"/>
      <dgm:spPr/>
      <dgm:t>
        <a:bodyPr/>
        <a:lstStyle/>
        <a:p>
          <a:r>
            <a:rPr lang="en-US" dirty="0"/>
            <a:t>Expected</a:t>
          </a:r>
        </a:p>
      </dgm:t>
    </dgm:pt>
    <dgm:pt modelId="{CA9F116F-8666-44CB-BC0A-A67ECD3FDFB3}" type="parTrans" cxnId="{340AF7C8-2A8B-4762-B7A3-4FF6D29EFA25}">
      <dgm:prSet/>
      <dgm:spPr/>
      <dgm:t>
        <a:bodyPr/>
        <a:lstStyle/>
        <a:p>
          <a:endParaRPr lang="en-US"/>
        </a:p>
      </dgm:t>
    </dgm:pt>
    <dgm:pt modelId="{6E603674-8974-4ED6-9582-022B7559598C}" type="sibTrans" cxnId="{340AF7C8-2A8B-4762-B7A3-4FF6D29EFA25}">
      <dgm:prSet/>
      <dgm:spPr/>
      <dgm:t>
        <a:bodyPr/>
        <a:lstStyle/>
        <a:p>
          <a:endParaRPr lang="en-US"/>
        </a:p>
      </dgm:t>
    </dgm:pt>
    <dgm:pt modelId="{648B51A1-DAF5-4DC0-927D-0EB3FE0B9966}">
      <dgm:prSet phldrT="[Text]"/>
      <dgm:spPr/>
      <dgm:t>
        <a:bodyPr/>
        <a:lstStyle/>
        <a:p>
          <a:endParaRPr lang="en-US" sz="2000" dirty="0"/>
        </a:p>
      </dgm:t>
    </dgm:pt>
    <dgm:pt modelId="{9775AE09-E185-46AD-8648-32AAD7DEA54C}" type="parTrans" cxnId="{66E4695E-D435-40C9-8011-16890DDE0E7D}">
      <dgm:prSet/>
      <dgm:spPr/>
      <dgm:t>
        <a:bodyPr/>
        <a:lstStyle/>
        <a:p>
          <a:endParaRPr lang="en-US"/>
        </a:p>
      </dgm:t>
    </dgm:pt>
    <dgm:pt modelId="{BA5A8EA5-3DA8-4AD7-B428-C141D117DF3D}" type="sibTrans" cxnId="{66E4695E-D435-40C9-8011-16890DDE0E7D}">
      <dgm:prSet/>
      <dgm:spPr/>
      <dgm:t>
        <a:bodyPr/>
        <a:lstStyle/>
        <a:p>
          <a:endParaRPr lang="en-US"/>
        </a:p>
      </dgm:t>
    </dgm:pt>
    <dgm:pt modelId="{292A6326-45CD-457F-A8A1-977D30BA0F85}">
      <dgm:prSet phldrT="[Text]"/>
      <dgm:spPr/>
      <dgm:t>
        <a:bodyPr/>
        <a:lstStyle/>
        <a:p>
          <a:endParaRPr lang="en-US" sz="2100" dirty="0"/>
        </a:p>
      </dgm:t>
    </dgm:pt>
    <dgm:pt modelId="{6F04EFFB-D48C-41F7-B61D-2C8893398504}" type="parTrans" cxnId="{D309AAFD-BC94-4E21-8E7B-010F3924A2C8}">
      <dgm:prSet/>
      <dgm:spPr/>
      <dgm:t>
        <a:bodyPr/>
        <a:lstStyle/>
        <a:p>
          <a:endParaRPr lang="en-US"/>
        </a:p>
      </dgm:t>
    </dgm:pt>
    <dgm:pt modelId="{3E8B2CC5-78D0-4E94-9659-28B218039CE7}" type="sibTrans" cxnId="{D309AAFD-BC94-4E21-8E7B-010F3924A2C8}">
      <dgm:prSet/>
      <dgm:spPr/>
      <dgm:t>
        <a:bodyPr/>
        <a:lstStyle/>
        <a:p>
          <a:endParaRPr lang="en-US"/>
        </a:p>
      </dgm:t>
    </dgm:pt>
    <dgm:pt modelId="{1C69E544-B72A-44B0-9262-D9ED9BFA5EBB}">
      <dgm:prSet custT="1"/>
      <dgm:spPr/>
      <dgm:t>
        <a:bodyPr/>
        <a:lstStyle/>
        <a:p>
          <a:r>
            <a:rPr lang="en-US" sz="2000" dirty="0"/>
            <a:t>10 faster moving/10? slower moving</a:t>
          </a:r>
        </a:p>
      </dgm:t>
    </dgm:pt>
    <dgm:pt modelId="{75C990BD-F829-4492-A4C7-56D547812493}" type="parTrans" cxnId="{25A34832-0A0D-4318-90AF-1B22BE35887A}">
      <dgm:prSet/>
      <dgm:spPr/>
      <dgm:t>
        <a:bodyPr/>
        <a:lstStyle/>
        <a:p>
          <a:endParaRPr lang="en-US"/>
        </a:p>
      </dgm:t>
    </dgm:pt>
    <dgm:pt modelId="{13E3FA36-EF45-44A4-8319-4595F03B598A}" type="sibTrans" cxnId="{25A34832-0A0D-4318-90AF-1B22BE35887A}">
      <dgm:prSet/>
      <dgm:spPr/>
      <dgm:t>
        <a:bodyPr/>
        <a:lstStyle/>
        <a:p>
          <a:endParaRPr lang="en-US"/>
        </a:p>
      </dgm:t>
    </dgm:pt>
    <dgm:pt modelId="{B89BC47C-B4B6-4051-8BDA-888B86FD91DC}">
      <dgm:prSet phldrT="[Text]"/>
      <dgm:spPr/>
      <dgm:t>
        <a:bodyPr/>
        <a:lstStyle/>
        <a:p>
          <a:endParaRPr lang="en-US" sz="2000" dirty="0"/>
        </a:p>
      </dgm:t>
    </dgm:pt>
    <dgm:pt modelId="{8FB00E08-6B6B-45DB-8692-8CA46E48CCA6}" type="parTrans" cxnId="{D3C0B8D0-E70F-49BD-982A-9F42424FBE34}">
      <dgm:prSet/>
      <dgm:spPr/>
      <dgm:t>
        <a:bodyPr/>
        <a:lstStyle/>
        <a:p>
          <a:endParaRPr lang="en-US"/>
        </a:p>
      </dgm:t>
    </dgm:pt>
    <dgm:pt modelId="{75987DAC-AC5D-4D60-8978-C4E84F11CD16}" type="sibTrans" cxnId="{D3C0B8D0-E70F-49BD-982A-9F42424FBE34}">
      <dgm:prSet/>
      <dgm:spPr/>
      <dgm:t>
        <a:bodyPr/>
        <a:lstStyle/>
        <a:p>
          <a:endParaRPr lang="en-US"/>
        </a:p>
      </dgm:t>
    </dgm:pt>
    <dgm:pt modelId="{F66D0A30-0102-4EF0-8C8D-986EF2FD8BD7}">
      <dgm:prSet custT="1"/>
      <dgm:spPr/>
      <dgm:t>
        <a:bodyPr/>
        <a:lstStyle/>
        <a:p>
          <a:r>
            <a:rPr lang="en-US" sz="2000" dirty="0"/>
            <a:t>23 Canadian Sites</a:t>
          </a:r>
        </a:p>
      </dgm:t>
    </dgm:pt>
    <dgm:pt modelId="{A9628FB0-F27A-4FAF-88C1-4E142A6036CA}" type="parTrans" cxnId="{C860BD7F-6FF5-4BB8-B8C4-BD75F995B541}">
      <dgm:prSet/>
      <dgm:spPr/>
      <dgm:t>
        <a:bodyPr/>
        <a:lstStyle/>
        <a:p>
          <a:endParaRPr lang="en-US"/>
        </a:p>
      </dgm:t>
    </dgm:pt>
    <dgm:pt modelId="{6A3F0760-FCB5-472C-9E38-71B95E95CE5A}" type="sibTrans" cxnId="{C860BD7F-6FF5-4BB8-B8C4-BD75F995B541}">
      <dgm:prSet/>
      <dgm:spPr/>
      <dgm:t>
        <a:bodyPr/>
        <a:lstStyle/>
        <a:p>
          <a:endParaRPr lang="en-US"/>
        </a:p>
      </dgm:t>
    </dgm:pt>
    <dgm:pt modelId="{E7DA485B-38AF-44EE-B007-67947873ABAA}">
      <dgm:prSet custT="1"/>
      <dgm:spPr/>
      <dgm:t>
        <a:bodyPr/>
        <a:lstStyle/>
        <a:p>
          <a:r>
            <a:rPr lang="en-US" sz="3600" dirty="0"/>
            <a:t>174-184 active sites released to enroll</a:t>
          </a:r>
        </a:p>
      </dgm:t>
    </dgm:pt>
    <dgm:pt modelId="{E3F07FD8-1D26-4502-9ECF-67535F488DFA}" type="parTrans" cxnId="{07F23FC6-0255-42A9-946E-9D542BB980AA}">
      <dgm:prSet/>
      <dgm:spPr/>
      <dgm:t>
        <a:bodyPr/>
        <a:lstStyle/>
        <a:p>
          <a:endParaRPr lang="en-US"/>
        </a:p>
      </dgm:t>
    </dgm:pt>
    <dgm:pt modelId="{B283AEF5-6357-45CE-8A6E-EEBD649D11B6}" type="sibTrans" cxnId="{07F23FC6-0255-42A9-946E-9D542BB980AA}">
      <dgm:prSet/>
      <dgm:spPr/>
      <dgm:t>
        <a:bodyPr/>
        <a:lstStyle/>
        <a:p>
          <a:endParaRPr lang="en-US"/>
        </a:p>
      </dgm:t>
    </dgm:pt>
    <dgm:pt modelId="{321E8EEA-E3FC-47E6-9BAA-98E068AD969F}">
      <dgm:prSet custT="1"/>
      <dgm:spPr/>
      <dgm:t>
        <a:bodyPr/>
        <a:lstStyle/>
        <a:p>
          <a:r>
            <a:rPr lang="en-US" sz="2000" dirty="0"/>
            <a:t>1 suspended sites working on reinstatement</a:t>
          </a:r>
        </a:p>
      </dgm:t>
    </dgm:pt>
    <dgm:pt modelId="{0829D40F-D8A8-42DC-9FA5-0C59934A8BAB}" type="parTrans" cxnId="{49D59879-C554-4D92-B912-A3B9E94D9954}">
      <dgm:prSet/>
      <dgm:spPr/>
      <dgm:t>
        <a:bodyPr/>
        <a:lstStyle/>
        <a:p>
          <a:endParaRPr lang="en-US"/>
        </a:p>
      </dgm:t>
    </dgm:pt>
    <dgm:pt modelId="{9F30E9CF-C3B4-4724-B5C9-68334C152209}" type="sibTrans" cxnId="{49D59879-C554-4D92-B912-A3B9E94D9954}">
      <dgm:prSet/>
      <dgm:spPr/>
      <dgm:t>
        <a:bodyPr/>
        <a:lstStyle/>
        <a:p>
          <a:endParaRPr lang="en-US"/>
        </a:p>
      </dgm:t>
    </dgm:pt>
    <dgm:pt modelId="{DC96EA70-3392-488A-A92B-1699566B8B4F}">
      <dgm:prSet phldrT="[Text]" custT="1"/>
      <dgm:spPr/>
      <dgm:t>
        <a:bodyPr/>
        <a:lstStyle/>
        <a:p>
          <a:r>
            <a:rPr lang="en-US" sz="2000" dirty="0"/>
            <a:t>1 submitted to CIRB for review</a:t>
          </a:r>
        </a:p>
      </dgm:t>
    </dgm:pt>
    <dgm:pt modelId="{BF860B45-8565-495E-882E-9C6D54E4BDF5}" type="parTrans" cxnId="{168A8CBE-AC67-4458-B3E3-2367C2F3CE50}">
      <dgm:prSet/>
      <dgm:spPr/>
      <dgm:t>
        <a:bodyPr/>
        <a:lstStyle/>
        <a:p>
          <a:endParaRPr lang="en-US"/>
        </a:p>
      </dgm:t>
    </dgm:pt>
    <dgm:pt modelId="{5198EE20-95B5-4047-A439-486ED64CF11E}" type="sibTrans" cxnId="{168A8CBE-AC67-4458-B3E3-2367C2F3CE50}">
      <dgm:prSet/>
      <dgm:spPr/>
      <dgm:t>
        <a:bodyPr/>
        <a:lstStyle/>
        <a:p>
          <a:endParaRPr lang="en-US"/>
        </a:p>
      </dgm:t>
    </dgm:pt>
    <dgm:pt modelId="{D73330C9-226F-419F-8FC0-9D1F93DE2190}" type="pres">
      <dgm:prSet presAssocID="{30120659-A0BF-4A7F-BC51-EAD21971D8AA}" presName="linearFlow" presStyleCnt="0">
        <dgm:presLayoutVars>
          <dgm:dir/>
          <dgm:animLvl val="lvl"/>
          <dgm:resizeHandles val="exact"/>
        </dgm:presLayoutVars>
      </dgm:prSet>
      <dgm:spPr/>
      <dgm:t>
        <a:bodyPr/>
        <a:lstStyle/>
        <a:p>
          <a:endParaRPr lang="en-US"/>
        </a:p>
      </dgm:t>
    </dgm:pt>
    <dgm:pt modelId="{CA6DB726-33DD-442C-A06D-BC3E7CEEF635}" type="pres">
      <dgm:prSet presAssocID="{3F27D91B-7334-4458-B4F7-87DCF52666C9}" presName="composite" presStyleCnt="0"/>
      <dgm:spPr/>
    </dgm:pt>
    <dgm:pt modelId="{8133097B-6F81-4E5F-A02F-E29ED05AA99C}" type="pres">
      <dgm:prSet presAssocID="{3F27D91B-7334-4458-B4F7-87DCF52666C9}" presName="parentText" presStyleLbl="alignNode1" presStyleIdx="0" presStyleCnt="3">
        <dgm:presLayoutVars>
          <dgm:chMax val="1"/>
          <dgm:bulletEnabled val="1"/>
        </dgm:presLayoutVars>
      </dgm:prSet>
      <dgm:spPr/>
      <dgm:t>
        <a:bodyPr/>
        <a:lstStyle/>
        <a:p>
          <a:endParaRPr lang="en-US"/>
        </a:p>
      </dgm:t>
    </dgm:pt>
    <dgm:pt modelId="{562BBD4A-111F-472F-9205-E55958E608AE}" type="pres">
      <dgm:prSet presAssocID="{3F27D91B-7334-4458-B4F7-87DCF52666C9}" presName="descendantText" presStyleLbl="alignAcc1" presStyleIdx="0" presStyleCnt="3" custLinFactNeighborX="0" custLinFactNeighborY="-221">
        <dgm:presLayoutVars>
          <dgm:bulletEnabled val="1"/>
        </dgm:presLayoutVars>
      </dgm:prSet>
      <dgm:spPr/>
      <dgm:t>
        <a:bodyPr/>
        <a:lstStyle/>
        <a:p>
          <a:endParaRPr lang="en-US"/>
        </a:p>
      </dgm:t>
    </dgm:pt>
    <dgm:pt modelId="{C4F33653-523B-4461-9C57-D08C5D38E528}" type="pres">
      <dgm:prSet presAssocID="{CFF216B8-ADB4-4E96-B5A2-195D2B6B4F35}" presName="sp" presStyleCnt="0"/>
      <dgm:spPr/>
    </dgm:pt>
    <dgm:pt modelId="{BE459414-37E9-4744-AA5C-9541C25A34D5}" type="pres">
      <dgm:prSet presAssocID="{04E721FF-AEE7-4BB1-AAED-A6B8AD444FAA}" presName="composite" presStyleCnt="0"/>
      <dgm:spPr/>
    </dgm:pt>
    <dgm:pt modelId="{9F4BC062-162A-4ED9-BFA0-E862410D6F35}" type="pres">
      <dgm:prSet presAssocID="{04E721FF-AEE7-4BB1-AAED-A6B8AD444FAA}" presName="parentText" presStyleLbl="alignNode1" presStyleIdx="1" presStyleCnt="3">
        <dgm:presLayoutVars>
          <dgm:chMax val="1"/>
          <dgm:bulletEnabled val="1"/>
        </dgm:presLayoutVars>
      </dgm:prSet>
      <dgm:spPr/>
      <dgm:t>
        <a:bodyPr/>
        <a:lstStyle/>
        <a:p>
          <a:endParaRPr lang="en-US"/>
        </a:p>
      </dgm:t>
    </dgm:pt>
    <dgm:pt modelId="{E00E98E0-1269-4D1C-8C9D-2FE474943A35}" type="pres">
      <dgm:prSet presAssocID="{04E721FF-AEE7-4BB1-AAED-A6B8AD444FAA}" presName="descendantText" presStyleLbl="alignAcc1" presStyleIdx="1" presStyleCnt="3" custScaleY="146407" custLinFactNeighborX="0" custLinFactNeighborY="-9393">
        <dgm:presLayoutVars>
          <dgm:bulletEnabled val="1"/>
        </dgm:presLayoutVars>
      </dgm:prSet>
      <dgm:spPr/>
      <dgm:t>
        <a:bodyPr/>
        <a:lstStyle/>
        <a:p>
          <a:endParaRPr lang="en-US"/>
        </a:p>
      </dgm:t>
    </dgm:pt>
    <dgm:pt modelId="{5BAA7F03-E3BE-4749-BAF6-F65E39EE5AC0}" type="pres">
      <dgm:prSet presAssocID="{E9C5E74B-F852-4CBD-8430-F3338E89C0C5}" presName="sp" presStyleCnt="0"/>
      <dgm:spPr/>
    </dgm:pt>
    <dgm:pt modelId="{D9B11E76-33F8-4384-AB09-C490BA44B80B}" type="pres">
      <dgm:prSet presAssocID="{CA53B560-928B-485C-BC27-26E181096073}" presName="composite" presStyleCnt="0"/>
      <dgm:spPr/>
    </dgm:pt>
    <dgm:pt modelId="{A437CF74-7A3F-4003-A7E7-D950B2E8C018}" type="pres">
      <dgm:prSet presAssocID="{CA53B560-928B-485C-BC27-26E181096073}" presName="parentText" presStyleLbl="alignNode1" presStyleIdx="2" presStyleCnt="3">
        <dgm:presLayoutVars>
          <dgm:chMax val="1"/>
          <dgm:bulletEnabled val="1"/>
        </dgm:presLayoutVars>
      </dgm:prSet>
      <dgm:spPr/>
      <dgm:t>
        <a:bodyPr/>
        <a:lstStyle/>
        <a:p>
          <a:endParaRPr lang="en-US"/>
        </a:p>
      </dgm:t>
    </dgm:pt>
    <dgm:pt modelId="{E51D785C-1197-4552-B348-22E4E6D365D1}" type="pres">
      <dgm:prSet presAssocID="{CA53B560-928B-485C-BC27-26E181096073}" presName="descendantText" presStyleLbl="alignAcc1" presStyleIdx="2" presStyleCnt="3">
        <dgm:presLayoutVars>
          <dgm:bulletEnabled val="1"/>
        </dgm:presLayoutVars>
      </dgm:prSet>
      <dgm:spPr/>
      <dgm:t>
        <a:bodyPr/>
        <a:lstStyle/>
        <a:p>
          <a:endParaRPr lang="en-US"/>
        </a:p>
      </dgm:t>
    </dgm:pt>
  </dgm:ptLst>
  <dgm:cxnLst>
    <dgm:cxn modelId="{FB074CF1-6805-4AA2-9006-049CCD796C13}" type="presOf" srcId="{CA53B560-928B-485C-BC27-26E181096073}" destId="{A437CF74-7A3F-4003-A7E7-D950B2E8C018}" srcOrd="0" destOrd="0" presId="urn:microsoft.com/office/officeart/2005/8/layout/chevron2"/>
    <dgm:cxn modelId="{25A34832-0A0D-4318-90AF-1B22BE35887A}" srcId="{04E721FF-AEE7-4BB1-AAED-A6B8AD444FAA}" destId="{1C69E544-B72A-44B0-9262-D9ED9BFA5EBB}" srcOrd="2" destOrd="0" parTransId="{75C990BD-F829-4492-A4C7-56D547812493}" sibTransId="{13E3FA36-EF45-44A4-8319-4595F03B598A}"/>
    <dgm:cxn modelId="{047BE400-06DC-4ECA-9358-D495FB753A98}" type="presOf" srcId="{1C69E544-B72A-44B0-9262-D9ED9BFA5EBB}" destId="{E00E98E0-1269-4D1C-8C9D-2FE474943A35}" srcOrd="0" destOrd="2" presId="urn:microsoft.com/office/officeart/2005/8/layout/chevron2"/>
    <dgm:cxn modelId="{20DA82D1-C51F-498F-8F06-3882B5B650EC}" type="presOf" srcId="{321E8EEA-E3FC-47E6-9BAA-98E068AD969F}" destId="{E00E98E0-1269-4D1C-8C9D-2FE474943A35}" srcOrd="0" destOrd="3" presId="urn:microsoft.com/office/officeart/2005/8/layout/chevron2"/>
    <dgm:cxn modelId="{B74D552B-B630-4C04-97E1-BEBE6EDA0A1C}" type="presOf" srcId="{B89BC47C-B4B6-4051-8BDA-888B86FD91DC}" destId="{E51D785C-1197-4552-B348-22E4E6D365D1}" srcOrd="0" destOrd="2" presId="urn:microsoft.com/office/officeart/2005/8/layout/chevron2"/>
    <dgm:cxn modelId="{7CD43705-0784-4B42-B8D4-E1D58B9890F9}" srcId="{04E721FF-AEE7-4BB1-AAED-A6B8AD444FAA}" destId="{95539378-20AD-4DC1-A900-573740E7A3D6}" srcOrd="1" destOrd="0" parTransId="{F547D518-2216-47CB-AE20-176F4443A9DB}" sibTransId="{3ADDF7C4-75F0-4F9B-9F11-3A9898F39C05}"/>
    <dgm:cxn modelId="{E7AD6FE6-B7D9-4E22-B91C-EA7EF3F9CE24}" type="presOf" srcId="{648B51A1-DAF5-4DC0-927D-0EB3FE0B9966}" destId="{E51D785C-1197-4552-B348-22E4E6D365D1}" srcOrd="0" destOrd="0" presId="urn:microsoft.com/office/officeart/2005/8/layout/chevron2"/>
    <dgm:cxn modelId="{340AF7C8-2A8B-4762-B7A3-4FF6D29EFA25}" srcId="{30120659-A0BF-4A7F-BC51-EAD21971D8AA}" destId="{CA53B560-928B-485C-BC27-26E181096073}" srcOrd="2" destOrd="0" parTransId="{CA9F116F-8666-44CB-BC0A-A67ECD3FDFB3}" sibTransId="{6E603674-8974-4ED6-9582-022B7559598C}"/>
    <dgm:cxn modelId="{547F9AEB-9DE4-4AF9-946C-28E422EE1047}" type="presOf" srcId="{04E721FF-AEE7-4BB1-AAED-A6B8AD444FAA}" destId="{9F4BC062-162A-4ED9-BFA0-E862410D6F35}" srcOrd="0" destOrd="0" presId="urn:microsoft.com/office/officeart/2005/8/layout/chevron2"/>
    <dgm:cxn modelId="{A9B20A25-894E-457B-8125-71D4C08D0E78}" type="presOf" srcId="{30120659-A0BF-4A7F-BC51-EAD21971D8AA}" destId="{D73330C9-226F-419F-8FC0-9D1F93DE2190}" srcOrd="0" destOrd="0" presId="urn:microsoft.com/office/officeart/2005/8/layout/chevron2"/>
    <dgm:cxn modelId="{66E4695E-D435-40C9-8011-16890DDE0E7D}" srcId="{CA53B560-928B-485C-BC27-26E181096073}" destId="{648B51A1-DAF5-4DC0-927D-0EB3FE0B9966}" srcOrd="0" destOrd="0" parTransId="{9775AE09-E185-46AD-8648-32AAD7DEA54C}" sibTransId="{BA5A8EA5-3DA8-4AD7-B428-C141D117DF3D}"/>
    <dgm:cxn modelId="{748FFE47-E0AE-49DB-8463-0524A658053B}" type="presOf" srcId="{292A6326-45CD-457F-A8A1-977D30BA0F85}" destId="{562BBD4A-111F-472F-9205-E55958E608AE}" srcOrd="0" destOrd="1" presId="urn:microsoft.com/office/officeart/2005/8/layout/chevron2"/>
    <dgm:cxn modelId="{D309AAFD-BC94-4E21-8E7B-010F3924A2C8}" srcId="{3F27D91B-7334-4458-B4F7-87DCF52666C9}" destId="{292A6326-45CD-457F-A8A1-977D30BA0F85}" srcOrd="1" destOrd="0" parTransId="{6F04EFFB-D48C-41F7-B61D-2C8893398504}" sibTransId="{3E8B2CC5-78D0-4E94-9659-28B218039CE7}"/>
    <dgm:cxn modelId="{5FC5AD80-D6D3-4E6F-9CC0-A956E1AD44D1}" type="presOf" srcId="{3A88CED5-B457-4D46-8CFF-A4841BB9940E}" destId="{562BBD4A-111F-472F-9205-E55958E608AE}" srcOrd="0" destOrd="0" presId="urn:microsoft.com/office/officeart/2005/8/layout/chevron2"/>
    <dgm:cxn modelId="{E1842A06-9035-4DB3-A80E-8AC4C0EBB2D1}" type="presOf" srcId="{95539378-20AD-4DC1-A900-573740E7A3D6}" destId="{E00E98E0-1269-4D1C-8C9D-2FE474943A35}" srcOrd="0" destOrd="1" presId="urn:microsoft.com/office/officeart/2005/8/layout/chevron2"/>
    <dgm:cxn modelId="{168A8CBE-AC67-4458-B3E3-2367C2F3CE50}" srcId="{04E721FF-AEE7-4BB1-AAED-A6B8AD444FAA}" destId="{DC96EA70-3392-488A-A92B-1699566B8B4F}" srcOrd="0" destOrd="0" parTransId="{BF860B45-8565-495E-882E-9C6D54E4BDF5}" sibTransId="{5198EE20-95B5-4047-A439-486ED64CF11E}"/>
    <dgm:cxn modelId="{083B4174-162B-44E5-92F2-7D315D5AE0B3}" type="presOf" srcId="{DC96EA70-3392-488A-A92B-1699566B8B4F}" destId="{E00E98E0-1269-4D1C-8C9D-2FE474943A35}" srcOrd="0" destOrd="0" presId="urn:microsoft.com/office/officeart/2005/8/layout/chevron2"/>
    <dgm:cxn modelId="{E73037CC-1220-4567-B2E4-A0C996819D83}" type="presOf" srcId="{F66D0A30-0102-4EF0-8C8D-986EF2FD8BD7}" destId="{E00E98E0-1269-4D1C-8C9D-2FE474943A35}" srcOrd="0" destOrd="4" presId="urn:microsoft.com/office/officeart/2005/8/layout/chevron2"/>
    <dgm:cxn modelId="{ABB863D9-7F39-4F84-9B59-93488C58D619}" srcId="{30120659-A0BF-4A7F-BC51-EAD21971D8AA}" destId="{3F27D91B-7334-4458-B4F7-87DCF52666C9}" srcOrd="0" destOrd="0" parTransId="{770C63A7-B198-4A60-874E-8BE34E03020A}" sibTransId="{CFF216B8-ADB4-4E96-B5A2-195D2B6B4F35}"/>
    <dgm:cxn modelId="{5390FE48-2EEC-4F62-A915-D1E4334424ED}" type="presOf" srcId="{3F27D91B-7334-4458-B4F7-87DCF52666C9}" destId="{8133097B-6F81-4E5F-A02F-E29ED05AA99C}" srcOrd="0" destOrd="0" presId="urn:microsoft.com/office/officeart/2005/8/layout/chevron2"/>
    <dgm:cxn modelId="{319A240C-C9EA-4DE5-B8BF-9D645181CBB8}" srcId="{30120659-A0BF-4A7F-BC51-EAD21971D8AA}" destId="{04E721FF-AEE7-4BB1-AAED-A6B8AD444FAA}" srcOrd="1" destOrd="0" parTransId="{28F14292-DEFE-40A4-96B9-AD6EE722E03C}" sibTransId="{E9C5E74B-F852-4CBD-8430-F3338E89C0C5}"/>
    <dgm:cxn modelId="{C9BE36DA-3B82-4DEF-A0E9-EA282DB4AAD4}" srcId="{3F27D91B-7334-4458-B4F7-87DCF52666C9}" destId="{3A88CED5-B457-4D46-8CFF-A4841BB9940E}" srcOrd="0" destOrd="0" parTransId="{EC389151-4715-40A5-9400-4C7DDC3703BC}" sibTransId="{14BE7D32-B514-4523-908A-77A5FD0680D9}"/>
    <dgm:cxn modelId="{C860BD7F-6FF5-4BB8-B8C4-BD75F995B541}" srcId="{04E721FF-AEE7-4BB1-AAED-A6B8AD444FAA}" destId="{F66D0A30-0102-4EF0-8C8D-986EF2FD8BD7}" srcOrd="4" destOrd="0" parTransId="{A9628FB0-F27A-4FAF-88C1-4E142A6036CA}" sibTransId="{6A3F0760-FCB5-472C-9E38-71B95E95CE5A}"/>
    <dgm:cxn modelId="{D3C0B8D0-E70F-49BD-982A-9F42424FBE34}" srcId="{CA53B560-928B-485C-BC27-26E181096073}" destId="{B89BC47C-B4B6-4051-8BDA-888B86FD91DC}" srcOrd="2" destOrd="0" parTransId="{8FB00E08-6B6B-45DB-8692-8CA46E48CCA6}" sibTransId="{75987DAC-AC5D-4D60-8978-C4E84F11CD16}"/>
    <dgm:cxn modelId="{07F23FC6-0255-42A9-946E-9D542BB980AA}" srcId="{CA53B560-928B-485C-BC27-26E181096073}" destId="{E7DA485B-38AF-44EE-B007-67947873ABAA}" srcOrd="1" destOrd="0" parTransId="{E3F07FD8-1D26-4502-9ECF-67535F488DFA}" sibTransId="{B283AEF5-6357-45CE-8A6E-EEBD649D11B6}"/>
    <dgm:cxn modelId="{3DA492A5-2A48-43E5-8E63-A62F823B4592}" type="presOf" srcId="{E7DA485B-38AF-44EE-B007-67947873ABAA}" destId="{E51D785C-1197-4552-B348-22E4E6D365D1}" srcOrd="0" destOrd="1" presId="urn:microsoft.com/office/officeart/2005/8/layout/chevron2"/>
    <dgm:cxn modelId="{49D59879-C554-4D92-B912-A3B9E94D9954}" srcId="{04E721FF-AEE7-4BB1-AAED-A6B8AD444FAA}" destId="{321E8EEA-E3FC-47E6-9BAA-98E068AD969F}" srcOrd="3" destOrd="0" parTransId="{0829D40F-D8A8-42DC-9FA5-0C59934A8BAB}" sibTransId="{9F30E9CF-C3B4-4724-B5C9-68334C152209}"/>
    <dgm:cxn modelId="{67572D5B-377D-46EF-900E-B4A07D00B505}" type="presParOf" srcId="{D73330C9-226F-419F-8FC0-9D1F93DE2190}" destId="{CA6DB726-33DD-442C-A06D-BC3E7CEEF635}" srcOrd="0" destOrd="0" presId="urn:microsoft.com/office/officeart/2005/8/layout/chevron2"/>
    <dgm:cxn modelId="{ECC922CB-8849-4E01-9022-38B02F9E2E3A}" type="presParOf" srcId="{CA6DB726-33DD-442C-A06D-BC3E7CEEF635}" destId="{8133097B-6F81-4E5F-A02F-E29ED05AA99C}" srcOrd="0" destOrd="0" presId="urn:microsoft.com/office/officeart/2005/8/layout/chevron2"/>
    <dgm:cxn modelId="{7B7484EA-3758-455C-A225-77CF01CC3ECA}" type="presParOf" srcId="{CA6DB726-33DD-442C-A06D-BC3E7CEEF635}" destId="{562BBD4A-111F-472F-9205-E55958E608AE}" srcOrd="1" destOrd="0" presId="urn:microsoft.com/office/officeart/2005/8/layout/chevron2"/>
    <dgm:cxn modelId="{01B8069D-6C8D-4C70-BD33-79912B82F191}" type="presParOf" srcId="{D73330C9-226F-419F-8FC0-9D1F93DE2190}" destId="{C4F33653-523B-4461-9C57-D08C5D38E528}" srcOrd="1" destOrd="0" presId="urn:microsoft.com/office/officeart/2005/8/layout/chevron2"/>
    <dgm:cxn modelId="{5E9642E1-316D-404A-BA9D-AD35157280A7}" type="presParOf" srcId="{D73330C9-226F-419F-8FC0-9D1F93DE2190}" destId="{BE459414-37E9-4744-AA5C-9541C25A34D5}" srcOrd="2" destOrd="0" presId="urn:microsoft.com/office/officeart/2005/8/layout/chevron2"/>
    <dgm:cxn modelId="{A1856C29-07E1-4430-A714-D2772FA80470}" type="presParOf" srcId="{BE459414-37E9-4744-AA5C-9541C25A34D5}" destId="{9F4BC062-162A-4ED9-BFA0-E862410D6F35}" srcOrd="0" destOrd="0" presId="urn:microsoft.com/office/officeart/2005/8/layout/chevron2"/>
    <dgm:cxn modelId="{4E433119-B928-443A-8819-A02B016F3544}" type="presParOf" srcId="{BE459414-37E9-4744-AA5C-9541C25A34D5}" destId="{E00E98E0-1269-4D1C-8C9D-2FE474943A35}" srcOrd="1" destOrd="0" presId="urn:microsoft.com/office/officeart/2005/8/layout/chevron2"/>
    <dgm:cxn modelId="{5FED7F6A-3F47-450F-9711-F1329A12B4FF}" type="presParOf" srcId="{D73330C9-226F-419F-8FC0-9D1F93DE2190}" destId="{5BAA7F03-E3BE-4749-BAF6-F65E39EE5AC0}" srcOrd="3" destOrd="0" presId="urn:microsoft.com/office/officeart/2005/8/layout/chevron2"/>
    <dgm:cxn modelId="{D93E9A4B-58DB-4F34-9AD5-0F6E2FD93BBB}" type="presParOf" srcId="{D73330C9-226F-419F-8FC0-9D1F93DE2190}" destId="{D9B11E76-33F8-4384-AB09-C490BA44B80B}" srcOrd="4" destOrd="0" presId="urn:microsoft.com/office/officeart/2005/8/layout/chevron2"/>
    <dgm:cxn modelId="{792C0218-E8A8-4AFD-AED3-7AEB2341B119}" type="presParOf" srcId="{D9B11E76-33F8-4384-AB09-C490BA44B80B}" destId="{A437CF74-7A3F-4003-A7E7-D950B2E8C018}" srcOrd="0" destOrd="0" presId="urn:microsoft.com/office/officeart/2005/8/layout/chevron2"/>
    <dgm:cxn modelId="{2F932D90-153E-480F-BD20-E8753E24C1E9}" type="presParOf" srcId="{D9B11E76-33F8-4384-AB09-C490BA44B80B}" destId="{E51D785C-1197-4552-B348-22E4E6D365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BEC1D-DAAA-4E22-9612-4171A11BDF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BAD495D-7C2C-4E64-95B4-714CCBD5D4CC}">
      <dgm:prSet/>
      <dgm:spPr/>
      <dgm:t>
        <a:bodyPr/>
        <a:lstStyle/>
        <a:p>
          <a:r>
            <a:rPr lang="en-US"/>
            <a:t>When subject is capable of giving consent, but is unable to:</a:t>
          </a:r>
        </a:p>
      </dgm:t>
    </dgm:pt>
    <dgm:pt modelId="{686EBC3E-E2D7-403D-84A1-116377348962}" type="parTrans" cxnId="{E7ECE9D2-5F8F-4559-9BE1-9C1D16E3B0C6}">
      <dgm:prSet/>
      <dgm:spPr/>
      <dgm:t>
        <a:bodyPr/>
        <a:lstStyle/>
        <a:p>
          <a:endParaRPr lang="en-US"/>
        </a:p>
      </dgm:t>
    </dgm:pt>
    <dgm:pt modelId="{32D1B585-5685-41E8-950D-672AE0240E2F}" type="sibTrans" cxnId="{E7ECE9D2-5F8F-4559-9BE1-9C1D16E3B0C6}">
      <dgm:prSet/>
      <dgm:spPr/>
      <dgm:t>
        <a:bodyPr/>
        <a:lstStyle/>
        <a:p>
          <a:endParaRPr lang="en-US"/>
        </a:p>
      </dgm:t>
    </dgm:pt>
    <dgm:pt modelId="{C0766DF6-0316-4396-B0E1-2FE5DDA5BF27}">
      <dgm:prSet custT="1"/>
      <dgm:spPr/>
      <dgm:t>
        <a:bodyPr/>
        <a:lstStyle/>
        <a:p>
          <a:pPr marL="228600" lvl="1" indent="-228600" algn="l" defTabSz="1200150">
            <a:lnSpc>
              <a:spcPct val="90000"/>
            </a:lnSpc>
            <a:spcBef>
              <a:spcPct val="0"/>
            </a:spcBef>
            <a:spcAft>
              <a:spcPct val="20000"/>
            </a:spcAft>
            <a:buChar char="•"/>
          </a:pPr>
          <a:r>
            <a:rPr lang="en-US" sz="2700" kern="1200" dirty="0">
              <a:solidFill>
                <a:prstClr val="black">
                  <a:hueOff val="0"/>
                  <a:satOff val="0"/>
                  <a:lumOff val="0"/>
                  <a:alphaOff val="0"/>
                </a:prstClr>
              </a:solidFill>
              <a:latin typeface="Calibri" panose="020F0502020204030204"/>
              <a:ea typeface="+mn-ea"/>
              <a:cs typeface="+mn-cs"/>
            </a:rPr>
            <a:t>physically sign the consent form (arm/hand weakness)</a:t>
          </a:r>
        </a:p>
      </dgm:t>
    </dgm:pt>
    <dgm:pt modelId="{50EEF6EA-15F2-4BB8-A7F0-2EC3217DC1C6}" type="parTrans" cxnId="{BB008036-767D-4D17-A34C-221EF968A221}">
      <dgm:prSet/>
      <dgm:spPr/>
      <dgm:t>
        <a:bodyPr/>
        <a:lstStyle/>
        <a:p>
          <a:endParaRPr lang="en-US"/>
        </a:p>
      </dgm:t>
    </dgm:pt>
    <dgm:pt modelId="{E8DDE78D-AE29-4A43-B677-0D389A1F4000}" type="sibTrans" cxnId="{BB008036-767D-4D17-A34C-221EF968A221}">
      <dgm:prSet/>
      <dgm:spPr/>
      <dgm:t>
        <a:bodyPr/>
        <a:lstStyle/>
        <a:p>
          <a:endParaRPr lang="en-US"/>
        </a:p>
      </dgm:t>
    </dgm:pt>
    <dgm:pt modelId="{DA06C9D2-DFF6-4D66-BC55-EFA8840B0B2B}">
      <dgm:prSet custT="1"/>
      <dgm:spPr/>
      <dgm:t>
        <a:bodyPr/>
        <a:lstStyle/>
        <a:p>
          <a:pPr marL="228600" lvl="1" indent="-228600" algn="l" defTabSz="1200150">
            <a:lnSpc>
              <a:spcPct val="90000"/>
            </a:lnSpc>
            <a:spcBef>
              <a:spcPct val="0"/>
            </a:spcBef>
            <a:spcAft>
              <a:spcPct val="20000"/>
            </a:spcAft>
            <a:buChar char="•"/>
          </a:pPr>
          <a:r>
            <a:rPr lang="en-US" sz="2700" kern="1200" dirty="0">
              <a:solidFill>
                <a:prstClr val="black">
                  <a:hueOff val="0"/>
                  <a:satOff val="0"/>
                  <a:lumOff val="0"/>
                  <a:alphaOff val="0"/>
                </a:prstClr>
              </a:solidFill>
              <a:latin typeface="Calibri" panose="020F0502020204030204"/>
              <a:ea typeface="+mn-ea"/>
              <a:cs typeface="+mn-cs"/>
            </a:rPr>
            <a:t>is illiterate or visually impaired</a:t>
          </a:r>
        </a:p>
      </dgm:t>
    </dgm:pt>
    <dgm:pt modelId="{39A247BC-219A-4D2C-9C1F-5A86B70FDAFE}" type="parTrans" cxnId="{F9916460-9080-4809-B904-DC95AC058746}">
      <dgm:prSet/>
      <dgm:spPr/>
      <dgm:t>
        <a:bodyPr/>
        <a:lstStyle/>
        <a:p>
          <a:endParaRPr lang="en-US"/>
        </a:p>
      </dgm:t>
    </dgm:pt>
    <dgm:pt modelId="{1BBB2EF4-545C-463A-B8EE-091E8516DB68}" type="sibTrans" cxnId="{F9916460-9080-4809-B904-DC95AC058746}">
      <dgm:prSet/>
      <dgm:spPr/>
      <dgm:t>
        <a:bodyPr/>
        <a:lstStyle/>
        <a:p>
          <a:endParaRPr lang="en-US"/>
        </a:p>
      </dgm:t>
    </dgm:pt>
    <dgm:pt modelId="{75CC9A8C-549F-4475-90C3-FC11E4FB8E46}">
      <dgm:prSet custT="1"/>
      <dgm:spPr/>
      <dgm:t>
        <a:bodyPr/>
        <a:lstStyle/>
        <a:p>
          <a:pPr marL="228600" lvl="1" indent="-228600" algn="l" defTabSz="1200150">
            <a:lnSpc>
              <a:spcPct val="90000"/>
            </a:lnSpc>
            <a:spcBef>
              <a:spcPct val="0"/>
            </a:spcBef>
            <a:spcAft>
              <a:spcPct val="20000"/>
            </a:spcAft>
            <a:buChar char="•"/>
          </a:pPr>
          <a:r>
            <a:rPr lang="en-US" sz="2700" kern="1200" dirty="0">
              <a:solidFill>
                <a:prstClr val="black">
                  <a:hueOff val="0"/>
                  <a:satOff val="0"/>
                  <a:lumOff val="0"/>
                  <a:alphaOff val="0"/>
                </a:prstClr>
              </a:solidFill>
              <a:latin typeface="Calibri" panose="020F0502020204030204"/>
              <a:ea typeface="+mn-ea"/>
              <a:cs typeface="+mn-cs"/>
            </a:rPr>
            <a:t>When the subject’s preferred language is not English (using SF or fully translated ICD in subject’s language) </a:t>
          </a:r>
        </a:p>
      </dgm:t>
    </dgm:pt>
    <dgm:pt modelId="{B4013C1D-6338-4FC1-B7FD-71A51ACDB917}" type="parTrans" cxnId="{94412A77-02D4-410D-823D-A9798D2B006D}">
      <dgm:prSet/>
      <dgm:spPr/>
      <dgm:t>
        <a:bodyPr/>
        <a:lstStyle/>
        <a:p>
          <a:endParaRPr lang="en-US"/>
        </a:p>
      </dgm:t>
    </dgm:pt>
    <dgm:pt modelId="{AF8ED001-2014-4B9E-B53B-AB5373F60376}" type="sibTrans" cxnId="{94412A77-02D4-410D-823D-A9798D2B006D}">
      <dgm:prSet/>
      <dgm:spPr/>
      <dgm:t>
        <a:bodyPr/>
        <a:lstStyle/>
        <a:p>
          <a:endParaRPr lang="en-US"/>
        </a:p>
      </dgm:t>
    </dgm:pt>
    <dgm:pt modelId="{AF7E2301-FF38-4091-9AA7-7AABB266B8D5}">
      <dgm:prSet/>
      <dgm:spPr/>
      <dgm:t>
        <a:bodyPr/>
        <a:lstStyle/>
        <a:p>
          <a:r>
            <a:rPr lang="en-US" dirty="0"/>
            <a:t>Must be present during the entire informed consent process</a:t>
          </a:r>
        </a:p>
      </dgm:t>
    </dgm:pt>
    <dgm:pt modelId="{29408F1E-0835-4C01-9C0E-012CB244A365}" type="parTrans" cxnId="{B733E384-D9EA-45D4-8A24-1AAF3E280C06}">
      <dgm:prSet/>
      <dgm:spPr/>
      <dgm:t>
        <a:bodyPr/>
        <a:lstStyle/>
        <a:p>
          <a:endParaRPr lang="en-US"/>
        </a:p>
      </dgm:t>
    </dgm:pt>
    <dgm:pt modelId="{8171E485-0ACD-4F95-8F5C-C4E7CCEBBD4B}" type="sibTrans" cxnId="{B733E384-D9EA-45D4-8A24-1AAF3E280C06}">
      <dgm:prSet/>
      <dgm:spPr/>
      <dgm:t>
        <a:bodyPr/>
        <a:lstStyle/>
        <a:p>
          <a:endParaRPr lang="en-US"/>
        </a:p>
      </dgm:t>
    </dgm:pt>
    <dgm:pt modelId="{3087735A-6A1F-47C4-8344-64C8833B3A4C}" type="pres">
      <dgm:prSet presAssocID="{14FBEC1D-DAAA-4E22-9612-4171A11BDFF2}" presName="linear" presStyleCnt="0">
        <dgm:presLayoutVars>
          <dgm:animLvl val="lvl"/>
          <dgm:resizeHandles val="exact"/>
        </dgm:presLayoutVars>
      </dgm:prSet>
      <dgm:spPr/>
      <dgm:t>
        <a:bodyPr/>
        <a:lstStyle/>
        <a:p>
          <a:endParaRPr lang="en-US"/>
        </a:p>
      </dgm:t>
    </dgm:pt>
    <dgm:pt modelId="{2FD30F25-B022-44EC-934A-67C5D0B6A5A6}" type="pres">
      <dgm:prSet presAssocID="{9BAD495D-7C2C-4E64-95B4-714CCBD5D4CC}" presName="parentText" presStyleLbl="node1" presStyleIdx="0" presStyleCnt="2">
        <dgm:presLayoutVars>
          <dgm:chMax val="0"/>
          <dgm:bulletEnabled val="1"/>
        </dgm:presLayoutVars>
      </dgm:prSet>
      <dgm:spPr/>
      <dgm:t>
        <a:bodyPr/>
        <a:lstStyle/>
        <a:p>
          <a:endParaRPr lang="en-US"/>
        </a:p>
      </dgm:t>
    </dgm:pt>
    <dgm:pt modelId="{9EDA2E61-0D55-4C9A-9517-6B4475A33BE1}" type="pres">
      <dgm:prSet presAssocID="{9BAD495D-7C2C-4E64-95B4-714CCBD5D4CC}" presName="childText" presStyleLbl="revTx" presStyleIdx="0" presStyleCnt="1">
        <dgm:presLayoutVars>
          <dgm:bulletEnabled val="1"/>
        </dgm:presLayoutVars>
      </dgm:prSet>
      <dgm:spPr/>
      <dgm:t>
        <a:bodyPr/>
        <a:lstStyle/>
        <a:p>
          <a:endParaRPr lang="en-US"/>
        </a:p>
      </dgm:t>
    </dgm:pt>
    <dgm:pt modelId="{8B4474C3-C623-44AF-AB70-49F4BED3D18B}" type="pres">
      <dgm:prSet presAssocID="{AF7E2301-FF38-4091-9AA7-7AABB266B8D5}" presName="parentText" presStyleLbl="node1" presStyleIdx="1" presStyleCnt="2">
        <dgm:presLayoutVars>
          <dgm:chMax val="0"/>
          <dgm:bulletEnabled val="1"/>
        </dgm:presLayoutVars>
      </dgm:prSet>
      <dgm:spPr/>
      <dgm:t>
        <a:bodyPr/>
        <a:lstStyle/>
        <a:p>
          <a:endParaRPr lang="en-US"/>
        </a:p>
      </dgm:t>
    </dgm:pt>
  </dgm:ptLst>
  <dgm:cxnLst>
    <dgm:cxn modelId="{0AE1A4C4-076D-4A91-8DF0-BC3217C74AB4}" type="presOf" srcId="{C0766DF6-0316-4396-B0E1-2FE5DDA5BF27}" destId="{9EDA2E61-0D55-4C9A-9517-6B4475A33BE1}" srcOrd="0" destOrd="0" presId="urn:microsoft.com/office/officeart/2005/8/layout/vList2"/>
    <dgm:cxn modelId="{BED18869-7FA6-4D68-ADAC-B3BC65832C5F}" type="presOf" srcId="{75CC9A8C-549F-4475-90C3-FC11E4FB8E46}" destId="{9EDA2E61-0D55-4C9A-9517-6B4475A33BE1}" srcOrd="0" destOrd="2" presId="urn:microsoft.com/office/officeart/2005/8/layout/vList2"/>
    <dgm:cxn modelId="{7581B1E8-689F-44A9-8889-CFCC852C449C}" type="presOf" srcId="{14FBEC1D-DAAA-4E22-9612-4171A11BDFF2}" destId="{3087735A-6A1F-47C4-8344-64C8833B3A4C}" srcOrd="0" destOrd="0" presId="urn:microsoft.com/office/officeart/2005/8/layout/vList2"/>
    <dgm:cxn modelId="{04E92C47-AFC2-45C1-81EA-65953D66F2F9}" type="presOf" srcId="{9BAD495D-7C2C-4E64-95B4-714CCBD5D4CC}" destId="{2FD30F25-B022-44EC-934A-67C5D0B6A5A6}" srcOrd="0" destOrd="0" presId="urn:microsoft.com/office/officeart/2005/8/layout/vList2"/>
    <dgm:cxn modelId="{B733E384-D9EA-45D4-8A24-1AAF3E280C06}" srcId="{14FBEC1D-DAAA-4E22-9612-4171A11BDFF2}" destId="{AF7E2301-FF38-4091-9AA7-7AABB266B8D5}" srcOrd="1" destOrd="0" parTransId="{29408F1E-0835-4C01-9C0E-012CB244A365}" sibTransId="{8171E485-0ACD-4F95-8F5C-C4E7CCEBBD4B}"/>
    <dgm:cxn modelId="{4C968E9D-F6B5-452D-A550-74982111F06B}" type="presOf" srcId="{AF7E2301-FF38-4091-9AA7-7AABB266B8D5}" destId="{8B4474C3-C623-44AF-AB70-49F4BED3D18B}" srcOrd="0" destOrd="0" presId="urn:microsoft.com/office/officeart/2005/8/layout/vList2"/>
    <dgm:cxn modelId="{BB008036-767D-4D17-A34C-221EF968A221}" srcId="{9BAD495D-7C2C-4E64-95B4-714CCBD5D4CC}" destId="{C0766DF6-0316-4396-B0E1-2FE5DDA5BF27}" srcOrd="0" destOrd="0" parTransId="{50EEF6EA-15F2-4BB8-A7F0-2EC3217DC1C6}" sibTransId="{E8DDE78D-AE29-4A43-B677-0D389A1F4000}"/>
    <dgm:cxn modelId="{975577E5-FA14-4ADA-AE31-8AE0CB757DD8}" type="presOf" srcId="{DA06C9D2-DFF6-4D66-BC55-EFA8840B0B2B}" destId="{9EDA2E61-0D55-4C9A-9517-6B4475A33BE1}" srcOrd="0" destOrd="1" presId="urn:microsoft.com/office/officeart/2005/8/layout/vList2"/>
    <dgm:cxn modelId="{F9916460-9080-4809-B904-DC95AC058746}" srcId="{C0766DF6-0316-4396-B0E1-2FE5DDA5BF27}" destId="{DA06C9D2-DFF6-4D66-BC55-EFA8840B0B2B}" srcOrd="0" destOrd="0" parTransId="{39A247BC-219A-4D2C-9C1F-5A86B70FDAFE}" sibTransId="{1BBB2EF4-545C-463A-B8EE-091E8516DB68}"/>
    <dgm:cxn modelId="{E7ECE9D2-5F8F-4559-9BE1-9C1D16E3B0C6}" srcId="{14FBEC1D-DAAA-4E22-9612-4171A11BDFF2}" destId="{9BAD495D-7C2C-4E64-95B4-714CCBD5D4CC}" srcOrd="0" destOrd="0" parTransId="{686EBC3E-E2D7-403D-84A1-116377348962}" sibTransId="{32D1B585-5685-41E8-950D-672AE0240E2F}"/>
    <dgm:cxn modelId="{94412A77-02D4-410D-823D-A9798D2B006D}" srcId="{C0766DF6-0316-4396-B0E1-2FE5DDA5BF27}" destId="{75CC9A8C-549F-4475-90C3-FC11E4FB8E46}" srcOrd="1" destOrd="0" parTransId="{B4013C1D-6338-4FC1-B7FD-71A51ACDB917}" sibTransId="{AF8ED001-2014-4B9E-B53B-AB5373F60376}"/>
    <dgm:cxn modelId="{F8584271-579A-475E-B780-452E81017E5E}" type="presParOf" srcId="{3087735A-6A1F-47C4-8344-64C8833B3A4C}" destId="{2FD30F25-B022-44EC-934A-67C5D0B6A5A6}" srcOrd="0" destOrd="0" presId="urn:microsoft.com/office/officeart/2005/8/layout/vList2"/>
    <dgm:cxn modelId="{7B237207-E63B-4FBC-B1D0-D4EE657B6E8E}" type="presParOf" srcId="{3087735A-6A1F-47C4-8344-64C8833B3A4C}" destId="{9EDA2E61-0D55-4C9A-9517-6B4475A33BE1}" srcOrd="1" destOrd="0" presId="urn:microsoft.com/office/officeart/2005/8/layout/vList2"/>
    <dgm:cxn modelId="{840726B8-6829-4BE6-B07F-50D109B0FFBA}" type="presParOf" srcId="{3087735A-6A1F-47C4-8344-64C8833B3A4C}" destId="{8B4474C3-C623-44AF-AB70-49F4BED3D18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F0D95-497E-4164-8E01-E1F4DE52A79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4E6756-A178-410B-9D07-35D440D86C3F}">
      <dgm:prSet/>
      <dgm:spPr/>
      <dgm:t>
        <a:bodyPr/>
        <a:lstStyle/>
        <a:p>
          <a:r>
            <a:rPr lang="en-US"/>
            <a:t>Adult who is not a study staff member or subject’s family or friends</a:t>
          </a:r>
        </a:p>
      </dgm:t>
    </dgm:pt>
    <dgm:pt modelId="{8C7A13DF-DD80-444A-ADB8-09F3CF4AA672}" type="parTrans" cxnId="{B6B04CDA-B6E9-4856-B91D-DB7B145CC61B}">
      <dgm:prSet/>
      <dgm:spPr/>
      <dgm:t>
        <a:bodyPr/>
        <a:lstStyle/>
        <a:p>
          <a:endParaRPr lang="en-US"/>
        </a:p>
      </dgm:t>
    </dgm:pt>
    <dgm:pt modelId="{349C1793-73A4-4D62-AE30-2215B182F71A}" type="sibTrans" cxnId="{B6B04CDA-B6E9-4856-B91D-DB7B145CC61B}">
      <dgm:prSet/>
      <dgm:spPr/>
      <dgm:t>
        <a:bodyPr/>
        <a:lstStyle/>
        <a:p>
          <a:endParaRPr lang="en-US"/>
        </a:p>
      </dgm:t>
    </dgm:pt>
    <dgm:pt modelId="{5E4144BB-A023-4B93-8AA3-08D0736D5365}">
      <dgm:prSet/>
      <dgm:spPr/>
      <dgm:t>
        <a:bodyPr/>
        <a:lstStyle/>
        <a:p>
          <a:r>
            <a:rPr lang="en-US" dirty="0"/>
            <a:t>If an interpreter is used, the interpreter may serve as witness.  The witness/interpreter will sign the English consent as well as the short form as the “witness” </a:t>
          </a:r>
        </a:p>
      </dgm:t>
    </dgm:pt>
    <dgm:pt modelId="{5597D131-151D-44EF-B39D-69BEDC164B8D}" type="parTrans" cxnId="{F01A92FF-AEFF-4B40-8FF5-F33F0CB1A66C}">
      <dgm:prSet/>
      <dgm:spPr/>
      <dgm:t>
        <a:bodyPr/>
        <a:lstStyle/>
        <a:p>
          <a:endParaRPr lang="en-US"/>
        </a:p>
      </dgm:t>
    </dgm:pt>
    <dgm:pt modelId="{8067A49A-15D6-4217-A435-DB8F31909903}" type="sibTrans" cxnId="{F01A92FF-AEFF-4B40-8FF5-F33F0CB1A66C}">
      <dgm:prSet/>
      <dgm:spPr/>
      <dgm:t>
        <a:bodyPr/>
        <a:lstStyle/>
        <a:p>
          <a:endParaRPr lang="en-US"/>
        </a:p>
      </dgm:t>
    </dgm:pt>
    <dgm:pt modelId="{8FCE3BEA-3FF5-49C6-8B02-084BBCBE8796}">
      <dgm:prSet/>
      <dgm:spPr/>
      <dgm:t>
        <a:bodyPr/>
        <a:lstStyle/>
        <a:p>
          <a:r>
            <a:rPr lang="en-US" dirty="0"/>
            <a:t>If the professional interpreter cannot also serve as a witness and an impartial/bilingual witness is not available, then the site can use an impartial witness that is present during the fully interpreted informed consent session. </a:t>
          </a:r>
        </a:p>
      </dgm:t>
    </dgm:pt>
    <dgm:pt modelId="{BE1B6AFD-9911-4F14-97B9-C05AF6D4B1DB}" type="parTrans" cxnId="{C482EC84-2A16-4A71-9FD0-5E6241E24B42}">
      <dgm:prSet/>
      <dgm:spPr/>
      <dgm:t>
        <a:bodyPr/>
        <a:lstStyle/>
        <a:p>
          <a:endParaRPr lang="en-US"/>
        </a:p>
      </dgm:t>
    </dgm:pt>
    <dgm:pt modelId="{1403FFD9-B7F6-4499-B87E-E4238530D56B}" type="sibTrans" cxnId="{C482EC84-2A16-4A71-9FD0-5E6241E24B42}">
      <dgm:prSet/>
      <dgm:spPr/>
      <dgm:t>
        <a:bodyPr/>
        <a:lstStyle/>
        <a:p>
          <a:endParaRPr lang="en-US"/>
        </a:p>
      </dgm:t>
    </dgm:pt>
    <dgm:pt modelId="{BC907F0F-EFE0-4E27-B276-D53C203FB578}">
      <dgm:prSet/>
      <dgm:spPr/>
      <dgm:t>
        <a:bodyPr/>
        <a:lstStyle/>
        <a:p>
          <a:r>
            <a:rPr lang="en-US" b="1" dirty="0"/>
            <a:t>The site must also write a Note to File and keep that in the subject binder to document that an impartial bilingual witness was not available so that an impartial witness was used and he/she was present during the entire professionally interpreted informed consent process.</a:t>
          </a:r>
        </a:p>
      </dgm:t>
    </dgm:pt>
    <dgm:pt modelId="{50B3175E-D445-416F-A22F-53D72440B3B8}" type="parTrans" cxnId="{A73A94B7-6AE4-4552-8A82-2BA19795EAB7}">
      <dgm:prSet/>
      <dgm:spPr/>
      <dgm:t>
        <a:bodyPr/>
        <a:lstStyle/>
        <a:p>
          <a:endParaRPr lang="en-US"/>
        </a:p>
      </dgm:t>
    </dgm:pt>
    <dgm:pt modelId="{881EEDA5-930F-4920-A92A-880CD7FBC9EA}" type="sibTrans" cxnId="{A73A94B7-6AE4-4552-8A82-2BA19795EAB7}">
      <dgm:prSet/>
      <dgm:spPr/>
      <dgm:t>
        <a:bodyPr/>
        <a:lstStyle/>
        <a:p>
          <a:endParaRPr lang="en-US"/>
        </a:p>
      </dgm:t>
    </dgm:pt>
    <dgm:pt modelId="{3EAF09EE-4492-4C67-87AD-9272B2E88886}" type="pres">
      <dgm:prSet presAssocID="{305F0D95-497E-4164-8E01-E1F4DE52A799}" presName="linear" presStyleCnt="0">
        <dgm:presLayoutVars>
          <dgm:animLvl val="lvl"/>
          <dgm:resizeHandles val="exact"/>
        </dgm:presLayoutVars>
      </dgm:prSet>
      <dgm:spPr/>
      <dgm:t>
        <a:bodyPr/>
        <a:lstStyle/>
        <a:p>
          <a:endParaRPr lang="en-US"/>
        </a:p>
      </dgm:t>
    </dgm:pt>
    <dgm:pt modelId="{1801D70D-943D-4DC2-9DBA-32E4E6AE6C57}" type="pres">
      <dgm:prSet presAssocID="{CB4E6756-A178-410B-9D07-35D440D86C3F}" presName="parentText" presStyleLbl="node1" presStyleIdx="0" presStyleCnt="3">
        <dgm:presLayoutVars>
          <dgm:chMax val="0"/>
          <dgm:bulletEnabled val="1"/>
        </dgm:presLayoutVars>
      </dgm:prSet>
      <dgm:spPr/>
      <dgm:t>
        <a:bodyPr/>
        <a:lstStyle/>
        <a:p>
          <a:endParaRPr lang="en-US"/>
        </a:p>
      </dgm:t>
    </dgm:pt>
    <dgm:pt modelId="{0AB604C1-8E14-4FEB-A898-71D60ADD6EF2}" type="pres">
      <dgm:prSet presAssocID="{349C1793-73A4-4D62-AE30-2215B182F71A}" presName="spacer" presStyleCnt="0"/>
      <dgm:spPr/>
    </dgm:pt>
    <dgm:pt modelId="{1826DEC1-6FC4-4524-BD3A-F9B0CD7711F9}" type="pres">
      <dgm:prSet presAssocID="{5E4144BB-A023-4B93-8AA3-08D0736D5365}" presName="parentText" presStyleLbl="node1" presStyleIdx="1" presStyleCnt="3">
        <dgm:presLayoutVars>
          <dgm:chMax val="0"/>
          <dgm:bulletEnabled val="1"/>
        </dgm:presLayoutVars>
      </dgm:prSet>
      <dgm:spPr/>
      <dgm:t>
        <a:bodyPr/>
        <a:lstStyle/>
        <a:p>
          <a:endParaRPr lang="en-US"/>
        </a:p>
      </dgm:t>
    </dgm:pt>
    <dgm:pt modelId="{80EE22F8-C976-4B63-8564-C8ACAAA8D38D}" type="pres">
      <dgm:prSet presAssocID="{8067A49A-15D6-4217-A435-DB8F31909903}" presName="spacer" presStyleCnt="0"/>
      <dgm:spPr/>
    </dgm:pt>
    <dgm:pt modelId="{B5EFE312-F539-477F-A1E4-6D7A1B6E3F98}" type="pres">
      <dgm:prSet presAssocID="{8FCE3BEA-3FF5-49C6-8B02-084BBCBE8796}" presName="parentText" presStyleLbl="node1" presStyleIdx="2" presStyleCnt="3">
        <dgm:presLayoutVars>
          <dgm:chMax val="0"/>
          <dgm:bulletEnabled val="1"/>
        </dgm:presLayoutVars>
      </dgm:prSet>
      <dgm:spPr/>
      <dgm:t>
        <a:bodyPr/>
        <a:lstStyle/>
        <a:p>
          <a:endParaRPr lang="en-US"/>
        </a:p>
      </dgm:t>
    </dgm:pt>
    <dgm:pt modelId="{F4DFEA85-14A0-48C0-9248-50CBC2C35D81}" type="pres">
      <dgm:prSet presAssocID="{8FCE3BEA-3FF5-49C6-8B02-084BBCBE8796}" presName="childText" presStyleLbl="revTx" presStyleIdx="0" presStyleCnt="1">
        <dgm:presLayoutVars>
          <dgm:bulletEnabled val="1"/>
        </dgm:presLayoutVars>
      </dgm:prSet>
      <dgm:spPr/>
      <dgm:t>
        <a:bodyPr/>
        <a:lstStyle/>
        <a:p>
          <a:endParaRPr lang="en-US"/>
        </a:p>
      </dgm:t>
    </dgm:pt>
  </dgm:ptLst>
  <dgm:cxnLst>
    <dgm:cxn modelId="{DA89B4DF-8624-4E0D-AABA-EF7153105676}" type="presOf" srcId="{5E4144BB-A023-4B93-8AA3-08D0736D5365}" destId="{1826DEC1-6FC4-4524-BD3A-F9B0CD7711F9}" srcOrd="0" destOrd="0" presId="urn:microsoft.com/office/officeart/2005/8/layout/vList2"/>
    <dgm:cxn modelId="{C482EC84-2A16-4A71-9FD0-5E6241E24B42}" srcId="{305F0D95-497E-4164-8E01-E1F4DE52A799}" destId="{8FCE3BEA-3FF5-49C6-8B02-084BBCBE8796}" srcOrd="2" destOrd="0" parTransId="{BE1B6AFD-9911-4F14-97B9-C05AF6D4B1DB}" sibTransId="{1403FFD9-B7F6-4499-B87E-E4238530D56B}"/>
    <dgm:cxn modelId="{02E062DD-C2A9-45A7-8D6D-D22071210678}" type="presOf" srcId="{BC907F0F-EFE0-4E27-B276-D53C203FB578}" destId="{F4DFEA85-14A0-48C0-9248-50CBC2C35D81}" srcOrd="0" destOrd="0" presId="urn:microsoft.com/office/officeart/2005/8/layout/vList2"/>
    <dgm:cxn modelId="{B8723D4F-26AD-48AD-B007-AED9C463C3EE}" type="presOf" srcId="{CB4E6756-A178-410B-9D07-35D440D86C3F}" destId="{1801D70D-943D-4DC2-9DBA-32E4E6AE6C57}" srcOrd="0" destOrd="0" presId="urn:microsoft.com/office/officeart/2005/8/layout/vList2"/>
    <dgm:cxn modelId="{F01A92FF-AEFF-4B40-8FF5-F33F0CB1A66C}" srcId="{305F0D95-497E-4164-8E01-E1F4DE52A799}" destId="{5E4144BB-A023-4B93-8AA3-08D0736D5365}" srcOrd="1" destOrd="0" parTransId="{5597D131-151D-44EF-B39D-69BEDC164B8D}" sibTransId="{8067A49A-15D6-4217-A435-DB8F31909903}"/>
    <dgm:cxn modelId="{EE124B54-46E9-40DA-9299-8E1DFB23C8F9}" type="presOf" srcId="{305F0D95-497E-4164-8E01-E1F4DE52A799}" destId="{3EAF09EE-4492-4C67-87AD-9272B2E88886}" srcOrd="0" destOrd="0" presId="urn:microsoft.com/office/officeart/2005/8/layout/vList2"/>
    <dgm:cxn modelId="{B6B04CDA-B6E9-4856-B91D-DB7B145CC61B}" srcId="{305F0D95-497E-4164-8E01-E1F4DE52A799}" destId="{CB4E6756-A178-410B-9D07-35D440D86C3F}" srcOrd="0" destOrd="0" parTransId="{8C7A13DF-DD80-444A-ADB8-09F3CF4AA672}" sibTransId="{349C1793-73A4-4D62-AE30-2215B182F71A}"/>
    <dgm:cxn modelId="{D7598602-B6DC-4F3E-B9B2-CF77B9D095C7}" type="presOf" srcId="{8FCE3BEA-3FF5-49C6-8B02-084BBCBE8796}" destId="{B5EFE312-F539-477F-A1E4-6D7A1B6E3F98}" srcOrd="0" destOrd="0" presId="urn:microsoft.com/office/officeart/2005/8/layout/vList2"/>
    <dgm:cxn modelId="{A73A94B7-6AE4-4552-8A82-2BA19795EAB7}" srcId="{8FCE3BEA-3FF5-49C6-8B02-084BBCBE8796}" destId="{BC907F0F-EFE0-4E27-B276-D53C203FB578}" srcOrd="0" destOrd="0" parTransId="{50B3175E-D445-416F-A22F-53D72440B3B8}" sibTransId="{881EEDA5-930F-4920-A92A-880CD7FBC9EA}"/>
    <dgm:cxn modelId="{586501FC-8938-4EF7-9BFC-FBE543580C0A}" type="presParOf" srcId="{3EAF09EE-4492-4C67-87AD-9272B2E88886}" destId="{1801D70D-943D-4DC2-9DBA-32E4E6AE6C57}" srcOrd="0" destOrd="0" presId="urn:microsoft.com/office/officeart/2005/8/layout/vList2"/>
    <dgm:cxn modelId="{7AB9746E-2E84-4981-B74C-ADD27AE29ECC}" type="presParOf" srcId="{3EAF09EE-4492-4C67-87AD-9272B2E88886}" destId="{0AB604C1-8E14-4FEB-A898-71D60ADD6EF2}" srcOrd="1" destOrd="0" presId="urn:microsoft.com/office/officeart/2005/8/layout/vList2"/>
    <dgm:cxn modelId="{9B88E28D-092F-4A41-A54A-CBB93F7F511D}" type="presParOf" srcId="{3EAF09EE-4492-4C67-87AD-9272B2E88886}" destId="{1826DEC1-6FC4-4524-BD3A-F9B0CD7711F9}" srcOrd="2" destOrd="0" presId="urn:microsoft.com/office/officeart/2005/8/layout/vList2"/>
    <dgm:cxn modelId="{7589439E-8811-4C76-B770-768C161E7646}" type="presParOf" srcId="{3EAF09EE-4492-4C67-87AD-9272B2E88886}" destId="{80EE22F8-C976-4B63-8564-C8ACAAA8D38D}" srcOrd="3" destOrd="0" presId="urn:microsoft.com/office/officeart/2005/8/layout/vList2"/>
    <dgm:cxn modelId="{A3109956-B041-4FBE-92B5-E53B1C417038}" type="presParOf" srcId="{3EAF09EE-4492-4C67-87AD-9272B2E88886}" destId="{B5EFE312-F539-477F-A1E4-6D7A1B6E3F98}" srcOrd="4" destOrd="0" presId="urn:microsoft.com/office/officeart/2005/8/layout/vList2"/>
    <dgm:cxn modelId="{7E735A4C-9458-4865-AEE4-0AD97891786C}" type="presParOf" srcId="{3EAF09EE-4492-4C67-87AD-9272B2E88886}" destId="{F4DFEA85-14A0-48C0-9248-50CBC2C35D8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3097B-6F81-4E5F-A02F-E29ED05AA99C}">
      <dsp:nvSpPr>
        <dsp:cNvPr id="0" name=""/>
        <dsp:cNvSpPr/>
      </dsp:nvSpPr>
      <dsp:spPr>
        <a:xfrm rot="5400000">
          <a:off x="-252462" y="254885"/>
          <a:ext cx="1683082" cy="11781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Current</a:t>
          </a:r>
        </a:p>
      </dsp:txBody>
      <dsp:txXfrm rot="-5400000">
        <a:off x="1" y="591502"/>
        <a:ext cx="1178157" cy="504925"/>
      </dsp:txXfrm>
    </dsp:sp>
    <dsp:sp modelId="{562BBD4A-111F-472F-9205-E55958E608AE}">
      <dsp:nvSpPr>
        <dsp:cNvPr id="0" name=""/>
        <dsp:cNvSpPr/>
      </dsp:nvSpPr>
      <dsp:spPr>
        <a:xfrm rot="5400000">
          <a:off x="4675409" y="-3497246"/>
          <a:ext cx="1094003" cy="80885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140 (+4) sites released  / 131 (+5) active </a:t>
          </a:r>
        </a:p>
        <a:p>
          <a:pPr marL="228600" lvl="1" indent="-228600" algn="l" defTabSz="933450">
            <a:lnSpc>
              <a:spcPct val="90000"/>
            </a:lnSpc>
            <a:spcBef>
              <a:spcPct val="0"/>
            </a:spcBef>
            <a:spcAft>
              <a:spcPct val="15000"/>
            </a:spcAft>
            <a:buChar char="••"/>
          </a:pPr>
          <a:endParaRPr lang="en-US" sz="2100" kern="1200" dirty="0"/>
        </a:p>
      </dsp:txBody>
      <dsp:txXfrm rot="-5400000">
        <a:off x="1178158" y="53410"/>
        <a:ext cx="8035101" cy="987193"/>
      </dsp:txXfrm>
    </dsp:sp>
    <dsp:sp modelId="{9F4BC062-162A-4ED9-BFA0-E862410D6F35}">
      <dsp:nvSpPr>
        <dsp:cNvPr id="0" name=""/>
        <dsp:cNvSpPr/>
      </dsp:nvSpPr>
      <dsp:spPr>
        <a:xfrm rot="5400000">
          <a:off x="-252462" y="2009421"/>
          <a:ext cx="1683082" cy="11781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Pending</a:t>
          </a:r>
        </a:p>
      </dsp:txBody>
      <dsp:txXfrm rot="-5400000">
        <a:off x="1" y="2346038"/>
        <a:ext cx="1178157" cy="504925"/>
      </dsp:txXfrm>
    </dsp:sp>
    <dsp:sp modelId="{E00E98E0-1269-4D1C-8C9D-2FE474943A35}">
      <dsp:nvSpPr>
        <dsp:cNvPr id="0" name=""/>
        <dsp:cNvSpPr/>
      </dsp:nvSpPr>
      <dsp:spPr>
        <a:xfrm rot="5400000">
          <a:off x="4421561" y="-1843051"/>
          <a:ext cx="1601697" cy="80885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1 submitted to CIRB for review</a:t>
          </a:r>
        </a:p>
        <a:p>
          <a:pPr marL="228600" lvl="1" indent="-228600" algn="l" defTabSz="889000">
            <a:lnSpc>
              <a:spcPct val="90000"/>
            </a:lnSpc>
            <a:spcBef>
              <a:spcPct val="0"/>
            </a:spcBef>
            <a:spcAft>
              <a:spcPct val="15000"/>
            </a:spcAft>
            <a:buChar char="••"/>
          </a:pPr>
          <a:r>
            <a:rPr lang="en-US" sz="2000" kern="1200" dirty="0"/>
            <a:t>8 cIRB approved / Pending Readiness Call</a:t>
          </a:r>
        </a:p>
        <a:p>
          <a:pPr marL="228600" lvl="1" indent="-228600" algn="l" defTabSz="889000">
            <a:lnSpc>
              <a:spcPct val="90000"/>
            </a:lnSpc>
            <a:spcBef>
              <a:spcPct val="0"/>
            </a:spcBef>
            <a:spcAft>
              <a:spcPct val="15000"/>
            </a:spcAft>
            <a:buChar char="••"/>
          </a:pPr>
          <a:r>
            <a:rPr lang="en-US" sz="2000" kern="1200" dirty="0"/>
            <a:t>10 faster moving/10? slower moving</a:t>
          </a:r>
        </a:p>
        <a:p>
          <a:pPr marL="228600" lvl="1" indent="-228600" algn="l" defTabSz="889000">
            <a:lnSpc>
              <a:spcPct val="90000"/>
            </a:lnSpc>
            <a:spcBef>
              <a:spcPct val="0"/>
            </a:spcBef>
            <a:spcAft>
              <a:spcPct val="15000"/>
            </a:spcAft>
            <a:buChar char="••"/>
          </a:pPr>
          <a:r>
            <a:rPr lang="en-US" sz="2000" kern="1200" dirty="0"/>
            <a:t>1 suspended sites working on reinstatement</a:t>
          </a:r>
        </a:p>
        <a:p>
          <a:pPr marL="228600" lvl="1" indent="-228600" algn="l" defTabSz="889000">
            <a:lnSpc>
              <a:spcPct val="90000"/>
            </a:lnSpc>
            <a:spcBef>
              <a:spcPct val="0"/>
            </a:spcBef>
            <a:spcAft>
              <a:spcPct val="15000"/>
            </a:spcAft>
            <a:buChar char="••"/>
          </a:pPr>
          <a:r>
            <a:rPr lang="en-US" sz="2000" kern="1200" dirty="0"/>
            <a:t>23 Canadian Sites</a:t>
          </a:r>
        </a:p>
      </dsp:txBody>
      <dsp:txXfrm rot="-5400000">
        <a:off x="1178157" y="1478541"/>
        <a:ext cx="8010318" cy="1445321"/>
      </dsp:txXfrm>
    </dsp:sp>
    <dsp:sp modelId="{A437CF74-7A3F-4003-A7E7-D950B2E8C018}">
      <dsp:nvSpPr>
        <dsp:cNvPr id="0" name=""/>
        <dsp:cNvSpPr/>
      </dsp:nvSpPr>
      <dsp:spPr>
        <a:xfrm rot="5400000">
          <a:off x="-252462" y="3510111"/>
          <a:ext cx="1683082" cy="11781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Expected</a:t>
          </a:r>
        </a:p>
      </dsp:txBody>
      <dsp:txXfrm rot="-5400000">
        <a:off x="1" y="3846728"/>
        <a:ext cx="1178157" cy="504925"/>
      </dsp:txXfrm>
    </dsp:sp>
    <dsp:sp modelId="{E51D785C-1197-4552-B348-22E4E6D365D1}">
      <dsp:nvSpPr>
        <dsp:cNvPr id="0" name=""/>
        <dsp:cNvSpPr/>
      </dsp:nvSpPr>
      <dsp:spPr>
        <a:xfrm rot="5400000">
          <a:off x="4675409" y="-239602"/>
          <a:ext cx="1094003" cy="80885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85750" lvl="1" indent="-285750" algn="l" defTabSz="1600200">
            <a:lnSpc>
              <a:spcPct val="90000"/>
            </a:lnSpc>
            <a:spcBef>
              <a:spcPct val="0"/>
            </a:spcBef>
            <a:spcAft>
              <a:spcPct val="15000"/>
            </a:spcAft>
            <a:buChar char="••"/>
          </a:pPr>
          <a:r>
            <a:rPr lang="en-US" sz="3600" kern="1200" dirty="0"/>
            <a:t>174-184 active sites released to enroll</a:t>
          </a:r>
        </a:p>
        <a:p>
          <a:pPr marL="228600" lvl="1" indent="-228600" algn="l" defTabSz="889000">
            <a:lnSpc>
              <a:spcPct val="90000"/>
            </a:lnSpc>
            <a:spcBef>
              <a:spcPct val="0"/>
            </a:spcBef>
            <a:spcAft>
              <a:spcPct val="15000"/>
            </a:spcAft>
            <a:buChar char="••"/>
          </a:pPr>
          <a:endParaRPr lang="en-US" sz="2000" kern="1200" dirty="0"/>
        </a:p>
      </dsp:txBody>
      <dsp:txXfrm rot="-5400000">
        <a:off x="1178158" y="3311054"/>
        <a:ext cx="8035101" cy="98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30F25-B022-44EC-934A-67C5D0B6A5A6}">
      <dsp:nvSpPr>
        <dsp:cNvPr id="0" name=""/>
        <dsp:cNvSpPr/>
      </dsp:nvSpPr>
      <dsp:spPr>
        <a:xfrm>
          <a:off x="0" y="243793"/>
          <a:ext cx="6513603" cy="1432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a:t>When subject is capable of giving consent, but is unable to:</a:t>
          </a:r>
        </a:p>
      </dsp:txBody>
      <dsp:txXfrm>
        <a:off x="69908" y="313701"/>
        <a:ext cx="6373787" cy="1292264"/>
      </dsp:txXfrm>
    </dsp:sp>
    <dsp:sp modelId="{9EDA2E61-0D55-4C9A-9517-6B4475A33BE1}">
      <dsp:nvSpPr>
        <dsp:cNvPr id="0" name=""/>
        <dsp:cNvSpPr/>
      </dsp:nvSpPr>
      <dsp:spPr>
        <a:xfrm>
          <a:off x="0" y="1675873"/>
          <a:ext cx="6513603"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solidFill>
                <a:prstClr val="black">
                  <a:hueOff val="0"/>
                  <a:satOff val="0"/>
                  <a:lumOff val="0"/>
                  <a:alphaOff val="0"/>
                </a:prstClr>
              </a:solidFill>
              <a:latin typeface="Calibri" panose="020F0502020204030204"/>
              <a:ea typeface="+mn-ea"/>
              <a:cs typeface="+mn-cs"/>
            </a:rPr>
            <a:t>physically sign the consent form (arm/hand weakness)</a:t>
          </a:r>
        </a:p>
        <a:p>
          <a:pPr marL="228600" lvl="1" indent="-228600" algn="l" defTabSz="1200150">
            <a:lnSpc>
              <a:spcPct val="90000"/>
            </a:lnSpc>
            <a:spcBef>
              <a:spcPct val="0"/>
            </a:spcBef>
            <a:spcAft>
              <a:spcPct val="20000"/>
            </a:spcAft>
            <a:buChar char="••"/>
          </a:pPr>
          <a:r>
            <a:rPr lang="en-US" sz="2700" kern="1200" dirty="0">
              <a:solidFill>
                <a:prstClr val="black">
                  <a:hueOff val="0"/>
                  <a:satOff val="0"/>
                  <a:lumOff val="0"/>
                  <a:alphaOff val="0"/>
                </a:prstClr>
              </a:solidFill>
              <a:latin typeface="Calibri" panose="020F0502020204030204"/>
              <a:ea typeface="+mn-ea"/>
              <a:cs typeface="+mn-cs"/>
            </a:rPr>
            <a:t>is illiterate or visually impaired</a:t>
          </a:r>
        </a:p>
        <a:p>
          <a:pPr marL="228600" lvl="1" indent="-228600" algn="l" defTabSz="1200150">
            <a:lnSpc>
              <a:spcPct val="90000"/>
            </a:lnSpc>
            <a:spcBef>
              <a:spcPct val="0"/>
            </a:spcBef>
            <a:spcAft>
              <a:spcPct val="20000"/>
            </a:spcAft>
            <a:buChar char="••"/>
          </a:pPr>
          <a:r>
            <a:rPr lang="en-US" sz="2700" kern="1200" dirty="0">
              <a:solidFill>
                <a:prstClr val="black">
                  <a:hueOff val="0"/>
                  <a:satOff val="0"/>
                  <a:lumOff val="0"/>
                  <a:alphaOff val="0"/>
                </a:prstClr>
              </a:solidFill>
              <a:latin typeface="Calibri" panose="020F0502020204030204"/>
              <a:ea typeface="+mn-ea"/>
              <a:cs typeface="+mn-cs"/>
            </a:rPr>
            <a:t>When the subject’s preferred language is not English (using SF or fully translated ICD in subject’s language) </a:t>
          </a:r>
        </a:p>
      </dsp:txBody>
      <dsp:txXfrm>
        <a:off x="0" y="1675873"/>
        <a:ext cx="6513603" cy="2533680"/>
      </dsp:txXfrm>
    </dsp:sp>
    <dsp:sp modelId="{8B4474C3-C623-44AF-AB70-49F4BED3D18B}">
      <dsp:nvSpPr>
        <dsp:cNvPr id="0" name=""/>
        <dsp:cNvSpPr/>
      </dsp:nvSpPr>
      <dsp:spPr>
        <a:xfrm>
          <a:off x="0" y="4209553"/>
          <a:ext cx="6513603" cy="1432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Must be present during the entire informed consent process</a:t>
          </a:r>
        </a:p>
      </dsp:txBody>
      <dsp:txXfrm>
        <a:off x="69908" y="4279461"/>
        <a:ext cx="6373787" cy="129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1D70D-943D-4DC2-9DBA-32E4E6AE6C57}">
      <dsp:nvSpPr>
        <dsp:cNvPr id="0" name=""/>
        <dsp:cNvSpPr/>
      </dsp:nvSpPr>
      <dsp:spPr>
        <a:xfrm>
          <a:off x="0" y="144945"/>
          <a:ext cx="6513603" cy="14334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Adult who is not a study staff member or subject’s family or friends</a:t>
          </a:r>
        </a:p>
      </dsp:txBody>
      <dsp:txXfrm>
        <a:off x="69977" y="214922"/>
        <a:ext cx="6373649" cy="1293524"/>
      </dsp:txXfrm>
    </dsp:sp>
    <dsp:sp modelId="{1826DEC1-6FC4-4524-BD3A-F9B0CD7711F9}">
      <dsp:nvSpPr>
        <dsp:cNvPr id="0" name=""/>
        <dsp:cNvSpPr/>
      </dsp:nvSpPr>
      <dsp:spPr>
        <a:xfrm>
          <a:off x="0" y="1636023"/>
          <a:ext cx="6513603" cy="14334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If an interpreter is used, the interpreter may serve as witness.  The witness/interpreter will sign the English consent as well as the short form as the “witness” </a:t>
          </a:r>
        </a:p>
      </dsp:txBody>
      <dsp:txXfrm>
        <a:off x="69977" y="1706000"/>
        <a:ext cx="6373649" cy="1293524"/>
      </dsp:txXfrm>
    </dsp:sp>
    <dsp:sp modelId="{B5EFE312-F539-477F-A1E4-6D7A1B6E3F98}">
      <dsp:nvSpPr>
        <dsp:cNvPr id="0" name=""/>
        <dsp:cNvSpPr/>
      </dsp:nvSpPr>
      <dsp:spPr>
        <a:xfrm>
          <a:off x="0" y="3127102"/>
          <a:ext cx="6513603" cy="14334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If the professional interpreter cannot also serve as a witness and an impartial/bilingual witness is not available, then the site can use an impartial witness that is present during the fully interpreted informed consent session. </a:t>
          </a:r>
        </a:p>
      </dsp:txBody>
      <dsp:txXfrm>
        <a:off x="69977" y="3197079"/>
        <a:ext cx="6373649" cy="1293524"/>
      </dsp:txXfrm>
    </dsp:sp>
    <dsp:sp modelId="{F4DFEA85-14A0-48C0-9248-50CBC2C35D81}">
      <dsp:nvSpPr>
        <dsp:cNvPr id="0" name=""/>
        <dsp:cNvSpPr/>
      </dsp:nvSpPr>
      <dsp:spPr>
        <a:xfrm>
          <a:off x="0" y="4560580"/>
          <a:ext cx="6513603"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The site must also write a Note to File and keep that in the subject binder to document that an impartial bilingual witness was not available so that an impartial witness was used and he/she was present during the entire professionally interpreted informed consent process.</a:t>
          </a:r>
        </a:p>
      </dsp:txBody>
      <dsp:txXfrm>
        <a:off x="0" y="4560580"/>
        <a:ext cx="6513603" cy="11799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B3A38-BAAF-C341-8873-BDCBB3090266}"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0FEA1-91FE-6640-ADBF-4D08DDDBD880}" type="slidenum">
              <a:rPr lang="en-US" smtClean="0"/>
              <a:t>‹#›</a:t>
            </a:fld>
            <a:endParaRPr lang="en-US"/>
          </a:p>
        </p:txBody>
      </p:sp>
    </p:spTree>
    <p:extLst>
      <p:ext uri="{BB962C8B-B14F-4D97-AF65-F5344CB8AC3E}">
        <p14:creationId xmlns:p14="http://schemas.microsoft.com/office/powerpoint/2010/main" val="130586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6</a:t>
            </a:fld>
            <a:endParaRPr lang="en-US" dirty="0"/>
          </a:p>
        </p:txBody>
      </p:sp>
    </p:spTree>
    <p:extLst>
      <p:ext uri="{BB962C8B-B14F-4D97-AF65-F5344CB8AC3E}">
        <p14:creationId xmlns:p14="http://schemas.microsoft.com/office/powerpoint/2010/main" val="86510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7</a:t>
            </a:fld>
            <a:endParaRPr lang="en-US" dirty="0"/>
          </a:p>
        </p:txBody>
      </p:sp>
    </p:spTree>
    <p:extLst>
      <p:ext uri="{BB962C8B-B14F-4D97-AF65-F5344CB8AC3E}">
        <p14:creationId xmlns:p14="http://schemas.microsoft.com/office/powerpoint/2010/main" val="68835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8</a:t>
            </a:fld>
            <a:endParaRPr lang="en-US" dirty="0"/>
          </a:p>
        </p:txBody>
      </p:sp>
    </p:spTree>
    <p:extLst>
      <p:ext uri="{BB962C8B-B14F-4D97-AF65-F5344CB8AC3E}">
        <p14:creationId xmlns:p14="http://schemas.microsoft.com/office/powerpoint/2010/main" val="403000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10</a:t>
            </a:fld>
            <a:endParaRPr lang="en-US" dirty="0"/>
          </a:p>
        </p:txBody>
      </p:sp>
    </p:spTree>
    <p:extLst>
      <p:ext uri="{BB962C8B-B14F-4D97-AF65-F5344CB8AC3E}">
        <p14:creationId xmlns:p14="http://schemas.microsoft.com/office/powerpoint/2010/main" val="310651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11</a:t>
            </a:fld>
            <a:endParaRPr lang="en-US" dirty="0"/>
          </a:p>
        </p:txBody>
      </p:sp>
    </p:spTree>
    <p:extLst>
      <p:ext uri="{BB962C8B-B14F-4D97-AF65-F5344CB8AC3E}">
        <p14:creationId xmlns:p14="http://schemas.microsoft.com/office/powerpoint/2010/main" val="111074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12</a:t>
            </a:fld>
            <a:endParaRPr lang="en-US" dirty="0"/>
          </a:p>
        </p:txBody>
      </p:sp>
    </p:spTree>
    <p:extLst>
      <p:ext uri="{BB962C8B-B14F-4D97-AF65-F5344CB8AC3E}">
        <p14:creationId xmlns:p14="http://schemas.microsoft.com/office/powerpoint/2010/main" val="32734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2454188-8B0E-C845-9764-8449D528C1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C5D0199-5B01-7947-912C-0AA371FED6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00" name="Slide Number Placeholder 3">
            <a:extLst>
              <a:ext uri="{FF2B5EF4-FFF2-40B4-BE49-F238E27FC236}">
                <a16:creationId xmlns:a16="http://schemas.microsoft.com/office/drawing/2014/main" id="{0F593E58-D4F2-BA45-B4F0-D3E7B3E2F2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861B72-560A-CF4A-ACD6-1FB4B5E90FFA}" type="slidenum">
              <a:rPr lang="en-US" altLang="en-US"/>
              <a:pPr fontAlgn="base">
                <a:spcBef>
                  <a:spcPct val="0"/>
                </a:spcBef>
                <a:spcAft>
                  <a:spcPct val="0"/>
                </a:spcAft>
              </a:pPr>
              <a:t>13</a:t>
            </a:fld>
            <a:endParaRPr lang="en-US" altLang="en-US"/>
          </a:p>
        </p:txBody>
      </p:sp>
    </p:spTree>
    <p:extLst>
      <p:ext uri="{BB962C8B-B14F-4D97-AF65-F5344CB8AC3E}">
        <p14:creationId xmlns:p14="http://schemas.microsoft.com/office/powerpoint/2010/main" val="246036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8ED75DD-E089-6148-BA30-9913334831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611DD9B-CAE1-7C4F-A192-F9D1E7A011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8" name="Slide Number Placeholder 3">
            <a:extLst>
              <a:ext uri="{FF2B5EF4-FFF2-40B4-BE49-F238E27FC236}">
                <a16:creationId xmlns:a16="http://schemas.microsoft.com/office/drawing/2014/main" id="{E8724D9B-6A6E-5241-B6AB-D8B5BCCD09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FCB925-4737-F444-B79B-04EB5802B53D}"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16959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05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7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95103"/>
            <a:ext cx="10515600" cy="13290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14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3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7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94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2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193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41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440"/>
            <a:ext cx="12192000"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8199" y="5658539"/>
            <a:ext cx="1086294" cy="1050335"/>
          </a:xfrm>
          <a:prstGeom prst="rect">
            <a:avLst/>
          </a:prstGeom>
        </p:spPr>
      </p:pic>
      <p:pic>
        <p:nvPicPr>
          <p:cNvPr id="4" name="Picture 3"/>
          <p:cNvPicPr>
            <a:picLocks noChangeAspect="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1234" y="6326372"/>
            <a:ext cx="1842566" cy="388233"/>
          </a:xfrm>
          <a:prstGeom prst="rect">
            <a:avLst/>
          </a:prstGeom>
        </p:spPr>
      </p:pic>
    </p:spTree>
    <p:extLst>
      <p:ext uri="{BB962C8B-B14F-4D97-AF65-F5344CB8AC3E}">
        <p14:creationId xmlns:p14="http://schemas.microsoft.com/office/powerpoint/2010/main" val="1216233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khattak@musc.edu" TargetMode="External"/><Relationship Id="rId2" Type="http://schemas.openxmlformats.org/officeDocument/2006/relationships/hyperlink" Target="mailto:perlmutt@musc.edu" TargetMode="External"/><Relationship Id="rId1" Type="http://schemas.openxmlformats.org/officeDocument/2006/relationships/slideLayout" Target="../slideLayouts/slideLayout3.xml"/><Relationship Id="rId4" Type="http://schemas.openxmlformats.org/officeDocument/2006/relationships/hyperlink" Target="mailto:anderjoc@musc.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journal.chestnet.org/article/S0012-3692(12)60114-7/fulltext#cesec930"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and Coordinator Webinar</a:t>
            </a:r>
          </a:p>
        </p:txBody>
      </p:sp>
      <p:sp>
        <p:nvSpPr>
          <p:cNvPr id="3" name="Text Placeholder 2"/>
          <p:cNvSpPr>
            <a:spLocks noGrp="1"/>
          </p:cNvSpPr>
          <p:nvPr>
            <p:ph type="body" idx="1"/>
          </p:nvPr>
        </p:nvSpPr>
        <p:spPr/>
        <p:txBody>
          <a:bodyPr/>
          <a:lstStyle/>
          <a:p>
            <a:r>
              <a:rPr lang="en-US" dirty="0"/>
              <a:t>January 28, 2020</a:t>
            </a:r>
          </a:p>
          <a:p>
            <a:endParaRPr lang="en-US" dirty="0"/>
          </a:p>
        </p:txBody>
      </p:sp>
    </p:spTree>
    <p:extLst>
      <p:ext uri="{BB962C8B-B14F-4D97-AF65-F5344CB8AC3E}">
        <p14:creationId xmlns:p14="http://schemas.microsoft.com/office/powerpoint/2010/main" val="1917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lstStyle/>
          <a:p>
            <a:r>
              <a:rPr lang="en-US" dirty="0"/>
              <a:t>Lab Kits: </a:t>
            </a:r>
          </a:p>
        </p:txBody>
      </p:sp>
      <p:sp>
        <p:nvSpPr>
          <p:cNvPr id="3" name="Content Placeholder 2"/>
          <p:cNvSpPr>
            <a:spLocks noGrp="1"/>
          </p:cNvSpPr>
          <p:nvPr>
            <p:ph idx="1"/>
          </p:nvPr>
        </p:nvSpPr>
        <p:spPr>
          <a:xfrm>
            <a:off x="698499" y="1231900"/>
            <a:ext cx="7029449" cy="4986577"/>
          </a:xfrm>
        </p:spPr>
        <p:txBody>
          <a:bodyPr>
            <a:normAutofit/>
          </a:bodyPr>
          <a:lstStyle/>
          <a:p>
            <a:pPr lvl="1"/>
            <a:r>
              <a:rPr lang="en-US" sz="2800" dirty="0"/>
              <a:t>Please use the Resupply Order Form (Attachment C in the manual) to request more kits or tubes to replace expired tubes</a:t>
            </a:r>
          </a:p>
          <a:p>
            <a:pPr lvl="2"/>
            <a:r>
              <a:rPr lang="en-US" sz="2400" dirty="0"/>
              <a:t>FAX or Email (click to confirm ALIPES listserv)</a:t>
            </a:r>
          </a:p>
          <a:p>
            <a:pPr lvl="2"/>
            <a:r>
              <a:rPr lang="en-US" sz="2400" dirty="0"/>
              <a:t>Complete the form/Write your Site ID &amp; Name</a:t>
            </a:r>
          </a:p>
          <a:p>
            <a:pPr lvl="1"/>
            <a:r>
              <a:rPr lang="en-US" sz="2800" dirty="0"/>
              <a:t>Lab kits do not expire, the tubes do and contents (yellow top tubes, purple top tubes and </a:t>
            </a:r>
            <a:r>
              <a:rPr lang="en-US" sz="2800" dirty="0" err="1"/>
              <a:t>PAXgene</a:t>
            </a:r>
            <a:r>
              <a:rPr lang="en-US" sz="2800" dirty="0"/>
              <a:t> tubes &amp; other contents)</a:t>
            </a:r>
          </a:p>
          <a:p>
            <a:pPr lvl="1"/>
            <a:r>
              <a:rPr lang="en-US" sz="2800" dirty="0"/>
              <a:t>Please enter F503 ASAP or the Lab will not be able to enter the test results </a:t>
            </a:r>
            <a:endParaRPr lang="en-US" sz="2000" dirty="0"/>
          </a:p>
        </p:txBody>
      </p:sp>
      <p:pic>
        <p:nvPicPr>
          <p:cNvPr id="1027" name="Picture 1" descr="image001">
            <a:extLst>
              <a:ext uri="{FF2B5EF4-FFF2-40B4-BE49-F238E27FC236}">
                <a16:creationId xmlns:a16="http://schemas.microsoft.com/office/drawing/2014/main" id="{AE82D259-9286-4243-B918-E4A7ED2DDE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4" b="4742"/>
          <a:stretch/>
        </p:blipFill>
        <p:spPr bwMode="auto">
          <a:xfrm>
            <a:off x="7727949" y="584200"/>
            <a:ext cx="4352692" cy="561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81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lstStyle/>
          <a:p>
            <a:r>
              <a:rPr lang="en-US" dirty="0"/>
              <a:t>Is my subject eligible for randomization? </a:t>
            </a:r>
          </a:p>
        </p:txBody>
      </p:sp>
      <p:sp>
        <p:nvSpPr>
          <p:cNvPr id="3" name="Content Placeholder 2"/>
          <p:cNvSpPr>
            <a:spLocks noGrp="1"/>
          </p:cNvSpPr>
          <p:nvPr>
            <p:ph idx="1"/>
          </p:nvPr>
        </p:nvSpPr>
        <p:spPr>
          <a:xfrm>
            <a:off x="698499" y="1231900"/>
            <a:ext cx="10883901" cy="4986577"/>
          </a:xfrm>
        </p:spPr>
        <p:txBody>
          <a:bodyPr>
            <a:normAutofit/>
          </a:bodyPr>
          <a:lstStyle/>
          <a:p>
            <a:pPr lvl="1"/>
            <a:r>
              <a:rPr lang="en-US" sz="2800" dirty="0"/>
              <a:t>Enter the Baseline data needed</a:t>
            </a:r>
          </a:p>
          <a:p>
            <a:pPr lvl="2"/>
            <a:r>
              <a:rPr lang="en-US" sz="2400" dirty="0"/>
              <a:t>F101: Inclusion/Exclusion criteria (w/o this the subject is not considered eligible)</a:t>
            </a:r>
          </a:p>
          <a:p>
            <a:pPr lvl="2"/>
            <a:r>
              <a:rPr lang="en-US" sz="2400" dirty="0"/>
              <a:t>F501: EKG (de-identified or it will not be released for central reading)</a:t>
            </a:r>
          </a:p>
          <a:p>
            <a:pPr lvl="2"/>
            <a:r>
              <a:rPr lang="en-US" sz="2400" dirty="0"/>
              <a:t>F505: Post-Index stroke echo (enter LA diameter, height &amp; weight)</a:t>
            </a:r>
          </a:p>
          <a:p>
            <a:pPr lvl="2"/>
            <a:r>
              <a:rPr lang="en-US" sz="2400" dirty="0"/>
              <a:t>F503: NTproBNP</a:t>
            </a:r>
          </a:p>
          <a:p>
            <a:pPr lvl="1"/>
            <a:r>
              <a:rPr lang="en-US" sz="2800" dirty="0"/>
              <a:t>You can check if your subject has met any of the 3 criterion by going to WebDCU </a:t>
            </a:r>
            <a:r>
              <a:rPr lang="en-US" sz="2800" dirty="0">
                <a:sym typeface="Wingdings" panose="05000000000000000000" pitchFamily="2" charset="2"/>
              </a:rPr>
              <a:t>  Study Progress  Study Subject Status</a:t>
            </a:r>
          </a:p>
          <a:p>
            <a:pPr lvl="2"/>
            <a:r>
              <a:rPr lang="en-US" sz="2400" dirty="0">
                <a:sym typeface="Wingdings" panose="05000000000000000000" pitchFamily="2" charset="2"/>
              </a:rPr>
              <a:t>This is helpful to note if one of the three results is pending &amp; addressing this</a:t>
            </a:r>
          </a:p>
          <a:p>
            <a:pPr lvl="1"/>
            <a:r>
              <a:rPr lang="en-US" sz="2800" dirty="0">
                <a:sym typeface="Wingdings" panose="05000000000000000000" pitchFamily="2" charset="2"/>
              </a:rPr>
              <a:t>WebDCU also provides alerts at 4:00 am EST next day</a:t>
            </a:r>
          </a:p>
          <a:p>
            <a:pPr lvl="1"/>
            <a:r>
              <a:rPr lang="en-US" sz="2800" dirty="0">
                <a:sym typeface="Wingdings" panose="05000000000000000000" pitchFamily="2" charset="2"/>
              </a:rPr>
              <a:t>Any questions, contact Pam or Rebeca and we will check into this for you.</a:t>
            </a:r>
          </a:p>
          <a:p>
            <a:pPr lvl="1"/>
            <a:endParaRPr lang="en-US" sz="2800" dirty="0">
              <a:sym typeface="Wingdings" panose="05000000000000000000" pitchFamily="2" charset="2"/>
            </a:endParaRPr>
          </a:p>
          <a:p>
            <a:pPr marL="914400" lvl="2" indent="0">
              <a:buNone/>
            </a:pPr>
            <a:endParaRPr lang="en-US" sz="1600" dirty="0"/>
          </a:p>
        </p:txBody>
      </p:sp>
    </p:spTree>
    <p:extLst>
      <p:ext uri="{BB962C8B-B14F-4D97-AF65-F5344CB8AC3E}">
        <p14:creationId xmlns:p14="http://schemas.microsoft.com/office/powerpoint/2010/main" val="400588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normAutofit/>
          </a:bodyPr>
          <a:lstStyle/>
          <a:p>
            <a:r>
              <a:rPr lang="en-US" dirty="0"/>
              <a:t>Follow ups when we cannot reach subjects, or they no longer want to actively participate? </a:t>
            </a:r>
          </a:p>
        </p:txBody>
      </p:sp>
      <p:sp>
        <p:nvSpPr>
          <p:cNvPr id="3" name="Content Placeholder 2"/>
          <p:cNvSpPr>
            <a:spLocks noGrp="1"/>
          </p:cNvSpPr>
          <p:nvPr>
            <p:ph idx="1"/>
          </p:nvPr>
        </p:nvSpPr>
        <p:spPr>
          <a:xfrm>
            <a:off x="698499" y="1714500"/>
            <a:ext cx="10883901" cy="4503977"/>
          </a:xfrm>
        </p:spPr>
        <p:txBody>
          <a:bodyPr>
            <a:normAutofit lnSpcReduction="10000"/>
          </a:bodyPr>
          <a:lstStyle/>
          <a:p>
            <a:pPr lvl="0"/>
            <a:r>
              <a:rPr lang="en-US" sz="3200" dirty="0"/>
              <a:t>Subject doesn’t want to come in for f/u or be called. </a:t>
            </a:r>
          </a:p>
          <a:p>
            <a:pPr lvl="1"/>
            <a:r>
              <a:rPr lang="en-US" sz="2800" dirty="0"/>
              <a:t>Ask the participant if we can continue to check their medical records </a:t>
            </a:r>
          </a:p>
          <a:p>
            <a:pPr lvl="2"/>
            <a:r>
              <a:rPr lang="en-US" sz="2400" dirty="0"/>
              <a:t>sites should continue f/u for duration of trial.</a:t>
            </a:r>
          </a:p>
          <a:p>
            <a:pPr lvl="0"/>
            <a:r>
              <a:rPr lang="en-US" sz="3200" dirty="0"/>
              <a:t>Patient is lost to follow-up (cannot be reached):</a:t>
            </a:r>
          </a:p>
          <a:p>
            <a:pPr lvl="1"/>
            <a:r>
              <a:rPr lang="en-US" sz="2800" dirty="0"/>
              <a:t>If from EMR, it looks like they're still following in the health system</a:t>
            </a:r>
          </a:p>
          <a:p>
            <a:pPr lvl="2"/>
            <a:r>
              <a:rPr lang="en-US" sz="2400" dirty="0"/>
              <a:t>continue to follow remotely for duration of trial</a:t>
            </a:r>
          </a:p>
          <a:p>
            <a:pPr lvl="1"/>
            <a:r>
              <a:rPr lang="en-US" sz="2800" dirty="0"/>
              <a:t>If no trace in EMR, keep checking EMR periodically for 1 year,</a:t>
            </a:r>
          </a:p>
          <a:p>
            <a:pPr lvl="2"/>
            <a:r>
              <a:rPr lang="en-US" sz="2400" dirty="0"/>
              <a:t>then report them as lost to follow-up.</a:t>
            </a:r>
          </a:p>
          <a:p>
            <a:r>
              <a:rPr lang="en-US" sz="3200" dirty="0"/>
              <a:t>The goal is to be able to capture outcomes for randomized participants</a:t>
            </a:r>
          </a:p>
        </p:txBody>
      </p:sp>
    </p:spTree>
    <p:extLst>
      <p:ext uri="{BB962C8B-B14F-4D97-AF65-F5344CB8AC3E}">
        <p14:creationId xmlns:p14="http://schemas.microsoft.com/office/powerpoint/2010/main" val="355863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E76FEF3-EA85-644F-A475-E508EF277CB5}"/>
              </a:ext>
            </a:extLst>
          </p:cNvPr>
          <p:cNvSpPr>
            <a:spLocks noGrp="1" noRot="1" noChangeAspect="1" noMove="1" noResize="1" noEditPoints="1" noAdjustHandles="1" noChangeArrowheads="1" noChangeShapeType="1" noTextEdit="1"/>
          </p:cNvSpPr>
          <p:nvPr/>
        </p:nvSpPr>
        <p:spPr>
          <a:xfrm>
            <a:off x="484188" y="471488"/>
            <a:ext cx="4381500" cy="5891212"/>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075" name="Title 1">
            <a:extLst>
              <a:ext uri="{FF2B5EF4-FFF2-40B4-BE49-F238E27FC236}">
                <a16:creationId xmlns:a16="http://schemas.microsoft.com/office/drawing/2014/main" id="{F050BF5A-3D09-6E46-A643-19A94DD36622}"/>
              </a:ext>
            </a:extLst>
          </p:cNvPr>
          <p:cNvSpPr>
            <a:spLocks noGrp="1" noChangeArrowheads="1"/>
          </p:cNvSpPr>
          <p:nvPr>
            <p:ph type="title"/>
          </p:nvPr>
        </p:nvSpPr>
        <p:spPr>
          <a:xfrm>
            <a:off x="863600" y="1011238"/>
            <a:ext cx="3416300" cy="4795837"/>
          </a:xfrm>
        </p:spPr>
        <p:txBody>
          <a:bodyPr/>
          <a:lstStyle/>
          <a:p>
            <a:r>
              <a:rPr lang="en-US" altLang="en-US">
                <a:solidFill>
                  <a:srgbClr val="FFFFFF"/>
                </a:solidFill>
              </a:rPr>
              <a:t>Witness Requirements: </a:t>
            </a:r>
            <a:br>
              <a:rPr lang="en-US" altLang="en-US">
                <a:solidFill>
                  <a:srgbClr val="FFFFFF"/>
                </a:solidFill>
              </a:rPr>
            </a:br>
            <a:r>
              <a:rPr lang="en-US" altLang="en-US">
                <a:solidFill>
                  <a:srgbClr val="FFFFFF"/>
                </a:solidFill>
              </a:rPr>
              <a:t>When is an impartial witness required?</a:t>
            </a:r>
          </a:p>
        </p:txBody>
      </p:sp>
      <p:graphicFrame>
        <p:nvGraphicFramePr>
          <p:cNvPr id="5" name="Content Placeholder 2">
            <a:extLst>
              <a:ext uri="{FF2B5EF4-FFF2-40B4-BE49-F238E27FC236}">
                <a16:creationId xmlns:a16="http://schemas.microsoft.com/office/drawing/2014/main" id="{01FD6AE6-B644-644A-B60B-4839C4B4C76F}"/>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54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936F3-2756-3C4C-9513-54281ADD403B}"/>
              </a:ext>
            </a:extLst>
          </p:cNvPr>
          <p:cNvSpPr>
            <a:spLocks noGrp="1" noRot="1" noChangeAspect="1" noMove="1" noResize="1" noEditPoints="1" noAdjustHandles="1" noChangeArrowheads="1" noChangeShapeType="1" noTextEdit="1"/>
          </p:cNvSpPr>
          <p:nvPr/>
        </p:nvSpPr>
        <p:spPr>
          <a:xfrm>
            <a:off x="484188" y="471488"/>
            <a:ext cx="4381500" cy="5891212"/>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123" name="Title 1">
            <a:extLst>
              <a:ext uri="{FF2B5EF4-FFF2-40B4-BE49-F238E27FC236}">
                <a16:creationId xmlns:a16="http://schemas.microsoft.com/office/drawing/2014/main" id="{FB5B4BD9-2F3C-2749-ADDF-4A2AB229F79F}"/>
              </a:ext>
            </a:extLst>
          </p:cNvPr>
          <p:cNvSpPr>
            <a:spLocks noGrp="1" noChangeArrowheads="1"/>
          </p:cNvSpPr>
          <p:nvPr>
            <p:ph type="title"/>
          </p:nvPr>
        </p:nvSpPr>
        <p:spPr>
          <a:xfrm>
            <a:off x="863600" y="1011238"/>
            <a:ext cx="3416300" cy="4795837"/>
          </a:xfrm>
        </p:spPr>
        <p:txBody>
          <a:bodyPr/>
          <a:lstStyle/>
          <a:p>
            <a:r>
              <a:rPr lang="en-US" altLang="en-US">
                <a:solidFill>
                  <a:srgbClr val="FFFFFF"/>
                </a:solidFill>
              </a:rPr>
              <a:t>Witness Requirements: </a:t>
            </a:r>
            <a:br>
              <a:rPr lang="en-US" altLang="en-US">
                <a:solidFill>
                  <a:srgbClr val="FFFFFF"/>
                </a:solidFill>
              </a:rPr>
            </a:br>
            <a:r>
              <a:rPr lang="en-US" altLang="en-US">
                <a:solidFill>
                  <a:srgbClr val="FFFFFF"/>
                </a:solidFill>
              </a:rPr>
              <a:t>Who can be an impartial witness?</a:t>
            </a:r>
          </a:p>
        </p:txBody>
      </p:sp>
      <p:graphicFrame>
        <p:nvGraphicFramePr>
          <p:cNvPr id="5" name="Content Placeholder 2">
            <a:extLst>
              <a:ext uri="{FF2B5EF4-FFF2-40B4-BE49-F238E27FC236}">
                <a16:creationId xmlns:a16="http://schemas.microsoft.com/office/drawing/2014/main" id="{6453BE8A-FC7E-2A48-9339-BCDF6DC98B1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2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EBC887E-BF8A-9246-8DB5-B64B9BF44B6C}"/>
              </a:ext>
            </a:extLst>
          </p:cNvPr>
          <p:cNvSpPr>
            <a:spLocks noGrp="1" noChangeArrowheads="1"/>
          </p:cNvSpPr>
          <p:nvPr>
            <p:ph type="title"/>
          </p:nvPr>
        </p:nvSpPr>
        <p:spPr/>
        <p:txBody>
          <a:bodyPr/>
          <a:lstStyle/>
          <a:p>
            <a:r>
              <a:rPr lang="en-US" altLang="en-US"/>
              <a:t>Notes to Study File</a:t>
            </a:r>
          </a:p>
        </p:txBody>
      </p:sp>
      <p:sp>
        <p:nvSpPr>
          <p:cNvPr id="13" name="TextBox 12">
            <a:extLst>
              <a:ext uri="{FF2B5EF4-FFF2-40B4-BE49-F238E27FC236}">
                <a16:creationId xmlns:a16="http://schemas.microsoft.com/office/drawing/2014/main" id="{24AD8432-2371-6248-8456-7B8FB0463AC2}"/>
              </a:ext>
            </a:extLst>
          </p:cNvPr>
          <p:cNvSpPr txBox="1"/>
          <p:nvPr/>
        </p:nvSpPr>
        <p:spPr>
          <a:xfrm>
            <a:off x="1466850" y="1460500"/>
            <a:ext cx="9258300" cy="4524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b="1" dirty="0"/>
              <a:t>Printed on institutional letterhead</a:t>
            </a:r>
          </a:p>
          <a:p>
            <a:pPr marL="285750" indent="-285750" eaLnBrk="1" fontAlgn="auto" hangingPunct="1">
              <a:spcBef>
                <a:spcPts val="0"/>
              </a:spcBef>
              <a:spcAft>
                <a:spcPts val="0"/>
              </a:spcAft>
              <a:buFont typeface="Arial" panose="020B0604020202020204" pitchFamily="34" charset="0"/>
              <a:buChar char="•"/>
              <a:defRPr/>
            </a:pPr>
            <a:r>
              <a:rPr lang="en-US" b="1" dirty="0"/>
              <a:t>Date</a:t>
            </a:r>
            <a:r>
              <a:rPr lang="en-US" dirty="0"/>
              <a:t> Note is written</a:t>
            </a:r>
          </a:p>
          <a:p>
            <a:pPr marL="285750" indent="-285750" eaLnBrk="1" fontAlgn="auto" hangingPunct="1">
              <a:spcBef>
                <a:spcPts val="0"/>
              </a:spcBef>
              <a:spcAft>
                <a:spcPts val="0"/>
              </a:spcAft>
              <a:buFont typeface="Arial" panose="020B0604020202020204" pitchFamily="34" charset="0"/>
              <a:buChar char="•"/>
              <a:defRPr/>
            </a:pPr>
            <a:r>
              <a:rPr lang="en-US" b="1" dirty="0"/>
              <a:t>To:</a:t>
            </a:r>
            <a:r>
              <a:rPr lang="en-US" dirty="0"/>
              <a:t> The Study Subject File: ARCADIA &amp; local IRB # of your study</a:t>
            </a:r>
          </a:p>
          <a:p>
            <a:pPr marL="285750" indent="-285750" eaLnBrk="1" fontAlgn="auto" hangingPunct="1">
              <a:spcBef>
                <a:spcPts val="0"/>
              </a:spcBef>
              <a:spcAft>
                <a:spcPts val="0"/>
              </a:spcAft>
              <a:buFont typeface="Arial" panose="020B0604020202020204" pitchFamily="34" charset="0"/>
              <a:buChar char="•"/>
              <a:defRPr/>
            </a:pPr>
            <a:r>
              <a:rPr lang="en-US" b="1" dirty="0"/>
              <a:t>From:</a:t>
            </a:r>
            <a:r>
              <a:rPr lang="en-US" dirty="0"/>
              <a:t> Study Team member writing </a:t>
            </a:r>
          </a:p>
          <a:p>
            <a:pPr marL="285750" indent="-285750" eaLnBrk="1" fontAlgn="auto" hangingPunct="1">
              <a:spcBef>
                <a:spcPts val="0"/>
              </a:spcBef>
              <a:spcAft>
                <a:spcPts val="0"/>
              </a:spcAft>
              <a:buFont typeface="Arial" panose="020B0604020202020204" pitchFamily="34" charset="0"/>
              <a:buChar char="•"/>
              <a:defRPr/>
            </a:pPr>
            <a:r>
              <a:rPr lang="en-US" b="1" dirty="0"/>
              <a:t>Re:</a:t>
            </a:r>
            <a:r>
              <a:rPr lang="en-US" dirty="0"/>
              <a:t> Witness used during consent process</a:t>
            </a:r>
          </a:p>
          <a:p>
            <a:pPr marL="285750" indent="-285750" eaLnBrk="1" fontAlgn="auto" hangingPunct="1">
              <a:spcBef>
                <a:spcPts val="0"/>
              </a:spcBef>
              <a:spcAft>
                <a:spcPts val="0"/>
              </a:spcAft>
              <a:buFont typeface="Arial" panose="020B0604020202020204" pitchFamily="34" charset="0"/>
              <a:buChar char="•"/>
              <a:defRPr/>
            </a:pPr>
            <a:r>
              <a:rPr lang="en-US" b="1" dirty="0"/>
              <a:t>Issue (</a:t>
            </a:r>
            <a:r>
              <a:rPr lang="en-US" dirty="0"/>
              <a:t>document the situation):</a:t>
            </a:r>
          </a:p>
          <a:p>
            <a:pPr marL="742950" lvl="1" indent="-285750" eaLnBrk="1" fontAlgn="auto" hangingPunct="1">
              <a:spcBef>
                <a:spcPts val="0"/>
              </a:spcBef>
              <a:spcAft>
                <a:spcPts val="0"/>
              </a:spcAft>
              <a:buFont typeface="Arial" panose="020B0604020202020204" pitchFamily="34" charset="0"/>
              <a:buChar char="•"/>
              <a:defRPr/>
            </a:pPr>
            <a:r>
              <a:rPr lang="en-US" b="1" i="1" dirty="0"/>
              <a:t>Example:</a:t>
            </a:r>
            <a:r>
              <a:rPr lang="en-US" i="1" dirty="0"/>
              <a:t> During the professionally interpreted informed consent process, the professional interpreter was not able to also serve as the impartial witness . Although another impartial and bilingual witness was sought, none were found who spoke English and the subject’s preferred language. </a:t>
            </a:r>
          </a:p>
          <a:p>
            <a:pPr marL="285750" indent="-285750" eaLnBrk="1" fontAlgn="auto" hangingPunct="1">
              <a:spcBef>
                <a:spcPts val="0"/>
              </a:spcBef>
              <a:spcAft>
                <a:spcPts val="0"/>
              </a:spcAft>
              <a:buFont typeface="Arial" panose="020B0604020202020204" pitchFamily="34" charset="0"/>
              <a:buChar char="•"/>
              <a:defRPr/>
            </a:pPr>
            <a:r>
              <a:rPr lang="en-US" b="1" dirty="0"/>
              <a:t>Resolution:</a:t>
            </a:r>
            <a:r>
              <a:rPr lang="en-US" dirty="0"/>
              <a:t> We used an impartial witness (not a study staff member or subject family/friend) who </a:t>
            </a:r>
            <a:r>
              <a:rPr lang="en-US"/>
              <a:t>speaks English and </a:t>
            </a:r>
            <a:r>
              <a:rPr lang="en-US" dirty="0"/>
              <a:t>was present during the whole professionally interpreted consent process in English and the subject’s preferred language.</a:t>
            </a:r>
          </a:p>
          <a:p>
            <a:pPr marL="285750" indent="-285750" eaLnBrk="1" fontAlgn="auto" hangingPunct="1">
              <a:spcBef>
                <a:spcPts val="0"/>
              </a:spcBef>
              <a:spcAft>
                <a:spcPts val="0"/>
              </a:spcAft>
              <a:buFont typeface="Arial" panose="020B0604020202020204" pitchFamily="34" charset="0"/>
              <a:buChar char="•"/>
              <a:defRPr/>
            </a:pPr>
            <a:endParaRPr lang="en-US" dirty="0"/>
          </a:p>
          <a:p>
            <a:pPr marL="285750" indent="-285750" eaLnBrk="1" fontAlgn="auto" hangingPunct="1">
              <a:spcBef>
                <a:spcPts val="0"/>
              </a:spcBef>
              <a:spcAft>
                <a:spcPts val="0"/>
              </a:spcAft>
              <a:buFont typeface="Arial" panose="020B0604020202020204" pitchFamily="34" charset="0"/>
              <a:buChar char="•"/>
              <a:defRPr/>
            </a:pPr>
            <a:r>
              <a:rPr lang="en-US" b="1" dirty="0"/>
              <a:t>Note must be signed and kept in the subject’s study binder. </a:t>
            </a:r>
          </a:p>
          <a:p>
            <a:pPr marL="285750" indent="-285750" eaLnBrk="1" fontAlgn="auto" hangingPunct="1">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819212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AC6B-C9F5-1642-BE33-78737DD55A7F}"/>
              </a:ext>
            </a:extLst>
          </p:cNvPr>
          <p:cNvSpPr>
            <a:spLocks noGrp="1"/>
          </p:cNvSpPr>
          <p:nvPr>
            <p:ph type="title"/>
          </p:nvPr>
        </p:nvSpPr>
        <p:spPr/>
        <p:txBody>
          <a:bodyPr/>
          <a:lstStyle/>
          <a:p>
            <a:r>
              <a:rPr lang="en-US" dirty="0"/>
              <a:t>ARCADIA video!</a:t>
            </a:r>
          </a:p>
        </p:txBody>
      </p:sp>
      <p:sp>
        <p:nvSpPr>
          <p:cNvPr id="3" name="Content Placeholder 2">
            <a:extLst>
              <a:ext uri="{FF2B5EF4-FFF2-40B4-BE49-F238E27FC236}">
                <a16:creationId xmlns:a16="http://schemas.microsoft.com/office/drawing/2014/main" id="{10373048-46BA-0E41-A4F8-08E3025DB965}"/>
              </a:ext>
            </a:extLst>
          </p:cNvPr>
          <p:cNvSpPr>
            <a:spLocks noGrp="1"/>
          </p:cNvSpPr>
          <p:nvPr>
            <p:ph idx="1"/>
          </p:nvPr>
        </p:nvSpPr>
        <p:spPr/>
        <p:txBody>
          <a:bodyPr/>
          <a:lstStyle/>
          <a:p>
            <a:r>
              <a:rPr lang="en-US" dirty="0"/>
              <a:t>We have a brief video that may be helpful to use when approaching subjects</a:t>
            </a:r>
          </a:p>
          <a:p>
            <a:r>
              <a:rPr lang="en-US" dirty="0"/>
              <a:t>For now, it is meant for use by you all for patients at your sites</a:t>
            </a:r>
          </a:p>
          <a:p>
            <a:r>
              <a:rPr lang="en-US" dirty="0"/>
              <a:t>We are working with the CIRB on a recruitment plan to allow posting the video on social media and receiving referrals centrally – stay tuned!</a:t>
            </a:r>
          </a:p>
        </p:txBody>
      </p:sp>
    </p:spTree>
    <p:extLst>
      <p:ext uri="{BB962C8B-B14F-4D97-AF65-F5344CB8AC3E}">
        <p14:creationId xmlns:p14="http://schemas.microsoft.com/office/powerpoint/2010/main" val="78263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WebDCU</a:t>
            </a:r>
            <a:r>
              <a:rPr lang="en-US" baseline="30000" dirty="0" err="1"/>
              <a:t>TM</a:t>
            </a:r>
            <a:r>
              <a:rPr lang="en-US" dirty="0"/>
              <a:t> Updates</a:t>
            </a:r>
          </a:p>
        </p:txBody>
      </p:sp>
      <p:sp>
        <p:nvSpPr>
          <p:cNvPr id="3" name="Content Placeholder 2"/>
          <p:cNvSpPr>
            <a:spLocks noGrp="1"/>
          </p:cNvSpPr>
          <p:nvPr>
            <p:ph idx="1"/>
          </p:nvPr>
        </p:nvSpPr>
        <p:spPr/>
        <p:txBody>
          <a:bodyPr/>
          <a:lstStyle/>
          <a:p>
            <a:pPr lvl="1"/>
            <a:r>
              <a:rPr lang="en-US" dirty="0"/>
              <a:t>Signed informed consent form is now only being collected in </a:t>
            </a:r>
            <a:r>
              <a:rPr lang="en-US" dirty="0" err="1"/>
              <a:t>WebDCU</a:t>
            </a:r>
            <a:r>
              <a:rPr lang="en-US" baseline="30000" dirty="0" err="1"/>
              <a:t>TM</a:t>
            </a:r>
            <a:r>
              <a:rPr lang="en-US" dirty="0"/>
              <a:t> for randomized subjects</a:t>
            </a:r>
          </a:p>
          <a:p>
            <a:pPr marL="0" indent="0">
              <a:buNone/>
            </a:pPr>
            <a:endParaRPr lang="en-US" dirty="0"/>
          </a:p>
          <a:p>
            <a:pPr marL="0" indent="0">
              <a:buNone/>
            </a:pPr>
            <a:r>
              <a:rPr lang="en-US" dirty="0"/>
              <a:t>*Reminder – Please do not email PHI without encryption</a:t>
            </a:r>
          </a:p>
        </p:txBody>
      </p:sp>
    </p:spTree>
    <p:extLst>
      <p:ext uri="{BB962C8B-B14F-4D97-AF65-F5344CB8AC3E}">
        <p14:creationId xmlns:p14="http://schemas.microsoft.com/office/powerpoint/2010/main" val="346348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 Reminders</a:t>
            </a:r>
          </a:p>
        </p:txBody>
      </p:sp>
      <p:sp>
        <p:nvSpPr>
          <p:cNvPr id="3" name="Content Placeholder 2"/>
          <p:cNvSpPr>
            <a:spLocks noGrp="1"/>
          </p:cNvSpPr>
          <p:nvPr>
            <p:ph idx="1"/>
          </p:nvPr>
        </p:nvSpPr>
        <p:spPr>
          <a:xfrm>
            <a:off x="838200" y="1584251"/>
            <a:ext cx="10515600" cy="4024069"/>
          </a:xfrm>
        </p:spPr>
        <p:txBody>
          <a:bodyPr>
            <a:normAutofit/>
          </a:bodyPr>
          <a:lstStyle/>
          <a:p>
            <a:r>
              <a:rPr lang="en-US" dirty="0"/>
              <a:t>Remember to report minor hemorrhages</a:t>
            </a:r>
          </a:p>
          <a:p>
            <a:pPr lvl="1"/>
            <a:r>
              <a:rPr lang="en-US" dirty="0"/>
              <a:t>Examples include nose bleed, cuts, blood in urine/stool</a:t>
            </a:r>
          </a:p>
          <a:p>
            <a:r>
              <a:rPr lang="en-US" dirty="0"/>
              <a:t>Remember to update F288 Concomitant Medications Log at each follow-up visit</a:t>
            </a:r>
          </a:p>
          <a:p>
            <a:r>
              <a:rPr lang="en-US" dirty="0"/>
              <a:t>F101 Q27 Protocol version</a:t>
            </a:r>
          </a:p>
          <a:p>
            <a:endParaRPr lang="en-US" dirty="0"/>
          </a:p>
          <a:p>
            <a:pPr lvl="1"/>
            <a:r>
              <a:rPr lang="en-US" dirty="0"/>
              <a:t>All sites are currently enrolling under protocol version 4.1</a:t>
            </a:r>
          </a:p>
          <a:p>
            <a:pPr lvl="1"/>
            <a:r>
              <a:rPr lang="en-US" dirty="0"/>
              <a:t>Be aware that you may receive a query if you have answered this question incorrectly for existing subjects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507" y="3189768"/>
            <a:ext cx="6184097" cy="988828"/>
          </a:xfrm>
          <a:prstGeom prst="rect">
            <a:avLst/>
          </a:prstGeom>
        </p:spPr>
      </p:pic>
    </p:spTree>
    <p:extLst>
      <p:ext uri="{BB962C8B-B14F-4D97-AF65-F5344CB8AC3E}">
        <p14:creationId xmlns:p14="http://schemas.microsoft.com/office/powerpoint/2010/main" val="379054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56"/>
            <a:ext cx="10515600" cy="1325563"/>
          </a:xfrm>
        </p:spPr>
        <p:txBody>
          <a:bodyPr/>
          <a:lstStyle/>
          <a:p>
            <a:r>
              <a:rPr lang="en-US" dirty="0"/>
              <a:t>Data Entry Reminders</a:t>
            </a:r>
          </a:p>
        </p:txBody>
      </p:sp>
      <p:sp>
        <p:nvSpPr>
          <p:cNvPr id="3" name="Content Placeholder 2"/>
          <p:cNvSpPr>
            <a:spLocks noGrp="1"/>
          </p:cNvSpPr>
          <p:nvPr>
            <p:ph idx="1"/>
          </p:nvPr>
        </p:nvSpPr>
        <p:spPr>
          <a:xfrm>
            <a:off x="489098" y="1084521"/>
            <a:ext cx="10864702" cy="4774019"/>
          </a:xfrm>
        </p:spPr>
        <p:txBody>
          <a:bodyPr>
            <a:normAutofit fontScale="92500" lnSpcReduction="10000"/>
          </a:bodyPr>
          <a:lstStyle/>
          <a:p>
            <a:r>
              <a:rPr lang="en-US" dirty="0"/>
              <a:t>Non-randomized subjects</a:t>
            </a:r>
          </a:p>
          <a:p>
            <a:pPr lvl="1"/>
            <a:r>
              <a:rPr lang="en-US" dirty="0"/>
              <a:t>Please remember to move non-randomized subjects to EOS when they are found to be ineligible for randomization. </a:t>
            </a:r>
          </a:p>
          <a:p>
            <a:pPr lvl="1"/>
            <a:r>
              <a:rPr lang="en-US" dirty="0"/>
              <a:t>All baseline CRFs should be completed, and if the data is not available an explanation should be provided in General comments for that CRF.</a:t>
            </a:r>
          </a:p>
          <a:p>
            <a:pPr lvl="1"/>
            <a:r>
              <a:rPr lang="en-US" dirty="0"/>
              <a:t>Remember that TTE </a:t>
            </a:r>
            <a:r>
              <a:rPr lang="en-US" dirty="0" err="1"/>
              <a:t>echos</a:t>
            </a:r>
            <a:r>
              <a:rPr lang="en-US" dirty="0"/>
              <a:t> should be sent to the echo core even for non-randomized subjects</a:t>
            </a:r>
          </a:p>
          <a:p>
            <a:r>
              <a:rPr lang="en-US" dirty="0"/>
              <a:t>Randomized subjects require a Close-out visit 30 days after study end defined as</a:t>
            </a:r>
          </a:p>
          <a:p>
            <a:pPr lvl="1"/>
            <a:r>
              <a:rPr lang="en-US" dirty="0"/>
              <a:t>Adjudicated occurrence of recurrent stroke</a:t>
            </a:r>
          </a:p>
          <a:p>
            <a:pPr lvl="1"/>
            <a:r>
              <a:rPr lang="en-US" dirty="0"/>
              <a:t>Subject withdrawal from study</a:t>
            </a:r>
          </a:p>
          <a:p>
            <a:pPr lvl="1"/>
            <a:r>
              <a:rPr lang="en-US" dirty="0"/>
              <a:t>End of ARCADIA trial</a:t>
            </a:r>
          </a:p>
          <a:p>
            <a:pPr lvl="1"/>
            <a:r>
              <a:rPr lang="en-US" dirty="0"/>
              <a:t>Close-out visit 30 days after end of study drug </a:t>
            </a:r>
            <a:r>
              <a:rPr lang="en-US"/>
              <a:t>treatment must </a:t>
            </a:r>
            <a:r>
              <a:rPr lang="en-US" dirty="0"/>
              <a:t>be completed to ascertain SAEs, clinical outcome events, and AEs of special interest</a:t>
            </a:r>
          </a:p>
        </p:txBody>
      </p:sp>
    </p:spTree>
    <p:extLst>
      <p:ext uri="{BB962C8B-B14F-4D97-AF65-F5344CB8AC3E}">
        <p14:creationId xmlns:p14="http://schemas.microsoft.com/office/powerpoint/2010/main" val="196850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startup</a:t>
            </a:r>
          </a:p>
        </p:txBody>
      </p:sp>
      <p:sp>
        <p:nvSpPr>
          <p:cNvPr id="3" name="Content Placeholder 2"/>
          <p:cNvSpPr>
            <a:spLocks noGrp="1"/>
          </p:cNvSpPr>
          <p:nvPr>
            <p:ph idx="1"/>
          </p:nvPr>
        </p:nvSpPr>
        <p:spPr/>
        <p:txBody>
          <a:bodyPr/>
          <a:lstStyle/>
          <a:p>
            <a:r>
              <a:rPr lang="en-US" dirty="0"/>
              <a:t>131 sites released to enroll</a:t>
            </a:r>
          </a:p>
          <a:p>
            <a:r>
              <a:rPr lang="en-US" dirty="0"/>
              <a:t>131 sites with at least one consent</a:t>
            </a:r>
          </a:p>
          <a:p>
            <a:r>
              <a:rPr lang="en-US" dirty="0"/>
              <a:t>96 sites with at least one randomization</a:t>
            </a:r>
          </a:p>
        </p:txBody>
      </p:sp>
    </p:spTree>
    <p:extLst>
      <p:ext uri="{BB962C8B-B14F-4D97-AF65-F5344CB8AC3E}">
        <p14:creationId xmlns:p14="http://schemas.microsoft.com/office/powerpoint/2010/main" val="83748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Contact?</a:t>
            </a:r>
          </a:p>
        </p:txBody>
      </p:sp>
      <p:sp>
        <p:nvSpPr>
          <p:cNvPr id="4" name="Rectangle 3"/>
          <p:cNvSpPr/>
          <p:nvPr/>
        </p:nvSpPr>
        <p:spPr>
          <a:xfrm>
            <a:off x="764995" y="1547446"/>
            <a:ext cx="4535557" cy="3785652"/>
          </a:xfrm>
          <a:prstGeom prst="rect">
            <a:avLst/>
          </a:prstGeom>
        </p:spPr>
        <p:txBody>
          <a:bodyPr wrap="square">
            <a:spAutoFit/>
          </a:bodyPr>
          <a:lstStyle/>
          <a:p>
            <a:r>
              <a:rPr lang="en-US" sz="2000" dirty="0"/>
              <a:t>Aaron </a:t>
            </a:r>
            <a:r>
              <a:rPr lang="en-US" sz="2000" dirty="0" err="1"/>
              <a:t>Perlmutter</a:t>
            </a:r>
            <a:r>
              <a:rPr lang="en-US" sz="2000" dirty="0"/>
              <a:t> at NDMC</a:t>
            </a:r>
          </a:p>
          <a:p>
            <a:r>
              <a:rPr lang="en-US" sz="2000" dirty="0">
                <a:hlinkClick r:id="rId2"/>
              </a:rPr>
              <a:t>perlmutt@musc.edu</a:t>
            </a:r>
            <a:endParaRPr lang="en-US" sz="2000" dirty="0"/>
          </a:p>
          <a:p>
            <a:r>
              <a:rPr lang="en-US" sz="2000" dirty="0"/>
              <a:t>When to contact: If you have </a:t>
            </a:r>
            <a:r>
              <a:rPr lang="en-US" sz="2000" dirty="0" err="1"/>
              <a:t>WebDCU</a:t>
            </a:r>
            <a:r>
              <a:rPr lang="en-US" sz="2000" dirty="0"/>
              <a:t>-related DOA/regulatory database questions, Informed Consent Remote Monitoring questions, or Site Monitoring questions</a:t>
            </a:r>
          </a:p>
          <a:p>
            <a:endParaRPr lang="en-US" sz="2000" dirty="0"/>
          </a:p>
          <a:p>
            <a:r>
              <a:rPr lang="en-US" sz="2000" dirty="0"/>
              <a:t>Faria Khattak at NDMC</a:t>
            </a:r>
          </a:p>
          <a:p>
            <a:r>
              <a:rPr lang="en-US" sz="2000" dirty="0">
                <a:hlinkClick r:id="rId3"/>
              </a:rPr>
              <a:t>khattak@musc.edu</a:t>
            </a:r>
            <a:r>
              <a:rPr lang="en-US" sz="2000" dirty="0"/>
              <a:t> </a:t>
            </a:r>
          </a:p>
          <a:p>
            <a:r>
              <a:rPr lang="en-US" sz="2000" dirty="0"/>
              <a:t>When to contact:  Any other </a:t>
            </a:r>
            <a:r>
              <a:rPr lang="en-US" sz="2000" dirty="0" err="1"/>
              <a:t>WebDCU</a:t>
            </a:r>
            <a:r>
              <a:rPr lang="en-US" sz="2000" dirty="0"/>
              <a:t>-related or CRF-related questions</a:t>
            </a:r>
          </a:p>
        </p:txBody>
      </p:sp>
      <p:sp>
        <p:nvSpPr>
          <p:cNvPr id="5" name="Rectangle 4"/>
          <p:cNvSpPr/>
          <p:nvPr/>
        </p:nvSpPr>
        <p:spPr>
          <a:xfrm>
            <a:off x="6370154" y="1764532"/>
            <a:ext cx="4535557" cy="3139321"/>
          </a:xfrm>
          <a:prstGeom prst="rect">
            <a:avLst/>
          </a:prstGeom>
        </p:spPr>
        <p:txBody>
          <a:bodyPr wrap="square">
            <a:spAutoFit/>
          </a:bodyPr>
          <a:lstStyle/>
          <a:p>
            <a:r>
              <a:rPr lang="en-US" sz="2000" dirty="0"/>
              <a:t>Patty </a:t>
            </a:r>
            <a:r>
              <a:rPr lang="en-US" sz="2000" dirty="0" err="1"/>
              <a:t>Hutto</a:t>
            </a:r>
            <a:r>
              <a:rPr lang="en-US" sz="2000" dirty="0"/>
              <a:t> at NDMC</a:t>
            </a:r>
          </a:p>
          <a:p>
            <a:r>
              <a:rPr lang="en-US" sz="2000" dirty="0">
                <a:hlinkClick r:id="rId4"/>
              </a:rPr>
              <a:t>huttoja@musc.edu </a:t>
            </a:r>
            <a:endParaRPr lang="en-US" sz="2000" dirty="0"/>
          </a:p>
          <a:p>
            <a:r>
              <a:rPr lang="en-US" sz="2000" dirty="0"/>
              <a:t>When to contact: Any other </a:t>
            </a:r>
            <a:r>
              <a:rPr lang="en-US" sz="2000" dirty="0" err="1"/>
              <a:t>WebDCU</a:t>
            </a:r>
            <a:r>
              <a:rPr lang="en-US" sz="2000" dirty="0"/>
              <a:t>-related or CRF-related questions</a:t>
            </a:r>
          </a:p>
          <a:p>
            <a:endParaRPr lang="en-US" sz="2000" dirty="0"/>
          </a:p>
          <a:p>
            <a:r>
              <a:rPr lang="en-US" sz="2000" b="1" dirty="0"/>
              <a:t>NOTE: </a:t>
            </a:r>
            <a:r>
              <a:rPr lang="en-US" sz="2000" dirty="0"/>
              <a:t>Please refer to the Data Collection Guidelines posted in [Project Documents] under [Toolbox] in </a:t>
            </a:r>
            <a:r>
              <a:rPr lang="en-US" sz="2000" dirty="0" err="1"/>
              <a:t>WebDCU</a:t>
            </a:r>
            <a:r>
              <a:rPr lang="en-US" sz="2000" baseline="30000" dirty="0" err="1"/>
              <a:t>TM</a:t>
            </a:r>
            <a:r>
              <a:rPr lang="en-US" sz="2000" dirty="0"/>
              <a:t>, or email Faria or Patty for CRF related questions</a:t>
            </a:r>
          </a:p>
          <a:p>
            <a:endParaRPr lang="en-US" dirty="0"/>
          </a:p>
        </p:txBody>
      </p:sp>
    </p:spTree>
    <p:extLst>
      <p:ext uri="{BB962C8B-B14F-4D97-AF65-F5344CB8AC3E}">
        <p14:creationId xmlns:p14="http://schemas.microsoft.com/office/powerpoint/2010/main" val="302013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87D1C7-9920-8B41-ADCB-2B4FD7F514DC}"/>
              </a:ext>
            </a:extLst>
          </p:cNvPr>
          <p:cNvPicPr>
            <a:picLocks noChangeAspect="1"/>
          </p:cNvPicPr>
          <p:nvPr/>
        </p:nvPicPr>
        <p:blipFill>
          <a:blip r:embed="rId2"/>
          <a:stretch>
            <a:fillRect/>
          </a:stretch>
        </p:blipFill>
        <p:spPr>
          <a:xfrm>
            <a:off x="0" y="2953789"/>
            <a:ext cx="12192000" cy="2346960"/>
          </a:xfrm>
          <a:prstGeom prst="rect">
            <a:avLst/>
          </a:prstGeom>
        </p:spPr>
      </p:pic>
      <p:sp>
        <p:nvSpPr>
          <p:cNvPr id="2" name="Title 1">
            <a:extLst>
              <a:ext uri="{FF2B5EF4-FFF2-40B4-BE49-F238E27FC236}">
                <a16:creationId xmlns:a16="http://schemas.microsoft.com/office/drawing/2014/main" id="{8482C792-AA94-854C-953F-C7845AC615AF}"/>
              </a:ext>
            </a:extLst>
          </p:cNvPr>
          <p:cNvSpPr>
            <a:spLocks noGrp="1"/>
          </p:cNvSpPr>
          <p:nvPr>
            <p:ph type="title"/>
          </p:nvPr>
        </p:nvSpPr>
        <p:spPr/>
        <p:txBody>
          <a:bodyPr/>
          <a:lstStyle/>
          <a:p>
            <a:r>
              <a:rPr lang="en-US" dirty="0"/>
              <a:t>Reminder: Please report all bleeding</a:t>
            </a:r>
          </a:p>
        </p:txBody>
      </p:sp>
      <p:pic>
        <p:nvPicPr>
          <p:cNvPr id="5" name="Content Placeholder 4">
            <a:extLst>
              <a:ext uri="{FF2B5EF4-FFF2-40B4-BE49-F238E27FC236}">
                <a16:creationId xmlns:a16="http://schemas.microsoft.com/office/drawing/2014/main" id="{C22E35E6-AE64-0840-BFC6-EB923473EE42}"/>
              </a:ext>
            </a:extLst>
          </p:cNvPr>
          <p:cNvPicPr>
            <a:picLocks noGrp="1" noChangeAspect="1"/>
          </p:cNvPicPr>
          <p:nvPr>
            <p:ph idx="1"/>
          </p:nvPr>
        </p:nvPicPr>
        <p:blipFill>
          <a:blip r:embed="rId3"/>
          <a:stretch>
            <a:fillRect/>
          </a:stretch>
        </p:blipFill>
        <p:spPr>
          <a:xfrm>
            <a:off x="838200" y="2123814"/>
            <a:ext cx="10515600" cy="576436"/>
          </a:xfrm>
        </p:spPr>
      </p:pic>
      <p:cxnSp>
        <p:nvCxnSpPr>
          <p:cNvPr id="11" name="Straight Arrow Connector 10">
            <a:extLst>
              <a:ext uri="{FF2B5EF4-FFF2-40B4-BE49-F238E27FC236}">
                <a16:creationId xmlns:a16="http://schemas.microsoft.com/office/drawing/2014/main" id="{BA50FDDA-8349-E64B-A5DD-921DFE01947E}"/>
              </a:ext>
            </a:extLst>
          </p:cNvPr>
          <p:cNvCxnSpPr/>
          <p:nvPr/>
        </p:nvCxnSpPr>
        <p:spPr>
          <a:xfrm flipV="1">
            <a:off x="4671753" y="4671753"/>
            <a:ext cx="1263534" cy="9559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79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F489-9973-2140-A92D-D9CB440470FC}"/>
              </a:ext>
            </a:extLst>
          </p:cNvPr>
          <p:cNvSpPr>
            <a:spLocks noGrp="1"/>
          </p:cNvSpPr>
          <p:nvPr>
            <p:ph type="title"/>
          </p:nvPr>
        </p:nvSpPr>
        <p:spPr/>
        <p:txBody>
          <a:bodyPr/>
          <a:lstStyle/>
          <a:p>
            <a:r>
              <a:rPr lang="en-US" dirty="0"/>
              <a:t>Reminder: Avoid false randomizations</a:t>
            </a:r>
          </a:p>
        </p:txBody>
      </p:sp>
      <p:sp>
        <p:nvSpPr>
          <p:cNvPr id="3" name="Content Placeholder 2">
            <a:extLst>
              <a:ext uri="{FF2B5EF4-FFF2-40B4-BE49-F238E27FC236}">
                <a16:creationId xmlns:a16="http://schemas.microsoft.com/office/drawing/2014/main" id="{106499A1-8895-C841-B3C2-6838EC4051F9}"/>
              </a:ext>
            </a:extLst>
          </p:cNvPr>
          <p:cNvSpPr>
            <a:spLocks noGrp="1"/>
          </p:cNvSpPr>
          <p:nvPr>
            <p:ph idx="1"/>
          </p:nvPr>
        </p:nvSpPr>
        <p:spPr/>
        <p:txBody>
          <a:bodyPr/>
          <a:lstStyle/>
          <a:p>
            <a:r>
              <a:rPr lang="en-US" dirty="0"/>
              <a:t>Please wait until patient physically arrives before randomizing</a:t>
            </a:r>
          </a:p>
          <a:p>
            <a:r>
              <a:rPr lang="en-US" dirty="0"/>
              <a:t>We understand this creates a wait but it is necessary to avoid false randomizations which really hurt study power</a:t>
            </a:r>
          </a:p>
        </p:txBody>
      </p:sp>
    </p:spTree>
    <p:extLst>
      <p:ext uri="{BB962C8B-B14F-4D97-AF65-F5344CB8AC3E}">
        <p14:creationId xmlns:p14="http://schemas.microsoft.com/office/powerpoint/2010/main" val="274106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F489-9973-2140-A92D-D9CB440470FC}"/>
              </a:ext>
            </a:extLst>
          </p:cNvPr>
          <p:cNvSpPr>
            <a:spLocks noGrp="1"/>
          </p:cNvSpPr>
          <p:nvPr>
            <p:ph type="title"/>
          </p:nvPr>
        </p:nvSpPr>
        <p:spPr/>
        <p:txBody>
          <a:bodyPr/>
          <a:lstStyle/>
          <a:p>
            <a:r>
              <a:rPr lang="en-US" dirty="0"/>
              <a:t>Reminder: Do not derive echo measurements</a:t>
            </a:r>
          </a:p>
        </p:txBody>
      </p:sp>
      <p:sp>
        <p:nvSpPr>
          <p:cNvPr id="3" name="Content Placeholder 2">
            <a:extLst>
              <a:ext uri="{FF2B5EF4-FFF2-40B4-BE49-F238E27FC236}">
                <a16:creationId xmlns:a16="http://schemas.microsoft.com/office/drawing/2014/main" id="{106499A1-8895-C841-B3C2-6838EC4051F9}"/>
              </a:ext>
            </a:extLst>
          </p:cNvPr>
          <p:cNvSpPr>
            <a:spLocks noGrp="1"/>
          </p:cNvSpPr>
          <p:nvPr>
            <p:ph idx="1"/>
          </p:nvPr>
        </p:nvSpPr>
        <p:spPr/>
        <p:txBody>
          <a:bodyPr/>
          <a:lstStyle/>
          <a:p>
            <a:r>
              <a:rPr lang="en-US" dirty="0"/>
              <a:t>Please do not try to calculate the left atrial dimension </a:t>
            </a:r>
            <a:r>
              <a:rPr lang="en-US" u="sng" dirty="0"/>
              <a:t>index</a:t>
            </a:r>
          </a:p>
          <a:p>
            <a:r>
              <a:rPr lang="en-US" dirty="0"/>
              <a:t>Just report the left atrial dimension (cm), height, and weight -&gt; </a:t>
            </a:r>
            <a:r>
              <a:rPr lang="en-US" dirty="0" err="1"/>
              <a:t>WebDCU</a:t>
            </a:r>
            <a:r>
              <a:rPr lang="en-US" dirty="0"/>
              <a:t> will calculate the rest</a:t>
            </a:r>
          </a:p>
        </p:txBody>
      </p:sp>
    </p:spTree>
    <p:extLst>
      <p:ext uri="{BB962C8B-B14F-4D97-AF65-F5344CB8AC3E}">
        <p14:creationId xmlns:p14="http://schemas.microsoft.com/office/powerpoint/2010/main" val="128803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942B-9C4E-6945-8AF7-3462126D8322}"/>
              </a:ext>
            </a:extLst>
          </p:cNvPr>
          <p:cNvSpPr>
            <a:spLocks noGrp="1"/>
          </p:cNvSpPr>
          <p:nvPr>
            <p:ph type="title"/>
          </p:nvPr>
        </p:nvSpPr>
        <p:spPr/>
        <p:txBody>
          <a:bodyPr/>
          <a:lstStyle/>
          <a:p>
            <a:r>
              <a:rPr lang="en-US" dirty="0"/>
              <a:t>Definition of hemorrhagic transformation</a:t>
            </a:r>
          </a:p>
        </p:txBody>
      </p:sp>
      <p:sp>
        <p:nvSpPr>
          <p:cNvPr id="3" name="Content Placeholder 2">
            <a:extLst>
              <a:ext uri="{FF2B5EF4-FFF2-40B4-BE49-F238E27FC236}">
                <a16:creationId xmlns:a16="http://schemas.microsoft.com/office/drawing/2014/main" id="{D018BE72-A1BB-6F4A-9BAB-77B406BDA22E}"/>
              </a:ext>
            </a:extLst>
          </p:cNvPr>
          <p:cNvSpPr>
            <a:spLocks noGrp="1"/>
          </p:cNvSpPr>
          <p:nvPr>
            <p:ph idx="1"/>
          </p:nvPr>
        </p:nvSpPr>
        <p:spPr/>
        <p:txBody>
          <a:bodyPr>
            <a:normAutofit fontScale="92500"/>
          </a:bodyPr>
          <a:lstStyle/>
          <a:p>
            <a:r>
              <a:rPr lang="en-US" dirty="0"/>
              <a:t>Hemorrhagic transformation of the index stroke refers to clinically symptomatic or radiographically significant hemorrhagic transformation. </a:t>
            </a:r>
          </a:p>
          <a:p>
            <a:r>
              <a:rPr lang="en-US" dirty="0"/>
              <a:t>Radiographically significant hemorrhagic transformation -&gt; visible on CT or detected on MRI as a well-delineated hematoma. </a:t>
            </a:r>
          </a:p>
          <a:p>
            <a:r>
              <a:rPr lang="en-US" dirty="0"/>
              <a:t>Clinically asymptomatic imaging changes consistent with petechial hemorrhage in the bed of the infarct -&gt; do not count as hemorrhagic transformation in ARCADIA.</a:t>
            </a:r>
          </a:p>
          <a:p>
            <a:r>
              <a:rPr lang="en-US" dirty="0"/>
              <a:t>Up to the site investigator to determine whether there is clinically symptomatic or radiographically significant hemorrhagic transformation.</a:t>
            </a:r>
          </a:p>
          <a:p>
            <a:endParaRPr lang="en-US" dirty="0"/>
          </a:p>
        </p:txBody>
      </p:sp>
    </p:spTree>
    <p:extLst>
      <p:ext uri="{BB962C8B-B14F-4D97-AF65-F5344CB8AC3E}">
        <p14:creationId xmlns:p14="http://schemas.microsoft.com/office/powerpoint/2010/main" val="2422362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942B-9C4E-6945-8AF7-3462126D8322}"/>
              </a:ext>
            </a:extLst>
          </p:cNvPr>
          <p:cNvSpPr>
            <a:spLocks noGrp="1"/>
          </p:cNvSpPr>
          <p:nvPr>
            <p:ph type="title"/>
          </p:nvPr>
        </p:nvSpPr>
        <p:spPr/>
        <p:txBody>
          <a:bodyPr/>
          <a:lstStyle/>
          <a:p>
            <a:r>
              <a:rPr lang="en-US" dirty="0"/>
              <a:t>Implication of hemorrhagic transformation</a:t>
            </a:r>
          </a:p>
        </p:txBody>
      </p:sp>
      <p:sp>
        <p:nvSpPr>
          <p:cNvPr id="3" name="Content Placeholder 2">
            <a:extLst>
              <a:ext uri="{FF2B5EF4-FFF2-40B4-BE49-F238E27FC236}">
                <a16:creationId xmlns:a16="http://schemas.microsoft.com/office/drawing/2014/main" id="{D018BE72-A1BB-6F4A-9BAB-77B406BDA22E}"/>
              </a:ext>
            </a:extLst>
          </p:cNvPr>
          <p:cNvSpPr>
            <a:spLocks noGrp="1"/>
          </p:cNvSpPr>
          <p:nvPr>
            <p:ph idx="1"/>
          </p:nvPr>
        </p:nvSpPr>
        <p:spPr/>
        <p:txBody>
          <a:bodyPr>
            <a:normAutofit/>
          </a:bodyPr>
          <a:lstStyle/>
          <a:p>
            <a:r>
              <a:rPr lang="en-US" dirty="0"/>
              <a:t>Hemorrhagic transformation does not exclude the patient from being randomized in the trial but randomization must be delayed until at least 2 weeks after stroke onset, with the plan to initiate study drug within 24 hours of randomization. </a:t>
            </a:r>
          </a:p>
          <a:p>
            <a:endParaRPr lang="en-US" dirty="0"/>
          </a:p>
        </p:txBody>
      </p:sp>
    </p:spTree>
    <p:extLst>
      <p:ext uri="{BB962C8B-B14F-4D97-AF65-F5344CB8AC3E}">
        <p14:creationId xmlns:p14="http://schemas.microsoft.com/office/powerpoint/2010/main" val="62391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3782C-E5AA-486E-90E9-62CDC8FB52A3}"/>
              </a:ext>
            </a:extLst>
          </p:cNvPr>
          <p:cNvSpPr>
            <a:spLocks noGrp="1"/>
          </p:cNvSpPr>
          <p:nvPr>
            <p:ph type="title"/>
          </p:nvPr>
        </p:nvSpPr>
        <p:spPr/>
        <p:txBody>
          <a:bodyPr/>
          <a:lstStyle/>
          <a:p>
            <a:r>
              <a:rPr lang="en-US" dirty="0"/>
              <a:t>Hotline description from MOP</a:t>
            </a:r>
          </a:p>
        </p:txBody>
      </p:sp>
      <p:pic>
        <p:nvPicPr>
          <p:cNvPr id="7" name="Picture 6">
            <a:extLst>
              <a:ext uri="{FF2B5EF4-FFF2-40B4-BE49-F238E27FC236}">
                <a16:creationId xmlns:a16="http://schemas.microsoft.com/office/drawing/2014/main" id="{AD17D29E-E87F-4C15-BA59-76F8607EB9EB}"/>
              </a:ext>
            </a:extLst>
          </p:cNvPr>
          <p:cNvPicPr>
            <a:picLocks noChangeAspect="1"/>
          </p:cNvPicPr>
          <p:nvPr/>
        </p:nvPicPr>
        <p:blipFill>
          <a:blip r:embed="rId2"/>
          <a:stretch>
            <a:fillRect/>
          </a:stretch>
        </p:blipFill>
        <p:spPr>
          <a:xfrm>
            <a:off x="370114" y="1506241"/>
            <a:ext cx="11451772" cy="2513108"/>
          </a:xfrm>
          <a:prstGeom prst="rect">
            <a:avLst/>
          </a:prstGeom>
        </p:spPr>
      </p:pic>
    </p:spTree>
    <p:extLst>
      <p:ext uri="{BB962C8B-B14F-4D97-AF65-F5344CB8AC3E}">
        <p14:creationId xmlns:p14="http://schemas.microsoft.com/office/powerpoint/2010/main" val="207688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3782C-E5AA-486E-90E9-62CDC8FB52A3}"/>
              </a:ext>
            </a:extLst>
          </p:cNvPr>
          <p:cNvSpPr>
            <a:spLocks noGrp="1"/>
          </p:cNvSpPr>
          <p:nvPr>
            <p:ph type="title"/>
          </p:nvPr>
        </p:nvSpPr>
        <p:spPr/>
        <p:txBody>
          <a:bodyPr/>
          <a:lstStyle/>
          <a:p>
            <a:r>
              <a:rPr lang="en-US" dirty="0"/>
              <a:t>Unblinding bits from MOP</a:t>
            </a:r>
          </a:p>
        </p:txBody>
      </p:sp>
      <p:pic>
        <p:nvPicPr>
          <p:cNvPr id="3" name="Picture 2">
            <a:extLst>
              <a:ext uri="{FF2B5EF4-FFF2-40B4-BE49-F238E27FC236}">
                <a16:creationId xmlns:a16="http://schemas.microsoft.com/office/drawing/2014/main" id="{057E1D1B-97A8-4E61-9F06-9DDBF6F5DB8D}"/>
              </a:ext>
            </a:extLst>
          </p:cNvPr>
          <p:cNvPicPr>
            <a:picLocks noChangeAspect="1"/>
          </p:cNvPicPr>
          <p:nvPr/>
        </p:nvPicPr>
        <p:blipFill>
          <a:blip r:embed="rId2"/>
          <a:stretch>
            <a:fillRect/>
          </a:stretch>
        </p:blipFill>
        <p:spPr>
          <a:xfrm>
            <a:off x="219891" y="1636205"/>
            <a:ext cx="11752218" cy="3585590"/>
          </a:xfrm>
          <a:prstGeom prst="rect">
            <a:avLst/>
          </a:prstGeom>
        </p:spPr>
      </p:pic>
    </p:spTree>
    <p:extLst>
      <p:ext uri="{BB962C8B-B14F-4D97-AF65-F5344CB8AC3E}">
        <p14:creationId xmlns:p14="http://schemas.microsoft.com/office/powerpoint/2010/main" val="123544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3782C-E5AA-486E-90E9-62CDC8FB52A3}"/>
              </a:ext>
            </a:extLst>
          </p:cNvPr>
          <p:cNvSpPr>
            <a:spLocks noGrp="1"/>
          </p:cNvSpPr>
          <p:nvPr>
            <p:ph type="title"/>
          </p:nvPr>
        </p:nvSpPr>
        <p:spPr/>
        <p:txBody>
          <a:bodyPr/>
          <a:lstStyle/>
          <a:p>
            <a:r>
              <a:rPr lang="en-US" dirty="0"/>
              <a:t>Unblinding bits from MOP</a:t>
            </a:r>
          </a:p>
        </p:txBody>
      </p:sp>
      <p:pic>
        <p:nvPicPr>
          <p:cNvPr id="2" name="Picture 1">
            <a:extLst>
              <a:ext uri="{FF2B5EF4-FFF2-40B4-BE49-F238E27FC236}">
                <a16:creationId xmlns:a16="http://schemas.microsoft.com/office/drawing/2014/main" id="{D01A69F0-1A04-4D23-BE08-0569E1E87A4F}"/>
              </a:ext>
            </a:extLst>
          </p:cNvPr>
          <p:cNvPicPr>
            <a:picLocks noChangeAspect="1"/>
          </p:cNvPicPr>
          <p:nvPr/>
        </p:nvPicPr>
        <p:blipFill>
          <a:blip r:embed="rId2"/>
          <a:stretch>
            <a:fillRect/>
          </a:stretch>
        </p:blipFill>
        <p:spPr>
          <a:xfrm>
            <a:off x="353209" y="1801565"/>
            <a:ext cx="11485582" cy="1047756"/>
          </a:xfrm>
          <a:prstGeom prst="rect">
            <a:avLst/>
          </a:prstGeom>
        </p:spPr>
      </p:pic>
      <p:pic>
        <p:nvPicPr>
          <p:cNvPr id="5" name="Picture 4">
            <a:extLst>
              <a:ext uri="{FF2B5EF4-FFF2-40B4-BE49-F238E27FC236}">
                <a16:creationId xmlns:a16="http://schemas.microsoft.com/office/drawing/2014/main" id="{2C9353BC-EFA4-4344-B07F-BBFD1F737958}"/>
              </a:ext>
            </a:extLst>
          </p:cNvPr>
          <p:cNvPicPr>
            <a:picLocks noChangeAspect="1"/>
          </p:cNvPicPr>
          <p:nvPr/>
        </p:nvPicPr>
        <p:blipFill>
          <a:blip r:embed="rId3"/>
          <a:stretch>
            <a:fillRect/>
          </a:stretch>
        </p:blipFill>
        <p:spPr>
          <a:xfrm>
            <a:off x="794275" y="2899219"/>
            <a:ext cx="10872396" cy="885646"/>
          </a:xfrm>
          <a:prstGeom prst="rect">
            <a:avLst/>
          </a:prstGeom>
        </p:spPr>
      </p:pic>
      <p:pic>
        <p:nvPicPr>
          <p:cNvPr id="6" name="Picture 5">
            <a:extLst>
              <a:ext uri="{FF2B5EF4-FFF2-40B4-BE49-F238E27FC236}">
                <a16:creationId xmlns:a16="http://schemas.microsoft.com/office/drawing/2014/main" id="{94888868-FA07-4274-8460-4680C0A8F303}"/>
              </a:ext>
            </a:extLst>
          </p:cNvPr>
          <p:cNvPicPr>
            <a:picLocks noChangeAspect="1"/>
          </p:cNvPicPr>
          <p:nvPr/>
        </p:nvPicPr>
        <p:blipFill>
          <a:blip r:embed="rId4"/>
          <a:stretch>
            <a:fillRect/>
          </a:stretch>
        </p:blipFill>
        <p:spPr>
          <a:xfrm>
            <a:off x="261769" y="4744842"/>
            <a:ext cx="11485582" cy="767728"/>
          </a:xfrm>
          <a:prstGeom prst="rect">
            <a:avLst/>
          </a:prstGeom>
        </p:spPr>
      </p:pic>
      <p:sp>
        <p:nvSpPr>
          <p:cNvPr id="7" name="TextBox 6">
            <a:extLst>
              <a:ext uri="{FF2B5EF4-FFF2-40B4-BE49-F238E27FC236}">
                <a16:creationId xmlns:a16="http://schemas.microsoft.com/office/drawing/2014/main" id="{1B7AC071-F962-484B-842C-2DD0DFFE2318}"/>
              </a:ext>
            </a:extLst>
          </p:cNvPr>
          <p:cNvSpPr txBox="1"/>
          <p:nvPr/>
        </p:nvSpPr>
        <p:spPr>
          <a:xfrm>
            <a:off x="261769" y="3784865"/>
            <a:ext cx="11643500" cy="800219"/>
          </a:xfrm>
          <a:prstGeom prst="rect">
            <a:avLst/>
          </a:prstGeom>
          <a:noFill/>
        </p:spPr>
        <p:txBody>
          <a:bodyPr wrap="square" rtlCol="0">
            <a:spAutoFit/>
          </a:bodyPr>
          <a:lstStyle/>
          <a:p>
            <a:r>
              <a:rPr lang="en-US" sz="2300" b="1" dirty="0">
                <a:solidFill>
                  <a:srgbClr val="FF0000"/>
                </a:solidFill>
              </a:rPr>
              <a:t>If agreed to unblind, PI on Hotline can perform online within minutes, local team should stay on the line for immediate determination of random assignment (was it aspirin or apixaban?)</a:t>
            </a:r>
          </a:p>
        </p:txBody>
      </p:sp>
    </p:spTree>
    <p:extLst>
      <p:ext uri="{BB962C8B-B14F-4D97-AF65-F5344CB8AC3E}">
        <p14:creationId xmlns:p14="http://schemas.microsoft.com/office/powerpoint/2010/main" val="316536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 Case #1</a:t>
            </a:r>
          </a:p>
        </p:txBody>
      </p:sp>
      <p:sp>
        <p:nvSpPr>
          <p:cNvPr id="3" name="Content Placeholder 2"/>
          <p:cNvSpPr>
            <a:spLocks noGrp="1"/>
          </p:cNvSpPr>
          <p:nvPr>
            <p:ph idx="1"/>
          </p:nvPr>
        </p:nvSpPr>
        <p:spPr/>
        <p:txBody>
          <a:bodyPr>
            <a:normAutofit fontScale="85000" lnSpcReduction="20000"/>
          </a:bodyPr>
          <a:lstStyle/>
          <a:p>
            <a:r>
              <a:rPr lang="en-US" dirty="0"/>
              <a:t>Randomized patient was admitted to Hospital with shortness of breath yesterday. </a:t>
            </a:r>
          </a:p>
          <a:p>
            <a:r>
              <a:rPr lang="en-US" dirty="0"/>
              <a:t>From the ED I was called on the hotline for unblinding, but when I asked how knowing would change therapy, we concluded it would not, and so did not proceed with unblinding.</a:t>
            </a:r>
          </a:p>
          <a:p>
            <a:r>
              <a:rPr lang="en-US" dirty="0"/>
              <a:t>Patient was stopped on study medication and treated as medically appropriate (not sure if she got any other </a:t>
            </a:r>
            <a:r>
              <a:rPr lang="en-US" dirty="0" err="1"/>
              <a:t>antithrombotics</a:t>
            </a:r>
            <a:r>
              <a:rPr lang="en-US" dirty="0"/>
              <a:t> yesterday). </a:t>
            </a:r>
          </a:p>
          <a:p>
            <a:r>
              <a:rPr lang="en-US" dirty="0"/>
              <a:t>Today got another call from inpatient team I believe, PE now confirmed, again asking to unblind. We went thru same discussion and again we did NOT unblind as patient to be anticoagulated regardless. </a:t>
            </a:r>
          </a:p>
          <a:p>
            <a:r>
              <a:rPr lang="en-US" dirty="0"/>
              <a:t>It was unknown if the patient will ever again be eligible to restart study medication.</a:t>
            </a:r>
          </a:p>
        </p:txBody>
      </p:sp>
    </p:spTree>
    <p:extLst>
      <p:ext uri="{BB962C8B-B14F-4D97-AF65-F5344CB8AC3E}">
        <p14:creationId xmlns:p14="http://schemas.microsoft.com/office/powerpoint/2010/main" val="80984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a:xfrm>
            <a:off x="881874" y="1825625"/>
            <a:ext cx="10327409" cy="3782695"/>
          </a:xfrm>
        </p:spPr>
        <p:txBody>
          <a:bodyPr/>
          <a:lstStyle/>
          <a:p>
            <a:r>
              <a:rPr lang="en-US" dirty="0"/>
              <a:t>1,565 patients consented</a:t>
            </a:r>
          </a:p>
          <a:p>
            <a:r>
              <a:rPr lang="en-US" dirty="0"/>
              <a:t>398 randomized</a:t>
            </a:r>
          </a:p>
        </p:txBody>
      </p:sp>
    </p:spTree>
    <p:extLst>
      <p:ext uri="{BB962C8B-B14F-4D97-AF65-F5344CB8AC3E}">
        <p14:creationId xmlns:p14="http://schemas.microsoft.com/office/powerpoint/2010/main" val="401605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 Case #2</a:t>
            </a:r>
          </a:p>
        </p:txBody>
      </p:sp>
      <p:sp>
        <p:nvSpPr>
          <p:cNvPr id="3" name="Content Placeholder 2"/>
          <p:cNvSpPr>
            <a:spLocks noGrp="1"/>
          </p:cNvSpPr>
          <p:nvPr>
            <p:ph idx="1"/>
          </p:nvPr>
        </p:nvSpPr>
        <p:spPr/>
        <p:txBody>
          <a:bodyPr>
            <a:normAutofit/>
          </a:bodyPr>
          <a:lstStyle/>
          <a:p>
            <a:r>
              <a:rPr lang="en-US" dirty="0"/>
              <a:t>Randomized patient on study drug reported extreme fatigue interfering with her daily activities since starting the study drug. Dr. has exhausted all other causes of the fatigue at this time, and the patient wishes to come off of her study drug for a while to see if the fatigue improves. We concluded that taking the patient off of the drug and having her neurologist put her on aspirin for a while to see if the fatigue improves was okay. I spoke with the </a:t>
            </a:r>
            <a:r>
              <a:rPr lang="en-US" dirty="0" err="1"/>
              <a:t>pt</a:t>
            </a:r>
            <a:r>
              <a:rPr lang="en-US" dirty="0"/>
              <a:t> and she is ok with considering restarting the study drug if the fatigue does not improve.</a:t>
            </a:r>
          </a:p>
          <a:p>
            <a:r>
              <a:rPr lang="en-US" dirty="0"/>
              <a:t>We did NOT unblind</a:t>
            </a:r>
          </a:p>
        </p:txBody>
      </p:sp>
    </p:spTree>
    <p:extLst>
      <p:ext uri="{BB962C8B-B14F-4D97-AF65-F5344CB8AC3E}">
        <p14:creationId xmlns:p14="http://schemas.microsoft.com/office/powerpoint/2010/main" val="2193836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 Case #3</a:t>
            </a:r>
          </a:p>
        </p:txBody>
      </p:sp>
      <p:sp>
        <p:nvSpPr>
          <p:cNvPr id="3" name="Content Placeholder 2"/>
          <p:cNvSpPr>
            <a:spLocks noGrp="1"/>
          </p:cNvSpPr>
          <p:nvPr>
            <p:ph idx="1"/>
          </p:nvPr>
        </p:nvSpPr>
        <p:spPr/>
        <p:txBody>
          <a:bodyPr>
            <a:normAutofit lnSpcReduction="10000"/>
          </a:bodyPr>
          <a:lstStyle/>
          <a:p>
            <a:r>
              <a:rPr lang="en-US" dirty="0"/>
              <a:t>Randomized patient on study med presented to OSH ED with recurrent stroke</a:t>
            </a:r>
          </a:p>
          <a:p>
            <a:r>
              <a:rPr lang="en-US" dirty="0"/>
              <a:t>Local PI was called, who called local SC – who unfortunately was unfamiliar with unblinding procedures; study hotline was not called until next morning</a:t>
            </a:r>
          </a:p>
          <a:p>
            <a:r>
              <a:rPr lang="en-US" dirty="0"/>
              <a:t>tPA was not given due to delay in unblinding (though still would have been 50/50 chance…)</a:t>
            </a:r>
          </a:p>
          <a:p>
            <a:r>
              <a:rPr lang="en-US" b="1" dirty="0"/>
              <a:t>TRAINING ISSUE – ALL STUDY PERSONNEL MUST BE FAMILIAR WITH UNBLINDING PROCEDURES = </a:t>
            </a:r>
            <a:r>
              <a:rPr lang="en-US" b="1" dirty="0">
                <a:solidFill>
                  <a:srgbClr val="FF0000"/>
                </a:solidFill>
              </a:rPr>
              <a:t>CALL HOTLINE </a:t>
            </a:r>
            <a:r>
              <a:rPr lang="en-US" b="1" dirty="0"/>
              <a:t>(it’s that simple)</a:t>
            </a:r>
          </a:p>
        </p:txBody>
      </p:sp>
    </p:spTree>
    <p:extLst>
      <p:ext uri="{BB962C8B-B14F-4D97-AF65-F5344CB8AC3E}">
        <p14:creationId xmlns:p14="http://schemas.microsoft.com/office/powerpoint/2010/main" val="4245941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 Case #4</a:t>
            </a:r>
          </a:p>
        </p:txBody>
      </p:sp>
      <p:sp>
        <p:nvSpPr>
          <p:cNvPr id="3" name="Content Placeholder 2"/>
          <p:cNvSpPr>
            <a:spLocks noGrp="1"/>
          </p:cNvSpPr>
          <p:nvPr>
            <p:ph idx="1"/>
          </p:nvPr>
        </p:nvSpPr>
        <p:spPr/>
        <p:txBody>
          <a:bodyPr>
            <a:normAutofit/>
          </a:bodyPr>
          <a:lstStyle/>
          <a:p>
            <a:r>
              <a:rPr lang="en-US" dirty="0"/>
              <a:t>Randomized patient on study drug presented to ED with chest pain</a:t>
            </a:r>
          </a:p>
          <a:p>
            <a:r>
              <a:rPr lang="en-US" dirty="0"/>
              <a:t>Cardiology team wanted to start heparin and monitor with anti-</a:t>
            </a:r>
            <a:r>
              <a:rPr lang="en-US" dirty="0" err="1"/>
              <a:t>Xa</a:t>
            </a:r>
            <a:r>
              <a:rPr lang="en-US" dirty="0"/>
              <a:t> levels, felt they needed to know if apixaban was on board to accurately interpret anti-</a:t>
            </a:r>
            <a:r>
              <a:rPr lang="en-US" dirty="0" err="1"/>
              <a:t>Xa</a:t>
            </a:r>
            <a:r>
              <a:rPr lang="en-US" dirty="0"/>
              <a:t> results</a:t>
            </a:r>
          </a:p>
          <a:p>
            <a:r>
              <a:rPr lang="en-US" dirty="0"/>
              <a:t>Knowing study med would have direct effect on patient care</a:t>
            </a:r>
          </a:p>
          <a:p>
            <a:r>
              <a:rPr lang="en-US" dirty="0"/>
              <a:t>Unblinding was performed</a:t>
            </a:r>
          </a:p>
          <a:p>
            <a:endParaRPr lang="en-US" dirty="0"/>
          </a:p>
        </p:txBody>
      </p:sp>
    </p:spTree>
    <p:extLst>
      <p:ext uri="{BB962C8B-B14F-4D97-AF65-F5344CB8AC3E}">
        <p14:creationId xmlns:p14="http://schemas.microsoft.com/office/powerpoint/2010/main" val="303847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27C3-AACC-4D4F-8195-F2D114364B03}"/>
              </a:ext>
            </a:extLst>
          </p:cNvPr>
          <p:cNvSpPr>
            <a:spLocks noGrp="1"/>
          </p:cNvSpPr>
          <p:nvPr>
            <p:ph type="title"/>
          </p:nvPr>
        </p:nvSpPr>
        <p:spPr/>
        <p:txBody>
          <a:bodyPr/>
          <a:lstStyle/>
          <a:p>
            <a:r>
              <a:rPr lang="en-US" dirty="0"/>
              <a:t>Unblinding Case #5</a:t>
            </a:r>
          </a:p>
        </p:txBody>
      </p:sp>
      <p:sp>
        <p:nvSpPr>
          <p:cNvPr id="3" name="Content Placeholder 2">
            <a:extLst>
              <a:ext uri="{FF2B5EF4-FFF2-40B4-BE49-F238E27FC236}">
                <a16:creationId xmlns:a16="http://schemas.microsoft.com/office/drawing/2014/main" id="{B5BD3679-0356-4552-A278-4341B8244C0E}"/>
              </a:ext>
            </a:extLst>
          </p:cNvPr>
          <p:cNvSpPr>
            <a:spLocks noGrp="1"/>
          </p:cNvSpPr>
          <p:nvPr>
            <p:ph idx="1"/>
          </p:nvPr>
        </p:nvSpPr>
        <p:spPr/>
        <p:txBody>
          <a:bodyPr/>
          <a:lstStyle/>
          <a:p>
            <a:r>
              <a:rPr lang="en-US" dirty="0"/>
              <a:t>Call on hotline about randomized patient on study med with upcoming elective procedure</a:t>
            </a:r>
          </a:p>
          <a:p>
            <a:r>
              <a:rPr lang="en-US" dirty="0"/>
              <a:t>MD comfortable doing procedure on aspirin, but not apixaban</a:t>
            </a:r>
          </a:p>
          <a:p>
            <a:r>
              <a:rPr lang="en-US" dirty="0"/>
              <a:t>Suggested per protocol stopping study med and using open label aspirin peri-procedure, then patient could restart study med once safe for both aspirin or apixaban</a:t>
            </a:r>
          </a:p>
          <a:p>
            <a:r>
              <a:rPr lang="en-US" dirty="0"/>
              <a:t>Unblinding was NOT performed</a:t>
            </a:r>
          </a:p>
        </p:txBody>
      </p:sp>
    </p:spTree>
    <p:extLst>
      <p:ext uri="{BB962C8B-B14F-4D97-AF65-F5344CB8AC3E}">
        <p14:creationId xmlns:p14="http://schemas.microsoft.com/office/powerpoint/2010/main" val="328779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a:t>
            </a:r>
          </a:p>
        </p:txBody>
      </p:sp>
      <p:sp>
        <p:nvSpPr>
          <p:cNvPr id="3" name="Content Placeholder 2"/>
          <p:cNvSpPr>
            <a:spLocks noGrp="1"/>
          </p:cNvSpPr>
          <p:nvPr>
            <p:ph idx="1"/>
          </p:nvPr>
        </p:nvSpPr>
        <p:spPr/>
        <p:txBody>
          <a:bodyPr>
            <a:normAutofit/>
          </a:bodyPr>
          <a:lstStyle/>
          <a:p>
            <a:pPr marL="0" indent="0">
              <a:buNone/>
            </a:pPr>
            <a:r>
              <a:rPr lang="en-US" dirty="0"/>
              <a:t>Do you routinely check with the patient’s primary physician prior to consenting for enrollment into ARCADIA?</a:t>
            </a:r>
          </a:p>
          <a:p>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591123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Do you routinely check with the patient’s primary physician prior to consenting for enrollment into ARCADIA?</a:t>
            </a:r>
          </a:p>
          <a:p>
            <a:pPr marL="0" indent="0">
              <a:buNone/>
            </a:pPr>
            <a:r>
              <a:rPr lang="en-US" i="1" dirty="0"/>
              <a:t>PLEASE DO!</a:t>
            </a:r>
          </a:p>
          <a:p>
            <a:pPr marL="0" indent="0">
              <a:buNone/>
            </a:pPr>
            <a:r>
              <a:rPr lang="en-US" dirty="0"/>
              <a:t>It is important to check with patient’s primary physician as well as cardiologist or other physicians if appropriate who may have an opinion regarding use of </a:t>
            </a:r>
            <a:r>
              <a:rPr lang="en-US" dirty="0" err="1"/>
              <a:t>antiplatelets</a:t>
            </a:r>
            <a:r>
              <a:rPr lang="en-US" dirty="0"/>
              <a:t> and anticoagulants. This will avoid patients who are consented failing to get randomized as well as losing patients after randomization.</a:t>
            </a:r>
          </a:p>
          <a:p>
            <a:pPr marL="0" indent="0">
              <a:buNone/>
            </a:pPr>
            <a:r>
              <a:rPr lang="en-US" dirty="0"/>
              <a:t>It is also important to do this to be sure that primary physicians or others do not accidentally provide prescriptions for non-study </a:t>
            </a:r>
            <a:r>
              <a:rPr lang="en-US" dirty="0" err="1"/>
              <a:t>antiplatelets</a:t>
            </a:r>
            <a:r>
              <a:rPr lang="en-US" dirty="0"/>
              <a:t> or anticoagulants.</a:t>
            </a:r>
          </a:p>
          <a:p>
            <a:pPr marL="0" indent="0">
              <a:buNone/>
            </a:pPr>
            <a:r>
              <a:rPr lang="en-US" dirty="0"/>
              <a:t>There is a letter for this purpose as well that should be sent to all physicians provided in study materials, but it is best to discuss directly with relevant treating physicians.  </a:t>
            </a:r>
          </a:p>
        </p:txBody>
      </p:sp>
    </p:spTree>
    <p:extLst>
      <p:ext uri="{BB962C8B-B14F-4D97-AF65-F5344CB8AC3E}">
        <p14:creationId xmlns:p14="http://schemas.microsoft.com/office/powerpoint/2010/main" val="3267717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pPr marL="0" indent="0">
              <a:buNone/>
            </a:pPr>
            <a:r>
              <a:rPr lang="en-US" i="1" dirty="0"/>
              <a:t>Question</a:t>
            </a:r>
            <a:r>
              <a:rPr lang="en-US" dirty="0"/>
              <a:t>: We have a potential patient who meets all criteria for the study, but she is not a US citizen. She plans on staying local, with her son. If she intends to follow-up for the study, can we enroll her given she is not presently a US citizen?</a:t>
            </a:r>
          </a:p>
          <a:p>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2666364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a:xfrm>
            <a:off x="838200" y="1289785"/>
            <a:ext cx="10515600" cy="4658628"/>
          </a:xfrm>
        </p:spPr>
        <p:txBody>
          <a:bodyPr>
            <a:normAutofit fontScale="92500" lnSpcReduction="20000"/>
          </a:bodyPr>
          <a:lstStyle/>
          <a:p>
            <a:pPr marL="0" indent="0">
              <a:buNone/>
            </a:pPr>
            <a:r>
              <a:rPr lang="en-US" i="1" dirty="0"/>
              <a:t>Question</a:t>
            </a:r>
            <a:r>
              <a:rPr lang="en-US" dirty="0"/>
              <a:t>: We have a potential patient who meets all criteria for the study, but she is not a US citizen. She plans on staying local, with her son. If she intends to follow-up for the study, can we enroll her given she is not presently a US citizen?</a:t>
            </a:r>
          </a:p>
          <a:p>
            <a:r>
              <a:rPr lang="en-US" i="1" dirty="0"/>
              <a:t>Answer</a:t>
            </a:r>
            <a:r>
              <a:rPr lang="en-US" dirty="0"/>
              <a:t>: We do not require US citizenship for trial participation; however, the potential subject should have a status that allows her to have permanence in the US for follow-up. We need to know that the patient will be able to complete a minimum of 18 months and not be expected to leave in 3 months. </a:t>
            </a:r>
          </a:p>
          <a:p>
            <a:r>
              <a:rPr lang="en-US" dirty="0"/>
              <a:t>We should not be asking/documenting immigration status as part of the trial, but we do need to ask if she expects to be in the US a minimum of 18 months for follow up and review her EMR. For example, if the record already notes that she is a here on vacation from abroad, then she doesn’t live in the US and is not likely to remain in the US for the minimum 18-month follow up period. </a:t>
            </a:r>
          </a:p>
        </p:txBody>
      </p:sp>
    </p:spTree>
    <p:extLst>
      <p:ext uri="{BB962C8B-B14F-4D97-AF65-F5344CB8AC3E}">
        <p14:creationId xmlns:p14="http://schemas.microsoft.com/office/powerpoint/2010/main" val="3553698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If a randomized patient is admitted as an inpatient for any reason and the treating physician decides they need DVT prophylaxis, is this a reason to </a:t>
            </a:r>
            <a:r>
              <a:rPr lang="en-US" dirty="0" err="1"/>
              <a:t>unblind</a:t>
            </a:r>
            <a:r>
              <a:rPr lang="en-US" dirty="0"/>
              <a:t> the patient?  </a:t>
            </a:r>
          </a:p>
          <a:p>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3679247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92500" lnSpcReduction="10000"/>
          </a:bodyPr>
          <a:lstStyle/>
          <a:p>
            <a:r>
              <a:rPr lang="en-US" i="1" dirty="0"/>
              <a:t>Question</a:t>
            </a:r>
            <a:r>
              <a:rPr lang="en-US" dirty="0"/>
              <a:t>: If a randomized patient is admitted as an inpatient for any reason and the treating physician decides they need DVT prophylaxis, is this a reason to </a:t>
            </a:r>
            <a:r>
              <a:rPr lang="en-US" dirty="0" err="1"/>
              <a:t>unblind</a:t>
            </a:r>
            <a:r>
              <a:rPr lang="en-US" dirty="0"/>
              <a:t> the patient?  </a:t>
            </a:r>
          </a:p>
          <a:p>
            <a:r>
              <a:rPr lang="en-US" i="1" dirty="0"/>
              <a:t>Answer</a:t>
            </a:r>
            <a:r>
              <a:rPr lang="en-US" dirty="0"/>
              <a:t>: 	</a:t>
            </a:r>
            <a:r>
              <a:rPr lang="en-US" b="1" dirty="0"/>
              <a:t>No</a:t>
            </a:r>
          </a:p>
          <a:p>
            <a:r>
              <a:rPr lang="en-US" dirty="0"/>
              <a:t>The use of heparin for DVT prophylaxis would not be a reason to break the blind. This would not be an emergency.</a:t>
            </a:r>
          </a:p>
          <a:p>
            <a:r>
              <a:rPr lang="en-US" dirty="0"/>
              <a:t>The study drug can be held at time of admission and the prophylaxis generally can be started the following day.</a:t>
            </a:r>
          </a:p>
          <a:p>
            <a:r>
              <a:rPr lang="en-US" dirty="0"/>
              <a:t>If the patient has a DVT for which they need to be treated immediately, then the treating physician should reach out through the hotline.</a:t>
            </a:r>
          </a:p>
          <a:p>
            <a:pPr marL="0" indent="0">
              <a:buNone/>
            </a:pPr>
            <a:endParaRPr lang="en-US" dirty="0"/>
          </a:p>
        </p:txBody>
      </p:sp>
    </p:spTree>
    <p:extLst>
      <p:ext uri="{BB962C8B-B14F-4D97-AF65-F5344CB8AC3E}">
        <p14:creationId xmlns:p14="http://schemas.microsoft.com/office/powerpoint/2010/main" val="295207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 – by # randomized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404973"/>
              </p:ext>
            </p:extLst>
          </p:nvPr>
        </p:nvGraphicFramePr>
        <p:xfrm>
          <a:off x="2125683" y="1690688"/>
          <a:ext cx="9228117" cy="3749675"/>
        </p:xfrm>
        <a:graphic>
          <a:graphicData uri="http://schemas.openxmlformats.org/drawingml/2006/table">
            <a:tbl>
              <a:tblPr firstRow="1" bandRow="1">
                <a:tableStyleId>{5C22544A-7EE6-4342-B048-85BDC9FD1C3A}</a:tableStyleId>
              </a:tblPr>
              <a:tblGrid>
                <a:gridCol w="3206338">
                  <a:extLst>
                    <a:ext uri="{9D8B030D-6E8A-4147-A177-3AD203B41FA5}">
                      <a16:colId xmlns:a16="http://schemas.microsoft.com/office/drawing/2014/main" val="20000"/>
                    </a:ext>
                  </a:extLst>
                </a:gridCol>
                <a:gridCol w="3040083">
                  <a:extLst>
                    <a:ext uri="{9D8B030D-6E8A-4147-A177-3AD203B41FA5}">
                      <a16:colId xmlns:a16="http://schemas.microsoft.com/office/drawing/2014/main" val="20001"/>
                    </a:ext>
                  </a:extLst>
                </a:gridCol>
                <a:gridCol w="2981696">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dirty="0">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15</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43</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dirty="0">
                          <a:solidFill>
                            <a:srgbClr val="000000"/>
                          </a:solidFill>
                          <a:effectLst/>
                          <a:latin typeface="Calibri" panose="020F0502020204030204" pitchFamily="34" charset="0"/>
                        </a:rPr>
                        <a:t>Minnesota</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14</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41</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dirty="0">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38</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28</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44</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39</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Kentucky</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33</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Emory</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40</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dirty="0">
                          <a:solidFill>
                            <a:srgbClr val="000000"/>
                          </a:solidFill>
                          <a:effectLst/>
                          <a:latin typeface="Calibri" panose="020F0502020204030204" pitchFamily="34" charset="0"/>
                        </a:rPr>
                        <a:t>Intercoastal</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34</a:t>
                      </a:r>
                    </a:p>
                  </a:txBody>
                  <a:tcPr marL="9525" marR="9525" marT="9525" marB="0" anchor="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5824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A potential ARCADIA patient had a Pulmonary Embolism three years ago and had an IVC filter placed. She was on </a:t>
            </a:r>
            <a:r>
              <a:rPr lang="en-US" dirty="0" err="1"/>
              <a:t>apixaban</a:t>
            </a:r>
            <a:r>
              <a:rPr lang="en-US" dirty="0"/>
              <a:t> for a couple of years but this was stopped about a month ago.</a:t>
            </a:r>
          </a:p>
          <a:p>
            <a:r>
              <a:rPr lang="en-US" dirty="0"/>
              <a:t> Does an IVC filter require lifelong anticoagulation?</a:t>
            </a:r>
          </a:p>
          <a:p>
            <a:r>
              <a:rPr lang="en-US" dirty="0"/>
              <a:t> </a:t>
            </a:r>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853130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85000" lnSpcReduction="20000"/>
          </a:bodyPr>
          <a:lstStyle/>
          <a:p>
            <a:r>
              <a:rPr lang="en-US" i="1" dirty="0"/>
              <a:t>Question</a:t>
            </a:r>
            <a:r>
              <a:rPr lang="en-US" dirty="0"/>
              <a:t>: A potential ARCADIA patient had a Pulmonary Embolism three years ago and had an IVC filter placed. She was on </a:t>
            </a:r>
            <a:r>
              <a:rPr lang="en-US" dirty="0" err="1"/>
              <a:t>apixaban</a:t>
            </a:r>
            <a:r>
              <a:rPr lang="en-US" dirty="0"/>
              <a:t> for a couple of years but this was stopped about a month ago. Does an IVC filter require lifelong anticoagulation?</a:t>
            </a:r>
          </a:p>
          <a:p>
            <a:r>
              <a:rPr lang="en-US" dirty="0"/>
              <a:t> </a:t>
            </a:r>
            <a:r>
              <a:rPr lang="en-US" i="1" dirty="0"/>
              <a:t>Answer</a:t>
            </a:r>
            <a:r>
              <a:rPr lang="en-US" dirty="0"/>
              <a:t>: No</a:t>
            </a:r>
          </a:p>
          <a:p>
            <a:r>
              <a:rPr lang="en-US" dirty="0"/>
              <a:t>An IVC filter should not require lifelong OAC. According to the ACCP guidelines:</a:t>
            </a:r>
          </a:p>
          <a:p>
            <a:pPr marL="0" indent="0">
              <a:buNone/>
            </a:pPr>
            <a:r>
              <a:rPr lang="en-US" i="1" dirty="0"/>
              <a:t>“</a:t>
            </a:r>
            <a:r>
              <a:rPr lang="en-US" dirty="0"/>
              <a:t>We do not consider that a permanent IVC filter, of itself, is an indication for extended anticoagulation.” [</a:t>
            </a:r>
            <a:r>
              <a:rPr lang="en-US" dirty="0">
                <a:hlinkClick r:id="rId2"/>
              </a:rPr>
              <a:t>https://journal.chestnet.org/article/S0012-3692(12)60114-7/fulltext#cesec930</a:t>
            </a:r>
            <a:r>
              <a:rPr lang="en-US" dirty="0"/>
              <a:t>] </a:t>
            </a:r>
          </a:p>
          <a:p>
            <a:r>
              <a:rPr lang="en-US" dirty="0"/>
              <a:t> But it is always best to check with your local vascular surgeon and/or patient’s PCP before enrolling.</a:t>
            </a:r>
          </a:p>
          <a:p>
            <a:endParaRPr lang="en-US" dirty="0"/>
          </a:p>
        </p:txBody>
      </p:sp>
    </p:spTree>
    <p:extLst>
      <p:ext uri="{BB962C8B-B14F-4D97-AF65-F5344CB8AC3E}">
        <p14:creationId xmlns:p14="http://schemas.microsoft.com/office/powerpoint/2010/main" val="2607515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For the exclusion criteria in the protocol it mentions “Chronic kidney disease with serum creatinine ≥2.5 mg/</a:t>
            </a:r>
            <a:r>
              <a:rPr lang="en-US" dirty="0" err="1"/>
              <a:t>dL</a:t>
            </a:r>
            <a:r>
              <a:rPr lang="en-US" dirty="0"/>
              <a:t>”. If the patient has CKD but the creatinine isn’t above or equal to that level, is that an exclusion?</a:t>
            </a:r>
          </a:p>
          <a:p>
            <a:r>
              <a:rPr lang="en-US" dirty="0"/>
              <a:t> </a:t>
            </a:r>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35661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a:xfrm>
            <a:off x="838200" y="1318661"/>
            <a:ext cx="10515600" cy="4581625"/>
          </a:xfrm>
        </p:spPr>
        <p:txBody>
          <a:bodyPr>
            <a:normAutofit fontScale="92500" lnSpcReduction="20000"/>
          </a:bodyPr>
          <a:lstStyle/>
          <a:p>
            <a:r>
              <a:rPr lang="en-US" i="1" dirty="0"/>
              <a:t>Question</a:t>
            </a:r>
            <a:r>
              <a:rPr lang="en-US" dirty="0"/>
              <a:t>: For the exclusion criteria in the protocol it mentions “Chronic kidney disease with serum creatinine ≥2.5 mg/</a:t>
            </a:r>
            <a:r>
              <a:rPr lang="en-US" dirty="0" err="1"/>
              <a:t>dL</a:t>
            </a:r>
            <a:r>
              <a:rPr lang="en-US" dirty="0"/>
              <a:t>”. If the patient has CKD but the creatinine isn’t above or equal to that level, is that an exclusion?</a:t>
            </a:r>
          </a:p>
          <a:p>
            <a:r>
              <a:rPr lang="en-US" dirty="0"/>
              <a:t> </a:t>
            </a:r>
            <a:r>
              <a:rPr lang="en-US" i="1" dirty="0"/>
              <a:t>Answer</a:t>
            </a:r>
            <a:r>
              <a:rPr lang="en-US" dirty="0"/>
              <a:t>: No. The patient is eligible. </a:t>
            </a:r>
          </a:p>
          <a:p>
            <a:pPr marL="0" indent="0">
              <a:buNone/>
            </a:pPr>
            <a:r>
              <a:rPr lang="en-US" b="1" dirty="0"/>
              <a:t>But</a:t>
            </a:r>
            <a:r>
              <a:rPr lang="en-US" dirty="0"/>
              <a:t> be careful to note if Cr </a:t>
            </a:r>
            <a:r>
              <a:rPr lang="en-US" u="sng" dirty="0"/>
              <a:t>&gt;</a:t>
            </a:r>
            <a:r>
              <a:rPr lang="en-US" dirty="0"/>
              <a:t> 1.50 then that would lower the study drug dose to 2.5 mg instead of 5 mg if they are also either &gt;80 years or &lt;132lbs.</a:t>
            </a:r>
          </a:p>
          <a:p>
            <a:pPr marL="0" indent="0">
              <a:buNone/>
            </a:pPr>
            <a:r>
              <a:rPr lang="en-US" b="1" dirty="0"/>
              <a:t>Also</a:t>
            </a:r>
            <a:r>
              <a:rPr lang="en-US" dirty="0"/>
              <a:t>, if they have CKD, they will likely have creatinine tested frequently so you would need to stay informed to make sure they continue to be eligible for study drug.</a:t>
            </a:r>
          </a:p>
          <a:p>
            <a:pPr marL="0" indent="0">
              <a:buNone/>
            </a:pPr>
            <a:r>
              <a:rPr lang="en-US" dirty="0"/>
              <a:t>Once randomized, every time you give them new study drug (every 3 months) you need to check they are still eligible (look at available labs, ask questions).</a:t>
            </a:r>
          </a:p>
          <a:p>
            <a:pPr marL="0" indent="0">
              <a:buNone/>
            </a:pPr>
            <a:r>
              <a:rPr lang="en-US" dirty="0"/>
              <a:t>The dosage can move up or down based on the 3 questions (Cr &gt;1.5, </a:t>
            </a:r>
            <a:r>
              <a:rPr lang="en-US" u="sng" dirty="0"/>
              <a:t>&gt;</a:t>
            </a:r>
            <a:r>
              <a:rPr lang="en-US" dirty="0"/>
              <a:t>80 years old and &lt;132 </a:t>
            </a:r>
            <a:r>
              <a:rPr lang="en-US" dirty="0" err="1"/>
              <a:t>lbs</a:t>
            </a:r>
            <a:r>
              <a:rPr lang="en-US" dirty="0"/>
              <a:t>).</a:t>
            </a:r>
          </a:p>
          <a:p>
            <a:pPr marL="0" indent="0">
              <a:buNone/>
            </a:pPr>
            <a:endParaRPr lang="en-US" dirty="0"/>
          </a:p>
        </p:txBody>
      </p:sp>
    </p:spTree>
    <p:extLst>
      <p:ext uri="{BB962C8B-B14F-4D97-AF65-F5344CB8AC3E}">
        <p14:creationId xmlns:p14="http://schemas.microsoft.com/office/powerpoint/2010/main" val="2993346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We have a patient who we thought had ESUS, but now it appears that the patient has complex aortic arch atheroma. Does this disqualify her as ESUS?</a:t>
            </a:r>
          </a:p>
          <a:p>
            <a:r>
              <a:rPr lang="en-US" dirty="0"/>
              <a:t> </a:t>
            </a:r>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236387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We have a patient who we thought had ESUS, but now it appears that the patient has complex aortic arch atheroma. Does this disqualify her as ESUS?</a:t>
            </a:r>
          </a:p>
          <a:p>
            <a:r>
              <a:rPr lang="en-US" dirty="0"/>
              <a:t> </a:t>
            </a:r>
            <a:r>
              <a:rPr lang="en-US" i="1" dirty="0"/>
              <a:t>Vote</a:t>
            </a:r>
            <a:r>
              <a:rPr lang="en-US" dirty="0"/>
              <a:t>:   No, the patient is eligible.</a:t>
            </a:r>
          </a:p>
          <a:p>
            <a:pPr marL="0" indent="0">
              <a:buNone/>
            </a:pPr>
            <a:r>
              <a:rPr lang="en-US" dirty="0"/>
              <a:t>Aortic arch atheroma would not disqualify patient since it is not generally agreed that that condition requires anticoagulation. </a:t>
            </a:r>
          </a:p>
          <a:p>
            <a:pPr marL="0" indent="0">
              <a:buNone/>
            </a:pPr>
            <a:r>
              <a:rPr lang="en-US" dirty="0"/>
              <a:t>However, this is up to the local PI and the patient’s primary MD. </a:t>
            </a:r>
          </a:p>
          <a:p>
            <a:pPr marL="0" indent="0">
              <a:buNone/>
            </a:pPr>
            <a:r>
              <a:rPr lang="en-US" dirty="0"/>
              <a:t>Be sure they are ok with either treatment!</a:t>
            </a:r>
          </a:p>
        </p:txBody>
      </p:sp>
    </p:spTree>
    <p:extLst>
      <p:ext uri="{BB962C8B-B14F-4D97-AF65-F5344CB8AC3E}">
        <p14:creationId xmlns:p14="http://schemas.microsoft.com/office/powerpoint/2010/main" val="870887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We have a patient with dysphagia. Can she receive study medications crushed via NGT?</a:t>
            </a:r>
          </a:p>
          <a:p>
            <a:r>
              <a:rPr lang="en-US" i="1" dirty="0"/>
              <a:t>Vote</a:t>
            </a:r>
            <a:r>
              <a:rPr lang="en-US" dirty="0"/>
              <a:t>: </a:t>
            </a:r>
          </a:p>
          <a:p>
            <a:pPr marL="0" indent="0">
              <a:buNone/>
            </a:pPr>
            <a:r>
              <a:rPr lang="en-US" dirty="0"/>
              <a:t>	Yes</a:t>
            </a:r>
          </a:p>
          <a:p>
            <a:pPr marL="0" indent="0">
              <a:buNone/>
            </a:pPr>
            <a:r>
              <a:rPr lang="en-US" dirty="0"/>
              <a:t>	No</a:t>
            </a:r>
          </a:p>
        </p:txBody>
      </p:sp>
    </p:spTree>
    <p:extLst>
      <p:ext uri="{BB962C8B-B14F-4D97-AF65-F5344CB8AC3E}">
        <p14:creationId xmlns:p14="http://schemas.microsoft.com/office/powerpoint/2010/main" val="1557276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92500" lnSpcReduction="10000"/>
          </a:bodyPr>
          <a:lstStyle/>
          <a:p>
            <a:r>
              <a:rPr lang="en-US" i="1" dirty="0"/>
              <a:t>Question</a:t>
            </a:r>
            <a:r>
              <a:rPr lang="en-US" dirty="0"/>
              <a:t>: We have a patient with dysphagia. Can she receive study medications crushed via NGT?</a:t>
            </a:r>
          </a:p>
          <a:p>
            <a:r>
              <a:rPr lang="en-US" i="1" dirty="0"/>
              <a:t>Answer</a:t>
            </a:r>
            <a:r>
              <a:rPr lang="en-US" dirty="0"/>
              <a:t>: Yes.</a:t>
            </a:r>
          </a:p>
          <a:p>
            <a:pPr marL="0" indent="0">
              <a:buNone/>
            </a:pPr>
            <a:r>
              <a:rPr lang="en-US" dirty="0"/>
              <a:t>As stated in the MOP (pages 45-6):</a:t>
            </a:r>
          </a:p>
          <a:p>
            <a:pPr marL="0" indent="0">
              <a:buNone/>
            </a:pPr>
            <a:r>
              <a:rPr lang="en-US" dirty="0"/>
              <a:t>If a subject is unable to safely swallow whole tablets, the study tablets may be crushed and suspended in 60 mL of water, D5W, apple juice or mixed with applesauce and administered orally. The crushed tablets should be administered immediately but are stable for up to 4 hours. </a:t>
            </a:r>
          </a:p>
          <a:p>
            <a:pPr marL="0" indent="0">
              <a:buNone/>
            </a:pPr>
            <a:r>
              <a:rPr lang="en-US" dirty="0"/>
              <a:t>The crushed study drug may also be administered via nasogastric tube when mixed with 60mL of water or D5W. </a:t>
            </a:r>
          </a:p>
          <a:p>
            <a:pPr marL="0" indent="0">
              <a:buNone/>
            </a:pPr>
            <a:endParaRPr lang="en-US" dirty="0"/>
          </a:p>
        </p:txBody>
      </p:sp>
    </p:spTree>
    <p:extLst>
      <p:ext uri="{BB962C8B-B14F-4D97-AF65-F5344CB8AC3E}">
        <p14:creationId xmlns:p14="http://schemas.microsoft.com/office/powerpoint/2010/main" val="1102811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reach out!</a:t>
            </a:r>
          </a:p>
        </p:txBody>
      </p:sp>
      <p:sp>
        <p:nvSpPr>
          <p:cNvPr id="3" name="Content Placeholder 2"/>
          <p:cNvSpPr>
            <a:spLocks noGrp="1"/>
          </p:cNvSpPr>
          <p:nvPr>
            <p:ph idx="1"/>
          </p:nvPr>
        </p:nvSpPr>
        <p:spPr/>
        <p:txBody>
          <a:bodyPr/>
          <a:lstStyle/>
          <a:p>
            <a:r>
              <a:rPr lang="en-US" dirty="0"/>
              <a:t>24-hour telephone hotline</a:t>
            </a:r>
          </a:p>
          <a:p>
            <a:pPr lvl="1"/>
            <a:r>
              <a:rPr lang="en-US" dirty="0"/>
              <a:t>Please use it for any urgent questions</a:t>
            </a:r>
          </a:p>
          <a:p>
            <a:pPr lvl="1"/>
            <a:r>
              <a:rPr lang="en-US" dirty="0"/>
              <a:t>Eligibility, randomization, unblinding, etc</a:t>
            </a:r>
          </a:p>
          <a:p>
            <a:r>
              <a:rPr lang="en-US" dirty="0"/>
              <a:t>1-877-427-2234 (1-877-4AR-CADI): useful to save in your cell phone</a:t>
            </a:r>
          </a:p>
          <a:p>
            <a:r>
              <a:rPr lang="en-US" dirty="0"/>
              <a:t>The hotline automatically calls the four PIs in succession</a:t>
            </a:r>
          </a:p>
          <a:p>
            <a:pPr lvl="1"/>
            <a:r>
              <a:rPr lang="en-US" dirty="0"/>
              <a:t>Please let it ring</a:t>
            </a:r>
          </a:p>
          <a:p>
            <a:pPr lvl="1"/>
            <a:r>
              <a:rPr lang="en-US" dirty="0"/>
              <a:t>And call back if no luck—one of us will pick up!</a:t>
            </a:r>
          </a:p>
          <a:p>
            <a:r>
              <a:rPr lang="en-US" dirty="0"/>
              <a:t>Please email </a:t>
            </a:r>
            <a:r>
              <a:rPr lang="en-US" dirty="0" err="1"/>
              <a:t>arcadia@ucmail.uc.edu</a:t>
            </a:r>
            <a:r>
              <a:rPr lang="en-US" dirty="0"/>
              <a:t> with non-urgent questions</a:t>
            </a:r>
          </a:p>
        </p:txBody>
      </p:sp>
    </p:spTree>
    <p:extLst>
      <p:ext uri="{BB962C8B-B14F-4D97-AF65-F5344CB8AC3E}">
        <p14:creationId xmlns:p14="http://schemas.microsoft.com/office/powerpoint/2010/main" val="120427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 – by randomization rate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6343700"/>
              </p:ext>
            </p:extLst>
          </p:nvPr>
        </p:nvGraphicFramePr>
        <p:xfrm>
          <a:off x="2125683" y="1433597"/>
          <a:ext cx="9228117" cy="4124960"/>
        </p:xfrm>
        <a:graphic>
          <a:graphicData uri="http://schemas.openxmlformats.org/drawingml/2006/table">
            <a:tbl>
              <a:tblPr firstRow="1" bandRow="1">
                <a:tableStyleId>{5C22544A-7EE6-4342-B048-85BDC9FD1C3A}</a:tableStyleId>
              </a:tblPr>
              <a:tblGrid>
                <a:gridCol w="3206338">
                  <a:extLst>
                    <a:ext uri="{9D8B030D-6E8A-4147-A177-3AD203B41FA5}">
                      <a16:colId xmlns:a16="http://schemas.microsoft.com/office/drawing/2014/main" val="20000"/>
                    </a:ext>
                  </a:extLst>
                </a:gridCol>
                <a:gridCol w="3040083">
                  <a:extLst>
                    <a:ext uri="{9D8B030D-6E8A-4147-A177-3AD203B41FA5}">
                      <a16:colId xmlns:a16="http://schemas.microsoft.com/office/drawing/2014/main" val="20001"/>
                    </a:ext>
                  </a:extLst>
                </a:gridCol>
                <a:gridCol w="2981696">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Randomized/Month</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Consented/Month</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dirty="0">
                          <a:solidFill>
                            <a:srgbClr val="000000"/>
                          </a:solidFill>
                          <a:effectLst/>
                          <a:latin typeface="Calibri" panose="020F0502020204030204" pitchFamily="34" charset="0"/>
                        </a:rPr>
                        <a:t>Mississippi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0.73</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1.8</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dirty="0">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0.72</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2.1</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dirty="0">
                          <a:solidFill>
                            <a:srgbClr val="000000"/>
                          </a:solidFill>
                          <a:effectLst/>
                          <a:latin typeface="Calibri" panose="020F0502020204030204" pitchFamily="34" charset="0"/>
                        </a:rPr>
                        <a:t>Moses Cone</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0.68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2.1</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panose="020F0502020204030204" pitchFamily="34" charset="0"/>
                        </a:rPr>
                        <a:t>Emory</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0.67</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2.7</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Minnesota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0.60</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1.8</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0.54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1.6</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Kentucky</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0.54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1.8</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0.50</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2.0</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0.48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noFill/>
                  </a:tcPr>
                </a:tc>
                <a:extLst>
                  <a:ext uri="{0D108BD9-81ED-4DB2-BD59-A6C34878D82A}">
                    <a16:rowId xmlns:a16="http://schemas.microsoft.com/office/drawing/2014/main" val="10009"/>
                  </a:ext>
                </a:extLst>
              </a:tr>
              <a:tr h="370840">
                <a:tc>
                  <a:txBody>
                    <a:bodyPr/>
                    <a:lstStyle/>
                    <a:p>
                      <a:pPr algn="l" fontAlgn="b"/>
                      <a:r>
                        <a:rPr lang="en-US" sz="2400" b="0" i="0" u="none" strike="noStrike" dirty="0">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0.48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1.9</a:t>
                      </a:r>
                    </a:p>
                  </a:txBody>
                  <a:tcPr marL="9525" marR="9525" marT="9525" marB="0" anchor="b">
                    <a:noFill/>
                  </a:tcPr>
                </a:tc>
                <a:extLst>
                  <a:ext uri="{0D108BD9-81ED-4DB2-BD59-A6C34878D82A}">
                    <a16:rowId xmlns:a16="http://schemas.microsoft.com/office/drawing/2014/main" val="4185056493"/>
                  </a:ext>
                </a:extLst>
              </a:tr>
            </a:tbl>
          </a:graphicData>
        </a:graphic>
      </p:graphicFrame>
    </p:spTree>
    <p:extLst>
      <p:ext uri="{BB962C8B-B14F-4D97-AF65-F5344CB8AC3E}">
        <p14:creationId xmlns:p14="http://schemas.microsoft.com/office/powerpoint/2010/main" val="263198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SITE PROGRESS</a:t>
            </a:r>
            <a:endParaRPr lang="en-US" sz="3600" dirty="0"/>
          </a:p>
        </p:txBody>
      </p:sp>
      <p:sp>
        <p:nvSpPr>
          <p:cNvPr id="3" name="Content Placeholder 2"/>
          <p:cNvSpPr>
            <a:spLocks noGrp="1"/>
          </p:cNvSpPr>
          <p:nvPr>
            <p:ph idx="1"/>
          </p:nvPr>
        </p:nvSpPr>
        <p:spPr>
          <a:xfrm>
            <a:off x="838199" y="1541125"/>
            <a:ext cx="10884613" cy="4078839"/>
          </a:xfrm>
        </p:spPr>
        <p:txBody>
          <a:bodyPr>
            <a:normAutofit/>
          </a:bodyPr>
          <a:lstStyle/>
          <a:p>
            <a:r>
              <a:rPr lang="en-US" dirty="0"/>
              <a:t>PHRI will be the Canadian Coordinating Center</a:t>
            </a:r>
          </a:p>
          <a:p>
            <a:r>
              <a:rPr lang="en-US" dirty="0"/>
              <a:t>23 sites interested in participating </a:t>
            </a:r>
          </a:p>
          <a:p>
            <a:r>
              <a:rPr lang="en-US" dirty="0"/>
              <a:t>Fogarty/State Department approval for 13 Canadian sites</a:t>
            </a:r>
          </a:p>
          <a:p>
            <a:pPr lvl="1"/>
            <a:r>
              <a:rPr lang="en-US" dirty="0"/>
              <a:t>10 sites pending</a:t>
            </a:r>
          </a:p>
          <a:p>
            <a:r>
              <a:rPr lang="en-US" dirty="0"/>
              <a:t>Subaward for PHRI moving forward for 1</a:t>
            </a:r>
            <a:r>
              <a:rPr lang="en-US" baseline="30000" dirty="0"/>
              <a:t>st</a:t>
            </a:r>
            <a:r>
              <a:rPr lang="en-US" dirty="0"/>
              <a:t> year unrestricted</a:t>
            </a:r>
          </a:p>
          <a:p>
            <a:r>
              <a:rPr lang="en-US" dirty="0"/>
              <a:t>CTA template review completed</a:t>
            </a:r>
          </a:p>
          <a:p>
            <a:endParaRPr lang="en-US" dirty="0"/>
          </a:p>
        </p:txBody>
      </p:sp>
    </p:spTree>
    <p:extLst>
      <p:ext uri="{BB962C8B-B14F-4D97-AF65-F5344CB8AC3E}">
        <p14:creationId xmlns:p14="http://schemas.microsoft.com/office/powerpoint/2010/main" val="424729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49" y="25430"/>
            <a:ext cx="9599341" cy="1325563"/>
          </a:xfrm>
        </p:spPr>
        <p:txBody>
          <a:bodyPr/>
          <a:lstStyle/>
          <a:p>
            <a:r>
              <a:rPr lang="en-US" dirty="0"/>
              <a:t>Site startup: Adding New Sites</a:t>
            </a:r>
          </a:p>
        </p:txBody>
      </p:sp>
      <p:graphicFrame>
        <p:nvGraphicFramePr>
          <p:cNvPr id="7" name="Diagram 6">
            <a:extLst>
              <a:ext uri="{FF2B5EF4-FFF2-40B4-BE49-F238E27FC236}">
                <a16:creationId xmlns:a16="http://schemas.microsoft.com/office/drawing/2014/main" id="{51EC62E8-274B-429B-9469-405B0E60741C}"/>
              </a:ext>
            </a:extLst>
          </p:cNvPr>
          <p:cNvGraphicFramePr/>
          <p:nvPr/>
        </p:nvGraphicFramePr>
        <p:xfrm>
          <a:off x="1683834" y="1051703"/>
          <a:ext cx="9266664" cy="494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4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41E7-C9CF-2E49-98C7-EB2D4F2097F1}"/>
              </a:ext>
            </a:extLst>
          </p:cNvPr>
          <p:cNvSpPr>
            <a:spLocks noGrp="1"/>
          </p:cNvSpPr>
          <p:nvPr>
            <p:ph type="title"/>
          </p:nvPr>
        </p:nvSpPr>
        <p:spPr>
          <a:xfrm>
            <a:off x="538479" y="963877"/>
            <a:ext cx="3794083" cy="4930246"/>
          </a:xfrm>
        </p:spPr>
        <p:txBody>
          <a:bodyPr vert="horz" lIns="91440" tIns="45720" rIns="91440" bIns="45720" rtlCol="0" anchor="ctr">
            <a:normAutofit/>
          </a:bodyPr>
          <a:lstStyle/>
          <a:p>
            <a:pPr algn="r"/>
            <a:r>
              <a:rPr lang="en-US" sz="4800" kern="1200" dirty="0">
                <a:solidFill>
                  <a:schemeClr val="accent1"/>
                </a:solidFill>
                <a:latin typeface="+mj-lt"/>
                <a:ea typeface="+mj-ea"/>
                <a:cs typeface="+mj-cs"/>
              </a:rPr>
              <a:t>Coordinator heroes</a:t>
            </a:r>
          </a:p>
        </p:txBody>
      </p:sp>
      <p:sp>
        <p:nvSpPr>
          <p:cNvPr id="3" name="Content Placeholder 2">
            <a:extLst>
              <a:ext uri="{FF2B5EF4-FFF2-40B4-BE49-F238E27FC236}">
                <a16:creationId xmlns:a16="http://schemas.microsoft.com/office/drawing/2014/main" id="{C972549E-8986-9147-8DB0-CAAF2AC9D0A8}"/>
              </a:ext>
            </a:extLst>
          </p:cNvPr>
          <p:cNvSpPr>
            <a:spLocks noGrp="1"/>
          </p:cNvSpPr>
          <p:nvPr>
            <p:ph idx="1"/>
          </p:nvPr>
        </p:nvSpPr>
        <p:spPr>
          <a:xfrm>
            <a:off x="4976031" y="963877"/>
            <a:ext cx="6377769" cy="4930246"/>
          </a:xfrm>
        </p:spPr>
        <p:txBody>
          <a:bodyPr vert="horz" lIns="91440" tIns="45720" rIns="91440" bIns="45720" rtlCol="0" anchor="ctr">
            <a:normAutofit fontScale="92500" lnSpcReduction="10000"/>
          </a:bodyPr>
          <a:lstStyle/>
          <a:p>
            <a:pPr marL="0" indent="0">
              <a:buNone/>
            </a:pPr>
            <a:r>
              <a:rPr lang="en-US" sz="2400" b="1" dirty="0">
                <a:latin typeface="+mn-lt"/>
              </a:rPr>
              <a:t>Vikrant Chauhan </a:t>
            </a:r>
            <a:r>
              <a:rPr lang="en-US" sz="2400" dirty="0">
                <a:latin typeface="+mn-lt"/>
              </a:rPr>
              <a:t>(new site: University of Chicago)</a:t>
            </a:r>
          </a:p>
          <a:p>
            <a:pPr>
              <a:buFont typeface="Arial" panose="020B0604020202020204" pitchFamily="34" charset="0"/>
              <a:buChar char="•"/>
            </a:pPr>
            <a:r>
              <a:rPr lang="en-US" sz="2400" dirty="0">
                <a:latin typeface="+mn-lt"/>
              </a:rPr>
              <a:t>Came to our rescue and compressed the new CIRB approved ARCADIA video for recruiting</a:t>
            </a:r>
          </a:p>
          <a:p>
            <a:pPr marL="0" indent="0">
              <a:buNone/>
            </a:pPr>
            <a:endParaRPr lang="en-US" sz="2400" b="1" dirty="0">
              <a:latin typeface="+mn-lt"/>
            </a:endParaRPr>
          </a:p>
          <a:p>
            <a:pPr marL="0" indent="0">
              <a:buNone/>
            </a:pPr>
            <a:r>
              <a:rPr lang="en-US" sz="2400" b="1" dirty="0">
                <a:latin typeface="+mn-lt"/>
              </a:rPr>
              <a:t>Andrew Orzel </a:t>
            </a:r>
            <a:r>
              <a:rPr lang="en-US" sz="2400" dirty="0">
                <a:latin typeface="+mn-lt"/>
              </a:rPr>
              <a:t>(Lehigh Valley Hospital, PA)</a:t>
            </a:r>
            <a:endParaRPr lang="en-US" sz="2400" kern="1200" dirty="0">
              <a:solidFill>
                <a:schemeClr val="tx1"/>
              </a:solidFill>
              <a:latin typeface="+mn-lt"/>
              <a:ea typeface="+mn-ea"/>
              <a:cs typeface="+mn-cs"/>
            </a:endParaRPr>
          </a:p>
          <a:p>
            <a:pPr>
              <a:buFont typeface="Arial" panose="020B0604020202020204" pitchFamily="34" charset="0"/>
              <a:buChar char="•"/>
            </a:pPr>
            <a:r>
              <a:rPr lang="en-US" sz="2400" kern="1200" dirty="0">
                <a:solidFill>
                  <a:schemeClr val="tx1"/>
                </a:solidFill>
                <a:latin typeface="+mn-lt"/>
                <a:ea typeface="+mn-ea"/>
                <a:cs typeface="+mn-cs"/>
              </a:rPr>
              <a:t>Screens tirelessly</a:t>
            </a:r>
          </a:p>
          <a:p>
            <a:pPr>
              <a:buFont typeface="Arial" panose="020B0604020202020204" pitchFamily="34" charset="0"/>
              <a:buChar char="•"/>
            </a:pPr>
            <a:r>
              <a:rPr lang="en-US" sz="2400" kern="1200" dirty="0">
                <a:solidFill>
                  <a:schemeClr val="tx1"/>
                </a:solidFill>
                <a:latin typeface="+mn-lt"/>
                <a:ea typeface="+mn-ea"/>
                <a:cs typeface="+mn-cs"/>
              </a:rPr>
              <a:t>Stays in touch with his participants and their families</a:t>
            </a:r>
          </a:p>
          <a:p>
            <a:pPr>
              <a:buFont typeface="Arial" panose="020B0604020202020204" pitchFamily="34" charset="0"/>
              <a:buChar char="•"/>
            </a:pPr>
            <a:r>
              <a:rPr lang="en-US" sz="2400" kern="1200" dirty="0">
                <a:solidFill>
                  <a:schemeClr val="tx1"/>
                </a:solidFill>
                <a:latin typeface="+mn-lt"/>
                <a:ea typeface="+mn-ea"/>
                <a:cs typeface="+mn-cs"/>
              </a:rPr>
              <a:t>If the </a:t>
            </a:r>
            <a:r>
              <a:rPr lang="en-US" sz="2400" dirty="0">
                <a:latin typeface="+mn-lt"/>
              </a:rPr>
              <a:t>patient will be living elsewhere, he immediately seeks alternate sites and reaches out for potential transfers</a:t>
            </a:r>
          </a:p>
          <a:p>
            <a:pPr marL="0" indent="0">
              <a:buNone/>
            </a:pPr>
            <a:endParaRPr lang="en-US" sz="2400" kern="1200" dirty="0">
              <a:solidFill>
                <a:schemeClr val="tx1"/>
              </a:solidFill>
              <a:latin typeface="+mn-lt"/>
              <a:ea typeface="+mn-ea"/>
              <a:cs typeface="+mn-cs"/>
            </a:endParaRPr>
          </a:p>
          <a:p>
            <a:pPr marL="0" indent="0">
              <a:buNone/>
            </a:pPr>
            <a:r>
              <a:rPr lang="en-US" sz="2400" kern="1200" dirty="0">
                <a:solidFill>
                  <a:schemeClr val="tx1"/>
                </a:solidFill>
                <a:latin typeface="+mn-lt"/>
                <a:ea typeface="+mn-ea"/>
                <a:cs typeface="+mn-cs"/>
              </a:rPr>
              <a:t>Both are great team players and we appreciate the support they give participants and </a:t>
            </a:r>
            <a:r>
              <a:rPr lang="en-US" sz="2400" dirty="0">
                <a:latin typeface="+mn-lt"/>
              </a:rPr>
              <a:t>others in </a:t>
            </a:r>
            <a:r>
              <a:rPr lang="en-US" sz="2400" kern="1200" dirty="0">
                <a:solidFill>
                  <a:schemeClr val="tx1"/>
                </a:solidFill>
                <a:latin typeface="+mn-lt"/>
                <a:ea typeface="+mn-ea"/>
                <a:cs typeface="+mn-cs"/>
              </a:rPr>
              <a:t>the ARCADIA team!</a:t>
            </a:r>
          </a:p>
        </p:txBody>
      </p:sp>
    </p:spTree>
    <p:extLst>
      <p:ext uri="{BB962C8B-B14F-4D97-AF65-F5344CB8AC3E}">
        <p14:creationId xmlns:p14="http://schemas.microsoft.com/office/powerpoint/2010/main" val="372870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8987-EA2C-5346-8787-A72B90703B30}"/>
              </a:ext>
            </a:extLst>
          </p:cNvPr>
          <p:cNvSpPr>
            <a:spLocks noGrp="1"/>
          </p:cNvSpPr>
          <p:nvPr>
            <p:ph type="title"/>
          </p:nvPr>
        </p:nvSpPr>
        <p:spPr>
          <a:xfrm>
            <a:off x="838200" y="222003"/>
            <a:ext cx="10515600" cy="1325563"/>
          </a:xfrm>
        </p:spPr>
        <p:txBody>
          <a:bodyPr/>
          <a:lstStyle/>
          <a:p>
            <a:r>
              <a:rPr lang="en-US" dirty="0"/>
              <a:t>Reminders: Echo </a:t>
            </a:r>
          </a:p>
        </p:txBody>
      </p:sp>
      <p:sp>
        <p:nvSpPr>
          <p:cNvPr id="3" name="Content Placeholder 2">
            <a:extLst>
              <a:ext uri="{FF2B5EF4-FFF2-40B4-BE49-F238E27FC236}">
                <a16:creationId xmlns:a16="http://schemas.microsoft.com/office/drawing/2014/main" id="{58798C2E-4B8D-C24B-BEBE-F47EFFB8FE32}"/>
              </a:ext>
            </a:extLst>
          </p:cNvPr>
          <p:cNvSpPr>
            <a:spLocks noGrp="1"/>
          </p:cNvSpPr>
          <p:nvPr>
            <p:ph idx="1"/>
          </p:nvPr>
        </p:nvSpPr>
        <p:spPr>
          <a:xfrm>
            <a:off x="838198" y="1203615"/>
            <a:ext cx="10515601" cy="4679243"/>
          </a:xfrm>
        </p:spPr>
        <p:txBody>
          <a:bodyPr>
            <a:normAutofit fontScale="92500" lnSpcReduction="10000"/>
          </a:bodyPr>
          <a:lstStyle/>
          <a:p>
            <a:r>
              <a:rPr lang="en-US" dirty="0"/>
              <a:t>Provide your Echo Labs with the Echo Manual so that they know to download image in DICOM format only</a:t>
            </a:r>
          </a:p>
          <a:p>
            <a:pPr lvl="1"/>
            <a:r>
              <a:rPr lang="en-US" sz="2800" dirty="0"/>
              <a:t>Do Not Zip/compress these file</a:t>
            </a:r>
          </a:p>
          <a:p>
            <a:r>
              <a:rPr lang="en-US" dirty="0"/>
              <a:t>Although a TEE or TTE within 3 months of index stroke is needed for ESUS dx </a:t>
            </a:r>
          </a:p>
          <a:p>
            <a:pPr lvl="1"/>
            <a:r>
              <a:rPr lang="en-US" sz="2800" dirty="0"/>
              <a:t>ONLY send us TTEs post-index stroke in DVDs </a:t>
            </a:r>
          </a:p>
          <a:p>
            <a:pPr lvl="1"/>
            <a:r>
              <a:rPr lang="en-US" sz="2800" dirty="0"/>
              <a:t>Provide TTEs for ALL consented subjects (even if not eligible for randomization)</a:t>
            </a:r>
          </a:p>
          <a:p>
            <a:r>
              <a:rPr lang="en-US" dirty="0"/>
              <a:t>We prefer the weight noted on the echo report be used on F505 Echo collection form; however, if you consider another weight as more accurate, than you can use that weight in your data entry</a:t>
            </a:r>
          </a:p>
          <a:p>
            <a:r>
              <a:rPr lang="en-US" dirty="0"/>
              <a:t>Please don’t “pre-screen”</a:t>
            </a:r>
          </a:p>
          <a:p>
            <a:pPr lvl="1"/>
            <a:r>
              <a:rPr lang="en-US" sz="2800" dirty="0"/>
              <a:t>You will lose out on eligible patients!</a:t>
            </a:r>
          </a:p>
        </p:txBody>
      </p:sp>
    </p:spTree>
    <p:extLst>
      <p:ext uri="{BB962C8B-B14F-4D97-AF65-F5344CB8AC3E}">
        <p14:creationId xmlns:p14="http://schemas.microsoft.com/office/powerpoint/2010/main" val="306491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3405</Words>
  <Application>Microsoft Office PowerPoint</Application>
  <PresentationFormat>Widescreen</PresentationFormat>
  <Paragraphs>332</Paragraphs>
  <Slides>48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Wingdings</vt:lpstr>
      <vt:lpstr>Office Theme</vt:lpstr>
      <vt:lpstr>PI and Coordinator Webinar</vt:lpstr>
      <vt:lpstr>Site startup</vt:lpstr>
      <vt:lpstr>Enrollment</vt:lpstr>
      <vt:lpstr>Top enrolling sites – by # randomized</vt:lpstr>
      <vt:lpstr>Top enrolling sites – by randomization rate</vt:lpstr>
      <vt:lpstr>CANADIAN SITE PROGRESS</vt:lpstr>
      <vt:lpstr>Site startup: Adding New Sites</vt:lpstr>
      <vt:lpstr>Coordinator heroes</vt:lpstr>
      <vt:lpstr>Reminders: Echo </vt:lpstr>
      <vt:lpstr>Lab Kits: </vt:lpstr>
      <vt:lpstr>Is my subject eligible for randomization? </vt:lpstr>
      <vt:lpstr>Follow ups when we cannot reach subjects, or they no longer want to actively participate? </vt:lpstr>
      <vt:lpstr>Witness Requirements:  When is an impartial witness required?</vt:lpstr>
      <vt:lpstr>Witness Requirements:  Who can be an impartial witness?</vt:lpstr>
      <vt:lpstr>Notes to Study File</vt:lpstr>
      <vt:lpstr>ARCADIA video!</vt:lpstr>
      <vt:lpstr>WebDCUTM Updates</vt:lpstr>
      <vt:lpstr>Data Entry Reminders</vt:lpstr>
      <vt:lpstr>Data Entry Reminders</vt:lpstr>
      <vt:lpstr>Who to Contact?</vt:lpstr>
      <vt:lpstr>Reminder: Please report all bleeding</vt:lpstr>
      <vt:lpstr>Reminder: Avoid false randomizations</vt:lpstr>
      <vt:lpstr>Reminder: Do not derive echo measurements</vt:lpstr>
      <vt:lpstr>Definition of hemorrhagic transformation</vt:lpstr>
      <vt:lpstr>Implication of hemorrhagic transformation</vt:lpstr>
      <vt:lpstr>Hotline description from MOP</vt:lpstr>
      <vt:lpstr>Unblinding bits from MOP</vt:lpstr>
      <vt:lpstr>Unblinding bits from MOP</vt:lpstr>
      <vt:lpstr>Unblinding Case #1</vt:lpstr>
      <vt:lpstr>Unblinding Case #2</vt:lpstr>
      <vt:lpstr>Unblinding Case #3</vt:lpstr>
      <vt:lpstr>Unblinding Case #4</vt:lpstr>
      <vt:lpstr>Unblinding Case #5</vt:lpstr>
      <vt:lpstr>Poll question</vt:lpstr>
      <vt:lpstr>Poll question</vt:lpstr>
      <vt:lpstr>FAQs</vt:lpstr>
      <vt:lpstr>FAQs</vt:lpstr>
      <vt:lpstr>FAQs</vt:lpstr>
      <vt:lpstr>FAQs</vt:lpstr>
      <vt:lpstr>FAQs</vt:lpstr>
      <vt:lpstr>FAQs</vt:lpstr>
      <vt:lpstr>FAQs</vt:lpstr>
      <vt:lpstr>FAQs</vt:lpstr>
      <vt:lpstr>FAQs</vt:lpstr>
      <vt:lpstr>FAQs</vt:lpstr>
      <vt:lpstr>FAQs</vt:lpstr>
      <vt:lpstr>FAQs</vt:lpstr>
      <vt:lpstr>Feel free to reach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Chen</dc:creator>
  <cp:lastModifiedBy>Sester, Regina (sesterrj)</cp:lastModifiedBy>
  <cp:revision>263</cp:revision>
  <dcterms:created xsi:type="dcterms:W3CDTF">2017-08-22T21:44:43Z</dcterms:created>
  <dcterms:modified xsi:type="dcterms:W3CDTF">2020-01-28T11:28:47Z</dcterms:modified>
</cp:coreProperties>
</file>