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303" r:id="rId4"/>
    <p:sldId id="396" r:id="rId5"/>
    <p:sldId id="398" r:id="rId6"/>
    <p:sldId id="404" r:id="rId7"/>
    <p:sldId id="403" r:id="rId8"/>
    <p:sldId id="405" r:id="rId9"/>
    <p:sldId id="395" r:id="rId10"/>
    <p:sldId id="1000" r:id="rId11"/>
    <p:sldId id="1009" r:id="rId12"/>
    <p:sldId id="364" r:id="rId13"/>
    <p:sldId id="362" r:id="rId14"/>
    <p:sldId id="391" r:id="rId15"/>
    <p:sldId id="399" r:id="rId16"/>
    <p:sldId id="372" r:id="rId17"/>
    <p:sldId id="400" r:id="rId18"/>
    <p:sldId id="392" r:id="rId19"/>
    <p:sldId id="390" r:id="rId20"/>
    <p:sldId id="406" r:id="rId21"/>
    <p:sldId id="995" r:id="rId22"/>
    <p:sldId id="996" r:id="rId23"/>
    <p:sldId id="997" r:id="rId24"/>
    <p:sldId id="998" r:id="rId25"/>
    <p:sldId id="999" r:id="rId26"/>
    <p:sldId id="1001" r:id="rId27"/>
    <p:sldId id="1002" r:id="rId28"/>
    <p:sldId id="1003" r:id="rId29"/>
    <p:sldId id="1004" r:id="rId30"/>
    <p:sldId id="1005" r:id="rId31"/>
    <p:sldId id="1006" r:id="rId32"/>
    <p:sldId id="265" r:id="rId33"/>
    <p:sldId id="368" r:id="rId34"/>
    <p:sldId id="393" r:id="rId35"/>
    <p:sldId id="394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9"/>
    <p:restoredTop sz="94672" autoAdjust="0"/>
  </p:normalViewPr>
  <p:slideViewPr>
    <p:cSldViewPr snapToGrid="0" snapToObjects="1">
      <p:cViewPr varScale="1">
        <p:scale>
          <a:sx n="65" d="100"/>
          <a:sy n="65" d="100"/>
        </p:scale>
        <p:origin x="78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20659-A0BF-4A7F-BC51-EAD21971D8A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7D91B-7334-4458-B4F7-87DCF52666C9}">
      <dgm:prSet phldrT="[Text]"/>
      <dgm:spPr/>
      <dgm:t>
        <a:bodyPr/>
        <a:lstStyle/>
        <a:p>
          <a:r>
            <a:rPr lang="en-US" dirty="0"/>
            <a:t>Current</a:t>
          </a:r>
        </a:p>
      </dgm:t>
    </dgm:pt>
    <dgm:pt modelId="{770C63A7-B198-4A60-874E-8BE34E03020A}" type="parTrans" cxnId="{ABB863D9-7F39-4F84-9B59-93488C58D619}">
      <dgm:prSet/>
      <dgm:spPr/>
      <dgm:t>
        <a:bodyPr/>
        <a:lstStyle/>
        <a:p>
          <a:endParaRPr lang="en-US"/>
        </a:p>
      </dgm:t>
    </dgm:pt>
    <dgm:pt modelId="{CFF216B8-ADB4-4E96-B5A2-195D2B6B4F35}" type="sibTrans" cxnId="{ABB863D9-7F39-4F84-9B59-93488C58D619}">
      <dgm:prSet/>
      <dgm:spPr/>
      <dgm:t>
        <a:bodyPr/>
        <a:lstStyle/>
        <a:p>
          <a:endParaRPr lang="en-US"/>
        </a:p>
      </dgm:t>
    </dgm:pt>
    <dgm:pt modelId="{3A88CED5-B457-4D46-8CFF-A4841BB9940E}">
      <dgm:prSet phldrT="[Text]" custT="1"/>
      <dgm:spPr/>
      <dgm:t>
        <a:bodyPr/>
        <a:lstStyle/>
        <a:p>
          <a:r>
            <a:rPr lang="en-US" sz="2800" dirty="0"/>
            <a:t>133 sites released  / 123 active </a:t>
          </a:r>
        </a:p>
      </dgm:t>
    </dgm:pt>
    <dgm:pt modelId="{EC389151-4715-40A5-9400-4C7DDC3703BC}" type="parTrans" cxnId="{C9BE36DA-3B82-4DEF-A0E9-EA282DB4AAD4}">
      <dgm:prSet/>
      <dgm:spPr/>
      <dgm:t>
        <a:bodyPr/>
        <a:lstStyle/>
        <a:p>
          <a:endParaRPr lang="en-US"/>
        </a:p>
      </dgm:t>
    </dgm:pt>
    <dgm:pt modelId="{14BE7D32-B514-4523-908A-77A5FD0680D9}" type="sibTrans" cxnId="{C9BE36DA-3B82-4DEF-A0E9-EA282DB4AAD4}">
      <dgm:prSet/>
      <dgm:spPr/>
      <dgm:t>
        <a:bodyPr/>
        <a:lstStyle/>
        <a:p>
          <a:endParaRPr lang="en-US"/>
        </a:p>
      </dgm:t>
    </dgm:pt>
    <dgm:pt modelId="{04E721FF-AEE7-4BB1-AAED-A6B8AD444FAA}">
      <dgm:prSet phldrT="[Text]"/>
      <dgm:spPr/>
      <dgm:t>
        <a:bodyPr/>
        <a:lstStyle/>
        <a:p>
          <a:r>
            <a:rPr lang="en-US" dirty="0"/>
            <a:t>Pending</a:t>
          </a:r>
        </a:p>
      </dgm:t>
    </dgm:pt>
    <dgm:pt modelId="{28F14292-DEFE-40A4-96B9-AD6EE722E03C}" type="parTrans" cxnId="{319A240C-C9EA-4DE5-B8BF-9D645181CBB8}">
      <dgm:prSet/>
      <dgm:spPr/>
      <dgm:t>
        <a:bodyPr/>
        <a:lstStyle/>
        <a:p>
          <a:endParaRPr lang="en-US"/>
        </a:p>
      </dgm:t>
    </dgm:pt>
    <dgm:pt modelId="{E9C5E74B-F852-4CBD-8430-F3338E89C0C5}" type="sibTrans" cxnId="{319A240C-C9EA-4DE5-B8BF-9D645181CBB8}">
      <dgm:prSet/>
      <dgm:spPr/>
      <dgm:t>
        <a:bodyPr/>
        <a:lstStyle/>
        <a:p>
          <a:endParaRPr lang="en-US"/>
        </a:p>
      </dgm:t>
    </dgm:pt>
    <dgm:pt modelId="{95539378-20AD-4DC1-A900-573740E7A3D6}">
      <dgm:prSet phldrT="[Text]" custT="1"/>
      <dgm:spPr/>
      <dgm:t>
        <a:bodyPr/>
        <a:lstStyle/>
        <a:p>
          <a:r>
            <a:rPr lang="en-US" sz="2000" dirty="0"/>
            <a:t>1 submitted to cIRB / 8 working on submission</a:t>
          </a:r>
        </a:p>
      </dgm:t>
    </dgm:pt>
    <dgm:pt modelId="{F547D518-2216-47CB-AE20-176F4443A9DB}" type="parTrans" cxnId="{7CD43705-0784-4B42-B8D4-E1D58B9890F9}">
      <dgm:prSet/>
      <dgm:spPr/>
      <dgm:t>
        <a:bodyPr/>
        <a:lstStyle/>
        <a:p>
          <a:endParaRPr lang="en-US"/>
        </a:p>
      </dgm:t>
    </dgm:pt>
    <dgm:pt modelId="{3ADDF7C4-75F0-4F9B-9F11-3A9898F39C05}" type="sibTrans" cxnId="{7CD43705-0784-4B42-B8D4-E1D58B9890F9}">
      <dgm:prSet/>
      <dgm:spPr/>
      <dgm:t>
        <a:bodyPr/>
        <a:lstStyle/>
        <a:p>
          <a:endParaRPr lang="en-US"/>
        </a:p>
      </dgm:t>
    </dgm:pt>
    <dgm:pt modelId="{CA53B560-928B-485C-BC27-26E181096073}">
      <dgm:prSet phldrT="[Text]"/>
      <dgm:spPr/>
      <dgm:t>
        <a:bodyPr/>
        <a:lstStyle/>
        <a:p>
          <a:r>
            <a:rPr lang="en-US" dirty="0"/>
            <a:t>Expected</a:t>
          </a:r>
        </a:p>
      </dgm:t>
    </dgm:pt>
    <dgm:pt modelId="{CA9F116F-8666-44CB-BC0A-A67ECD3FDFB3}" type="parTrans" cxnId="{340AF7C8-2A8B-4762-B7A3-4FF6D29EFA25}">
      <dgm:prSet/>
      <dgm:spPr/>
      <dgm:t>
        <a:bodyPr/>
        <a:lstStyle/>
        <a:p>
          <a:endParaRPr lang="en-US"/>
        </a:p>
      </dgm:t>
    </dgm:pt>
    <dgm:pt modelId="{6E603674-8974-4ED6-9582-022B7559598C}" type="sibTrans" cxnId="{340AF7C8-2A8B-4762-B7A3-4FF6D29EFA25}">
      <dgm:prSet/>
      <dgm:spPr/>
      <dgm:t>
        <a:bodyPr/>
        <a:lstStyle/>
        <a:p>
          <a:endParaRPr lang="en-US"/>
        </a:p>
      </dgm:t>
    </dgm:pt>
    <dgm:pt modelId="{648B51A1-DAF5-4DC0-927D-0EB3FE0B9966}">
      <dgm:prSet phldrT="[Text]"/>
      <dgm:spPr/>
      <dgm:t>
        <a:bodyPr/>
        <a:lstStyle/>
        <a:p>
          <a:endParaRPr lang="en-US" sz="2000" dirty="0"/>
        </a:p>
      </dgm:t>
    </dgm:pt>
    <dgm:pt modelId="{9775AE09-E185-46AD-8648-32AAD7DEA54C}" type="parTrans" cxnId="{66E4695E-D435-40C9-8011-16890DDE0E7D}">
      <dgm:prSet/>
      <dgm:spPr/>
      <dgm:t>
        <a:bodyPr/>
        <a:lstStyle/>
        <a:p>
          <a:endParaRPr lang="en-US"/>
        </a:p>
      </dgm:t>
    </dgm:pt>
    <dgm:pt modelId="{BA5A8EA5-3DA8-4AD7-B428-C141D117DF3D}" type="sibTrans" cxnId="{66E4695E-D435-40C9-8011-16890DDE0E7D}">
      <dgm:prSet/>
      <dgm:spPr/>
      <dgm:t>
        <a:bodyPr/>
        <a:lstStyle/>
        <a:p>
          <a:endParaRPr lang="en-US"/>
        </a:p>
      </dgm:t>
    </dgm:pt>
    <dgm:pt modelId="{292A6326-45CD-457F-A8A1-977D30BA0F85}">
      <dgm:prSet phldrT="[Text]"/>
      <dgm:spPr/>
      <dgm:t>
        <a:bodyPr/>
        <a:lstStyle/>
        <a:p>
          <a:endParaRPr lang="en-US" sz="2100" dirty="0"/>
        </a:p>
      </dgm:t>
    </dgm:pt>
    <dgm:pt modelId="{6F04EFFB-D48C-41F7-B61D-2C8893398504}" type="parTrans" cxnId="{D309AAFD-BC94-4E21-8E7B-010F3924A2C8}">
      <dgm:prSet/>
      <dgm:spPr/>
      <dgm:t>
        <a:bodyPr/>
        <a:lstStyle/>
        <a:p>
          <a:endParaRPr lang="en-US"/>
        </a:p>
      </dgm:t>
    </dgm:pt>
    <dgm:pt modelId="{3E8B2CC5-78D0-4E94-9659-28B218039CE7}" type="sibTrans" cxnId="{D309AAFD-BC94-4E21-8E7B-010F3924A2C8}">
      <dgm:prSet/>
      <dgm:spPr/>
      <dgm:t>
        <a:bodyPr/>
        <a:lstStyle/>
        <a:p>
          <a:endParaRPr lang="en-US"/>
        </a:p>
      </dgm:t>
    </dgm:pt>
    <dgm:pt modelId="{4F48AFA0-5848-4C63-8671-3FAA7A675F21}">
      <dgm:prSet custT="1"/>
      <dgm:spPr/>
      <dgm:t>
        <a:bodyPr/>
        <a:lstStyle/>
        <a:p>
          <a:r>
            <a:rPr lang="en-US" sz="2000" dirty="0"/>
            <a:t>9 cIRB approved / Pending Readiness Call</a:t>
          </a:r>
        </a:p>
      </dgm:t>
    </dgm:pt>
    <dgm:pt modelId="{445027FB-74D8-4B15-B59F-D94C59E53F89}" type="parTrans" cxnId="{AC75F5E7-39BC-4DD9-A05B-7D700CC2C3B4}">
      <dgm:prSet/>
      <dgm:spPr/>
      <dgm:t>
        <a:bodyPr/>
        <a:lstStyle/>
        <a:p>
          <a:endParaRPr lang="en-US"/>
        </a:p>
      </dgm:t>
    </dgm:pt>
    <dgm:pt modelId="{24889634-FB01-4489-9D68-105B2DF5E253}" type="sibTrans" cxnId="{AC75F5E7-39BC-4DD9-A05B-7D700CC2C3B4}">
      <dgm:prSet/>
      <dgm:spPr/>
      <dgm:t>
        <a:bodyPr/>
        <a:lstStyle/>
        <a:p>
          <a:endParaRPr lang="en-US"/>
        </a:p>
      </dgm:t>
    </dgm:pt>
    <dgm:pt modelId="{1C69E544-B72A-44B0-9262-D9ED9BFA5EBB}">
      <dgm:prSet custT="1"/>
      <dgm:spPr/>
      <dgm:t>
        <a:bodyPr/>
        <a:lstStyle/>
        <a:p>
          <a:r>
            <a:rPr lang="en-US" sz="2000" dirty="0"/>
            <a:t>4 (12?) slow moving</a:t>
          </a:r>
        </a:p>
      </dgm:t>
    </dgm:pt>
    <dgm:pt modelId="{75C990BD-F829-4492-A4C7-56D547812493}" type="parTrans" cxnId="{25A34832-0A0D-4318-90AF-1B22BE35887A}">
      <dgm:prSet/>
      <dgm:spPr/>
      <dgm:t>
        <a:bodyPr/>
        <a:lstStyle/>
        <a:p>
          <a:endParaRPr lang="en-US"/>
        </a:p>
      </dgm:t>
    </dgm:pt>
    <dgm:pt modelId="{13E3FA36-EF45-44A4-8319-4595F03B598A}" type="sibTrans" cxnId="{25A34832-0A0D-4318-90AF-1B22BE35887A}">
      <dgm:prSet/>
      <dgm:spPr/>
      <dgm:t>
        <a:bodyPr/>
        <a:lstStyle/>
        <a:p>
          <a:endParaRPr lang="en-US"/>
        </a:p>
      </dgm:t>
    </dgm:pt>
    <dgm:pt modelId="{B89BC47C-B4B6-4051-8BDA-888B86FD91DC}">
      <dgm:prSet phldrT="[Text]"/>
      <dgm:spPr/>
      <dgm:t>
        <a:bodyPr/>
        <a:lstStyle/>
        <a:p>
          <a:endParaRPr lang="en-US" sz="2000" dirty="0"/>
        </a:p>
      </dgm:t>
    </dgm:pt>
    <dgm:pt modelId="{8FB00E08-6B6B-45DB-8692-8CA46E48CCA6}" type="parTrans" cxnId="{D3C0B8D0-E70F-49BD-982A-9F42424FBE34}">
      <dgm:prSet/>
      <dgm:spPr/>
      <dgm:t>
        <a:bodyPr/>
        <a:lstStyle/>
        <a:p>
          <a:endParaRPr lang="en-US"/>
        </a:p>
      </dgm:t>
    </dgm:pt>
    <dgm:pt modelId="{75987DAC-AC5D-4D60-8978-C4E84F11CD16}" type="sibTrans" cxnId="{D3C0B8D0-E70F-49BD-982A-9F42424FBE34}">
      <dgm:prSet/>
      <dgm:spPr/>
      <dgm:t>
        <a:bodyPr/>
        <a:lstStyle/>
        <a:p>
          <a:endParaRPr lang="en-US"/>
        </a:p>
      </dgm:t>
    </dgm:pt>
    <dgm:pt modelId="{F66D0A30-0102-4EF0-8C8D-986EF2FD8BD7}">
      <dgm:prSet custT="1"/>
      <dgm:spPr/>
      <dgm:t>
        <a:bodyPr/>
        <a:lstStyle/>
        <a:p>
          <a:r>
            <a:rPr lang="en-US" sz="2000" dirty="0"/>
            <a:t>30 Canadian Sites</a:t>
          </a:r>
        </a:p>
      </dgm:t>
    </dgm:pt>
    <dgm:pt modelId="{A9628FB0-F27A-4FAF-88C1-4E142A6036CA}" type="parTrans" cxnId="{C860BD7F-6FF5-4BB8-B8C4-BD75F995B541}">
      <dgm:prSet/>
      <dgm:spPr/>
      <dgm:t>
        <a:bodyPr/>
        <a:lstStyle/>
        <a:p>
          <a:endParaRPr lang="en-US"/>
        </a:p>
      </dgm:t>
    </dgm:pt>
    <dgm:pt modelId="{6A3F0760-FCB5-472C-9E38-71B95E95CE5A}" type="sibTrans" cxnId="{C860BD7F-6FF5-4BB8-B8C4-BD75F995B541}">
      <dgm:prSet/>
      <dgm:spPr/>
      <dgm:t>
        <a:bodyPr/>
        <a:lstStyle/>
        <a:p>
          <a:endParaRPr lang="en-US"/>
        </a:p>
      </dgm:t>
    </dgm:pt>
    <dgm:pt modelId="{E7DA485B-38AF-44EE-B007-67947873ABAA}">
      <dgm:prSet custT="1"/>
      <dgm:spPr/>
      <dgm:t>
        <a:bodyPr/>
        <a:lstStyle/>
        <a:p>
          <a:r>
            <a:rPr lang="en-US" sz="3600"/>
            <a:t>178+ </a:t>
          </a:r>
          <a:r>
            <a:rPr lang="en-US" sz="3600" dirty="0"/>
            <a:t>active/site released to enroll</a:t>
          </a:r>
        </a:p>
      </dgm:t>
    </dgm:pt>
    <dgm:pt modelId="{E3F07FD8-1D26-4502-9ECF-67535F488DFA}" type="parTrans" cxnId="{07F23FC6-0255-42A9-946E-9D542BB980AA}">
      <dgm:prSet/>
      <dgm:spPr/>
      <dgm:t>
        <a:bodyPr/>
        <a:lstStyle/>
        <a:p>
          <a:endParaRPr lang="en-US"/>
        </a:p>
      </dgm:t>
    </dgm:pt>
    <dgm:pt modelId="{B283AEF5-6357-45CE-8A6E-EEBD649D11B6}" type="sibTrans" cxnId="{07F23FC6-0255-42A9-946E-9D542BB980AA}">
      <dgm:prSet/>
      <dgm:spPr/>
      <dgm:t>
        <a:bodyPr/>
        <a:lstStyle/>
        <a:p>
          <a:endParaRPr lang="en-US"/>
        </a:p>
      </dgm:t>
    </dgm:pt>
    <dgm:pt modelId="{321E8EEA-E3FC-47E6-9BAA-98E068AD969F}">
      <dgm:prSet custT="1"/>
      <dgm:spPr/>
      <dgm:t>
        <a:bodyPr/>
        <a:lstStyle/>
        <a:p>
          <a:r>
            <a:rPr lang="en-US" sz="2000" dirty="0"/>
            <a:t>3 suspended / coming back</a:t>
          </a:r>
        </a:p>
      </dgm:t>
    </dgm:pt>
    <dgm:pt modelId="{0829D40F-D8A8-42DC-9FA5-0C59934A8BAB}" type="parTrans" cxnId="{49D59879-C554-4D92-B912-A3B9E94D9954}">
      <dgm:prSet/>
      <dgm:spPr/>
      <dgm:t>
        <a:bodyPr/>
        <a:lstStyle/>
        <a:p>
          <a:endParaRPr lang="en-US"/>
        </a:p>
      </dgm:t>
    </dgm:pt>
    <dgm:pt modelId="{9F30E9CF-C3B4-4724-B5C9-68334C152209}" type="sibTrans" cxnId="{49D59879-C554-4D92-B912-A3B9E94D9954}">
      <dgm:prSet/>
      <dgm:spPr/>
      <dgm:t>
        <a:bodyPr/>
        <a:lstStyle/>
        <a:p>
          <a:endParaRPr lang="en-US"/>
        </a:p>
      </dgm:t>
    </dgm:pt>
    <dgm:pt modelId="{D73330C9-226F-419F-8FC0-9D1F93DE2190}" type="pres">
      <dgm:prSet presAssocID="{30120659-A0BF-4A7F-BC51-EAD21971D8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DB726-33DD-442C-A06D-BC3E7CEEF635}" type="pres">
      <dgm:prSet presAssocID="{3F27D91B-7334-4458-B4F7-87DCF52666C9}" presName="composite" presStyleCnt="0"/>
      <dgm:spPr/>
    </dgm:pt>
    <dgm:pt modelId="{8133097B-6F81-4E5F-A02F-E29ED05AA99C}" type="pres">
      <dgm:prSet presAssocID="{3F27D91B-7334-4458-B4F7-87DCF52666C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BBD4A-111F-472F-9205-E55958E608AE}" type="pres">
      <dgm:prSet presAssocID="{3F27D91B-7334-4458-B4F7-87DCF52666C9}" presName="descendantText" presStyleLbl="alignAcc1" presStyleIdx="0" presStyleCnt="3" custLinFactNeighborX="0" custLinFactNeighborY="-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33653-523B-4461-9C57-D08C5D38E528}" type="pres">
      <dgm:prSet presAssocID="{CFF216B8-ADB4-4E96-B5A2-195D2B6B4F35}" presName="sp" presStyleCnt="0"/>
      <dgm:spPr/>
    </dgm:pt>
    <dgm:pt modelId="{BE459414-37E9-4744-AA5C-9541C25A34D5}" type="pres">
      <dgm:prSet presAssocID="{04E721FF-AEE7-4BB1-AAED-A6B8AD444FAA}" presName="composite" presStyleCnt="0"/>
      <dgm:spPr/>
    </dgm:pt>
    <dgm:pt modelId="{9F4BC062-162A-4ED9-BFA0-E862410D6F35}" type="pres">
      <dgm:prSet presAssocID="{04E721FF-AEE7-4BB1-AAED-A6B8AD444F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98E0-1269-4D1C-8C9D-2FE474943A35}" type="pres">
      <dgm:prSet presAssocID="{04E721FF-AEE7-4BB1-AAED-A6B8AD444FAA}" presName="descendantText" presStyleLbl="alignAcc1" presStyleIdx="1" presStyleCnt="3" custScaleY="146407" custLinFactNeighborX="0" custLinFactNeighborY="-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A7F03-E3BE-4749-BAF6-F65E39EE5AC0}" type="pres">
      <dgm:prSet presAssocID="{E9C5E74B-F852-4CBD-8430-F3338E89C0C5}" presName="sp" presStyleCnt="0"/>
      <dgm:spPr/>
    </dgm:pt>
    <dgm:pt modelId="{D9B11E76-33F8-4384-AB09-C490BA44B80B}" type="pres">
      <dgm:prSet presAssocID="{CA53B560-928B-485C-BC27-26E181096073}" presName="composite" presStyleCnt="0"/>
      <dgm:spPr/>
    </dgm:pt>
    <dgm:pt modelId="{A437CF74-7A3F-4003-A7E7-D950B2E8C018}" type="pres">
      <dgm:prSet presAssocID="{CA53B560-928B-485C-BC27-26E18109607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D785C-1197-4552-B348-22E4E6D365D1}" type="pres">
      <dgm:prSet presAssocID="{CA53B560-928B-485C-BC27-26E18109607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60BD7F-6FF5-4BB8-B8C4-BD75F995B541}" srcId="{04E721FF-AEE7-4BB1-AAED-A6B8AD444FAA}" destId="{F66D0A30-0102-4EF0-8C8D-986EF2FD8BD7}" srcOrd="4" destOrd="0" parTransId="{A9628FB0-F27A-4FAF-88C1-4E142A6036CA}" sibTransId="{6A3F0760-FCB5-472C-9E38-71B95E95CE5A}"/>
    <dgm:cxn modelId="{7CD43705-0784-4B42-B8D4-E1D58B9890F9}" srcId="{04E721FF-AEE7-4BB1-AAED-A6B8AD444FAA}" destId="{95539378-20AD-4DC1-A900-573740E7A3D6}" srcOrd="0" destOrd="0" parTransId="{F547D518-2216-47CB-AE20-176F4443A9DB}" sibTransId="{3ADDF7C4-75F0-4F9B-9F11-3A9898F39C05}"/>
    <dgm:cxn modelId="{748FFE47-E0AE-49DB-8463-0524A658053B}" type="presOf" srcId="{292A6326-45CD-457F-A8A1-977D30BA0F85}" destId="{562BBD4A-111F-472F-9205-E55958E608AE}" srcOrd="0" destOrd="1" presId="urn:microsoft.com/office/officeart/2005/8/layout/chevron2"/>
    <dgm:cxn modelId="{047BE400-06DC-4ECA-9358-D495FB753A98}" type="presOf" srcId="{1C69E544-B72A-44B0-9262-D9ED9BFA5EBB}" destId="{E00E98E0-1269-4D1C-8C9D-2FE474943A35}" srcOrd="0" destOrd="2" presId="urn:microsoft.com/office/officeart/2005/8/layout/chevron2"/>
    <dgm:cxn modelId="{66E4695E-D435-40C9-8011-16890DDE0E7D}" srcId="{CA53B560-928B-485C-BC27-26E181096073}" destId="{648B51A1-DAF5-4DC0-927D-0EB3FE0B9966}" srcOrd="0" destOrd="0" parTransId="{9775AE09-E185-46AD-8648-32AAD7DEA54C}" sibTransId="{BA5A8EA5-3DA8-4AD7-B428-C141D117DF3D}"/>
    <dgm:cxn modelId="{5FC5AD80-D6D3-4E6F-9CC0-A956E1AD44D1}" type="presOf" srcId="{3A88CED5-B457-4D46-8CFF-A4841BB9940E}" destId="{562BBD4A-111F-472F-9205-E55958E608AE}" srcOrd="0" destOrd="0" presId="urn:microsoft.com/office/officeart/2005/8/layout/chevron2"/>
    <dgm:cxn modelId="{D309AAFD-BC94-4E21-8E7B-010F3924A2C8}" srcId="{3F27D91B-7334-4458-B4F7-87DCF52666C9}" destId="{292A6326-45CD-457F-A8A1-977D30BA0F85}" srcOrd="1" destOrd="0" parTransId="{6F04EFFB-D48C-41F7-B61D-2C8893398504}" sibTransId="{3E8B2CC5-78D0-4E94-9659-28B218039CE7}"/>
    <dgm:cxn modelId="{ABB863D9-7F39-4F84-9B59-93488C58D619}" srcId="{30120659-A0BF-4A7F-BC51-EAD21971D8AA}" destId="{3F27D91B-7334-4458-B4F7-87DCF52666C9}" srcOrd="0" destOrd="0" parTransId="{770C63A7-B198-4A60-874E-8BE34E03020A}" sibTransId="{CFF216B8-ADB4-4E96-B5A2-195D2B6B4F35}"/>
    <dgm:cxn modelId="{2A6EC0F6-3553-4452-BE08-16CB1E44ABCF}" type="presOf" srcId="{4F48AFA0-5848-4C63-8671-3FAA7A675F21}" destId="{E00E98E0-1269-4D1C-8C9D-2FE474943A35}" srcOrd="0" destOrd="1" presId="urn:microsoft.com/office/officeart/2005/8/layout/chevron2"/>
    <dgm:cxn modelId="{A9B20A25-894E-457B-8125-71D4C08D0E78}" type="presOf" srcId="{30120659-A0BF-4A7F-BC51-EAD21971D8AA}" destId="{D73330C9-226F-419F-8FC0-9D1F93DE2190}" srcOrd="0" destOrd="0" presId="urn:microsoft.com/office/officeart/2005/8/layout/chevron2"/>
    <dgm:cxn modelId="{319A240C-C9EA-4DE5-B8BF-9D645181CBB8}" srcId="{30120659-A0BF-4A7F-BC51-EAD21971D8AA}" destId="{04E721FF-AEE7-4BB1-AAED-A6B8AD444FAA}" srcOrd="1" destOrd="0" parTransId="{28F14292-DEFE-40A4-96B9-AD6EE722E03C}" sibTransId="{E9C5E74B-F852-4CBD-8430-F3338E89C0C5}"/>
    <dgm:cxn modelId="{E73037CC-1220-4567-B2E4-A0C996819D83}" type="presOf" srcId="{F66D0A30-0102-4EF0-8C8D-986EF2FD8BD7}" destId="{E00E98E0-1269-4D1C-8C9D-2FE474943A35}" srcOrd="0" destOrd="4" presId="urn:microsoft.com/office/officeart/2005/8/layout/chevron2"/>
    <dgm:cxn modelId="{E7AD6FE6-B7D9-4E22-B91C-EA7EF3F9CE24}" type="presOf" srcId="{648B51A1-DAF5-4DC0-927D-0EB3FE0B9966}" destId="{E51D785C-1197-4552-B348-22E4E6D365D1}" srcOrd="0" destOrd="0" presId="urn:microsoft.com/office/officeart/2005/8/layout/chevron2"/>
    <dgm:cxn modelId="{07F23FC6-0255-42A9-946E-9D542BB980AA}" srcId="{CA53B560-928B-485C-BC27-26E181096073}" destId="{E7DA485B-38AF-44EE-B007-67947873ABAA}" srcOrd="1" destOrd="0" parTransId="{E3F07FD8-1D26-4502-9ECF-67535F488DFA}" sibTransId="{B283AEF5-6357-45CE-8A6E-EEBD649D11B6}"/>
    <dgm:cxn modelId="{C9BE36DA-3B82-4DEF-A0E9-EA282DB4AAD4}" srcId="{3F27D91B-7334-4458-B4F7-87DCF52666C9}" destId="{3A88CED5-B457-4D46-8CFF-A4841BB9940E}" srcOrd="0" destOrd="0" parTransId="{EC389151-4715-40A5-9400-4C7DDC3703BC}" sibTransId="{14BE7D32-B514-4523-908A-77A5FD0680D9}"/>
    <dgm:cxn modelId="{5390FE48-2EEC-4F62-A915-D1E4334424ED}" type="presOf" srcId="{3F27D91B-7334-4458-B4F7-87DCF52666C9}" destId="{8133097B-6F81-4E5F-A02F-E29ED05AA99C}" srcOrd="0" destOrd="0" presId="urn:microsoft.com/office/officeart/2005/8/layout/chevron2"/>
    <dgm:cxn modelId="{AC75F5E7-39BC-4DD9-A05B-7D700CC2C3B4}" srcId="{04E721FF-AEE7-4BB1-AAED-A6B8AD444FAA}" destId="{4F48AFA0-5848-4C63-8671-3FAA7A675F21}" srcOrd="1" destOrd="0" parTransId="{445027FB-74D8-4B15-B59F-D94C59E53F89}" sibTransId="{24889634-FB01-4489-9D68-105B2DF5E253}"/>
    <dgm:cxn modelId="{340AF7C8-2A8B-4762-B7A3-4FF6D29EFA25}" srcId="{30120659-A0BF-4A7F-BC51-EAD21971D8AA}" destId="{CA53B560-928B-485C-BC27-26E181096073}" srcOrd="2" destOrd="0" parTransId="{CA9F116F-8666-44CB-BC0A-A67ECD3FDFB3}" sibTransId="{6E603674-8974-4ED6-9582-022B7559598C}"/>
    <dgm:cxn modelId="{D3C0B8D0-E70F-49BD-982A-9F42424FBE34}" srcId="{CA53B560-928B-485C-BC27-26E181096073}" destId="{B89BC47C-B4B6-4051-8BDA-888B86FD91DC}" srcOrd="2" destOrd="0" parTransId="{8FB00E08-6B6B-45DB-8692-8CA46E48CCA6}" sibTransId="{75987DAC-AC5D-4D60-8978-C4E84F11CD16}"/>
    <dgm:cxn modelId="{20DA82D1-C51F-498F-8F06-3882B5B650EC}" type="presOf" srcId="{321E8EEA-E3FC-47E6-9BAA-98E068AD969F}" destId="{E00E98E0-1269-4D1C-8C9D-2FE474943A35}" srcOrd="0" destOrd="3" presId="urn:microsoft.com/office/officeart/2005/8/layout/chevron2"/>
    <dgm:cxn modelId="{25A34832-0A0D-4318-90AF-1B22BE35887A}" srcId="{04E721FF-AEE7-4BB1-AAED-A6B8AD444FAA}" destId="{1C69E544-B72A-44B0-9262-D9ED9BFA5EBB}" srcOrd="2" destOrd="0" parTransId="{75C990BD-F829-4492-A4C7-56D547812493}" sibTransId="{13E3FA36-EF45-44A4-8319-4595F03B598A}"/>
    <dgm:cxn modelId="{49D59879-C554-4D92-B912-A3B9E94D9954}" srcId="{04E721FF-AEE7-4BB1-AAED-A6B8AD444FAA}" destId="{321E8EEA-E3FC-47E6-9BAA-98E068AD969F}" srcOrd="3" destOrd="0" parTransId="{0829D40F-D8A8-42DC-9FA5-0C59934A8BAB}" sibTransId="{9F30E9CF-C3B4-4724-B5C9-68334C152209}"/>
    <dgm:cxn modelId="{E1842A06-9035-4DB3-A80E-8AC4C0EBB2D1}" type="presOf" srcId="{95539378-20AD-4DC1-A900-573740E7A3D6}" destId="{E00E98E0-1269-4D1C-8C9D-2FE474943A35}" srcOrd="0" destOrd="0" presId="urn:microsoft.com/office/officeart/2005/8/layout/chevron2"/>
    <dgm:cxn modelId="{FB074CF1-6805-4AA2-9006-049CCD796C13}" type="presOf" srcId="{CA53B560-928B-485C-BC27-26E181096073}" destId="{A437CF74-7A3F-4003-A7E7-D950B2E8C018}" srcOrd="0" destOrd="0" presId="urn:microsoft.com/office/officeart/2005/8/layout/chevron2"/>
    <dgm:cxn modelId="{3DA492A5-2A48-43E5-8E63-A62F823B4592}" type="presOf" srcId="{E7DA485B-38AF-44EE-B007-67947873ABAA}" destId="{E51D785C-1197-4552-B348-22E4E6D365D1}" srcOrd="0" destOrd="1" presId="urn:microsoft.com/office/officeart/2005/8/layout/chevron2"/>
    <dgm:cxn modelId="{B74D552B-B630-4C04-97E1-BEBE6EDA0A1C}" type="presOf" srcId="{B89BC47C-B4B6-4051-8BDA-888B86FD91DC}" destId="{E51D785C-1197-4552-B348-22E4E6D365D1}" srcOrd="0" destOrd="2" presId="urn:microsoft.com/office/officeart/2005/8/layout/chevron2"/>
    <dgm:cxn modelId="{547F9AEB-9DE4-4AF9-946C-28E422EE1047}" type="presOf" srcId="{04E721FF-AEE7-4BB1-AAED-A6B8AD444FAA}" destId="{9F4BC062-162A-4ED9-BFA0-E862410D6F35}" srcOrd="0" destOrd="0" presId="urn:microsoft.com/office/officeart/2005/8/layout/chevron2"/>
    <dgm:cxn modelId="{67572D5B-377D-46EF-900E-B4A07D00B505}" type="presParOf" srcId="{D73330C9-226F-419F-8FC0-9D1F93DE2190}" destId="{CA6DB726-33DD-442C-A06D-BC3E7CEEF635}" srcOrd="0" destOrd="0" presId="urn:microsoft.com/office/officeart/2005/8/layout/chevron2"/>
    <dgm:cxn modelId="{ECC922CB-8849-4E01-9022-38B02F9E2E3A}" type="presParOf" srcId="{CA6DB726-33DD-442C-A06D-BC3E7CEEF635}" destId="{8133097B-6F81-4E5F-A02F-E29ED05AA99C}" srcOrd="0" destOrd="0" presId="urn:microsoft.com/office/officeart/2005/8/layout/chevron2"/>
    <dgm:cxn modelId="{7B7484EA-3758-455C-A225-77CF01CC3ECA}" type="presParOf" srcId="{CA6DB726-33DD-442C-A06D-BC3E7CEEF635}" destId="{562BBD4A-111F-472F-9205-E55958E608AE}" srcOrd="1" destOrd="0" presId="urn:microsoft.com/office/officeart/2005/8/layout/chevron2"/>
    <dgm:cxn modelId="{01B8069D-6C8D-4C70-BD33-79912B82F191}" type="presParOf" srcId="{D73330C9-226F-419F-8FC0-9D1F93DE2190}" destId="{C4F33653-523B-4461-9C57-D08C5D38E528}" srcOrd="1" destOrd="0" presId="urn:microsoft.com/office/officeart/2005/8/layout/chevron2"/>
    <dgm:cxn modelId="{5E9642E1-316D-404A-BA9D-AD35157280A7}" type="presParOf" srcId="{D73330C9-226F-419F-8FC0-9D1F93DE2190}" destId="{BE459414-37E9-4744-AA5C-9541C25A34D5}" srcOrd="2" destOrd="0" presId="urn:microsoft.com/office/officeart/2005/8/layout/chevron2"/>
    <dgm:cxn modelId="{A1856C29-07E1-4430-A714-D2772FA80470}" type="presParOf" srcId="{BE459414-37E9-4744-AA5C-9541C25A34D5}" destId="{9F4BC062-162A-4ED9-BFA0-E862410D6F35}" srcOrd="0" destOrd="0" presId="urn:microsoft.com/office/officeart/2005/8/layout/chevron2"/>
    <dgm:cxn modelId="{4E433119-B928-443A-8819-A02B016F3544}" type="presParOf" srcId="{BE459414-37E9-4744-AA5C-9541C25A34D5}" destId="{E00E98E0-1269-4D1C-8C9D-2FE474943A35}" srcOrd="1" destOrd="0" presId="urn:microsoft.com/office/officeart/2005/8/layout/chevron2"/>
    <dgm:cxn modelId="{5FED7F6A-3F47-450F-9711-F1329A12B4FF}" type="presParOf" srcId="{D73330C9-226F-419F-8FC0-9D1F93DE2190}" destId="{5BAA7F03-E3BE-4749-BAF6-F65E39EE5AC0}" srcOrd="3" destOrd="0" presId="urn:microsoft.com/office/officeart/2005/8/layout/chevron2"/>
    <dgm:cxn modelId="{D93E9A4B-58DB-4F34-9AD5-0F6E2FD93BBB}" type="presParOf" srcId="{D73330C9-226F-419F-8FC0-9D1F93DE2190}" destId="{D9B11E76-33F8-4384-AB09-C490BA44B80B}" srcOrd="4" destOrd="0" presId="urn:microsoft.com/office/officeart/2005/8/layout/chevron2"/>
    <dgm:cxn modelId="{792C0218-E8A8-4AFD-AED3-7AEB2341B119}" type="presParOf" srcId="{D9B11E76-33F8-4384-AB09-C490BA44B80B}" destId="{A437CF74-7A3F-4003-A7E7-D950B2E8C018}" srcOrd="0" destOrd="0" presId="urn:microsoft.com/office/officeart/2005/8/layout/chevron2"/>
    <dgm:cxn modelId="{2F932D90-153E-480F-BD20-E8753E24C1E9}" type="presParOf" srcId="{D9B11E76-33F8-4384-AB09-C490BA44B80B}" destId="{E51D785C-1197-4552-B348-22E4E6D365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3097B-6F81-4E5F-A02F-E29ED05AA99C}">
      <dsp:nvSpPr>
        <dsp:cNvPr id="0" name=""/>
        <dsp:cNvSpPr/>
      </dsp:nvSpPr>
      <dsp:spPr>
        <a:xfrm rot="5400000">
          <a:off x="-252462" y="254885"/>
          <a:ext cx="1683082" cy="1178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Current</a:t>
          </a:r>
        </a:p>
      </dsp:txBody>
      <dsp:txXfrm rot="-5400000">
        <a:off x="1" y="591502"/>
        <a:ext cx="1178157" cy="504925"/>
      </dsp:txXfrm>
    </dsp:sp>
    <dsp:sp modelId="{562BBD4A-111F-472F-9205-E55958E608AE}">
      <dsp:nvSpPr>
        <dsp:cNvPr id="0" name=""/>
        <dsp:cNvSpPr/>
      </dsp:nvSpPr>
      <dsp:spPr>
        <a:xfrm rot="5400000">
          <a:off x="4675409" y="-3497246"/>
          <a:ext cx="1094003" cy="8088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133 sites released  / 123 active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 rot="-5400000">
        <a:off x="1178158" y="53410"/>
        <a:ext cx="8035101" cy="987193"/>
      </dsp:txXfrm>
    </dsp:sp>
    <dsp:sp modelId="{9F4BC062-162A-4ED9-BFA0-E862410D6F35}">
      <dsp:nvSpPr>
        <dsp:cNvPr id="0" name=""/>
        <dsp:cNvSpPr/>
      </dsp:nvSpPr>
      <dsp:spPr>
        <a:xfrm rot="5400000">
          <a:off x="-252462" y="2009421"/>
          <a:ext cx="1683082" cy="1178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Pending</a:t>
          </a:r>
        </a:p>
      </dsp:txBody>
      <dsp:txXfrm rot="-5400000">
        <a:off x="1" y="2346038"/>
        <a:ext cx="1178157" cy="504925"/>
      </dsp:txXfrm>
    </dsp:sp>
    <dsp:sp modelId="{E00E98E0-1269-4D1C-8C9D-2FE474943A35}">
      <dsp:nvSpPr>
        <dsp:cNvPr id="0" name=""/>
        <dsp:cNvSpPr/>
      </dsp:nvSpPr>
      <dsp:spPr>
        <a:xfrm rot="5400000">
          <a:off x="4421561" y="-1843051"/>
          <a:ext cx="1601697" cy="8088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1 submitted to cIRB / 8 working on submission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9 cIRB approved / Pending Readiness Call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4 (12?) slow moving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3 suspended / coming back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30 Canadian Sites</a:t>
          </a:r>
        </a:p>
      </dsp:txBody>
      <dsp:txXfrm rot="-5400000">
        <a:off x="1178157" y="1478541"/>
        <a:ext cx="8010318" cy="1445321"/>
      </dsp:txXfrm>
    </dsp:sp>
    <dsp:sp modelId="{A437CF74-7A3F-4003-A7E7-D950B2E8C018}">
      <dsp:nvSpPr>
        <dsp:cNvPr id="0" name=""/>
        <dsp:cNvSpPr/>
      </dsp:nvSpPr>
      <dsp:spPr>
        <a:xfrm rot="5400000">
          <a:off x="-252462" y="3510111"/>
          <a:ext cx="1683082" cy="1178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Expected</a:t>
          </a:r>
        </a:p>
      </dsp:txBody>
      <dsp:txXfrm rot="-5400000">
        <a:off x="1" y="3846728"/>
        <a:ext cx="1178157" cy="504925"/>
      </dsp:txXfrm>
    </dsp:sp>
    <dsp:sp modelId="{E51D785C-1197-4552-B348-22E4E6D365D1}">
      <dsp:nvSpPr>
        <dsp:cNvPr id="0" name=""/>
        <dsp:cNvSpPr/>
      </dsp:nvSpPr>
      <dsp:spPr>
        <a:xfrm rot="5400000">
          <a:off x="4675409" y="-239602"/>
          <a:ext cx="1094003" cy="8088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/>
            <a:t>178+ </a:t>
          </a:r>
          <a:r>
            <a:rPr lang="en-US" sz="3600" kern="1200" dirty="0"/>
            <a:t>active/site released to enroll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1178158" y="3311054"/>
        <a:ext cx="8035101" cy="987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3A38-BAAF-C341-8873-BDCBB309026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0FEA1-91FE-6640-ADBF-4D08DDDBD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6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FEA1-91FE-6640-ADBF-4D08DDDBD8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6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FEA1-91FE-6640-ADBF-4D08DDDBD8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3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highlight>
                  <a:srgbClr val="FFFF00"/>
                </a:highlight>
              </a:rPr>
              <a:t>Subject taking OTC CBD oil for anxiety and concerned about concomitant use with apixaban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highlight>
                  <a:srgbClr val="FFFF00"/>
                </a:highlight>
              </a:rPr>
              <a:t>Document is available for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highlight>
                  <a:srgbClr val="FFFF00"/>
                </a:highlight>
              </a:rPr>
              <a:t>CBD = cannabidiol</a:t>
            </a:r>
          </a:p>
          <a:p>
            <a:endParaRPr lang="en-US" dirty="0"/>
          </a:p>
          <a:p>
            <a:r>
              <a:rPr lang="en-US" sz="2600" dirty="0"/>
              <a:t>Apixaban is a substrate of both cytochrome P450 3A4 (CYP3A4) and P-glycoprotein (P-gp). Inducers of CYP3A4 and </a:t>
            </a:r>
            <a:r>
              <a:rPr lang="en-US" sz="2600" b="1" dirty="0"/>
              <a:t>P-gp</a:t>
            </a:r>
            <a:r>
              <a:rPr lang="en-US" sz="2600" dirty="0"/>
              <a:t> </a:t>
            </a:r>
            <a:r>
              <a:rPr lang="en-US" sz="2600" b="1" dirty="0"/>
              <a:t>decrease exposure to apixaban and increase the risk of stroke and other thromboembolic events.</a:t>
            </a:r>
          </a:p>
          <a:p>
            <a:pPr lvl="1"/>
            <a:r>
              <a:rPr lang="en-US" sz="2200" dirty="0"/>
              <a:t>CBD is metabolized by the CYP enzymes2 and </a:t>
            </a:r>
            <a:r>
              <a:rPr lang="en-US" sz="2200" b="1" dirty="0"/>
              <a:t>may affect the P-gp </a:t>
            </a:r>
            <a:r>
              <a:rPr lang="en-US" sz="2200" dirty="0"/>
              <a:t>proteins.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0FEA1-91FE-6640-ADBF-4D08DDDBD8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6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05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C3BCE-7616-C14E-BB06-C4BB13AD19E5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58856-8D4B-DE47-A9AF-7B3C5080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0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7779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95103"/>
            <a:ext cx="10515600" cy="13290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40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13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73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94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2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6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3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11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87440"/>
            <a:ext cx="12192000" cy="670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58539"/>
            <a:ext cx="1086294" cy="105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34" y="6326372"/>
            <a:ext cx="1842566" cy="3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and Coordinator Webinar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22,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4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49" y="25430"/>
            <a:ext cx="9599341" cy="1325563"/>
          </a:xfrm>
        </p:spPr>
        <p:txBody>
          <a:bodyPr/>
          <a:lstStyle/>
          <a:p>
            <a:r>
              <a:rPr lang="en-US" dirty="0"/>
              <a:t>Site startup: Adding New Sites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EC62E8-274B-429B-9469-405B0E607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075527"/>
              </p:ext>
            </p:extLst>
          </p:nvPr>
        </p:nvGraphicFramePr>
        <p:xfrm>
          <a:off x="1683834" y="1051703"/>
          <a:ext cx="9266664" cy="494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59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ARCADIA-CSI Site startup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78 cIRB packets sent to sites, 25 cIRB site approvals </a:t>
            </a:r>
          </a:p>
          <a:p>
            <a:r>
              <a:rPr lang="en-US" sz="3600" dirty="0"/>
              <a:t>70 CTAs sent to sites, 27 CTAs approved </a:t>
            </a:r>
          </a:p>
          <a:p>
            <a:r>
              <a:rPr lang="en-US" sz="3600" dirty="0"/>
              <a:t>3 site readiness calls </a:t>
            </a:r>
            <a:r>
              <a:rPr lang="en-US" sz="3600" dirty="0" smtClean="0"/>
              <a:t>completed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4999F-BB35-4BD5-A5DF-268B1535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0" y="5608320"/>
            <a:ext cx="1319074" cy="11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9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F41E7-C9CF-2E49-98C7-EB2D4F20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Coordinator hero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549E-8986-9147-8DB0-CAAF2AC9D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Lisa Bertrand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St. Mary’s Medical Center, Grand Junction, 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want thank her &amp; the site for their continued following of a patient that moved to another state to make sure he stays engaged and committed to the trial despite the distance and the complications to transfer the subject to another site.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appreciate the many extra miles you have gone to keep this subject in the trial!</a:t>
            </a:r>
          </a:p>
        </p:txBody>
      </p:sp>
    </p:spTree>
    <p:extLst>
      <p:ext uri="{BB962C8B-B14F-4D97-AF65-F5344CB8AC3E}">
        <p14:creationId xmlns:p14="http://schemas.microsoft.com/office/powerpoint/2010/main" val="52415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BCE6-3D8C-6E4A-BBA5-A26A46D9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unblinding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A28D-4BE4-B944-85EA-222265B1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9156"/>
            <a:ext cx="5763525" cy="4136359"/>
          </a:xfrm>
        </p:spPr>
        <p:txBody>
          <a:bodyPr>
            <a:normAutofit/>
          </a:bodyPr>
          <a:lstStyle/>
          <a:p>
            <a:r>
              <a:rPr lang="en-US" dirty="0"/>
              <a:t>Make sure subject has wallet card at every f/u (and during </a:t>
            </a:r>
            <a:r>
              <a:rPr lang="en-US" dirty="0">
                <a:solidFill>
                  <a:srgbClr val="FF0000"/>
                </a:solidFill>
              </a:rPr>
              <a:t>emergencies</a:t>
            </a:r>
            <a:r>
              <a:rPr lang="en-US" dirty="0"/>
              <a:t>!) —unblinding without Subject ID will lead to loss of valuable time!</a:t>
            </a:r>
          </a:p>
          <a:p>
            <a:pPr lvl="1"/>
            <a:r>
              <a:rPr lang="en-US" dirty="0"/>
              <a:t>Remind subject AND study team</a:t>
            </a:r>
          </a:p>
          <a:p>
            <a:pPr lvl="1"/>
            <a:r>
              <a:rPr lang="en-US" dirty="0"/>
              <a:t>Post ARCADIA Trial Hotline # </a:t>
            </a:r>
          </a:p>
          <a:p>
            <a:r>
              <a:rPr lang="en-US" dirty="0"/>
              <a:t>Unblinding should only be considered when there is an implication for immediate emergency treatment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715A46-DAFD-429C-B3BF-C61A62056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225" y="13889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4B8DD09-D8F0-44E9-A6BF-73C8C6FEA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62443"/>
              </p:ext>
            </p:extLst>
          </p:nvPr>
        </p:nvGraphicFramePr>
        <p:xfrm>
          <a:off x="7041879" y="345506"/>
          <a:ext cx="4752075" cy="562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r:id="rId3" imgW="5029101" imgH="3886200" progId="AcroExch.Document.DC">
                  <p:embed/>
                </p:oleObj>
              </mc:Choice>
              <mc:Fallback>
                <p:oleObj name="Acrobat Document" r:id="rId3" imgW="5029101" imgH="388620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041" t="19281" r="32954" b="22549"/>
                      <a:stretch>
                        <a:fillRect/>
                      </a:stretch>
                    </p:blipFill>
                    <p:spPr bwMode="auto">
                      <a:xfrm>
                        <a:off x="7041879" y="345506"/>
                        <a:ext cx="4752075" cy="5620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960248-0D9F-4523-A53C-862CB91400C8}"/>
              </a:ext>
            </a:extLst>
          </p:cNvPr>
          <p:cNvCxnSpPr>
            <a:cxnSpLocks/>
          </p:cNvCxnSpPr>
          <p:nvPr/>
        </p:nvCxnSpPr>
        <p:spPr>
          <a:xfrm>
            <a:off x="5150122" y="3886200"/>
            <a:ext cx="3712381" cy="67151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6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8987-EA2C-5346-8787-A72B9070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003"/>
            <a:ext cx="10515600" cy="1325563"/>
          </a:xfrm>
        </p:spPr>
        <p:txBody>
          <a:bodyPr/>
          <a:lstStyle/>
          <a:p>
            <a:r>
              <a:rPr lang="en-US" dirty="0"/>
              <a:t>Reminders: Echo &amp; Prescreening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8C2E-4B8D-C24B-BEBE-F47EFFB8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9170"/>
            <a:ext cx="10725615" cy="5415708"/>
          </a:xfrm>
        </p:spPr>
        <p:txBody>
          <a:bodyPr/>
          <a:lstStyle/>
          <a:p>
            <a:r>
              <a:rPr lang="en-US" sz="2400" dirty="0"/>
              <a:t>Please don’t “pre-screen”</a:t>
            </a:r>
          </a:p>
          <a:p>
            <a:pPr lvl="1"/>
            <a:r>
              <a:rPr lang="en-US" sz="2000" dirty="0"/>
              <a:t>You will lose out on eligible patients!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Most eligible patients come from NTproBNP &amp; ECG results 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If ONLY eligible via echo (TTE), please make sure ALL data entered is correct to avoid randomizing ineligible subjects 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pPr marL="685800" lvl="2">
              <a:spcBef>
                <a:spcPts val="1000"/>
              </a:spcBef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BEBD6-0FD8-4E4B-B54A-515281706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99" r="19946" b="29950"/>
          <a:stretch/>
        </p:blipFill>
        <p:spPr>
          <a:xfrm>
            <a:off x="1791763" y="3277317"/>
            <a:ext cx="7568362" cy="2841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877BA1-FA28-42FE-9FCF-B311773FBFEB}"/>
              </a:ext>
            </a:extLst>
          </p:cNvPr>
          <p:cNvSpPr/>
          <p:nvPr/>
        </p:nvSpPr>
        <p:spPr>
          <a:xfrm>
            <a:off x="6346632" y="3662134"/>
            <a:ext cx="1100137" cy="114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8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Physician Letter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45542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do we send the letter?</a:t>
            </a:r>
          </a:p>
          <a:p>
            <a:pPr lvl="1"/>
            <a:r>
              <a:rPr lang="en-US" dirty="0"/>
              <a:t>To let the Physician know that their patient is on a new medication.</a:t>
            </a:r>
          </a:p>
          <a:p>
            <a:pPr lvl="1"/>
            <a:r>
              <a:rPr lang="en-US" dirty="0"/>
              <a:t>Who to contact for questions/concerns.</a:t>
            </a:r>
          </a:p>
          <a:p>
            <a:r>
              <a:rPr lang="en-US" dirty="0"/>
              <a:t>Who gets the letter?</a:t>
            </a:r>
          </a:p>
          <a:p>
            <a:pPr lvl="1"/>
            <a:r>
              <a:rPr lang="en-US" dirty="0"/>
              <a:t>The subject’s PCP and Cardiologist (if they have one)</a:t>
            </a:r>
          </a:p>
          <a:p>
            <a:r>
              <a:rPr lang="en-US" dirty="0"/>
              <a:t>When do you send the letter?</a:t>
            </a:r>
          </a:p>
          <a:p>
            <a:pPr lvl="1"/>
            <a:r>
              <a:rPr lang="en-US" dirty="0"/>
              <a:t>After the subject has been randomized?</a:t>
            </a:r>
          </a:p>
          <a:p>
            <a:r>
              <a:rPr lang="en-US" dirty="0"/>
              <a:t>Where do we find the letter?</a:t>
            </a:r>
          </a:p>
          <a:p>
            <a:pPr lvl="1"/>
            <a:r>
              <a:rPr lang="en-US" dirty="0"/>
              <a:t>The Physician Letter is located in the toolbox in WebDCU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**Make sure that you document in your subject’s notes that you have sent a letter to the physician(s).  Keep a copy of the letter(s) in the subject’s study binder.</a:t>
            </a:r>
          </a:p>
        </p:txBody>
      </p:sp>
    </p:spTree>
    <p:extLst>
      <p:ext uri="{BB962C8B-B14F-4D97-AF65-F5344CB8AC3E}">
        <p14:creationId xmlns:p14="http://schemas.microsoft.com/office/powerpoint/2010/main" val="3223706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Letter continued…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892037-A9E2-4A4E-9E40-116828399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015" y="1334430"/>
            <a:ext cx="7636888" cy="46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2125-29C0-450D-B1D7-64E0984A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Withdrawn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8D71-B55E-46AA-B66A-6024A085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7"/>
            <a:ext cx="10515600" cy="42589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Subjects eligible for randomization = 		418</a:t>
            </a:r>
          </a:p>
          <a:p>
            <a:pPr marL="0" indent="0">
              <a:buNone/>
            </a:pPr>
            <a:r>
              <a:rPr lang="en-US" sz="2400" dirty="0"/>
              <a:t>Subjects that randomized = 			</a:t>
            </a:r>
            <a:r>
              <a:rPr lang="en-US" sz="2400" u="sng" dirty="0"/>
              <a:t>340</a:t>
            </a:r>
          </a:p>
          <a:p>
            <a:pPr marL="0" indent="0">
              <a:buNone/>
            </a:pPr>
            <a:r>
              <a:rPr lang="en-US" sz="2400" dirty="0"/>
              <a:t>Withdrew consent prior to randomization	 </a:t>
            </a:r>
            <a:r>
              <a:rPr lang="en-US" sz="2400" b="1" dirty="0">
                <a:solidFill>
                  <a:srgbClr val="FF0000"/>
                </a:solidFill>
              </a:rPr>
              <a:t>78</a:t>
            </a:r>
          </a:p>
          <a:p>
            <a:pPr marL="0" indent="0">
              <a:buNone/>
            </a:pPr>
            <a:r>
              <a:rPr lang="en-US" dirty="0"/>
              <a:t>	Get to know your subjects before consenting.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subjects that withdraw in the period between consenting to the study and randomization, there will be a </a:t>
            </a:r>
            <a:r>
              <a:rPr lang="en-US" u="sng" dirty="0"/>
              <a:t>mandatory</a:t>
            </a:r>
            <a:r>
              <a:rPr lang="en-US" dirty="0"/>
              <a:t> comment line.</a:t>
            </a:r>
          </a:p>
          <a:p>
            <a:pPr lvl="1"/>
            <a:r>
              <a:rPr lang="en-US" dirty="0"/>
              <a:t>You must enter the reason that the subject did not randomize.</a:t>
            </a:r>
          </a:p>
          <a:p>
            <a:pPr lvl="2"/>
            <a:r>
              <a:rPr lang="en-US" dirty="0"/>
              <a:t>This is needed for CR and invoicing purposes.</a:t>
            </a:r>
          </a:p>
        </p:txBody>
      </p:sp>
    </p:spTree>
    <p:extLst>
      <p:ext uri="{BB962C8B-B14F-4D97-AF65-F5344CB8AC3E}">
        <p14:creationId xmlns:p14="http://schemas.microsoft.com/office/powerpoint/2010/main" val="5104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913"/>
            <a:ext cx="10515600" cy="1325563"/>
          </a:xfrm>
        </p:spPr>
        <p:txBody>
          <a:bodyPr/>
          <a:lstStyle/>
          <a:p>
            <a:r>
              <a:rPr lang="en-US" dirty="0"/>
              <a:t>Lost-to-Follow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240"/>
            <a:ext cx="10515600" cy="5069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Preparations to decrease loss to follow up begins at screening</a:t>
            </a:r>
          </a:p>
          <a:p>
            <a:pPr lvl="1"/>
            <a:r>
              <a:rPr lang="en-US" i="1" dirty="0"/>
              <a:t>Screen efficiently</a:t>
            </a:r>
          </a:p>
          <a:p>
            <a:pPr lvl="2"/>
            <a:r>
              <a:rPr lang="en-US" i="1" dirty="0"/>
              <a:t>If the patient has a history of “no shows”, known social issues, and/or non-compliance, consider not consenting </a:t>
            </a:r>
          </a:p>
          <a:p>
            <a:pPr lvl="1"/>
            <a:r>
              <a:rPr lang="en-US" i="1" dirty="0"/>
              <a:t>Develop a relationship with the patient</a:t>
            </a:r>
          </a:p>
          <a:p>
            <a:pPr lvl="2"/>
            <a:r>
              <a:rPr lang="en-US" i="1" dirty="0"/>
              <a:t>After consent, send birthday cards, holiday cards, </a:t>
            </a:r>
            <a:r>
              <a:rPr lang="en-US" i="1" dirty="0" err="1"/>
              <a:t>etc</a:t>
            </a:r>
            <a:r>
              <a:rPr lang="en-US" i="1" dirty="0"/>
              <a:t>…</a:t>
            </a:r>
          </a:p>
          <a:p>
            <a:pPr lvl="1"/>
            <a:r>
              <a:rPr lang="en-US" i="1" dirty="0"/>
              <a:t>Provide a list of all study visits and windows for those visits </a:t>
            </a:r>
          </a:p>
          <a:p>
            <a:pPr lvl="2"/>
            <a:r>
              <a:rPr lang="en-US" i="1" dirty="0"/>
              <a:t>This should also contain detailed instructions for the visits and site contact information</a:t>
            </a:r>
          </a:p>
          <a:p>
            <a:pPr lvl="2"/>
            <a:r>
              <a:rPr lang="en-US" i="1" dirty="0"/>
              <a:t>Send visit reminder postcards or emails; Reminder visit calls</a:t>
            </a:r>
          </a:p>
          <a:p>
            <a:pPr lvl="1"/>
            <a:r>
              <a:rPr lang="en-US" i="1" dirty="0"/>
              <a:t>Consenting</a:t>
            </a:r>
          </a:p>
          <a:p>
            <a:pPr lvl="2"/>
            <a:r>
              <a:rPr lang="en-US" i="1" dirty="0"/>
              <a:t>Educate the patient thoroughly regarding the study visits and their commitment</a:t>
            </a:r>
          </a:p>
          <a:p>
            <a:pPr lvl="3"/>
            <a:r>
              <a:rPr lang="en-US" sz="2100" i="1" dirty="0"/>
              <a:t>Why it’s important to complete the study visits</a:t>
            </a:r>
          </a:p>
          <a:p>
            <a:pPr lvl="2"/>
            <a:r>
              <a:rPr lang="en-US" i="1" dirty="0"/>
              <a:t>Obtain a contact sheet after completing consent</a:t>
            </a:r>
          </a:p>
          <a:p>
            <a:pPr marL="1371600" lvl="3" indent="0">
              <a:buNone/>
            </a:pPr>
            <a:r>
              <a:rPr lang="en-US" i="1" dirty="0"/>
              <a:t>◦  Email address(es)                       ◦  Work numbers                                 ◦  Emergency contacts                                         ◦  Friends &amp; Family numbers  (Children/Siblings/Neighbors)</a:t>
            </a:r>
          </a:p>
        </p:txBody>
      </p:sp>
    </p:spTree>
    <p:extLst>
      <p:ext uri="{BB962C8B-B14F-4D97-AF65-F5344CB8AC3E}">
        <p14:creationId xmlns:p14="http://schemas.microsoft.com/office/powerpoint/2010/main" val="289834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BMS Response: Subject taking OTC CBD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060"/>
            <a:ext cx="10515600" cy="4634143"/>
          </a:xfrm>
        </p:spPr>
        <p:txBody>
          <a:bodyPr>
            <a:normAutofit/>
          </a:bodyPr>
          <a:lstStyle/>
          <a:p>
            <a:r>
              <a:rPr lang="en-US" sz="2600" dirty="0"/>
              <a:t>BMS and/or Pfizer: no studies on concomitant use of apixaban and cannabis. </a:t>
            </a:r>
          </a:p>
          <a:p>
            <a:r>
              <a:rPr lang="en-US" sz="2600" dirty="0"/>
              <a:t>EMBASE lit search to June 2019, </a:t>
            </a:r>
            <a:r>
              <a:rPr lang="en-US" sz="1800" b="1" dirty="0"/>
              <a:t>apixaban and (cannabis, cannabinoid, THC, CBD, or marijuana)</a:t>
            </a:r>
            <a:r>
              <a:rPr lang="en-US" sz="2600" dirty="0"/>
              <a:t>, did not retrieve any relevant information.</a:t>
            </a:r>
          </a:p>
          <a:p>
            <a:r>
              <a:rPr lang="en-US" sz="2600" dirty="0"/>
              <a:t>Apixaban is a substrate of both cytochrome P450 3A4 (CYP3A4) and P-glycoprotein (P-gp). Inducers of CYP3A4 and P-gp decrease exposure to apixaban and increase the risk of stroke and other thromboembolic events.</a:t>
            </a:r>
          </a:p>
          <a:p>
            <a:pPr lvl="1"/>
            <a:r>
              <a:rPr lang="en-US" sz="2200" dirty="0"/>
              <a:t>CBD is metabolized by the CYP enzymes and may affect the P-gp proteins.</a:t>
            </a:r>
          </a:p>
          <a:p>
            <a:r>
              <a:rPr lang="en-US" dirty="0"/>
              <a:t>The decision to prescribe apixaban in patients who are concomitantly using cannabis is a clinical decision for the treating physician</a:t>
            </a:r>
          </a:p>
          <a:p>
            <a:pPr marL="45720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413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startup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123 sites released to enroll</a:t>
            </a:r>
          </a:p>
          <a:p>
            <a:r>
              <a:rPr lang="en-US" dirty="0"/>
              <a:t>117 sites with at least one consent</a:t>
            </a:r>
          </a:p>
          <a:p>
            <a:r>
              <a:rPr lang="en-US" dirty="0"/>
              <a:t>93 sites with at least one randomization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87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AD0C-2E49-4EE1-BEAC-3C612B77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Journal Club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05B6D-D170-4C85-8ED7-534D4F88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895475"/>
            <a:ext cx="10201275" cy="3067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FD6CE9-009C-44D6-A796-EEB7EE198B8A}"/>
              </a:ext>
            </a:extLst>
          </p:cNvPr>
          <p:cNvSpPr/>
          <p:nvPr/>
        </p:nvSpPr>
        <p:spPr>
          <a:xfrm>
            <a:off x="4269586" y="5661530"/>
            <a:ext cx="304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 </a:t>
            </a:r>
            <a:r>
              <a:rPr lang="en-US" dirty="0" err="1"/>
              <a:t>Cardiol</a:t>
            </a:r>
            <a:r>
              <a:rPr lang="en-US" dirty="0"/>
              <a:t>. 2018;3(1):11-17</a:t>
            </a:r>
          </a:p>
        </p:txBody>
      </p:sp>
    </p:spTree>
    <p:extLst>
      <p:ext uri="{BB962C8B-B14F-4D97-AF65-F5344CB8AC3E}">
        <p14:creationId xmlns:p14="http://schemas.microsoft.com/office/powerpoint/2010/main" val="3146927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BNP – Brain Natriuretic Peptide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199"/>
            <a:ext cx="10515600" cy="405661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First discovered in brain, largely produced in heart, both ventricular and atrial myocardium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Increases natriuresis, diuresis and vasodilatation, results in ↓ cardiac workload</a:t>
            </a:r>
          </a:p>
          <a:p>
            <a:r>
              <a:rPr lang="en-US" sz="2400" dirty="0"/>
              <a:t>NT-</a:t>
            </a:r>
            <a:r>
              <a:rPr lang="en-US" sz="2400" dirty="0" err="1"/>
              <a:t>proBNP</a:t>
            </a:r>
            <a:r>
              <a:rPr lang="en-US" sz="2400" dirty="0"/>
              <a:t> has a longer plasma half-life, higher concentrations, more stable at room temperate and lab assays are highly sensitive and specific </a:t>
            </a:r>
          </a:p>
          <a:p>
            <a:r>
              <a:rPr lang="en-US" sz="2400" dirty="0"/>
              <a:t>Widely used marker of CHF, but also elevated in atrial fibrillation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463" y="5548745"/>
            <a:ext cx="3656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Circulation. 2009;120:1768-1774</a:t>
            </a:r>
          </a:p>
          <a:p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Cardiol</a:t>
            </a:r>
            <a:r>
              <a:rPr lang="en-US" dirty="0"/>
              <a:t>. 2016 Oct 15;221:1031-8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659" y="2111176"/>
            <a:ext cx="4972929" cy="148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2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AD0C-2E49-4EE1-BEAC-3C612B77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Differences in NT-</a:t>
            </a:r>
            <a:r>
              <a:rPr lang="en-US" dirty="0" err="1"/>
              <a:t>proBNP</a:t>
            </a:r>
            <a:r>
              <a:rPr lang="en-US" dirty="0"/>
              <a:t> (REGARDS)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3F0CA-F9EB-4C51-988C-39CD91C4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~2000 African-American and Caucasian CVD free individuals</a:t>
            </a:r>
          </a:p>
          <a:p>
            <a:r>
              <a:rPr lang="en-US" dirty="0"/>
              <a:t>Measured NT-</a:t>
            </a:r>
            <a:r>
              <a:rPr lang="en-US" dirty="0" err="1"/>
              <a:t>proBNP</a:t>
            </a:r>
            <a:endParaRPr lang="en-US" dirty="0"/>
          </a:p>
          <a:p>
            <a:r>
              <a:rPr lang="en-US" dirty="0"/>
              <a:t>Compared with other studies</a:t>
            </a:r>
          </a:p>
          <a:p>
            <a:r>
              <a:rPr lang="en-US" dirty="0"/>
              <a:t>Looked for association with outcomes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D6CE9-009C-44D6-A796-EEB7EE198B8A}"/>
              </a:ext>
            </a:extLst>
          </p:cNvPr>
          <p:cNvSpPr/>
          <p:nvPr/>
        </p:nvSpPr>
        <p:spPr>
          <a:xfrm>
            <a:off x="4269586" y="5661530"/>
            <a:ext cx="304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 </a:t>
            </a:r>
            <a:r>
              <a:rPr lang="en-US" dirty="0" err="1"/>
              <a:t>Cardiol</a:t>
            </a:r>
            <a:r>
              <a:rPr lang="en-US" dirty="0"/>
              <a:t>. 2018;3(1):11-17</a:t>
            </a:r>
          </a:p>
        </p:txBody>
      </p:sp>
    </p:spTree>
    <p:extLst>
      <p:ext uri="{BB962C8B-B14F-4D97-AF65-F5344CB8AC3E}">
        <p14:creationId xmlns:p14="http://schemas.microsoft.com/office/powerpoint/2010/main" val="425303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AD0C-2E49-4EE1-BEAC-3C612B77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Differences in NT-</a:t>
            </a:r>
            <a:r>
              <a:rPr lang="en-US" dirty="0" err="1"/>
              <a:t>proBNP</a:t>
            </a:r>
            <a:r>
              <a:rPr lang="en-US" dirty="0"/>
              <a:t> (REGARDS)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D6CE9-009C-44D6-A796-EEB7EE198B8A}"/>
              </a:ext>
            </a:extLst>
          </p:cNvPr>
          <p:cNvSpPr/>
          <p:nvPr/>
        </p:nvSpPr>
        <p:spPr>
          <a:xfrm>
            <a:off x="4269586" y="5661530"/>
            <a:ext cx="304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 </a:t>
            </a:r>
            <a:r>
              <a:rPr lang="en-US" dirty="0" err="1"/>
              <a:t>Cardiol</a:t>
            </a:r>
            <a:r>
              <a:rPr lang="en-US" dirty="0"/>
              <a:t>. 2018;3(1):11-17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5D3A3-CBB8-4102-A0CB-FD9815AC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" y="1787198"/>
            <a:ext cx="11566498" cy="32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AD0C-2E49-4EE1-BEAC-3C612B77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Differences in NT-</a:t>
            </a:r>
            <a:r>
              <a:rPr lang="en-US" dirty="0" err="1"/>
              <a:t>proBNP</a:t>
            </a:r>
            <a:r>
              <a:rPr lang="en-US" dirty="0"/>
              <a:t> (REGARDS)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3F0CA-F9EB-4C51-988C-39CD91C4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NT-</a:t>
            </a:r>
            <a:r>
              <a:rPr lang="en-US" dirty="0" err="1"/>
              <a:t>proBNP</a:t>
            </a:r>
            <a:r>
              <a:rPr lang="en-US" dirty="0"/>
              <a:t> associations with outcomes</a:t>
            </a:r>
          </a:p>
          <a:p>
            <a:pPr lvl="1"/>
            <a:r>
              <a:rPr lang="en-US" dirty="0"/>
              <a:t>Increased overall mortality</a:t>
            </a:r>
          </a:p>
          <a:p>
            <a:pPr lvl="1"/>
            <a:r>
              <a:rPr lang="en-US" dirty="0"/>
              <a:t>Increased CV mortality, adjusted HR 1.7 (1.2-2.4)</a:t>
            </a:r>
          </a:p>
          <a:p>
            <a:pPr lvl="1"/>
            <a:r>
              <a:rPr lang="en-US" dirty="0"/>
              <a:t>Association with outcomes did </a:t>
            </a:r>
            <a:r>
              <a:rPr lang="en-US" b="1" i="1" u="sng" dirty="0"/>
              <a:t>not</a:t>
            </a:r>
            <a:r>
              <a:rPr lang="en-US" dirty="0"/>
              <a:t> differ by race</a:t>
            </a:r>
          </a:p>
          <a:p>
            <a:r>
              <a:rPr lang="en-US" dirty="0"/>
              <a:t>Hypothesized that lower NT-</a:t>
            </a:r>
            <a:r>
              <a:rPr lang="en-US" dirty="0" err="1"/>
              <a:t>proBNP</a:t>
            </a:r>
            <a:r>
              <a:rPr lang="en-US" dirty="0"/>
              <a:t> in African-American group may play a role in known higher risk of CV disease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D6CE9-009C-44D6-A796-EEB7EE198B8A}"/>
              </a:ext>
            </a:extLst>
          </p:cNvPr>
          <p:cNvSpPr/>
          <p:nvPr/>
        </p:nvSpPr>
        <p:spPr>
          <a:xfrm>
            <a:off x="4269586" y="5661530"/>
            <a:ext cx="304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 </a:t>
            </a:r>
            <a:r>
              <a:rPr lang="en-US" dirty="0" err="1"/>
              <a:t>Cardiol</a:t>
            </a:r>
            <a:r>
              <a:rPr lang="en-US" dirty="0"/>
              <a:t>. 2018;3(1):11-17</a:t>
            </a:r>
          </a:p>
        </p:txBody>
      </p:sp>
    </p:spTree>
    <p:extLst>
      <p:ext uri="{BB962C8B-B14F-4D97-AF65-F5344CB8AC3E}">
        <p14:creationId xmlns:p14="http://schemas.microsoft.com/office/powerpoint/2010/main" val="262943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AD0C-2E49-4EE1-BEAC-3C612B77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Differences in Atrial Cardiopathy (AC)?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3F0CA-F9EB-4C51-988C-39CD91C4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917632"/>
          </a:xfrm>
        </p:spPr>
        <p:txBody>
          <a:bodyPr/>
          <a:lstStyle/>
          <a:p>
            <a:r>
              <a:rPr lang="en-US" dirty="0"/>
              <a:t>AC may be due to a variety of factors</a:t>
            </a:r>
          </a:p>
          <a:p>
            <a:pPr lvl="1"/>
            <a:r>
              <a:rPr lang="en-US" dirty="0"/>
              <a:t>Fibrosis, Remodeling, Increased LA size, Inflammation, Endothelial dysfunction, Myocyte dysfunction, Mechanical dysfunction in the left atrial appendage</a:t>
            </a:r>
          </a:p>
          <a:p>
            <a:r>
              <a:rPr lang="en-US" dirty="0"/>
              <a:t>Race/ethnicity groups may vary on most common pathology</a:t>
            </a:r>
          </a:p>
          <a:p>
            <a:r>
              <a:rPr lang="en-US" dirty="0"/>
              <a:t>ISC Abstract submitted partially addressing this topic</a:t>
            </a:r>
          </a:p>
          <a:p>
            <a:r>
              <a:rPr lang="en-US" b="1" dirty="0"/>
              <a:t>SO IMPORTANT </a:t>
            </a:r>
            <a:r>
              <a:rPr lang="en-US" dirty="0"/>
              <a:t>to get all 3 AC screening tests on every patient</a:t>
            </a:r>
          </a:p>
          <a:p>
            <a:pPr lvl="1"/>
            <a:r>
              <a:rPr lang="en-US" dirty="0"/>
              <a:t>NT-</a:t>
            </a:r>
            <a:r>
              <a:rPr lang="en-US" dirty="0" err="1"/>
              <a:t>proBNP</a:t>
            </a:r>
            <a:r>
              <a:rPr lang="en-US" dirty="0"/>
              <a:t>, ECG for PWTFV1, TTE for LA size Index</a:t>
            </a:r>
          </a:p>
          <a:p>
            <a:pPr lvl="1"/>
            <a:r>
              <a:rPr lang="en-US" b="1" dirty="0"/>
              <a:t>SO IMPORTANT NOT </a:t>
            </a:r>
            <a:r>
              <a:rPr lang="en-US" dirty="0"/>
              <a:t>to pre-screen, may selectively exclude one group</a:t>
            </a:r>
          </a:p>
        </p:txBody>
      </p:sp>
    </p:spTree>
    <p:extLst>
      <p:ext uri="{BB962C8B-B14F-4D97-AF65-F5344CB8AC3E}">
        <p14:creationId xmlns:p14="http://schemas.microsoft.com/office/powerpoint/2010/main" val="3852649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908" y="1607419"/>
            <a:ext cx="96733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type of cardiac monitoring do you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routinely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in patients with ESUS?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EKG only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In-hospital telemetry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monitor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Short-term MCOT (up to 30 days)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Implanted cardiac monitor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908" y="741145"/>
            <a:ext cx="5149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ARCADIA Survey</a:t>
            </a:r>
          </a:p>
        </p:txBody>
      </p:sp>
    </p:spTree>
    <p:extLst>
      <p:ext uri="{BB962C8B-B14F-4D97-AF65-F5344CB8AC3E}">
        <p14:creationId xmlns:p14="http://schemas.microsoft.com/office/powerpoint/2010/main" val="77930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22" y="3174927"/>
            <a:ext cx="10515600" cy="3782695"/>
          </a:xfrm>
        </p:spPr>
        <p:txBody>
          <a:bodyPr>
            <a:normAutofit/>
          </a:bodyPr>
          <a:lstStyle/>
          <a:p>
            <a:r>
              <a:rPr lang="en-US" i="1" dirty="0"/>
              <a:t>Question</a:t>
            </a:r>
            <a:r>
              <a:rPr lang="en-US" dirty="0"/>
              <a:t>: This patient had a left hemiparesis. The clinicians diagnosed a right pontine penetrator infarction (</a:t>
            </a:r>
            <a:r>
              <a:rPr lang="en-US" dirty="0" err="1"/>
              <a:t>lacune</a:t>
            </a:r>
            <a:r>
              <a:rPr lang="en-US" dirty="0"/>
              <a:t>). Is the patient eligible?</a:t>
            </a:r>
          </a:p>
          <a:p>
            <a:pPr marL="0" indent="0">
              <a:buNone/>
            </a:pPr>
            <a:r>
              <a:rPr lang="en-US" dirty="0"/>
              <a:t>Vote: </a:t>
            </a:r>
          </a:p>
          <a:p>
            <a:r>
              <a:rPr lang="en-US" i="1" dirty="0"/>
              <a:t>Yes</a:t>
            </a:r>
          </a:p>
          <a:p>
            <a:r>
              <a:rPr lang="en-US" i="1" dirty="0"/>
              <a:t>No</a:t>
            </a:r>
          </a:p>
        </p:txBody>
      </p:sp>
      <p:pic>
        <p:nvPicPr>
          <p:cNvPr id="1026" name="Picture 2" descr="https://attachments.office.net/owa/mse13@cumc.columbia.edu/service.svc/s/GetAttachmentThumbnail?id=AAMkAGJmMWRlYWVhLTNhZjItNGE5MS05M2I3LTA5MjY0ZTU0NWU4YQBGAAAAAADRpJbhjh5gSpAjvUKNkOIRBwBSaATne9UyTaagJjeP1ac%2BAAAAGjulAAA1nOn9KBzAQpfzmH4Q6WVkAAGb6GuNAAABEgAQAEwxFhqYqAlIvtMCgC42AqI%3D&amp;thumbnailType=2&amp;owa=outlook.office.com&amp;scriptVer=2019101401.12&amp;X-OWA-CANARY=FxMDqasvL0SPGvqRpvSMqDCuMbF-VtcYempFhtlgT7dDnqVp0MBtAXyfEiE6Z1WqcfvpEDaqIMg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YjAwMDJhOWItMDAxNy00MDRkLTk3ZGMtM2QzYmFiMDliZTgxIiwiaXNzcmluZyI6IldXIiwiYXBwY3R4Ijoie1wibXNleGNocHJvdFwiOlwib3dhXCIsXCJwcmltYXJ5c2lkXCI6XCJTLTEtNS0yMS0zNzcxNjU1ODYxLTI1NTQyOTg3MDUtNTg0OTgyNzQwLTE2NzIxNjcwXCIsXCJwdWlkXCI6XCIxMTUzODM2Mjk2NjkxODAyMzU0XCIsXCJvaWRcIjpcIjliOWFhMGNiLTMwM2UtNGRhOC04M2UzLTUwMTZlNmQ0MWEyZVwiLFwic2NvcGVcIjpcIk93YURvd25sb2FkXCJ9IiwibmJmIjoxNTcxNzAwNTIyLCJleHAiOjE1NzE3MDExMjIsImlzcyI6IjAwMDAwMDAyLTAwMDAtMGZmMS1jZTAwLTAwMDAwMDAwMDAwMEBiMDAwMmE5Yi0wMDE3LTQwNGQtOTdkYy0zZDNiYWIwOWJlODEiLCJhdWQiOiIwMDAwMDAwMi0wMDAwLTBmZjEtY2UwMC0wMDAwMDAwMDAwMDAvYXR0YWNobWVudHMub2ZmaWNlLm5ldEBiMDAwMmE5Yi0wMDE3LTQwNGQtOTdkYy0zZDNiYWIwOWJlODEifQ.YltLXbI1eWB8aTfL0f540Fs0csnGSU3aKMw1K367bA47WGj_MI0n-HbL9Imccb-sv6gqrAbNbU3aw5i1pW5601WqK-C3PThalEnu8ipW3uSf2618E5jQiLqt99vc-tg6Im-XL-n7O17w3gDOFdp1WXh0TG69brMzE9VN0FVf3DLbdTy4PO6xnPTSrAUuneaRTFwc79t4RhW6Jv1u7bwoeW9t98hvIDFPb0xXC3oT_x8ypP7hSfRIOQzqgEGCT4I_uxREu5HiUaWlUYciLwqtcUIvjGXdhmakPtVPfqQWi5frqTEsdzFaIKrrl_oSndgpMeETalDCIvnzJIaHJoKYh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21" y="546867"/>
            <a:ext cx="1823052" cy="24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mse13@cumc.columbia.edu/service.svc/s/GetAttachmentThumbnail?id=AAMkAGJmMWRlYWVhLTNhZjItNGE5MS05M2I3LTA5MjY0ZTU0NWU4YQBGAAAAAADRpJbhjh5gSpAjvUKNkOIRBwBSaATne9UyTaagJjeP1ac%2BAAAAGjulAAA1nOn9KBzAQpfzmH4Q6WVkAAGb6GuNAAABEgAQAGm2QeLG3yhCp%2BKUb1%2FVrFE%3D&amp;thumbnailType=2&amp;owa=outlook.office.com&amp;scriptVer=2019101401.12&amp;X-OWA-CANARY=FTc1MfIltkOoctXykCQE4BDVMbF-VtcYGSpD59WL8ohzbCBB71R_lGkm0JzO50azddGVlm6EkUQ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YjAwMDJhOWItMDAxNy00MDRkLTk3ZGMtM2QzYmFiMDliZTgxIiwiaXNzcmluZyI6IldXIiwiYXBwY3R4Ijoie1wibXNleGNocHJvdFwiOlwib3dhXCIsXCJwcmltYXJ5c2lkXCI6XCJTLTEtNS0yMS0zNzcxNjU1ODYxLTI1NTQyOTg3MDUtNTg0OTgyNzQwLTE2NzIxNjcwXCIsXCJwdWlkXCI6XCIxMTUzODM2Mjk2NjkxODAyMzU0XCIsXCJvaWRcIjpcIjliOWFhMGNiLTMwM2UtNGRhOC04M2UzLTUwMTZlNmQ0MWEyZVwiLFwic2NvcGVcIjpcIk93YURvd25sb2FkXCJ9IiwibmJmIjoxNTcxNzAwNTIyLCJleHAiOjE1NzE3MDExMjIsImlzcyI6IjAwMDAwMDAyLTAwMDAtMGZmMS1jZTAwLTAwMDAwMDAwMDAwMEBiMDAwMmE5Yi0wMDE3LTQwNGQtOTdkYy0zZDNiYWIwOWJlODEiLCJhdWQiOiIwMDAwMDAwMi0wMDAwLTBmZjEtY2UwMC0wMDAwMDAwMDAwMDAvYXR0YWNobWVudHMub2ZmaWNlLm5ldEBiMDAwMmE5Yi0wMDE3LTQwNGQtOTdkYy0zZDNiYWIwOWJlODEifQ.YltLXbI1eWB8aTfL0f540Fs0csnGSU3aKMw1K367bA47WGj_MI0n-HbL9Imccb-sv6gqrAbNbU3aw5i1pW5601WqK-C3PThalEnu8ipW3uSf2618E5jQiLqt99vc-tg6Im-XL-n7O17w3gDOFdp1WXh0TG69brMzE9VN0FVf3DLbdTy4PO6xnPTSrAUuneaRTFwc79t4RhW6Jv1u7bwoeW9t98hvIDFPb0xXC3oT_x8ypP7hSfRIOQzqgEGCT4I_uxREu5HiUaWlUYciLwqtcUIvjGXdhmakPtVPfqQWi5frqTEsdzFaIKrrl_oSndgpMeETalDCIvnzJIaHJoKYh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31" y="546867"/>
            <a:ext cx="2246619" cy="24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2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22" y="3174927"/>
            <a:ext cx="10515600" cy="3782695"/>
          </a:xfrm>
        </p:spPr>
        <p:txBody>
          <a:bodyPr>
            <a:normAutofit/>
          </a:bodyPr>
          <a:lstStyle/>
          <a:p>
            <a:r>
              <a:rPr lang="en-US" i="1" dirty="0"/>
              <a:t>Question</a:t>
            </a:r>
            <a:r>
              <a:rPr lang="en-US" dirty="0"/>
              <a:t>: This patient had a left hemiparesis. The clinicians diagnosed a right pontine penetrator infarction (</a:t>
            </a:r>
            <a:r>
              <a:rPr lang="en-US" dirty="0" err="1"/>
              <a:t>lacune</a:t>
            </a:r>
            <a:r>
              <a:rPr lang="en-US" dirty="0"/>
              <a:t>). Is the patient eligible?</a:t>
            </a:r>
          </a:p>
          <a:p>
            <a:pPr marL="0" indent="0">
              <a:buNone/>
            </a:pPr>
            <a:r>
              <a:rPr lang="en-US" dirty="0"/>
              <a:t>Vote: Answer: Yes. Although the patient had a right pontine infarction, there was also a second infarct in the right insula, indicating a non-lacunar mechanism. Multiple infarcts in different territories is consistent with a </a:t>
            </a:r>
            <a:r>
              <a:rPr lang="en-US" dirty="0" err="1"/>
              <a:t>cardioembolism</a:t>
            </a:r>
            <a:r>
              <a:rPr lang="en-US" dirty="0"/>
              <a:t>, or ESUS.</a:t>
            </a:r>
          </a:p>
        </p:txBody>
      </p:sp>
      <p:pic>
        <p:nvPicPr>
          <p:cNvPr id="1026" name="Picture 2" descr="https://attachments.office.net/owa/mse13@cumc.columbia.edu/service.svc/s/GetAttachmentThumbnail?id=AAMkAGJmMWRlYWVhLTNhZjItNGE5MS05M2I3LTA5MjY0ZTU0NWU4YQBGAAAAAADRpJbhjh5gSpAjvUKNkOIRBwBSaATne9UyTaagJjeP1ac%2BAAAAGjulAAA1nOn9KBzAQpfzmH4Q6WVkAAGb6GuNAAABEgAQAEwxFhqYqAlIvtMCgC42AqI%3D&amp;thumbnailType=2&amp;owa=outlook.office.com&amp;scriptVer=2019101401.12&amp;X-OWA-CANARY=FxMDqasvL0SPGvqRpvSMqDCuMbF-VtcYempFhtlgT7dDnqVp0MBtAXyfEiE6Z1WqcfvpEDaqIMg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YjAwMDJhOWItMDAxNy00MDRkLTk3ZGMtM2QzYmFiMDliZTgxIiwiaXNzcmluZyI6IldXIiwiYXBwY3R4Ijoie1wibXNleGNocHJvdFwiOlwib3dhXCIsXCJwcmltYXJ5c2lkXCI6XCJTLTEtNS0yMS0zNzcxNjU1ODYxLTI1NTQyOTg3MDUtNTg0OTgyNzQwLTE2NzIxNjcwXCIsXCJwdWlkXCI6XCIxMTUzODM2Mjk2NjkxODAyMzU0XCIsXCJvaWRcIjpcIjliOWFhMGNiLTMwM2UtNGRhOC04M2UzLTUwMTZlNmQ0MWEyZVwiLFwic2NvcGVcIjpcIk93YURvd25sb2FkXCJ9IiwibmJmIjoxNTcxNzAwNTIyLCJleHAiOjE1NzE3MDExMjIsImlzcyI6IjAwMDAwMDAyLTAwMDAtMGZmMS1jZTAwLTAwMDAwMDAwMDAwMEBiMDAwMmE5Yi0wMDE3LTQwNGQtOTdkYy0zZDNiYWIwOWJlODEiLCJhdWQiOiIwMDAwMDAwMi0wMDAwLTBmZjEtY2UwMC0wMDAwMDAwMDAwMDAvYXR0YWNobWVudHMub2ZmaWNlLm5ldEBiMDAwMmE5Yi0wMDE3LTQwNGQtOTdkYy0zZDNiYWIwOWJlODEifQ.YltLXbI1eWB8aTfL0f540Fs0csnGSU3aKMw1K367bA47WGj_MI0n-HbL9Imccb-sv6gqrAbNbU3aw5i1pW5601WqK-C3PThalEnu8ipW3uSf2618E5jQiLqt99vc-tg6Im-XL-n7O17w3gDOFdp1WXh0TG69brMzE9VN0FVf3DLbdTy4PO6xnPTSrAUuneaRTFwc79t4RhW6Jv1u7bwoeW9t98hvIDFPb0xXC3oT_x8ypP7hSfRIOQzqgEGCT4I_uxREu5HiUaWlUYciLwqtcUIvjGXdhmakPtVPfqQWi5frqTEsdzFaIKrrl_oSndgpMeETalDCIvnzJIaHJoKYh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21" y="546867"/>
            <a:ext cx="1823052" cy="24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mse13@cumc.columbia.edu/service.svc/s/GetAttachmentThumbnail?id=AAMkAGJmMWRlYWVhLTNhZjItNGE5MS05M2I3LTA5MjY0ZTU0NWU4YQBGAAAAAADRpJbhjh5gSpAjvUKNkOIRBwBSaATne9UyTaagJjeP1ac%2BAAAAGjulAAA1nOn9KBzAQpfzmH4Q6WVkAAGb6GuNAAABEgAQAGm2QeLG3yhCp%2BKUb1%2FVrFE%3D&amp;thumbnailType=2&amp;owa=outlook.office.com&amp;scriptVer=2019101401.12&amp;X-OWA-CANARY=FTc1MfIltkOoctXykCQE4BDVMbF-VtcYGSpD59WL8ohzbCBB71R_lGkm0JzO50azddGVlm6EkUQ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YjAwMDJhOWItMDAxNy00MDRkLTk3ZGMtM2QzYmFiMDliZTgxIiwiaXNzcmluZyI6IldXIiwiYXBwY3R4Ijoie1wibXNleGNocHJvdFwiOlwib3dhXCIsXCJwcmltYXJ5c2lkXCI6XCJTLTEtNS0yMS0zNzcxNjU1ODYxLTI1NTQyOTg3MDUtNTg0OTgyNzQwLTE2NzIxNjcwXCIsXCJwdWlkXCI6XCIxMTUzODM2Mjk2NjkxODAyMzU0XCIsXCJvaWRcIjpcIjliOWFhMGNiLTMwM2UtNGRhOC04M2UzLTUwMTZlNmQ0MWEyZVwiLFwic2NvcGVcIjpcIk93YURvd25sb2FkXCJ9IiwibmJmIjoxNTcxNzAwNTIyLCJleHAiOjE1NzE3MDExMjIsImlzcyI6IjAwMDAwMDAyLTAwMDAtMGZmMS1jZTAwLTAwMDAwMDAwMDAwMEBiMDAwMmE5Yi0wMDE3LTQwNGQtOTdkYy0zZDNiYWIwOWJlODEiLCJhdWQiOiIwMDAwMDAwMi0wMDAwLTBmZjEtY2UwMC0wMDAwMDAwMDAwMDAvYXR0YWNobWVudHMub2ZmaWNlLm5ldEBiMDAwMmE5Yi0wMDE3LTQwNGQtOTdkYy0zZDNiYWIwOWJlODEifQ.YltLXbI1eWB8aTfL0f540Fs0csnGSU3aKMw1K367bA47WGj_MI0n-HbL9Imccb-sv6gqrAbNbU3aw5i1pW5601WqK-C3PThalEnu8ipW3uSf2618E5jQiLqt99vc-tg6Im-XL-n7O17w3gDOFdp1WXh0TG69brMzE9VN0FVf3DLbdTy4PO6xnPTSrAUuneaRTFwc79t4RhW6Jv1u7bwoeW9t98hvIDFPb0xXC3oT_x8ypP7hSfRIOQzqgEGCT4I_uxREu5HiUaWlUYciLwqtcUIvjGXdhmakPtVPfqQWi5frqTEsdzFaIKrrl_oSndgpMeETalDCIvnzJIaHJoKYh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31" y="546867"/>
            <a:ext cx="2246619" cy="24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35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6610"/>
            <a:ext cx="10515600" cy="3782695"/>
          </a:xfrm>
        </p:spPr>
        <p:txBody>
          <a:bodyPr>
            <a:normAutofit/>
          </a:bodyPr>
          <a:lstStyle/>
          <a:p>
            <a:r>
              <a:rPr lang="en-US" dirty="0"/>
              <a:t>A patient had been celebrating his birthday with his wife in Las Vegas. He fell on his right shoulder. He continued to be weak for 4 days and so his wife brought him in to the hospital. </a:t>
            </a:r>
          </a:p>
          <a:p>
            <a:r>
              <a:rPr lang="en-US" dirty="0"/>
              <a:t>On exam he had dysarthria, right facial droop, and left leg weakness. </a:t>
            </a:r>
          </a:p>
          <a:p>
            <a:r>
              <a:rPr lang="en-US" dirty="0"/>
              <a:t>MRI showed:</a:t>
            </a:r>
          </a:p>
        </p:txBody>
      </p:sp>
      <p:pic>
        <p:nvPicPr>
          <p:cNvPr id="4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74" y="3121597"/>
            <a:ext cx="2727826" cy="280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97566" y="3339965"/>
            <a:ext cx="4081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patient eligible?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sure yet</a:t>
            </a:r>
          </a:p>
        </p:txBody>
      </p:sp>
    </p:spTree>
    <p:extLst>
      <p:ext uri="{BB962C8B-B14F-4D97-AF65-F5344CB8AC3E}">
        <p14:creationId xmlns:p14="http://schemas.microsoft.com/office/powerpoint/2010/main" val="226768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74" y="1825625"/>
            <a:ext cx="10327409" cy="3782695"/>
          </a:xfrm>
        </p:spPr>
        <p:txBody>
          <a:bodyPr/>
          <a:lstStyle/>
          <a:p>
            <a:r>
              <a:rPr lang="en-US" dirty="0"/>
              <a:t>1292 patients consented</a:t>
            </a:r>
          </a:p>
          <a:p>
            <a:r>
              <a:rPr lang="en-US" dirty="0"/>
              <a:t>340 patients randomized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943F0-A75F-4E05-8888-6B9E723A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867" y="177962"/>
            <a:ext cx="6514459" cy="57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54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01" y="1315487"/>
            <a:ext cx="5694145" cy="37826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Echo and intracranial vessel imaging were normal.</a:t>
            </a:r>
          </a:p>
          <a:p>
            <a:r>
              <a:rPr lang="en-US" dirty="0"/>
              <a:t>CTA showed a 60% luminal stenosis on the right; there was no stenosis on the left. </a:t>
            </a:r>
          </a:p>
          <a:p>
            <a:r>
              <a:rPr lang="en-US" dirty="0"/>
              <a:t>Is the patient eligible? </a:t>
            </a:r>
          </a:p>
          <a:p>
            <a:pPr marL="0" indent="0">
              <a:buNone/>
            </a:pPr>
            <a:r>
              <a:rPr lang="en-US" dirty="0"/>
              <a:t>Vote: </a:t>
            </a:r>
          </a:p>
          <a:p>
            <a:r>
              <a:rPr lang="en-US" dirty="0"/>
              <a:t>Yes</a:t>
            </a:r>
          </a:p>
          <a:p>
            <a:r>
              <a:rPr lang="en-US" dirty="0"/>
              <a:t>No.</a:t>
            </a:r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33" y="189010"/>
            <a:ext cx="2188812" cy="22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68" y="2718432"/>
            <a:ext cx="2825257" cy="35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373" y="2718432"/>
            <a:ext cx="3025541" cy="332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19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01" y="1315487"/>
            <a:ext cx="4788467" cy="37826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the patient eligible? </a:t>
            </a:r>
          </a:p>
          <a:p>
            <a:pPr marL="0" indent="0">
              <a:buNone/>
            </a:pPr>
            <a:r>
              <a:rPr lang="en-US" dirty="0"/>
              <a:t>Answer: </a:t>
            </a:r>
            <a:r>
              <a:rPr lang="en-US" b="1" dirty="0"/>
              <a:t>Yes</a:t>
            </a:r>
          </a:p>
          <a:p>
            <a:r>
              <a:rPr lang="en-US" dirty="0"/>
              <a:t>Although the patient has an infarct in territory of a stenosis &gt; 50%, this cannot explain the contralateral infarct. Thus simultaneous </a:t>
            </a:r>
            <a:r>
              <a:rPr lang="en-US" dirty="0" err="1"/>
              <a:t>bihemispheric</a:t>
            </a:r>
            <a:r>
              <a:rPr lang="en-US" dirty="0"/>
              <a:t> infarcts are consistent with ESUS.</a:t>
            </a:r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33" y="189010"/>
            <a:ext cx="2188812" cy="22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68" y="2718432"/>
            <a:ext cx="2825257" cy="35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373" y="2718432"/>
            <a:ext cx="3025541" cy="332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1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Question</a:t>
            </a:r>
            <a:r>
              <a:rPr lang="en-US" dirty="0"/>
              <a:t>: Do we need to include the Flu shot or other vaccinations as part of their concomitant medications?</a:t>
            </a:r>
          </a:p>
        </p:txBody>
      </p:sp>
    </p:spTree>
    <p:extLst>
      <p:ext uri="{BB962C8B-B14F-4D97-AF65-F5344CB8AC3E}">
        <p14:creationId xmlns:p14="http://schemas.microsoft.com/office/powerpoint/2010/main" val="3113468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Question</a:t>
            </a:r>
            <a:r>
              <a:rPr lang="en-US" dirty="0"/>
              <a:t>: Do we need to include the Flu shot or other vaccinations as part of their concomitant medications?</a:t>
            </a:r>
          </a:p>
          <a:p>
            <a:r>
              <a:rPr lang="en-US" i="1" dirty="0"/>
              <a:t>Answer</a:t>
            </a:r>
            <a:r>
              <a:rPr lang="en-US" dirty="0"/>
              <a:t>: No. we do not need to include these.</a:t>
            </a:r>
          </a:p>
        </p:txBody>
      </p:sp>
    </p:spTree>
    <p:extLst>
      <p:ext uri="{BB962C8B-B14F-4D97-AF65-F5344CB8AC3E}">
        <p14:creationId xmlns:p14="http://schemas.microsoft.com/office/powerpoint/2010/main" val="3781399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Question</a:t>
            </a:r>
            <a:r>
              <a:rPr lang="en-US" dirty="0"/>
              <a:t>: Does having an implantable cardioverter-defibrillator (ICD) an exclusion for a subject who has history of Vtach and NICMP?</a:t>
            </a:r>
          </a:p>
        </p:txBody>
      </p:sp>
    </p:spTree>
    <p:extLst>
      <p:ext uri="{BB962C8B-B14F-4D97-AF65-F5344CB8AC3E}">
        <p14:creationId xmlns:p14="http://schemas.microsoft.com/office/powerpoint/2010/main" val="3365241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Question</a:t>
            </a:r>
            <a:r>
              <a:rPr lang="en-US" dirty="0"/>
              <a:t>: Does having an implantable cardioverter-defibrillator (ICD) an exclusion for a subject who has history of Vtach and NICMP?</a:t>
            </a:r>
          </a:p>
          <a:p>
            <a:r>
              <a:rPr lang="en-US" i="1" dirty="0"/>
              <a:t>Answer</a:t>
            </a:r>
            <a:r>
              <a:rPr lang="en-US" dirty="0"/>
              <a:t>: No. The ICD is not an exclusion as long as the EF is ≥30%, his stroke is considered ESUS and key physicians (esp. cardiologists) are okay with randomization to only aspirin or only apixaban without any open-label antithrombotics.</a:t>
            </a:r>
          </a:p>
        </p:txBody>
      </p:sp>
    </p:spTree>
    <p:extLst>
      <p:ext uri="{BB962C8B-B14F-4D97-AF65-F5344CB8AC3E}">
        <p14:creationId xmlns:p14="http://schemas.microsoft.com/office/powerpoint/2010/main" val="9504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 free to reach 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24-hour telephone hotline</a:t>
            </a:r>
          </a:p>
          <a:p>
            <a:pPr lvl="1"/>
            <a:r>
              <a:rPr lang="en-US" dirty="0"/>
              <a:t>Please use it for any urgent questions</a:t>
            </a:r>
          </a:p>
          <a:p>
            <a:pPr lvl="1"/>
            <a:r>
              <a:rPr lang="en-US" dirty="0"/>
              <a:t>Eligibility, </a:t>
            </a:r>
            <a:r>
              <a:rPr lang="en-US" dirty="0" err="1" smtClean="0"/>
              <a:t>unblinding</a:t>
            </a:r>
            <a:r>
              <a:rPr lang="en-US" dirty="0"/>
              <a:t>, </a:t>
            </a:r>
            <a:r>
              <a:rPr lang="en-US" dirty="0" smtClean="0"/>
              <a:t>etc.</a:t>
            </a:r>
          </a:p>
          <a:p>
            <a:pPr marL="228600" lvl="1"/>
            <a:r>
              <a:rPr lang="en-US" dirty="0" smtClean="0"/>
              <a:t> </a:t>
            </a:r>
            <a:r>
              <a:rPr lang="en-US" dirty="0" err="1" smtClean="0"/>
              <a:t>WebDCU</a:t>
            </a:r>
            <a:r>
              <a:rPr lang="en-US" dirty="0"/>
              <a:t>™ Emergency Randomization Hot Line: 1-866-450-2016.</a:t>
            </a:r>
            <a:endParaRPr lang="en-US" dirty="0"/>
          </a:p>
          <a:p>
            <a:r>
              <a:rPr lang="en-US" dirty="0"/>
              <a:t>1-877-427-2234 (1-877-4AR-CADI): useful to save in your cell phone</a:t>
            </a:r>
          </a:p>
          <a:p>
            <a:r>
              <a:rPr lang="en-US" dirty="0"/>
              <a:t>The hotline automatically calls the four PIs in succession</a:t>
            </a:r>
          </a:p>
          <a:p>
            <a:pPr lvl="1"/>
            <a:r>
              <a:rPr lang="en-US" dirty="0"/>
              <a:t>Please let it ring</a:t>
            </a:r>
          </a:p>
          <a:p>
            <a:pPr lvl="1"/>
            <a:r>
              <a:rPr lang="en-US" dirty="0"/>
              <a:t>And call back if no luck—one of us will pick up!</a:t>
            </a:r>
          </a:p>
          <a:p>
            <a:r>
              <a:rPr lang="en-US" dirty="0"/>
              <a:t>Please email </a:t>
            </a:r>
            <a:r>
              <a:rPr lang="en-US" dirty="0" err="1"/>
              <a:t>arcadia@ucmail.uc.edu</a:t>
            </a:r>
            <a:r>
              <a:rPr lang="en-US" dirty="0"/>
              <a:t> with non-urgent questions</a:t>
            </a:r>
          </a:p>
        </p:txBody>
      </p:sp>
    </p:spTree>
    <p:extLst>
      <p:ext uri="{BB962C8B-B14F-4D97-AF65-F5344CB8AC3E}">
        <p14:creationId xmlns:p14="http://schemas.microsoft.com/office/powerpoint/2010/main" val="120427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91E7DD-6297-4D7A-AAC9-1FD5C548A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73" y="296737"/>
            <a:ext cx="11561854" cy="52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4F516-6257-4419-922D-9D2635B7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9" y="282537"/>
            <a:ext cx="11165718" cy="51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63D128-2C77-4B9E-9E89-DF7AAB2F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25" y="136458"/>
            <a:ext cx="10965950" cy="547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0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C3AB3-E4A0-4D4B-A2A4-8242E606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25" y="211039"/>
            <a:ext cx="10965950" cy="54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3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42ACAF-68FF-4D40-B687-56A27D48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7" y="122609"/>
            <a:ext cx="11009906" cy="55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SITE PROGRESS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1125"/>
            <a:ext cx="10884613" cy="40788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PHRI will be the Canadian Coordinating Center</a:t>
            </a:r>
          </a:p>
          <a:p>
            <a:r>
              <a:rPr lang="en-US" dirty="0"/>
              <a:t>CSC has approved the protocol and sent call to the Canadian sites </a:t>
            </a:r>
          </a:p>
          <a:p>
            <a:r>
              <a:rPr lang="en-US" dirty="0"/>
              <a:t>We have received HealthCanada approval for the protocol</a:t>
            </a:r>
          </a:p>
          <a:p>
            <a:r>
              <a:rPr lang="en-US" dirty="0"/>
              <a:t>Local REB submission with clarifications have been made</a:t>
            </a:r>
          </a:p>
          <a:p>
            <a:r>
              <a:rPr lang="en-US" dirty="0"/>
              <a:t>BARL: Canadian Drug Depot contracted, working on process, labels, etc.</a:t>
            </a:r>
          </a:p>
          <a:p>
            <a:r>
              <a:rPr lang="en-US" dirty="0"/>
              <a:t>Fogarty approved 2 sites in June &amp; submitted 13 for budget revision/approval </a:t>
            </a:r>
          </a:p>
          <a:p>
            <a:r>
              <a:rPr lang="en-US" dirty="0"/>
              <a:t>Investigator Meeting held at the CSC in Ottawa 10/4: ~40 attended / 15 sites</a:t>
            </a:r>
          </a:p>
          <a:p>
            <a:r>
              <a:rPr lang="en-US" dirty="0"/>
              <a:t>~22 Canadian sites submitting documents to participate </a:t>
            </a:r>
          </a:p>
          <a:p>
            <a:r>
              <a:rPr lang="en-US" dirty="0"/>
              <a:t>NDMC has already added 9 sites to WebDCU</a:t>
            </a:r>
          </a:p>
        </p:txBody>
      </p:sp>
    </p:spTree>
    <p:extLst>
      <p:ext uri="{BB962C8B-B14F-4D97-AF65-F5344CB8AC3E}">
        <p14:creationId xmlns:p14="http://schemas.microsoft.com/office/powerpoint/2010/main" val="2165708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1618</Words>
  <Application>Microsoft Office PowerPoint</Application>
  <PresentationFormat>Widescreen</PresentationFormat>
  <Paragraphs>191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LucidaGrande</vt:lpstr>
      <vt:lpstr>Office Theme</vt:lpstr>
      <vt:lpstr>Acrobat Document</vt:lpstr>
      <vt:lpstr>PI and Coordinator Webinar</vt:lpstr>
      <vt:lpstr>Site startup</vt:lpstr>
      <vt:lpstr>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CANADIAN SITE PROGRESS</vt:lpstr>
      <vt:lpstr>Site startup: Adding New Sites</vt:lpstr>
      <vt:lpstr>ARCADIA-CSI Site startup</vt:lpstr>
      <vt:lpstr>Coordinator hero</vt:lpstr>
      <vt:lpstr>Emergency unblinding</vt:lpstr>
      <vt:lpstr>Reminders: Echo &amp; Prescreening</vt:lpstr>
      <vt:lpstr>Physician Letter </vt:lpstr>
      <vt:lpstr>Physician Letter continued…</vt:lpstr>
      <vt:lpstr>Withdrawn Subjects</vt:lpstr>
      <vt:lpstr>Lost-to-Follow Participants</vt:lpstr>
      <vt:lpstr>BMS Response: Subject taking OTC CBD</vt:lpstr>
      <vt:lpstr>Mini Journal Club</vt:lpstr>
      <vt:lpstr>BNP – Brain Natriuretic Peptide</vt:lpstr>
      <vt:lpstr>Racial Differences in NT-proBNP (REGARDS)</vt:lpstr>
      <vt:lpstr>Racial Differences in NT-proBNP (REGARDS)</vt:lpstr>
      <vt:lpstr>Racial Differences in NT-proBNP (REGARDS)</vt:lpstr>
      <vt:lpstr>Racial Differences in Atrial Cardiopathy (AC)?</vt:lpstr>
      <vt:lpstr>PowerPoint Presentation</vt:lpstr>
      <vt:lpstr>FAQs</vt:lpstr>
      <vt:lpstr>FAQs</vt:lpstr>
      <vt:lpstr>FAQs</vt:lpstr>
      <vt:lpstr>FAQs</vt:lpstr>
      <vt:lpstr>FAQs</vt:lpstr>
      <vt:lpstr>FAQs</vt:lpstr>
      <vt:lpstr>FAQs</vt:lpstr>
      <vt:lpstr>FAQs</vt:lpstr>
      <vt:lpstr>FAQs</vt:lpstr>
      <vt:lpstr>Feel free to reach 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 and Coordinator Webinar</dc:title>
  <dc:creator>Aragon Garcia, Rebeca</dc:creator>
  <cp:lastModifiedBy>Sester, Regina (sesterrj)</cp:lastModifiedBy>
  <cp:revision>25</cp:revision>
  <dcterms:created xsi:type="dcterms:W3CDTF">2019-10-21T15:45:46Z</dcterms:created>
  <dcterms:modified xsi:type="dcterms:W3CDTF">2019-10-22T15:35:02Z</dcterms:modified>
</cp:coreProperties>
</file>