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7" r:id="rId2"/>
    <p:sldId id="1015" r:id="rId3"/>
    <p:sldId id="1017" r:id="rId4"/>
    <p:sldId id="260" r:id="rId5"/>
    <p:sldId id="1016" r:id="rId6"/>
    <p:sldId id="395" r:id="rId7"/>
    <p:sldId id="1000" r:id="rId8"/>
    <p:sldId id="364" r:id="rId9"/>
    <p:sldId id="391" r:id="rId10"/>
    <p:sldId id="392" r:id="rId11"/>
    <p:sldId id="1001" r:id="rId12"/>
    <p:sldId id="1002" r:id="rId13"/>
    <p:sldId id="1010" r:id="rId14"/>
    <p:sldId id="1011" r:id="rId15"/>
    <p:sldId id="400" r:id="rId16"/>
    <p:sldId id="1012" r:id="rId17"/>
    <p:sldId id="264" r:id="rId18"/>
    <p:sldId id="342" r:id="rId19"/>
    <p:sldId id="259" r:id="rId20"/>
    <p:sldId id="339" r:id="rId21"/>
    <p:sldId id="340" r:id="rId22"/>
    <p:sldId id="261" r:id="rId23"/>
    <p:sldId id="343" r:id="rId24"/>
    <p:sldId id="341" r:id="rId25"/>
    <p:sldId id="344" r:id="rId26"/>
    <p:sldId id="272" r:id="rId27"/>
    <p:sldId id="273" r:id="rId28"/>
    <p:sldId id="1013" r:id="rId29"/>
    <p:sldId id="265" r:id="rId30"/>
    <p:sldId id="368" r:id="rId31"/>
    <p:sldId id="393" r:id="rId32"/>
    <p:sldId id="394" r:id="rId33"/>
    <p:sldId id="1004" r:id="rId34"/>
    <p:sldId id="1009" r:id="rId35"/>
    <p:sldId id="1008" r:id="rId36"/>
    <p:sldId id="1005" r:id="rId37"/>
    <p:sldId id="1007" r:id="rId38"/>
    <p:sldId id="1006" r:id="rId39"/>
    <p:sldId id="1003" r:id="rId40"/>
    <p:sldId id="271"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39"/>
    <p:restoredTop sz="73275" autoAdjust="0"/>
  </p:normalViewPr>
  <p:slideViewPr>
    <p:cSldViewPr snapToGrid="0" snapToObjects="1">
      <p:cViewPr varScale="1">
        <p:scale>
          <a:sx n="65" d="100"/>
          <a:sy n="65" d="100"/>
        </p:scale>
        <p:origin x="72" y="552"/>
      </p:cViewPr>
      <p:guideLst/>
    </p:cSldViewPr>
  </p:slideViewPr>
  <p:notesTextViewPr>
    <p:cViewPr>
      <p:scale>
        <a:sx n="1" d="1"/>
        <a:sy n="1" d="1"/>
      </p:scale>
      <p:origin x="0" y="0"/>
    </p:cViewPr>
  </p:notesTextViewPr>
  <p:sorterViewPr>
    <p:cViewPr varScale="1">
      <p:scale>
        <a:sx n="100" d="100"/>
        <a:sy n="100" d="100"/>
      </p:scale>
      <p:origin x="0" y="-250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120659-A0BF-4A7F-BC51-EAD21971D8AA}"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3F27D91B-7334-4458-B4F7-87DCF52666C9}">
      <dgm:prSet phldrT="[Text]"/>
      <dgm:spPr/>
      <dgm:t>
        <a:bodyPr/>
        <a:lstStyle/>
        <a:p>
          <a:r>
            <a:rPr lang="en-US" dirty="0"/>
            <a:t>Current</a:t>
          </a:r>
        </a:p>
      </dgm:t>
    </dgm:pt>
    <dgm:pt modelId="{770C63A7-B198-4A60-874E-8BE34E03020A}" type="parTrans" cxnId="{ABB863D9-7F39-4F84-9B59-93488C58D619}">
      <dgm:prSet/>
      <dgm:spPr/>
      <dgm:t>
        <a:bodyPr/>
        <a:lstStyle/>
        <a:p>
          <a:endParaRPr lang="en-US"/>
        </a:p>
      </dgm:t>
    </dgm:pt>
    <dgm:pt modelId="{CFF216B8-ADB4-4E96-B5A2-195D2B6B4F35}" type="sibTrans" cxnId="{ABB863D9-7F39-4F84-9B59-93488C58D619}">
      <dgm:prSet/>
      <dgm:spPr/>
      <dgm:t>
        <a:bodyPr/>
        <a:lstStyle/>
        <a:p>
          <a:endParaRPr lang="en-US"/>
        </a:p>
      </dgm:t>
    </dgm:pt>
    <dgm:pt modelId="{3A88CED5-B457-4D46-8CFF-A4841BB9940E}">
      <dgm:prSet phldrT="[Text]" custT="1"/>
      <dgm:spPr/>
      <dgm:t>
        <a:bodyPr/>
        <a:lstStyle/>
        <a:p>
          <a:r>
            <a:rPr lang="en-US" sz="2800" dirty="0"/>
            <a:t>136 sites released  / 126 active </a:t>
          </a:r>
        </a:p>
      </dgm:t>
    </dgm:pt>
    <dgm:pt modelId="{EC389151-4715-40A5-9400-4C7DDC3703BC}" type="parTrans" cxnId="{C9BE36DA-3B82-4DEF-A0E9-EA282DB4AAD4}">
      <dgm:prSet/>
      <dgm:spPr/>
      <dgm:t>
        <a:bodyPr/>
        <a:lstStyle/>
        <a:p>
          <a:endParaRPr lang="en-US"/>
        </a:p>
      </dgm:t>
    </dgm:pt>
    <dgm:pt modelId="{14BE7D32-B514-4523-908A-77A5FD0680D9}" type="sibTrans" cxnId="{C9BE36DA-3B82-4DEF-A0E9-EA282DB4AAD4}">
      <dgm:prSet/>
      <dgm:spPr/>
      <dgm:t>
        <a:bodyPr/>
        <a:lstStyle/>
        <a:p>
          <a:endParaRPr lang="en-US"/>
        </a:p>
      </dgm:t>
    </dgm:pt>
    <dgm:pt modelId="{04E721FF-AEE7-4BB1-AAED-A6B8AD444FAA}">
      <dgm:prSet phldrT="[Text]"/>
      <dgm:spPr/>
      <dgm:t>
        <a:bodyPr/>
        <a:lstStyle/>
        <a:p>
          <a:r>
            <a:rPr lang="en-US" dirty="0"/>
            <a:t>Pending</a:t>
          </a:r>
        </a:p>
      </dgm:t>
    </dgm:pt>
    <dgm:pt modelId="{28F14292-DEFE-40A4-96B9-AD6EE722E03C}" type="parTrans" cxnId="{319A240C-C9EA-4DE5-B8BF-9D645181CBB8}">
      <dgm:prSet/>
      <dgm:spPr/>
      <dgm:t>
        <a:bodyPr/>
        <a:lstStyle/>
        <a:p>
          <a:endParaRPr lang="en-US"/>
        </a:p>
      </dgm:t>
    </dgm:pt>
    <dgm:pt modelId="{E9C5E74B-F852-4CBD-8430-F3338E89C0C5}" type="sibTrans" cxnId="{319A240C-C9EA-4DE5-B8BF-9D645181CBB8}">
      <dgm:prSet/>
      <dgm:spPr/>
      <dgm:t>
        <a:bodyPr/>
        <a:lstStyle/>
        <a:p>
          <a:endParaRPr lang="en-US"/>
        </a:p>
      </dgm:t>
    </dgm:pt>
    <dgm:pt modelId="{95539378-20AD-4DC1-A900-573740E7A3D6}">
      <dgm:prSet phldrT="[Text]" custT="1"/>
      <dgm:spPr/>
      <dgm:t>
        <a:bodyPr/>
        <a:lstStyle/>
        <a:p>
          <a:r>
            <a:rPr lang="en-US" sz="2000" dirty="0"/>
            <a:t>No new CIRB submissions while CR is in process/ 8 working on submission</a:t>
          </a:r>
        </a:p>
      </dgm:t>
    </dgm:pt>
    <dgm:pt modelId="{F547D518-2216-47CB-AE20-176F4443A9DB}" type="parTrans" cxnId="{7CD43705-0784-4B42-B8D4-E1D58B9890F9}">
      <dgm:prSet/>
      <dgm:spPr/>
      <dgm:t>
        <a:bodyPr/>
        <a:lstStyle/>
        <a:p>
          <a:endParaRPr lang="en-US"/>
        </a:p>
      </dgm:t>
    </dgm:pt>
    <dgm:pt modelId="{3ADDF7C4-75F0-4F9B-9F11-3A9898F39C05}" type="sibTrans" cxnId="{7CD43705-0784-4B42-B8D4-E1D58B9890F9}">
      <dgm:prSet/>
      <dgm:spPr/>
      <dgm:t>
        <a:bodyPr/>
        <a:lstStyle/>
        <a:p>
          <a:endParaRPr lang="en-US"/>
        </a:p>
      </dgm:t>
    </dgm:pt>
    <dgm:pt modelId="{CA53B560-928B-485C-BC27-26E181096073}">
      <dgm:prSet phldrT="[Text]"/>
      <dgm:spPr/>
      <dgm:t>
        <a:bodyPr/>
        <a:lstStyle/>
        <a:p>
          <a:r>
            <a:rPr lang="en-US" dirty="0"/>
            <a:t>Expected</a:t>
          </a:r>
        </a:p>
      </dgm:t>
    </dgm:pt>
    <dgm:pt modelId="{CA9F116F-8666-44CB-BC0A-A67ECD3FDFB3}" type="parTrans" cxnId="{340AF7C8-2A8B-4762-B7A3-4FF6D29EFA25}">
      <dgm:prSet/>
      <dgm:spPr/>
      <dgm:t>
        <a:bodyPr/>
        <a:lstStyle/>
        <a:p>
          <a:endParaRPr lang="en-US"/>
        </a:p>
      </dgm:t>
    </dgm:pt>
    <dgm:pt modelId="{6E603674-8974-4ED6-9582-022B7559598C}" type="sibTrans" cxnId="{340AF7C8-2A8B-4762-B7A3-4FF6D29EFA25}">
      <dgm:prSet/>
      <dgm:spPr/>
      <dgm:t>
        <a:bodyPr/>
        <a:lstStyle/>
        <a:p>
          <a:endParaRPr lang="en-US"/>
        </a:p>
      </dgm:t>
    </dgm:pt>
    <dgm:pt modelId="{648B51A1-DAF5-4DC0-927D-0EB3FE0B9966}">
      <dgm:prSet phldrT="[Text]"/>
      <dgm:spPr/>
      <dgm:t>
        <a:bodyPr/>
        <a:lstStyle/>
        <a:p>
          <a:endParaRPr lang="en-US" sz="2000" dirty="0"/>
        </a:p>
      </dgm:t>
    </dgm:pt>
    <dgm:pt modelId="{9775AE09-E185-46AD-8648-32AAD7DEA54C}" type="parTrans" cxnId="{66E4695E-D435-40C9-8011-16890DDE0E7D}">
      <dgm:prSet/>
      <dgm:spPr/>
      <dgm:t>
        <a:bodyPr/>
        <a:lstStyle/>
        <a:p>
          <a:endParaRPr lang="en-US"/>
        </a:p>
      </dgm:t>
    </dgm:pt>
    <dgm:pt modelId="{BA5A8EA5-3DA8-4AD7-B428-C141D117DF3D}" type="sibTrans" cxnId="{66E4695E-D435-40C9-8011-16890DDE0E7D}">
      <dgm:prSet/>
      <dgm:spPr/>
      <dgm:t>
        <a:bodyPr/>
        <a:lstStyle/>
        <a:p>
          <a:endParaRPr lang="en-US"/>
        </a:p>
      </dgm:t>
    </dgm:pt>
    <dgm:pt modelId="{292A6326-45CD-457F-A8A1-977D30BA0F85}">
      <dgm:prSet phldrT="[Text]"/>
      <dgm:spPr/>
      <dgm:t>
        <a:bodyPr/>
        <a:lstStyle/>
        <a:p>
          <a:endParaRPr lang="en-US" sz="2100" dirty="0"/>
        </a:p>
      </dgm:t>
    </dgm:pt>
    <dgm:pt modelId="{6F04EFFB-D48C-41F7-B61D-2C8893398504}" type="parTrans" cxnId="{D309AAFD-BC94-4E21-8E7B-010F3924A2C8}">
      <dgm:prSet/>
      <dgm:spPr/>
      <dgm:t>
        <a:bodyPr/>
        <a:lstStyle/>
        <a:p>
          <a:endParaRPr lang="en-US"/>
        </a:p>
      </dgm:t>
    </dgm:pt>
    <dgm:pt modelId="{3E8B2CC5-78D0-4E94-9659-28B218039CE7}" type="sibTrans" cxnId="{D309AAFD-BC94-4E21-8E7B-010F3924A2C8}">
      <dgm:prSet/>
      <dgm:spPr/>
      <dgm:t>
        <a:bodyPr/>
        <a:lstStyle/>
        <a:p>
          <a:endParaRPr lang="en-US"/>
        </a:p>
      </dgm:t>
    </dgm:pt>
    <dgm:pt modelId="{4F48AFA0-5848-4C63-8671-3FAA7A675F21}">
      <dgm:prSet custT="1"/>
      <dgm:spPr/>
      <dgm:t>
        <a:bodyPr/>
        <a:lstStyle/>
        <a:p>
          <a:r>
            <a:rPr lang="en-US" sz="2000" dirty="0"/>
            <a:t>8 cIRB approved / Pending Readiness Call</a:t>
          </a:r>
        </a:p>
      </dgm:t>
    </dgm:pt>
    <dgm:pt modelId="{445027FB-74D8-4B15-B59F-D94C59E53F89}" type="parTrans" cxnId="{AC75F5E7-39BC-4DD9-A05B-7D700CC2C3B4}">
      <dgm:prSet/>
      <dgm:spPr/>
      <dgm:t>
        <a:bodyPr/>
        <a:lstStyle/>
        <a:p>
          <a:endParaRPr lang="en-US"/>
        </a:p>
      </dgm:t>
    </dgm:pt>
    <dgm:pt modelId="{24889634-FB01-4489-9D68-105B2DF5E253}" type="sibTrans" cxnId="{AC75F5E7-39BC-4DD9-A05B-7D700CC2C3B4}">
      <dgm:prSet/>
      <dgm:spPr/>
      <dgm:t>
        <a:bodyPr/>
        <a:lstStyle/>
        <a:p>
          <a:endParaRPr lang="en-US"/>
        </a:p>
      </dgm:t>
    </dgm:pt>
    <dgm:pt modelId="{1C69E544-B72A-44B0-9262-D9ED9BFA5EBB}">
      <dgm:prSet custT="1"/>
      <dgm:spPr/>
      <dgm:t>
        <a:bodyPr/>
        <a:lstStyle/>
        <a:p>
          <a:r>
            <a:rPr lang="en-US" sz="2000" dirty="0"/>
            <a:t>4-16 slow moving/?</a:t>
          </a:r>
        </a:p>
      </dgm:t>
    </dgm:pt>
    <dgm:pt modelId="{75C990BD-F829-4492-A4C7-56D547812493}" type="parTrans" cxnId="{25A34832-0A0D-4318-90AF-1B22BE35887A}">
      <dgm:prSet/>
      <dgm:spPr/>
      <dgm:t>
        <a:bodyPr/>
        <a:lstStyle/>
        <a:p>
          <a:endParaRPr lang="en-US"/>
        </a:p>
      </dgm:t>
    </dgm:pt>
    <dgm:pt modelId="{13E3FA36-EF45-44A4-8319-4595F03B598A}" type="sibTrans" cxnId="{25A34832-0A0D-4318-90AF-1B22BE35887A}">
      <dgm:prSet/>
      <dgm:spPr/>
      <dgm:t>
        <a:bodyPr/>
        <a:lstStyle/>
        <a:p>
          <a:endParaRPr lang="en-US"/>
        </a:p>
      </dgm:t>
    </dgm:pt>
    <dgm:pt modelId="{B89BC47C-B4B6-4051-8BDA-888B86FD91DC}">
      <dgm:prSet phldrT="[Text]"/>
      <dgm:spPr/>
      <dgm:t>
        <a:bodyPr/>
        <a:lstStyle/>
        <a:p>
          <a:endParaRPr lang="en-US" sz="2000" dirty="0"/>
        </a:p>
      </dgm:t>
    </dgm:pt>
    <dgm:pt modelId="{8FB00E08-6B6B-45DB-8692-8CA46E48CCA6}" type="parTrans" cxnId="{D3C0B8D0-E70F-49BD-982A-9F42424FBE34}">
      <dgm:prSet/>
      <dgm:spPr/>
      <dgm:t>
        <a:bodyPr/>
        <a:lstStyle/>
        <a:p>
          <a:endParaRPr lang="en-US"/>
        </a:p>
      </dgm:t>
    </dgm:pt>
    <dgm:pt modelId="{75987DAC-AC5D-4D60-8978-C4E84F11CD16}" type="sibTrans" cxnId="{D3C0B8D0-E70F-49BD-982A-9F42424FBE34}">
      <dgm:prSet/>
      <dgm:spPr/>
      <dgm:t>
        <a:bodyPr/>
        <a:lstStyle/>
        <a:p>
          <a:endParaRPr lang="en-US"/>
        </a:p>
      </dgm:t>
    </dgm:pt>
    <dgm:pt modelId="{F66D0A30-0102-4EF0-8C8D-986EF2FD8BD7}">
      <dgm:prSet custT="1"/>
      <dgm:spPr/>
      <dgm:t>
        <a:bodyPr/>
        <a:lstStyle/>
        <a:p>
          <a:r>
            <a:rPr lang="en-US" sz="2000" dirty="0"/>
            <a:t>23 Canadian Sites</a:t>
          </a:r>
        </a:p>
      </dgm:t>
    </dgm:pt>
    <dgm:pt modelId="{A9628FB0-F27A-4FAF-88C1-4E142A6036CA}" type="parTrans" cxnId="{C860BD7F-6FF5-4BB8-B8C4-BD75F995B541}">
      <dgm:prSet/>
      <dgm:spPr/>
      <dgm:t>
        <a:bodyPr/>
        <a:lstStyle/>
        <a:p>
          <a:endParaRPr lang="en-US"/>
        </a:p>
      </dgm:t>
    </dgm:pt>
    <dgm:pt modelId="{6A3F0760-FCB5-472C-9E38-71B95E95CE5A}" type="sibTrans" cxnId="{C860BD7F-6FF5-4BB8-B8C4-BD75F995B541}">
      <dgm:prSet/>
      <dgm:spPr/>
      <dgm:t>
        <a:bodyPr/>
        <a:lstStyle/>
        <a:p>
          <a:endParaRPr lang="en-US"/>
        </a:p>
      </dgm:t>
    </dgm:pt>
    <dgm:pt modelId="{E7DA485B-38AF-44EE-B007-67947873ABAA}">
      <dgm:prSet custT="1"/>
      <dgm:spPr/>
      <dgm:t>
        <a:bodyPr/>
        <a:lstStyle/>
        <a:p>
          <a:r>
            <a:rPr lang="en-US" sz="3600" dirty="0"/>
            <a:t>175+ active sites released to enroll</a:t>
          </a:r>
        </a:p>
      </dgm:t>
    </dgm:pt>
    <dgm:pt modelId="{E3F07FD8-1D26-4502-9ECF-67535F488DFA}" type="parTrans" cxnId="{07F23FC6-0255-42A9-946E-9D542BB980AA}">
      <dgm:prSet/>
      <dgm:spPr/>
      <dgm:t>
        <a:bodyPr/>
        <a:lstStyle/>
        <a:p>
          <a:endParaRPr lang="en-US"/>
        </a:p>
      </dgm:t>
    </dgm:pt>
    <dgm:pt modelId="{B283AEF5-6357-45CE-8A6E-EEBD649D11B6}" type="sibTrans" cxnId="{07F23FC6-0255-42A9-946E-9D542BB980AA}">
      <dgm:prSet/>
      <dgm:spPr/>
      <dgm:t>
        <a:bodyPr/>
        <a:lstStyle/>
        <a:p>
          <a:endParaRPr lang="en-US"/>
        </a:p>
      </dgm:t>
    </dgm:pt>
    <dgm:pt modelId="{321E8EEA-E3FC-47E6-9BAA-98E068AD969F}">
      <dgm:prSet custT="1"/>
      <dgm:spPr/>
      <dgm:t>
        <a:bodyPr/>
        <a:lstStyle/>
        <a:p>
          <a:r>
            <a:rPr lang="en-US" sz="2000" dirty="0"/>
            <a:t>3-4 suspended sites working on reinstatement</a:t>
          </a:r>
        </a:p>
      </dgm:t>
    </dgm:pt>
    <dgm:pt modelId="{0829D40F-D8A8-42DC-9FA5-0C59934A8BAB}" type="parTrans" cxnId="{49D59879-C554-4D92-B912-A3B9E94D9954}">
      <dgm:prSet/>
      <dgm:spPr/>
      <dgm:t>
        <a:bodyPr/>
        <a:lstStyle/>
        <a:p>
          <a:endParaRPr lang="en-US"/>
        </a:p>
      </dgm:t>
    </dgm:pt>
    <dgm:pt modelId="{9F30E9CF-C3B4-4724-B5C9-68334C152209}" type="sibTrans" cxnId="{49D59879-C554-4D92-B912-A3B9E94D9954}">
      <dgm:prSet/>
      <dgm:spPr/>
      <dgm:t>
        <a:bodyPr/>
        <a:lstStyle/>
        <a:p>
          <a:endParaRPr lang="en-US"/>
        </a:p>
      </dgm:t>
    </dgm:pt>
    <dgm:pt modelId="{D73330C9-226F-419F-8FC0-9D1F93DE2190}" type="pres">
      <dgm:prSet presAssocID="{30120659-A0BF-4A7F-BC51-EAD21971D8AA}" presName="linearFlow" presStyleCnt="0">
        <dgm:presLayoutVars>
          <dgm:dir/>
          <dgm:animLvl val="lvl"/>
          <dgm:resizeHandles val="exact"/>
        </dgm:presLayoutVars>
      </dgm:prSet>
      <dgm:spPr/>
      <dgm:t>
        <a:bodyPr/>
        <a:lstStyle/>
        <a:p>
          <a:endParaRPr lang="en-US"/>
        </a:p>
      </dgm:t>
    </dgm:pt>
    <dgm:pt modelId="{CA6DB726-33DD-442C-A06D-BC3E7CEEF635}" type="pres">
      <dgm:prSet presAssocID="{3F27D91B-7334-4458-B4F7-87DCF52666C9}" presName="composite" presStyleCnt="0"/>
      <dgm:spPr/>
    </dgm:pt>
    <dgm:pt modelId="{8133097B-6F81-4E5F-A02F-E29ED05AA99C}" type="pres">
      <dgm:prSet presAssocID="{3F27D91B-7334-4458-B4F7-87DCF52666C9}" presName="parentText" presStyleLbl="alignNode1" presStyleIdx="0" presStyleCnt="3">
        <dgm:presLayoutVars>
          <dgm:chMax val="1"/>
          <dgm:bulletEnabled val="1"/>
        </dgm:presLayoutVars>
      </dgm:prSet>
      <dgm:spPr/>
      <dgm:t>
        <a:bodyPr/>
        <a:lstStyle/>
        <a:p>
          <a:endParaRPr lang="en-US"/>
        </a:p>
      </dgm:t>
    </dgm:pt>
    <dgm:pt modelId="{562BBD4A-111F-472F-9205-E55958E608AE}" type="pres">
      <dgm:prSet presAssocID="{3F27D91B-7334-4458-B4F7-87DCF52666C9}" presName="descendantText" presStyleLbl="alignAcc1" presStyleIdx="0" presStyleCnt="3" custLinFactNeighborX="0" custLinFactNeighborY="-221">
        <dgm:presLayoutVars>
          <dgm:bulletEnabled val="1"/>
        </dgm:presLayoutVars>
      </dgm:prSet>
      <dgm:spPr/>
      <dgm:t>
        <a:bodyPr/>
        <a:lstStyle/>
        <a:p>
          <a:endParaRPr lang="en-US"/>
        </a:p>
      </dgm:t>
    </dgm:pt>
    <dgm:pt modelId="{C4F33653-523B-4461-9C57-D08C5D38E528}" type="pres">
      <dgm:prSet presAssocID="{CFF216B8-ADB4-4E96-B5A2-195D2B6B4F35}" presName="sp" presStyleCnt="0"/>
      <dgm:spPr/>
    </dgm:pt>
    <dgm:pt modelId="{BE459414-37E9-4744-AA5C-9541C25A34D5}" type="pres">
      <dgm:prSet presAssocID="{04E721FF-AEE7-4BB1-AAED-A6B8AD444FAA}" presName="composite" presStyleCnt="0"/>
      <dgm:spPr/>
    </dgm:pt>
    <dgm:pt modelId="{9F4BC062-162A-4ED9-BFA0-E862410D6F35}" type="pres">
      <dgm:prSet presAssocID="{04E721FF-AEE7-4BB1-AAED-A6B8AD444FAA}" presName="parentText" presStyleLbl="alignNode1" presStyleIdx="1" presStyleCnt="3">
        <dgm:presLayoutVars>
          <dgm:chMax val="1"/>
          <dgm:bulletEnabled val="1"/>
        </dgm:presLayoutVars>
      </dgm:prSet>
      <dgm:spPr/>
      <dgm:t>
        <a:bodyPr/>
        <a:lstStyle/>
        <a:p>
          <a:endParaRPr lang="en-US"/>
        </a:p>
      </dgm:t>
    </dgm:pt>
    <dgm:pt modelId="{E00E98E0-1269-4D1C-8C9D-2FE474943A35}" type="pres">
      <dgm:prSet presAssocID="{04E721FF-AEE7-4BB1-AAED-A6B8AD444FAA}" presName="descendantText" presStyleLbl="alignAcc1" presStyleIdx="1" presStyleCnt="3" custScaleY="146407" custLinFactNeighborX="0" custLinFactNeighborY="-9393">
        <dgm:presLayoutVars>
          <dgm:bulletEnabled val="1"/>
        </dgm:presLayoutVars>
      </dgm:prSet>
      <dgm:spPr/>
      <dgm:t>
        <a:bodyPr/>
        <a:lstStyle/>
        <a:p>
          <a:endParaRPr lang="en-US"/>
        </a:p>
      </dgm:t>
    </dgm:pt>
    <dgm:pt modelId="{5BAA7F03-E3BE-4749-BAF6-F65E39EE5AC0}" type="pres">
      <dgm:prSet presAssocID="{E9C5E74B-F852-4CBD-8430-F3338E89C0C5}" presName="sp" presStyleCnt="0"/>
      <dgm:spPr/>
    </dgm:pt>
    <dgm:pt modelId="{D9B11E76-33F8-4384-AB09-C490BA44B80B}" type="pres">
      <dgm:prSet presAssocID="{CA53B560-928B-485C-BC27-26E181096073}" presName="composite" presStyleCnt="0"/>
      <dgm:spPr/>
    </dgm:pt>
    <dgm:pt modelId="{A437CF74-7A3F-4003-A7E7-D950B2E8C018}" type="pres">
      <dgm:prSet presAssocID="{CA53B560-928B-485C-BC27-26E181096073}" presName="parentText" presStyleLbl="alignNode1" presStyleIdx="2" presStyleCnt="3">
        <dgm:presLayoutVars>
          <dgm:chMax val="1"/>
          <dgm:bulletEnabled val="1"/>
        </dgm:presLayoutVars>
      </dgm:prSet>
      <dgm:spPr/>
      <dgm:t>
        <a:bodyPr/>
        <a:lstStyle/>
        <a:p>
          <a:endParaRPr lang="en-US"/>
        </a:p>
      </dgm:t>
    </dgm:pt>
    <dgm:pt modelId="{E51D785C-1197-4552-B348-22E4E6D365D1}" type="pres">
      <dgm:prSet presAssocID="{CA53B560-928B-485C-BC27-26E181096073}" presName="descendantText" presStyleLbl="alignAcc1" presStyleIdx="2" presStyleCnt="3">
        <dgm:presLayoutVars>
          <dgm:bulletEnabled val="1"/>
        </dgm:presLayoutVars>
      </dgm:prSet>
      <dgm:spPr/>
      <dgm:t>
        <a:bodyPr/>
        <a:lstStyle/>
        <a:p>
          <a:endParaRPr lang="en-US"/>
        </a:p>
      </dgm:t>
    </dgm:pt>
  </dgm:ptLst>
  <dgm:cxnLst>
    <dgm:cxn modelId="{FB074CF1-6805-4AA2-9006-049CCD796C13}" type="presOf" srcId="{CA53B560-928B-485C-BC27-26E181096073}" destId="{A437CF74-7A3F-4003-A7E7-D950B2E8C018}" srcOrd="0" destOrd="0" presId="urn:microsoft.com/office/officeart/2005/8/layout/chevron2"/>
    <dgm:cxn modelId="{25A34832-0A0D-4318-90AF-1B22BE35887A}" srcId="{04E721FF-AEE7-4BB1-AAED-A6B8AD444FAA}" destId="{1C69E544-B72A-44B0-9262-D9ED9BFA5EBB}" srcOrd="2" destOrd="0" parTransId="{75C990BD-F829-4492-A4C7-56D547812493}" sibTransId="{13E3FA36-EF45-44A4-8319-4595F03B598A}"/>
    <dgm:cxn modelId="{047BE400-06DC-4ECA-9358-D495FB753A98}" type="presOf" srcId="{1C69E544-B72A-44B0-9262-D9ED9BFA5EBB}" destId="{E00E98E0-1269-4D1C-8C9D-2FE474943A35}" srcOrd="0" destOrd="2" presId="urn:microsoft.com/office/officeart/2005/8/layout/chevron2"/>
    <dgm:cxn modelId="{20DA82D1-C51F-498F-8F06-3882B5B650EC}" type="presOf" srcId="{321E8EEA-E3FC-47E6-9BAA-98E068AD969F}" destId="{E00E98E0-1269-4D1C-8C9D-2FE474943A35}" srcOrd="0" destOrd="3" presId="urn:microsoft.com/office/officeart/2005/8/layout/chevron2"/>
    <dgm:cxn modelId="{B74D552B-B630-4C04-97E1-BEBE6EDA0A1C}" type="presOf" srcId="{B89BC47C-B4B6-4051-8BDA-888B86FD91DC}" destId="{E51D785C-1197-4552-B348-22E4E6D365D1}" srcOrd="0" destOrd="2" presId="urn:microsoft.com/office/officeart/2005/8/layout/chevron2"/>
    <dgm:cxn modelId="{7CD43705-0784-4B42-B8D4-E1D58B9890F9}" srcId="{04E721FF-AEE7-4BB1-AAED-A6B8AD444FAA}" destId="{95539378-20AD-4DC1-A900-573740E7A3D6}" srcOrd="0" destOrd="0" parTransId="{F547D518-2216-47CB-AE20-176F4443A9DB}" sibTransId="{3ADDF7C4-75F0-4F9B-9F11-3A9898F39C05}"/>
    <dgm:cxn modelId="{2A6EC0F6-3553-4452-BE08-16CB1E44ABCF}" type="presOf" srcId="{4F48AFA0-5848-4C63-8671-3FAA7A675F21}" destId="{E00E98E0-1269-4D1C-8C9D-2FE474943A35}" srcOrd="0" destOrd="1" presId="urn:microsoft.com/office/officeart/2005/8/layout/chevron2"/>
    <dgm:cxn modelId="{E7AD6FE6-B7D9-4E22-B91C-EA7EF3F9CE24}" type="presOf" srcId="{648B51A1-DAF5-4DC0-927D-0EB3FE0B9966}" destId="{E51D785C-1197-4552-B348-22E4E6D365D1}" srcOrd="0" destOrd="0" presId="urn:microsoft.com/office/officeart/2005/8/layout/chevron2"/>
    <dgm:cxn modelId="{340AF7C8-2A8B-4762-B7A3-4FF6D29EFA25}" srcId="{30120659-A0BF-4A7F-BC51-EAD21971D8AA}" destId="{CA53B560-928B-485C-BC27-26E181096073}" srcOrd="2" destOrd="0" parTransId="{CA9F116F-8666-44CB-BC0A-A67ECD3FDFB3}" sibTransId="{6E603674-8974-4ED6-9582-022B7559598C}"/>
    <dgm:cxn modelId="{547F9AEB-9DE4-4AF9-946C-28E422EE1047}" type="presOf" srcId="{04E721FF-AEE7-4BB1-AAED-A6B8AD444FAA}" destId="{9F4BC062-162A-4ED9-BFA0-E862410D6F35}" srcOrd="0" destOrd="0" presId="urn:microsoft.com/office/officeart/2005/8/layout/chevron2"/>
    <dgm:cxn modelId="{A9B20A25-894E-457B-8125-71D4C08D0E78}" type="presOf" srcId="{30120659-A0BF-4A7F-BC51-EAD21971D8AA}" destId="{D73330C9-226F-419F-8FC0-9D1F93DE2190}" srcOrd="0" destOrd="0" presId="urn:microsoft.com/office/officeart/2005/8/layout/chevron2"/>
    <dgm:cxn modelId="{66E4695E-D435-40C9-8011-16890DDE0E7D}" srcId="{CA53B560-928B-485C-BC27-26E181096073}" destId="{648B51A1-DAF5-4DC0-927D-0EB3FE0B9966}" srcOrd="0" destOrd="0" parTransId="{9775AE09-E185-46AD-8648-32AAD7DEA54C}" sibTransId="{BA5A8EA5-3DA8-4AD7-B428-C141D117DF3D}"/>
    <dgm:cxn modelId="{748FFE47-E0AE-49DB-8463-0524A658053B}" type="presOf" srcId="{292A6326-45CD-457F-A8A1-977D30BA0F85}" destId="{562BBD4A-111F-472F-9205-E55958E608AE}" srcOrd="0" destOrd="1" presId="urn:microsoft.com/office/officeart/2005/8/layout/chevron2"/>
    <dgm:cxn modelId="{D309AAFD-BC94-4E21-8E7B-010F3924A2C8}" srcId="{3F27D91B-7334-4458-B4F7-87DCF52666C9}" destId="{292A6326-45CD-457F-A8A1-977D30BA0F85}" srcOrd="1" destOrd="0" parTransId="{6F04EFFB-D48C-41F7-B61D-2C8893398504}" sibTransId="{3E8B2CC5-78D0-4E94-9659-28B218039CE7}"/>
    <dgm:cxn modelId="{5FC5AD80-D6D3-4E6F-9CC0-A956E1AD44D1}" type="presOf" srcId="{3A88CED5-B457-4D46-8CFF-A4841BB9940E}" destId="{562BBD4A-111F-472F-9205-E55958E608AE}" srcOrd="0" destOrd="0" presId="urn:microsoft.com/office/officeart/2005/8/layout/chevron2"/>
    <dgm:cxn modelId="{E1842A06-9035-4DB3-A80E-8AC4C0EBB2D1}" type="presOf" srcId="{95539378-20AD-4DC1-A900-573740E7A3D6}" destId="{E00E98E0-1269-4D1C-8C9D-2FE474943A35}" srcOrd="0" destOrd="0" presId="urn:microsoft.com/office/officeart/2005/8/layout/chevron2"/>
    <dgm:cxn modelId="{E73037CC-1220-4567-B2E4-A0C996819D83}" type="presOf" srcId="{F66D0A30-0102-4EF0-8C8D-986EF2FD8BD7}" destId="{E00E98E0-1269-4D1C-8C9D-2FE474943A35}" srcOrd="0" destOrd="4" presId="urn:microsoft.com/office/officeart/2005/8/layout/chevron2"/>
    <dgm:cxn modelId="{ABB863D9-7F39-4F84-9B59-93488C58D619}" srcId="{30120659-A0BF-4A7F-BC51-EAD21971D8AA}" destId="{3F27D91B-7334-4458-B4F7-87DCF52666C9}" srcOrd="0" destOrd="0" parTransId="{770C63A7-B198-4A60-874E-8BE34E03020A}" sibTransId="{CFF216B8-ADB4-4E96-B5A2-195D2B6B4F35}"/>
    <dgm:cxn modelId="{5390FE48-2EEC-4F62-A915-D1E4334424ED}" type="presOf" srcId="{3F27D91B-7334-4458-B4F7-87DCF52666C9}" destId="{8133097B-6F81-4E5F-A02F-E29ED05AA99C}" srcOrd="0" destOrd="0" presId="urn:microsoft.com/office/officeart/2005/8/layout/chevron2"/>
    <dgm:cxn modelId="{319A240C-C9EA-4DE5-B8BF-9D645181CBB8}" srcId="{30120659-A0BF-4A7F-BC51-EAD21971D8AA}" destId="{04E721FF-AEE7-4BB1-AAED-A6B8AD444FAA}" srcOrd="1" destOrd="0" parTransId="{28F14292-DEFE-40A4-96B9-AD6EE722E03C}" sibTransId="{E9C5E74B-F852-4CBD-8430-F3338E89C0C5}"/>
    <dgm:cxn modelId="{C9BE36DA-3B82-4DEF-A0E9-EA282DB4AAD4}" srcId="{3F27D91B-7334-4458-B4F7-87DCF52666C9}" destId="{3A88CED5-B457-4D46-8CFF-A4841BB9940E}" srcOrd="0" destOrd="0" parTransId="{EC389151-4715-40A5-9400-4C7DDC3703BC}" sibTransId="{14BE7D32-B514-4523-908A-77A5FD0680D9}"/>
    <dgm:cxn modelId="{AC75F5E7-39BC-4DD9-A05B-7D700CC2C3B4}" srcId="{04E721FF-AEE7-4BB1-AAED-A6B8AD444FAA}" destId="{4F48AFA0-5848-4C63-8671-3FAA7A675F21}" srcOrd="1" destOrd="0" parTransId="{445027FB-74D8-4B15-B59F-D94C59E53F89}" sibTransId="{24889634-FB01-4489-9D68-105B2DF5E253}"/>
    <dgm:cxn modelId="{C860BD7F-6FF5-4BB8-B8C4-BD75F995B541}" srcId="{04E721FF-AEE7-4BB1-AAED-A6B8AD444FAA}" destId="{F66D0A30-0102-4EF0-8C8D-986EF2FD8BD7}" srcOrd="4" destOrd="0" parTransId="{A9628FB0-F27A-4FAF-88C1-4E142A6036CA}" sibTransId="{6A3F0760-FCB5-472C-9E38-71B95E95CE5A}"/>
    <dgm:cxn modelId="{D3C0B8D0-E70F-49BD-982A-9F42424FBE34}" srcId="{CA53B560-928B-485C-BC27-26E181096073}" destId="{B89BC47C-B4B6-4051-8BDA-888B86FD91DC}" srcOrd="2" destOrd="0" parTransId="{8FB00E08-6B6B-45DB-8692-8CA46E48CCA6}" sibTransId="{75987DAC-AC5D-4D60-8978-C4E84F11CD16}"/>
    <dgm:cxn modelId="{07F23FC6-0255-42A9-946E-9D542BB980AA}" srcId="{CA53B560-928B-485C-BC27-26E181096073}" destId="{E7DA485B-38AF-44EE-B007-67947873ABAA}" srcOrd="1" destOrd="0" parTransId="{E3F07FD8-1D26-4502-9ECF-67535F488DFA}" sibTransId="{B283AEF5-6357-45CE-8A6E-EEBD649D11B6}"/>
    <dgm:cxn modelId="{3DA492A5-2A48-43E5-8E63-A62F823B4592}" type="presOf" srcId="{E7DA485B-38AF-44EE-B007-67947873ABAA}" destId="{E51D785C-1197-4552-B348-22E4E6D365D1}" srcOrd="0" destOrd="1" presId="urn:microsoft.com/office/officeart/2005/8/layout/chevron2"/>
    <dgm:cxn modelId="{49D59879-C554-4D92-B912-A3B9E94D9954}" srcId="{04E721FF-AEE7-4BB1-AAED-A6B8AD444FAA}" destId="{321E8EEA-E3FC-47E6-9BAA-98E068AD969F}" srcOrd="3" destOrd="0" parTransId="{0829D40F-D8A8-42DC-9FA5-0C59934A8BAB}" sibTransId="{9F30E9CF-C3B4-4724-B5C9-68334C152209}"/>
    <dgm:cxn modelId="{67572D5B-377D-46EF-900E-B4A07D00B505}" type="presParOf" srcId="{D73330C9-226F-419F-8FC0-9D1F93DE2190}" destId="{CA6DB726-33DD-442C-A06D-BC3E7CEEF635}" srcOrd="0" destOrd="0" presId="urn:microsoft.com/office/officeart/2005/8/layout/chevron2"/>
    <dgm:cxn modelId="{ECC922CB-8849-4E01-9022-38B02F9E2E3A}" type="presParOf" srcId="{CA6DB726-33DD-442C-A06D-BC3E7CEEF635}" destId="{8133097B-6F81-4E5F-A02F-E29ED05AA99C}" srcOrd="0" destOrd="0" presId="urn:microsoft.com/office/officeart/2005/8/layout/chevron2"/>
    <dgm:cxn modelId="{7B7484EA-3758-455C-A225-77CF01CC3ECA}" type="presParOf" srcId="{CA6DB726-33DD-442C-A06D-BC3E7CEEF635}" destId="{562BBD4A-111F-472F-9205-E55958E608AE}" srcOrd="1" destOrd="0" presId="urn:microsoft.com/office/officeart/2005/8/layout/chevron2"/>
    <dgm:cxn modelId="{01B8069D-6C8D-4C70-BD33-79912B82F191}" type="presParOf" srcId="{D73330C9-226F-419F-8FC0-9D1F93DE2190}" destId="{C4F33653-523B-4461-9C57-D08C5D38E528}" srcOrd="1" destOrd="0" presId="urn:microsoft.com/office/officeart/2005/8/layout/chevron2"/>
    <dgm:cxn modelId="{5E9642E1-316D-404A-BA9D-AD35157280A7}" type="presParOf" srcId="{D73330C9-226F-419F-8FC0-9D1F93DE2190}" destId="{BE459414-37E9-4744-AA5C-9541C25A34D5}" srcOrd="2" destOrd="0" presId="urn:microsoft.com/office/officeart/2005/8/layout/chevron2"/>
    <dgm:cxn modelId="{A1856C29-07E1-4430-A714-D2772FA80470}" type="presParOf" srcId="{BE459414-37E9-4744-AA5C-9541C25A34D5}" destId="{9F4BC062-162A-4ED9-BFA0-E862410D6F35}" srcOrd="0" destOrd="0" presId="urn:microsoft.com/office/officeart/2005/8/layout/chevron2"/>
    <dgm:cxn modelId="{4E433119-B928-443A-8819-A02B016F3544}" type="presParOf" srcId="{BE459414-37E9-4744-AA5C-9541C25A34D5}" destId="{E00E98E0-1269-4D1C-8C9D-2FE474943A35}" srcOrd="1" destOrd="0" presId="urn:microsoft.com/office/officeart/2005/8/layout/chevron2"/>
    <dgm:cxn modelId="{5FED7F6A-3F47-450F-9711-F1329A12B4FF}" type="presParOf" srcId="{D73330C9-226F-419F-8FC0-9D1F93DE2190}" destId="{5BAA7F03-E3BE-4749-BAF6-F65E39EE5AC0}" srcOrd="3" destOrd="0" presId="urn:microsoft.com/office/officeart/2005/8/layout/chevron2"/>
    <dgm:cxn modelId="{D93E9A4B-58DB-4F34-9AD5-0F6E2FD93BBB}" type="presParOf" srcId="{D73330C9-226F-419F-8FC0-9D1F93DE2190}" destId="{D9B11E76-33F8-4384-AB09-C490BA44B80B}" srcOrd="4" destOrd="0" presId="urn:microsoft.com/office/officeart/2005/8/layout/chevron2"/>
    <dgm:cxn modelId="{792C0218-E8A8-4AFD-AED3-7AEB2341B119}" type="presParOf" srcId="{D9B11E76-33F8-4384-AB09-C490BA44B80B}" destId="{A437CF74-7A3F-4003-A7E7-D950B2E8C018}" srcOrd="0" destOrd="0" presId="urn:microsoft.com/office/officeart/2005/8/layout/chevron2"/>
    <dgm:cxn modelId="{2F932D90-153E-480F-BD20-E8753E24C1E9}" type="presParOf" srcId="{D9B11E76-33F8-4384-AB09-C490BA44B80B}" destId="{E51D785C-1197-4552-B348-22E4E6D365D1}"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33097B-6F81-4E5F-A02F-E29ED05AA99C}">
      <dsp:nvSpPr>
        <dsp:cNvPr id="0" name=""/>
        <dsp:cNvSpPr/>
      </dsp:nvSpPr>
      <dsp:spPr>
        <a:xfrm rot="5400000">
          <a:off x="-252462" y="254885"/>
          <a:ext cx="1683082" cy="11781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Current</a:t>
          </a:r>
        </a:p>
      </dsp:txBody>
      <dsp:txXfrm rot="-5400000">
        <a:off x="1" y="591502"/>
        <a:ext cx="1178157" cy="504925"/>
      </dsp:txXfrm>
    </dsp:sp>
    <dsp:sp modelId="{562BBD4A-111F-472F-9205-E55958E608AE}">
      <dsp:nvSpPr>
        <dsp:cNvPr id="0" name=""/>
        <dsp:cNvSpPr/>
      </dsp:nvSpPr>
      <dsp:spPr>
        <a:xfrm rot="5400000">
          <a:off x="4675409" y="-3497246"/>
          <a:ext cx="1094003" cy="808850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t>136 sites released  / 126 active </a:t>
          </a:r>
        </a:p>
        <a:p>
          <a:pPr marL="228600" lvl="1" indent="-228600" algn="l" defTabSz="933450">
            <a:lnSpc>
              <a:spcPct val="90000"/>
            </a:lnSpc>
            <a:spcBef>
              <a:spcPct val="0"/>
            </a:spcBef>
            <a:spcAft>
              <a:spcPct val="15000"/>
            </a:spcAft>
            <a:buChar char="••"/>
          </a:pPr>
          <a:endParaRPr lang="en-US" sz="2100" kern="1200" dirty="0"/>
        </a:p>
      </dsp:txBody>
      <dsp:txXfrm rot="-5400000">
        <a:off x="1178158" y="53410"/>
        <a:ext cx="8035101" cy="987193"/>
      </dsp:txXfrm>
    </dsp:sp>
    <dsp:sp modelId="{9F4BC062-162A-4ED9-BFA0-E862410D6F35}">
      <dsp:nvSpPr>
        <dsp:cNvPr id="0" name=""/>
        <dsp:cNvSpPr/>
      </dsp:nvSpPr>
      <dsp:spPr>
        <a:xfrm rot="5400000">
          <a:off x="-252462" y="2009421"/>
          <a:ext cx="1683082" cy="11781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Pending</a:t>
          </a:r>
        </a:p>
      </dsp:txBody>
      <dsp:txXfrm rot="-5400000">
        <a:off x="1" y="2346038"/>
        <a:ext cx="1178157" cy="504925"/>
      </dsp:txXfrm>
    </dsp:sp>
    <dsp:sp modelId="{E00E98E0-1269-4D1C-8C9D-2FE474943A35}">
      <dsp:nvSpPr>
        <dsp:cNvPr id="0" name=""/>
        <dsp:cNvSpPr/>
      </dsp:nvSpPr>
      <dsp:spPr>
        <a:xfrm rot="5400000">
          <a:off x="4421561" y="-1843051"/>
          <a:ext cx="1601697" cy="808850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No new CIRB submissions while CR is in process/ 8 working on submission</a:t>
          </a:r>
        </a:p>
        <a:p>
          <a:pPr marL="228600" lvl="1" indent="-228600" algn="l" defTabSz="889000">
            <a:lnSpc>
              <a:spcPct val="90000"/>
            </a:lnSpc>
            <a:spcBef>
              <a:spcPct val="0"/>
            </a:spcBef>
            <a:spcAft>
              <a:spcPct val="15000"/>
            </a:spcAft>
            <a:buChar char="••"/>
          </a:pPr>
          <a:r>
            <a:rPr lang="en-US" sz="2000" kern="1200" dirty="0"/>
            <a:t>8 cIRB approved / Pending Readiness Call</a:t>
          </a:r>
        </a:p>
        <a:p>
          <a:pPr marL="228600" lvl="1" indent="-228600" algn="l" defTabSz="889000">
            <a:lnSpc>
              <a:spcPct val="90000"/>
            </a:lnSpc>
            <a:spcBef>
              <a:spcPct val="0"/>
            </a:spcBef>
            <a:spcAft>
              <a:spcPct val="15000"/>
            </a:spcAft>
            <a:buChar char="••"/>
          </a:pPr>
          <a:r>
            <a:rPr lang="en-US" sz="2000" kern="1200" dirty="0"/>
            <a:t>4-16 slow moving/?</a:t>
          </a:r>
        </a:p>
        <a:p>
          <a:pPr marL="228600" lvl="1" indent="-228600" algn="l" defTabSz="889000">
            <a:lnSpc>
              <a:spcPct val="90000"/>
            </a:lnSpc>
            <a:spcBef>
              <a:spcPct val="0"/>
            </a:spcBef>
            <a:spcAft>
              <a:spcPct val="15000"/>
            </a:spcAft>
            <a:buChar char="••"/>
          </a:pPr>
          <a:r>
            <a:rPr lang="en-US" sz="2000" kern="1200" dirty="0"/>
            <a:t>3-4 suspended sites working on reinstatement</a:t>
          </a:r>
        </a:p>
        <a:p>
          <a:pPr marL="228600" lvl="1" indent="-228600" algn="l" defTabSz="889000">
            <a:lnSpc>
              <a:spcPct val="90000"/>
            </a:lnSpc>
            <a:spcBef>
              <a:spcPct val="0"/>
            </a:spcBef>
            <a:spcAft>
              <a:spcPct val="15000"/>
            </a:spcAft>
            <a:buChar char="••"/>
          </a:pPr>
          <a:r>
            <a:rPr lang="en-US" sz="2000" kern="1200" dirty="0"/>
            <a:t>23 Canadian Sites</a:t>
          </a:r>
        </a:p>
      </dsp:txBody>
      <dsp:txXfrm rot="-5400000">
        <a:off x="1178157" y="1478541"/>
        <a:ext cx="8010318" cy="1445321"/>
      </dsp:txXfrm>
    </dsp:sp>
    <dsp:sp modelId="{A437CF74-7A3F-4003-A7E7-D950B2E8C018}">
      <dsp:nvSpPr>
        <dsp:cNvPr id="0" name=""/>
        <dsp:cNvSpPr/>
      </dsp:nvSpPr>
      <dsp:spPr>
        <a:xfrm rot="5400000">
          <a:off x="-252462" y="3510111"/>
          <a:ext cx="1683082" cy="1178157"/>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Expected</a:t>
          </a:r>
        </a:p>
      </dsp:txBody>
      <dsp:txXfrm rot="-5400000">
        <a:off x="1" y="3846728"/>
        <a:ext cx="1178157" cy="504925"/>
      </dsp:txXfrm>
    </dsp:sp>
    <dsp:sp modelId="{E51D785C-1197-4552-B348-22E4E6D365D1}">
      <dsp:nvSpPr>
        <dsp:cNvPr id="0" name=""/>
        <dsp:cNvSpPr/>
      </dsp:nvSpPr>
      <dsp:spPr>
        <a:xfrm rot="5400000">
          <a:off x="4675409" y="-239602"/>
          <a:ext cx="1094003" cy="808850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032" tIns="22860" rIns="22860" bIns="22860" numCol="1" spcCol="1270" anchor="ctr" anchorCtr="0">
          <a:noAutofit/>
        </a:bodyPr>
        <a:lstStyle/>
        <a:p>
          <a:pPr marL="228600" lvl="1" indent="-228600" algn="l" defTabSz="889000">
            <a:lnSpc>
              <a:spcPct val="90000"/>
            </a:lnSpc>
            <a:spcBef>
              <a:spcPct val="0"/>
            </a:spcBef>
            <a:spcAft>
              <a:spcPct val="15000"/>
            </a:spcAft>
            <a:buChar char="••"/>
          </a:pPr>
          <a:endParaRPr lang="en-US" sz="2000" kern="1200" dirty="0"/>
        </a:p>
        <a:p>
          <a:pPr marL="285750" lvl="1" indent="-285750" algn="l" defTabSz="1600200">
            <a:lnSpc>
              <a:spcPct val="90000"/>
            </a:lnSpc>
            <a:spcBef>
              <a:spcPct val="0"/>
            </a:spcBef>
            <a:spcAft>
              <a:spcPct val="15000"/>
            </a:spcAft>
            <a:buChar char="••"/>
          </a:pPr>
          <a:r>
            <a:rPr lang="en-US" sz="3600" kern="1200" dirty="0"/>
            <a:t>175+ active sites released to enroll</a:t>
          </a:r>
        </a:p>
        <a:p>
          <a:pPr marL="228600" lvl="1" indent="-228600" algn="l" defTabSz="889000">
            <a:lnSpc>
              <a:spcPct val="90000"/>
            </a:lnSpc>
            <a:spcBef>
              <a:spcPct val="0"/>
            </a:spcBef>
            <a:spcAft>
              <a:spcPct val="15000"/>
            </a:spcAft>
            <a:buChar char="••"/>
          </a:pPr>
          <a:endParaRPr lang="en-US" sz="2000" kern="1200" dirty="0"/>
        </a:p>
      </dsp:txBody>
      <dsp:txXfrm rot="-5400000">
        <a:off x="1178158" y="3311054"/>
        <a:ext cx="8035101" cy="98719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B3A38-BAAF-C341-8873-BDCBB3090266}" type="datetimeFigureOut">
              <a:rPr lang="en-US" smtClean="0"/>
              <a:t>11/26/2019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B0FEA1-91FE-6640-ADBF-4D08DDDBD880}" type="slidenum">
              <a:rPr lang="en-US" smtClean="0"/>
              <a:t>‹#›</a:t>
            </a:fld>
            <a:endParaRPr lang="en-US" dirty="0"/>
          </a:p>
        </p:txBody>
      </p:sp>
    </p:spTree>
    <p:extLst>
      <p:ext uri="{BB962C8B-B14F-4D97-AF65-F5344CB8AC3E}">
        <p14:creationId xmlns:p14="http://schemas.microsoft.com/office/powerpoint/2010/main" val="1305861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B0FEA1-91FE-6640-ADBF-4D08DDDBD880}" type="slidenum">
              <a:rPr lang="en-US" smtClean="0"/>
              <a:t>6</a:t>
            </a:fld>
            <a:endParaRPr lang="en-US" dirty="0"/>
          </a:p>
        </p:txBody>
      </p:sp>
    </p:spTree>
    <p:extLst>
      <p:ext uri="{BB962C8B-B14F-4D97-AF65-F5344CB8AC3E}">
        <p14:creationId xmlns:p14="http://schemas.microsoft.com/office/powerpoint/2010/main" val="296076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B0FEA1-91FE-6640-ADBF-4D08DDDBD880}" type="slidenum">
              <a:rPr lang="en-US" smtClean="0"/>
              <a:t>8</a:t>
            </a:fld>
            <a:endParaRPr lang="en-US" dirty="0"/>
          </a:p>
        </p:txBody>
      </p:sp>
    </p:spTree>
    <p:extLst>
      <p:ext uri="{BB962C8B-B14F-4D97-AF65-F5344CB8AC3E}">
        <p14:creationId xmlns:p14="http://schemas.microsoft.com/office/powerpoint/2010/main" val="1184638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*NEW version 3 is on the way</a:t>
            </a:r>
            <a:endParaRPr lang="en-US" dirty="0"/>
          </a:p>
        </p:txBody>
      </p:sp>
      <p:sp>
        <p:nvSpPr>
          <p:cNvPr id="4" name="Slide Number Placeholder 3"/>
          <p:cNvSpPr>
            <a:spLocks noGrp="1"/>
          </p:cNvSpPr>
          <p:nvPr>
            <p:ph type="sldNum" sz="quarter" idx="5"/>
          </p:nvPr>
        </p:nvSpPr>
        <p:spPr/>
        <p:txBody>
          <a:bodyPr/>
          <a:lstStyle/>
          <a:p>
            <a:fld id="{B5B0FEA1-91FE-6640-ADBF-4D08DDDBD880}" type="slidenum">
              <a:rPr lang="en-US" smtClean="0"/>
              <a:t>10</a:t>
            </a:fld>
            <a:endParaRPr lang="en-US" dirty="0"/>
          </a:p>
        </p:txBody>
      </p:sp>
    </p:spTree>
    <p:extLst>
      <p:ext uri="{BB962C8B-B14F-4D97-AF65-F5344CB8AC3E}">
        <p14:creationId xmlns:p14="http://schemas.microsoft.com/office/powerpoint/2010/main" val="8123830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B0FEA1-91FE-6640-ADBF-4D08DDDBD880}" type="slidenum">
              <a:rPr lang="en-US" smtClean="0"/>
              <a:t>11</a:t>
            </a:fld>
            <a:endParaRPr lang="en-US" dirty="0"/>
          </a:p>
        </p:txBody>
      </p:sp>
    </p:spTree>
    <p:extLst>
      <p:ext uri="{BB962C8B-B14F-4D97-AF65-F5344CB8AC3E}">
        <p14:creationId xmlns:p14="http://schemas.microsoft.com/office/powerpoint/2010/main" val="3603905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B0FEA1-91FE-6640-ADBF-4D08DDDBD880}" type="slidenum">
              <a:rPr lang="en-US" smtClean="0"/>
              <a:t>12</a:t>
            </a:fld>
            <a:endParaRPr lang="en-US" dirty="0"/>
          </a:p>
        </p:txBody>
      </p:sp>
    </p:spTree>
    <p:extLst>
      <p:ext uri="{BB962C8B-B14F-4D97-AF65-F5344CB8AC3E}">
        <p14:creationId xmlns:p14="http://schemas.microsoft.com/office/powerpoint/2010/main" val="1579900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B0FEA1-91FE-6640-ADBF-4D08DDDBD880}" type="slidenum">
              <a:rPr lang="en-US" smtClean="0"/>
              <a:t>13</a:t>
            </a:fld>
            <a:endParaRPr lang="en-US" dirty="0"/>
          </a:p>
        </p:txBody>
      </p:sp>
    </p:spTree>
    <p:extLst>
      <p:ext uri="{BB962C8B-B14F-4D97-AF65-F5344CB8AC3E}">
        <p14:creationId xmlns:p14="http://schemas.microsoft.com/office/powerpoint/2010/main" val="812383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B0FEA1-91FE-6640-ADBF-4D08DDDBD880}" type="slidenum">
              <a:rPr lang="en-US" smtClean="0"/>
              <a:t>14</a:t>
            </a:fld>
            <a:endParaRPr lang="en-US" dirty="0"/>
          </a:p>
        </p:txBody>
      </p:sp>
    </p:spTree>
    <p:extLst>
      <p:ext uri="{BB962C8B-B14F-4D97-AF65-F5344CB8AC3E}">
        <p14:creationId xmlns:p14="http://schemas.microsoft.com/office/powerpoint/2010/main" val="2230967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5B0FEA1-91FE-6640-ADBF-4D08DDDBD880}" type="slidenum">
              <a:rPr lang="en-US" smtClean="0"/>
              <a:t>15</a:t>
            </a:fld>
            <a:endParaRPr lang="en-US" dirty="0"/>
          </a:p>
        </p:txBody>
      </p:sp>
    </p:spTree>
    <p:extLst>
      <p:ext uri="{BB962C8B-B14F-4D97-AF65-F5344CB8AC3E}">
        <p14:creationId xmlns:p14="http://schemas.microsoft.com/office/powerpoint/2010/main" val="2621258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B0FEA1-91FE-6640-ADBF-4D08DDDBD880}" type="slidenum">
              <a:rPr lang="en-US" smtClean="0"/>
              <a:t>39</a:t>
            </a:fld>
            <a:endParaRPr lang="en-US" dirty="0"/>
          </a:p>
        </p:txBody>
      </p:sp>
    </p:spTree>
    <p:extLst>
      <p:ext uri="{BB962C8B-B14F-4D97-AF65-F5344CB8AC3E}">
        <p14:creationId xmlns:p14="http://schemas.microsoft.com/office/powerpoint/2010/main" val="2140738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88057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37779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295103"/>
            <a:ext cx="10515600" cy="132908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81403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2"/>
          <p:cNvSpPr>
            <a:spLocks noGrp="1"/>
          </p:cNvSpPr>
          <p:nvPr>
            <p:ph idx="1"/>
          </p:nvPr>
        </p:nvSpPr>
        <p:spPr>
          <a:xfrm>
            <a:off x="838200" y="1825625"/>
            <a:ext cx="10515600" cy="37826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4132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473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694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2527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8647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4193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304112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87440"/>
            <a:ext cx="12192000" cy="670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37826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38199" y="5658539"/>
            <a:ext cx="1086294" cy="1050335"/>
          </a:xfrm>
          <a:prstGeom prst="rect">
            <a:avLst/>
          </a:prstGeom>
        </p:spPr>
      </p:pic>
      <p:pic>
        <p:nvPicPr>
          <p:cNvPr id="4" name="Picture 3"/>
          <p:cNvPicPr>
            <a:picLocks noChangeAspect="1"/>
          </p:cNvPicPr>
          <p:nvPr userDrawn="1"/>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11234" y="6326372"/>
            <a:ext cx="1842566" cy="388233"/>
          </a:xfrm>
          <a:prstGeom prst="rect">
            <a:avLst/>
          </a:prstGeom>
        </p:spPr>
      </p:pic>
    </p:spTree>
    <p:extLst>
      <p:ext uri="{BB962C8B-B14F-4D97-AF65-F5344CB8AC3E}">
        <p14:creationId xmlns:p14="http://schemas.microsoft.com/office/powerpoint/2010/main" val="121623355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8" r:id="rId3"/>
    <p:sldLayoutId id="2147483652" r:id="rId4"/>
    <p:sldLayoutId id="2147483653" r:id="rId5"/>
    <p:sldLayoutId id="2147483654" r:id="rId6"/>
    <p:sldLayoutId id="2147483655" r:id="rId7"/>
    <p:sldLayoutId id="2147483656" r:id="rId8"/>
    <p:sldLayoutId id="2147483657" r:id="rId9"/>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webdcu.musc.edu/campus/ProjectTraining/ARCADIA2017ProtocolTraining.pptx?web=1"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mailto:khattak@musc.edu" TargetMode="External"/><Relationship Id="rId2" Type="http://schemas.openxmlformats.org/officeDocument/2006/relationships/hyperlink" Target="mailto:perlmutt@musc.edu" TargetMode="External"/><Relationship Id="rId1" Type="http://schemas.openxmlformats.org/officeDocument/2006/relationships/slideLayout" Target="../slideLayouts/slideLayout3.xml"/><Relationship Id="rId4" Type="http://schemas.openxmlformats.org/officeDocument/2006/relationships/hyperlink" Target="mailto:anderjoc@musc.edu"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 and Coordinator Webinar</a:t>
            </a:r>
          </a:p>
        </p:txBody>
      </p:sp>
      <p:sp>
        <p:nvSpPr>
          <p:cNvPr id="3" name="Text Placeholder 2"/>
          <p:cNvSpPr>
            <a:spLocks noGrp="1"/>
          </p:cNvSpPr>
          <p:nvPr>
            <p:ph type="body" idx="1"/>
          </p:nvPr>
        </p:nvSpPr>
        <p:spPr/>
        <p:txBody>
          <a:bodyPr/>
          <a:lstStyle/>
          <a:p>
            <a:r>
              <a:rPr lang="en-US" dirty="0"/>
              <a:t>November 26, 2019</a:t>
            </a:r>
          </a:p>
          <a:p>
            <a:endParaRPr lang="en-US" dirty="0"/>
          </a:p>
        </p:txBody>
      </p:sp>
    </p:spTree>
    <p:extLst>
      <p:ext uri="{BB962C8B-B14F-4D97-AF65-F5344CB8AC3E}">
        <p14:creationId xmlns:p14="http://schemas.microsoft.com/office/powerpoint/2010/main" val="1917248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913"/>
            <a:ext cx="10515600" cy="1325563"/>
          </a:xfrm>
        </p:spPr>
        <p:txBody>
          <a:bodyPr/>
          <a:lstStyle/>
          <a:p>
            <a:r>
              <a:rPr lang="en-US" dirty="0"/>
              <a:t>Spanish Patient Facing Documents</a:t>
            </a:r>
          </a:p>
        </p:txBody>
      </p:sp>
      <p:sp>
        <p:nvSpPr>
          <p:cNvPr id="3" name="Content Placeholder 2"/>
          <p:cNvSpPr>
            <a:spLocks noGrp="1"/>
          </p:cNvSpPr>
          <p:nvPr>
            <p:ph idx="1"/>
          </p:nvPr>
        </p:nvSpPr>
        <p:spPr>
          <a:xfrm>
            <a:off x="838200" y="1216240"/>
            <a:ext cx="10515600" cy="5069149"/>
          </a:xfrm>
        </p:spPr>
        <p:txBody>
          <a:bodyPr>
            <a:normAutofit/>
          </a:bodyPr>
          <a:lstStyle/>
          <a:p>
            <a:r>
              <a:rPr lang="en-US" sz="2400" dirty="0"/>
              <a:t>Various English patient facing documents had been CIRB approved but had not be uploaded into the Toolbox. These are now there for sites who may need them:</a:t>
            </a:r>
          </a:p>
          <a:p>
            <a:pPr lvl="1"/>
            <a:r>
              <a:rPr lang="en-US" sz="2000" dirty="0"/>
              <a:t>Prohibited Medication list v2 (Spanish)*</a:t>
            </a:r>
          </a:p>
          <a:p>
            <a:pPr lvl="1"/>
            <a:r>
              <a:rPr lang="en-US" sz="2000" dirty="0"/>
              <a:t>Subject Information Sheet (Spanish)</a:t>
            </a:r>
          </a:p>
          <a:p>
            <a:pPr lvl="1"/>
            <a:r>
              <a:rPr lang="en-US" sz="2000" dirty="0"/>
              <a:t>Patient wallet/alert card (Spanish)</a:t>
            </a:r>
          </a:p>
          <a:p>
            <a:pPr marL="457200" lvl="1" indent="0">
              <a:buNone/>
            </a:pPr>
            <a:r>
              <a:rPr lang="en-US" sz="2000" dirty="0"/>
              <a:t>These are all noted on the CIRB approval letter for Amendment 5 – also now in the Toolbox</a:t>
            </a:r>
          </a:p>
          <a:p>
            <a:endParaRPr lang="en-US" sz="2400" dirty="0"/>
          </a:p>
          <a:p>
            <a:r>
              <a:rPr lang="en-US" sz="2400" dirty="0"/>
              <a:t>We have another set of documents which have been translated and will be submitted to the CIRB as soon as the CR is completed: </a:t>
            </a:r>
          </a:p>
          <a:p>
            <a:pPr lvl="1"/>
            <a:r>
              <a:rPr lang="en-US" sz="2000" dirty="0"/>
              <a:t>Certified Lost to Follow-up Letter (amendment 2)</a:t>
            </a:r>
          </a:p>
          <a:p>
            <a:pPr lvl="1"/>
            <a:r>
              <a:rPr lang="en-US" sz="2000" dirty="0"/>
              <a:t>Recruitment letter to screen potential subjects (amendment 6)</a:t>
            </a:r>
          </a:p>
          <a:p>
            <a:pPr lvl="1"/>
            <a:r>
              <a:rPr lang="en-US" sz="2000" dirty="0"/>
              <a:t>Recruitment phone script for potential subjects (amendment 6)</a:t>
            </a:r>
          </a:p>
          <a:p>
            <a:pPr lvl="1"/>
            <a:r>
              <a:rPr lang="en-US" sz="2000" dirty="0"/>
              <a:t>Medication  Reminder (amendment 13)</a:t>
            </a:r>
          </a:p>
        </p:txBody>
      </p:sp>
    </p:spTree>
    <p:extLst>
      <p:ext uri="{BB962C8B-B14F-4D97-AF65-F5344CB8AC3E}">
        <p14:creationId xmlns:p14="http://schemas.microsoft.com/office/powerpoint/2010/main" val="2898342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913"/>
            <a:ext cx="10515600" cy="1325563"/>
          </a:xfrm>
        </p:spPr>
        <p:txBody>
          <a:bodyPr/>
          <a:lstStyle/>
          <a:p>
            <a:r>
              <a:rPr lang="en-US" dirty="0"/>
              <a:t>MOP: Change Log (p. 80)</a:t>
            </a:r>
          </a:p>
        </p:txBody>
      </p:sp>
      <p:sp>
        <p:nvSpPr>
          <p:cNvPr id="3" name="Content Placeholder 2"/>
          <p:cNvSpPr>
            <a:spLocks noGrp="1"/>
          </p:cNvSpPr>
          <p:nvPr>
            <p:ph idx="1"/>
          </p:nvPr>
        </p:nvSpPr>
        <p:spPr>
          <a:xfrm>
            <a:off x="838200" y="1216240"/>
            <a:ext cx="10515600" cy="5069149"/>
          </a:xfrm>
        </p:spPr>
        <p:txBody>
          <a:bodyPr>
            <a:normAutofit/>
          </a:bodyPr>
          <a:lstStyle/>
          <a:p>
            <a:r>
              <a:rPr lang="en-US" sz="2400" dirty="0"/>
              <a:t>4.1 18 Oct 2019 </a:t>
            </a:r>
          </a:p>
          <a:p>
            <a:pPr lvl="1"/>
            <a:r>
              <a:rPr lang="en-US" dirty="0"/>
              <a:t>Updated staff roster (Section 2).</a:t>
            </a:r>
          </a:p>
          <a:p>
            <a:pPr lvl="1"/>
            <a:r>
              <a:rPr lang="en-US" dirty="0"/>
              <a:t>Updated membership of leadership committees (Section 3.11).</a:t>
            </a:r>
          </a:p>
          <a:p>
            <a:pPr lvl="1"/>
            <a:r>
              <a:rPr lang="en-US" dirty="0"/>
              <a:t>Clarified that the study team does not need to complete a specific CRF if emergency unblinding is performed (Section 13.2). </a:t>
            </a:r>
          </a:p>
          <a:p>
            <a:pPr lvl="1"/>
            <a:r>
              <a:rPr lang="en-US" dirty="0"/>
              <a:t>Clarified responsibilities of Medical Safety Monitor (Section 16.2.1)</a:t>
            </a:r>
          </a:p>
          <a:p>
            <a:pPr lvl="1"/>
            <a:endParaRPr lang="en-US" dirty="0"/>
          </a:p>
          <a:p>
            <a:r>
              <a:rPr lang="en-US" sz="2400" dirty="0"/>
              <a:t>4.2 14 Nov 2019 </a:t>
            </a:r>
          </a:p>
          <a:p>
            <a:pPr lvl="1"/>
            <a:r>
              <a:rPr lang="en-US" dirty="0"/>
              <a:t>Clarified the concomitant medications to be collected from randomization during each follow up visit/call (Section 15.3)</a:t>
            </a:r>
          </a:p>
          <a:p>
            <a:pPr lvl="2"/>
            <a:r>
              <a:rPr lang="en-US" dirty="0">
                <a:latin typeface="Calibri" panose="020F0502020204030204" pitchFamily="34" charset="0"/>
                <a:ea typeface="Cambria" panose="02040503050406030204" pitchFamily="18" charset="0"/>
                <a:cs typeface="Times New Roman" panose="02020603050405020304" pitchFamily="18" charset="0"/>
              </a:rPr>
              <a:t>Enter subject’s OTC &amp; Rx medications after each f/u </a:t>
            </a:r>
          </a:p>
        </p:txBody>
      </p:sp>
    </p:spTree>
    <p:extLst>
      <p:ext uri="{BB962C8B-B14F-4D97-AF65-F5344CB8AC3E}">
        <p14:creationId xmlns:p14="http://schemas.microsoft.com/office/powerpoint/2010/main" val="693350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913"/>
            <a:ext cx="10515600" cy="1325563"/>
          </a:xfrm>
        </p:spPr>
        <p:txBody>
          <a:bodyPr/>
          <a:lstStyle/>
          <a:p>
            <a:r>
              <a:rPr lang="en-US" dirty="0"/>
              <a:t>ARCADIA FedEx Account</a:t>
            </a:r>
          </a:p>
        </p:txBody>
      </p:sp>
      <p:sp>
        <p:nvSpPr>
          <p:cNvPr id="3" name="Content Placeholder 2"/>
          <p:cNvSpPr>
            <a:spLocks noGrp="1"/>
          </p:cNvSpPr>
          <p:nvPr>
            <p:ph idx="1"/>
          </p:nvPr>
        </p:nvSpPr>
        <p:spPr>
          <a:xfrm>
            <a:off x="671513" y="1216240"/>
            <a:ext cx="10915649" cy="5069149"/>
          </a:xfrm>
        </p:spPr>
        <p:txBody>
          <a:bodyPr>
            <a:normAutofit fontScale="92500" lnSpcReduction="20000"/>
          </a:bodyPr>
          <a:lstStyle/>
          <a:p>
            <a:r>
              <a:rPr lang="en-US" dirty="0"/>
              <a:t>This meant for sites to ship:</a:t>
            </a:r>
          </a:p>
          <a:p>
            <a:pPr lvl="1"/>
            <a:r>
              <a:rPr lang="en-US" dirty="0"/>
              <a:t>Lab kits w/samples to the LAB Core at CALM labs at Columbia University</a:t>
            </a:r>
          </a:p>
          <a:p>
            <a:pPr marL="914400" lvl="2" indent="0">
              <a:buNone/>
            </a:pPr>
            <a:r>
              <a:rPr lang="en-US" sz="1900" dirty="0"/>
              <a:t>New York-Presbyterian Hospital </a:t>
            </a:r>
          </a:p>
          <a:p>
            <a:pPr marL="914400" lvl="2" indent="0">
              <a:buNone/>
            </a:pPr>
            <a:r>
              <a:rPr lang="en-US" sz="1900" dirty="0"/>
              <a:t>Center for Advanced Laboratory Medicine (CALM)</a:t>
            </a:r>
          </a:p>
          <a:p>
            <a:pPr marL="914400" lvl="2" indent="0">
              <a:buNone/>
            </a:pPr>
            <a:r>
              <a:rPr lang="en-US" sz="1900" dirty="0"/>
              <a:t>622 West 168th Street, PH7-200 </a:t>
            </a:r>
          </a:p>
          <a:p>
            <a:pPr marL="914400" lvl="2" indent="0">
              <a:buNone/>
            </a:pPr>
            <a:r>
              <a:rPr lang="en-US" sz="1900" dirty="0"/>
              <a:t>New York, NY 10032 </a:t>
            </a:r>
          </a:p>
          <a:p>
            <a:pPr marL="914400" lvl="2" indent="0">
              <a:buNone/>
            </a:pPr>
            <a:r>
              <a:rPr lang="en-US" sz="1900" dirty="0"/>
              <a:t>Attn: Jane Netterwald / 212-305-4837</a:t>
            </a:r>
          </a:p>
          <a:p>
            <a:pPr lvl="1"/>
            <a:r>
              <a:rPr lang="en-US" dirty="0"/>
              <a:t>DVD shipments to the Echo Core at Columbia University</a:t>
            </a:r>
          </a:p>
          <a:p>
            <a:pPr marL="914400" lvl="2" indent="0">
              <a:buNone/>
            </a:pPr>
            <a:r>
              <a:rPr lang="en-US" sz="1800" dirty="0"/>
              <a:t>Columbia University Medical Center </a:t>
            </a:r>
          </a:p>
          <a:p>
            <a:pPr marL="914400" lvl="2" indent="0">
              <a:buNone/>
            </a:pPr>
            <a:r>
              <a:rPr lang="en-US" sz="1800" dirty="0"/>
              <a:t>PH 3 Stem, Room 133 </a:t>
            </a:r>
          </a:p>
          <a:p>
            <a:pPr marL="914400" lvl="2" indent="0">
              <a:buNone/>
            </a:pPr>
            <a:r>
              <a:rPr lang="en-US" sz="1800" dirty="0"/>
              <a:t>622 West 168th street </a:t>
            </a:r>
          </a:p>
          <a:p>
            <a:pPr marL="914400" lvl="2" indent="0">
              <a:buNone/>
            </a:pPr>
            <a:r>
              <a:rPr lang="en-US" sz="1800" dirty="0"/>
              <a:t>New York, NY 10032 </a:t>
            </a:r>
          </a:p>
          <a:p>
            <a:pPr marL="914400" lvl="2" indent="0">
              <a:buNone/>
            </a:pPr>
            <a:r>
              <a:rPr lang="en-US" sz="1800" dirty="0"/>
              <a:t>Attn Rui Liu / 212-305-3233</a:t>
            </a:r>
          </a:p>
          <a:p>
            <a:r>
              <a:rPr lang="en-US" dirty="0"/>
              <a:t>Follow the Lab &amp; Echo shipping instructions as audits can produce fines and additional charges</a:t>
            </a:r>
          </a:p>
          <a:p>
            <a:r>
              <a:rPr lang="en-US" b="1" dirty="0"/>
              <a:t>Please do not use the account for any other shipping unless it has been approved by the Pam (NCC Project Manager) or Rebeca (Prime Project Manager)</a:t>
            </a:r>
          </a:p>
          <a:p>
            <a:pPr lvl="1"/>
            <a:endParaRPr lang="en-US" dirty="0"/>
          </a:p>
        </p:txBody>
      </p:sp>
    </p:spTree>
    <p:extLst>
      <p:ext uri="{BB962C8B-B14F-4D97-AF65-F5344CB8AC3E}">
        <p14:creationId xmlns:p14="http://schemas.microsoft.com/office/powerpoint/2010/main" val="1884994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363" y="956707"/>
            <a:ext cx="3333750" cy="1325563"/>
          </a:xfrm>
        </p:spPr>
        <p:txBody>
          <a:bodyPr>
            <a:normAutofit fontScale="90000"/>
          </a:bodyPr>
          <a:lstStyle/>
          <a:p>
            <a:r>
              <a:rPr lang="en-US" sz="4000" dirty="0"/>
              <a:t>Follow Up Schedule: After Randomization</a:t>
            </a:r>
          </a:p>
        </p:txBody>
      </p:sp>
      <p:sp>
        <p:nvSpPr>
          <p:cNvPr id="5" name="TextBox 4">
            <a:extLst>
              <a:ext uri="{FF2B5EF4-FFF2-40B4-BE49-F238E27FC236}">
                <a16:creationId xmlns:a16="http://schemas.microsoft.com/office/drawing/2014/main" id="{DFFCA8FE-6797-4BF9-9A51-77F6198DC64B}"/>
              </a:ext>
            </a:extLst>
          </p:cNvPr>
          <p:cNvSpPr txBox="1"/>
          <p:nvPr/>
        </p:nvSpPr>
        <p:spPr>
          <a:xfrm>
            <a:off x="962025" y="3244334"/>
            <a:ext cx="2714625" cy="923330"/>
          </a:xfrm>
          <a:prstGeom prst="rect">
            <a:avLst/>
          </a:prstGeom>
          <a:noFill/>
        </p:spPr>
        <p:txBody>
          <a:bodyPr wrap="square" rtlCol="0">
            <a:spAutoFit/>
          </a:bodyPr>
          <a:lstStyle/>
          <a:p>
            <a:r>
              <a:rPr lang="en-US" b="1" dirty="0"/>
              <a:t>Protocol v.4.1 page 31:</a:t>
            </a:r>
          </a:p>
          <a:p>
            <a:endParaRPr lang="en-US" dirty="0"/>
          </a:p>
          <a:p>
            <a:r>
              <a:rPr lang="en-US" b="1" dirty="0"/>
              <a:t>Q180+/-5 days after 1 year </a:t>
            </a:r>
          </a:p>
        </p:txBody>
      </p:sp>
      <p:pic>
        <p:nvPicPr>
          <p:cNvPr id="6" name="Picture 5">
            <a:extLst>
              <a:ext uri="{FF2B5EF4-FFF2-40B4-BE49-F238E27FC236}">
                <a16:creationId xmlns:a16="http://schemas.microsoft.com/office/drawing/2014/main" id="{09D99984-0736-4C60-BE2E-913CA8A2E1C1}"/>
              </a:ext>
            </a:extLst>
          </p:cNvPr>
          <p:cNvPicPr>
            <a:picLocks noChangeAspect="1"/>
          </p:cNvPicPr>
          <p:nvPr/>
        </p:nvPicPr>
        <p:blipFill>
          <a:blip r:embed="rId3"/>
          <a:stretch>
            <a:fillRect/>
          </a:stretch>
        </p:blipFill>
        <p:spPr>
          <a:xfrm>
            <a:off x="5009581" y="0"/>
            <a:ext cx="4863081" cy="6276666"/>
          </a:xfrm>
          <a:prstGeom prst="rect">
            <a:avLst/>
          </a:prstGeom>
        </p:spPr>
      </p:pic>
      <p:sp>
        <p:nvSpPr>
          <p:cNvPr id="7" name="Star: 5 Points 6">
            <a:extLst>
              <a:ext uri="{FF2B5EF4-FFF2-40B4-BE49-F238E27FC236}">
                <a16:creationId xmlns:a16="http://schemas.microsoft.com/office/drawing/2014/main" id="{0FA0A22B-F9E1-471E-8355-FC096D3A968A}"/>
              </a:ext>
            </a:extLst>
          </p:cNvPr>
          <p:cNvSpPr/>
          <p:nvPr/>
        </p:nvSpPr>
        <p:spPr>
          <a:xfrm>
            <a:off x="533400" y="3739645"/>
            <a:ext cx="428625" cy="357188"/>
          </a:xfrm>
          <a:prstGeom prst="star5">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ar: 5 Points 9">
            <a:extLst>
              <a:ext uri="{FF2B5EF4-FFF2-40B4-BE49-F238E27FC236}">
                <a16:creationId xmlns:a16="http://schemas.microsoft.com/office/drawing/2014/main" id="{343BE205-09A8-4346-9223-68356BDFC512}"/>
              </a:ext>
            </a:extLst>
          </p:cNvPr>
          <p:cNvSpPr/>
          <p:nvPr/>
        </p:nvSpPr>
        <p:spPr>
          <a:xfrm>
            <a:off x="8753474" y="295892"/>
            <a:ext cx="428625" cy="357188"/>
          </a:xfrm>
          <a:prstGeom prst="star5">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3189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913"/>
            <a:ext cx="10515600" cy="1325563"/>
          </a:xfrm>
        </p:spPr>
        <p:txBody>
          <a:bodyPr>
            <a:normAutofit/>
          </a:bodyPr>
          <a:lstStyle/>
          <a:p>
            <a:r>
              <a:rPr lang="en-US" sz="4000" dirty="0"/>
              <a:t>Follow Up Schedule: 	After Randomization 							(q3mos=90 days)</a:t>
            </a:r>
          </a:p>
        </p:txBody>
      </p:sp>
      <p:pic>
        <p:nvPicPr>
          <p:cNvPr id="1027" name="Picture 3" descr="image001">
            <a:extLst>
              <a:ext uri="{FF2B5EF4-FFF2-40B4-BE49-F238E27FC236}">
                <a16:creationId xmlns:a16="http://schemas.microsoft.com/office/drawing/2014/main" id="{8901DB7F-9A6D-4CEF-B172-79326FE7F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533950"/>
            <a:ext cx="10515600" cy="28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FFCA8FE-6797-4BF9-9A51-77F6198DC64B}"/>
              </a:ext>
            </a:extLst>
          </p:cNvPr>
          <p:cNvSpPr txBox="1"/>
          <p:nvPr/>
        </p:nvSpPr>
        <p:spPr>
          <a:xfrm>
            <a:off x="838200" y="1133356"/>
            <a:ext cx="2714625" cy="369332"/>
          </a:xfrm>
          <a:prstGeom prst="rect">
            <a:avLst/>
          </a:prstGeom>
          <a:noFill/>
        </p:spPr>
        <p:txBody>
          <a:bodyPr wrap="square" rtlCol="0">
            <a:spAutoFit/>
          </a:bodyPr>
          <a:lstStyle/>
          <a:p>
            <a:r>
              <a:rPr lang="en-US" b="1" dirty="0"/>
              <a:t>Protocol v.4.1 page 30:</a:t>
            </a:r>
          </a:p>
        </p:txBody>
      </p:sp>
      <p:sp>
        <p:nvSpPr>
          <p:cNvPr id="6" name="Star: 5 Points 5">
            <a:extLst>
              <a:ext uri="{FF2B5EF4-FFF2-40B4-BE49-F238E27FC236}">
                <a16:creationId xmlns:a16="http://schemas.microsoft.com/office/drawing/2014/main" id="{224937FF-D9AD-4ED5-9051-8BD9BAB7FE14}"/>
              </a:ext>
            </a:extLst>
          </p:cNvPr>
          <p:cNvSpPr/>
          <p:nvPr/>
        </p:nvSpPr>
        <p:spPr>
          <a:xfrm>
            <a:off x="1314449" y="3429000"/>
            <a:ext cx="428625" cy="357188"/>
          </a:xfrm>
          <a:prstGeom prst="star5">
            <a:avLst/>
          </a:prstGeom>
          <a:solidFill>
            <a:srgbClr val="00B0F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4"/>
            <a:extLst>
              <a:ext uri="{FF2B5EF4-FFF2-40B4-BE49-F238E27FC236}">
                <a16:creationId xmlns:a16="http://schemas.microsoft.com/office/drawing/2014/main" id="{CC0810D0-1FA6-46A6-9467-EA604B8A887B}"/>
              </a:ext>
            </a:extLst>
          </p:cNvPr>
          <p:cNvSpPr txBox="1"/>
          <p:nvPr/>
        </p:nvSpPr>
        <p:spPr>
          <a:xfrm>
            <a:off x="1150142" y="4348588"/>
            <a:ext cx="10665621" cy="1754326"/>
          </a:xfrm>
          <a:prstGeom prst="rect">
            <a:avLst/>
          </a:prstGeom>
          <a:noFill/>
        </p:spPr>
        <p:txBody>
          <a:bodyPr wrap="square" rtlCol="0">
            <a:spAutoFit/>
          </a:bodyPr>
          <a:lstStyle/>
          <a:p>
            <a:pPr marL="285750" indent="-285750">
              <a:buFont typeface="Arial" panose="020B0604020202020204" pitchFamily="34" charset="0"/>
              <a:buChar char="•"/>
            </a:pPr>
            <a:r>
              <a:rPr lang="en-US" b="1" dirty="0"/>
              <a:t>Whether the subject is taking study drug or not, 1 year post-randomization, every 3 months:</a:t>
            </a:r>
          </a:p>
          <a:p>
            <a:pPr marL="742950" lvl="1" indent="-285750">
              <a:buFont typeface="Arial" panose="020B0604020202020204" pitchFamily="34" charset="0"/>
              <a:buChar char="•"/>
            </a:pPr>
            <a:r>
              <a:rPr lang="en-US" dirty="0"/>
              <a:t>complete Follow Up form</a:t>
            </a:r>
          </a:p>
          <a:p>
            <a:pPr marL="742950" lvl="1" indent="-285750">
              <a:buFont typeface="Arial" panose="020B0604020202020204" pitchFamily="34" charset="0"/>
              <a:buChar char="•"/>
            </a:pPr>
            <a:r>
              <a:rPr lang="en-US" dirty="0"/>
              <a:t>ask about AEs</a:t>
            </a:r>
          </a:p>
          <a:p>
            <a:pPr marL="742950" lvl="1" indent="-285750">
              <a:buFont typeface="Arial" panose="020B0604020202020204" pitchFamily="34" charset="0"/>
              <a:buChar char="•"/>
            </a:pPr>
            <a:r>
              <a:rPr lang="en-US" dirty="0"/>
              <a:t>Assess if drug eligible (if taking study drug), complete drug forms F513/F514 noting the subject does/doesn’t require a drug kit &amp; if dispensed or not   </a:t>
            </a:r>
          </a:p>
          <a:p>
            <a:pPr marL="285750" indent="-285750">
              <a:buFont typeface="Arial" panose="020B0604020202020204" pitchFamily="34" charset="0"/>
              <a:buChar char="•"/>
            </a:pPr>
            <a:r>
              <a:rPr lang="en-US" b="1" dirty="0">
                <a:highlight>
                  <a:srgbClr val="FFFF00"/>
                </a:highlight>
              </a:rPr>
              <a:t>Difference between q3 months &amp; q6months = NO mRS every 3 months f/u visit after 1 year</a:t>
            </a:r>
          </a:p>
        </p:txBody>
      </p:sp>
    </p:spTree>
    <p:extLst>
      <p:ext uri="{BB962C8B-B14F-4D97-AF65-F5344CB8AC3E}">
        <p14:creationId xmlns:p14="http://schemas.microsoft.com/office/powerpoint/2010/main" val="349218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2B2125-29C0-450D-B1D7-64E0984A3E0A}"/>
              </a:ext>
            </a:extLst>
          </p:cNvPr>
          <p:cNvSpPr>
            <a:spLocks noGrp="1"/>
          </p:cNvSpPr>
          <p:nvPr>
            <p:ph type="title"/>
          </p:nvPr>
        </p:nvSpPr>
        <p:spPr>
          <a:xfrm>
            <a:off x="838200" y="365126"/>
            <a:ext cx="10515600" cy="797850"/>
          </a:xfrm>
        </p:spPr>
        <p:txBody>
          <a:bodyPr/>
          <a:lstStyle/>
          <a:p>
            <a:r>
              <a:rPr lang="en-US" dirty="0"/>
              <a:t>Withdrawal of Subjects</a:t>
            </a:r>
          </a:p>
        </p:txBody>
      </p:sp>
      <p:sp>
        <p:nvSpPr>
          <p:cNvPr id="3" name="Content Placeholder 2">
            <a:extLst>
              <a:ext uri="{FF2B5EF4-FFF2-40B4-BE49-F238E27FC236}">
                <a16:creationId xmlns:a16="http://schemas.microsoft.com/office/drawing/2014/main" id="{93648D71-B55E-46AA-B66A-6024A085604C}"/>
              </a:ext>
            </a:extLst>
          </p:cNvPr>
          <p:cNvSpPr>
            <a:spLocks noGrp="1"/>
          </p:cNvSpPr>
          <p:nvPr>
            <p:ph idx="1"/>
          </p:nvPr>
        </p:nvSpPr>
        <p:spPr>
          <a:xfrm>
            <a:off x="838200" y="1162976"/>
            <a:ext cx="10655300" cy="5015883"/>
          </a:xfrm>
        </p:spPr>
        <p:txBody>
          <a:bodyPr>
            <a:normAutofit fontScale="92500" lnSpcReduction="10000"/>
          </a:bodyPr>
          <a:lstStyle/>
          <a:p>
            <a:r>
              <a:rPr lang="en-US" dirty="0"/>
              <a:t>Some subjects are being withdrawn after randomization which did not require withdrawal.  </a:t>
            </a:r>
          </a:p>
          <a:p>
            <a:pPr lvl="1"/>
            <a:r>
              <a:rPr lang="en-US" dirty="0"/>
              <a:t>If subject develops afib* </a:t>
            </a:r>
            <a:r>
              <a:rPr lang="en-US" dirty="0">
                <a:sym typeface="Wingdings" panose="05000000000000000000" pitchFamily="2" charset="2"/>
              </a:rPr>
              <a:t> study medication stops, BUT don’t withdraw</a:t>
            </a:r>
          </a:p>
          <a:p>
            <a:pPr lvl="1"/>
            <a:r>
              <a:rPr lang="en-US" dirty="0">
                <a:sym typeface="Wingdings" panose="05000000000000000000" pitchFamily="2" charset="2"/>
              </a:rPr>
              <a:t>If subject stops taking study drug (clinical reason or personal choice) don’t withdraw</a:t>
            </a:r>
          </a:p>
          <a:p>
            <a:pPr lvl="1"/>
            <a:r>
              <a:rPr lang="en-US" dirty="0">
                <a:sym typeface="Wingdings" panose="05000000000000000000" pitchFamily="2" charset="2"/>
              </a:rPr>
              <a:t>If subject doesn’t want to continue active follow up (phone/in-person)</a:t>
            </a:r>
          </a:p>
          <a:p>
            <a:pPr marL="457200" lvl="1" indent="0">
              <a:buNone/>
            </a:pPr>
            <a:r>
              <a:rPr lang="en-US" dirty="0">
                <a:sym typeface="Wingdings" panose="05000000000000000000" pitchFamily="2" charset="2"/>
              </a:rPr>
              <a:t>	 ask if we can continue to follow them in your site’s medical records </a:t>
            </a:r>
            <a:endParaRPr lang="en-US" dirty="0"/>
          </a:p>
          <a:p>
            <a:r>
              <a:rPr lang="en-US" dirty="0"/>
              <a:t>If the subject isn’t taking study drug or doesn’t want to come in for f/u, simple to offer phone follow ups</a:t>
            </a:r>
          </a:p>
          <a:p>
            <a:r>
              <a:rPr lang="en-US" dirty="0">
                <a:sym typeface="Wingdings" panose="05000000000000000000" pitchFamily="2" charset="2"/>
              </a:rPr>
              <a:t>If a subject reaches a primary efficacy outcome (stroke of any kind)  please wait for the adjudication of the SAE before doing the EOS &amp; withdrawing the subject</a:t>
            </a:r>
            <a:endParaRPr lang="en-US" dirty="0"/>
          </a:p>
          <a:p>
            <a:r>
              <a:rPr lang="en-US" dirty="0"/>
              <a:t>If a subject wishes to withdraw &amp; doesn’t want us to check their medical records (as passive f/u), that is their right </a:t>
            </a:r>
            <a:r>
              <a:rPr lang="en-US" dirty="0">
                <a:sym typeface="Wingdings" panose="05000000000000000000" pitchFamily="2" charset="2"/>
              </a:rPr>
              <a:t> withdraw the subject</a:t>
            </a:r>
          </a:p>
        </p:txBody>
      </p:sp>
    </p:spTree>
    <p:extLst>
      <p:ext uri="{BB962C8B-B14F-4D97-AF65-F5344CB8AC3E}">
        <p14:creationId xmlns:p14="http://schemas.microsoft.com/office/powerpoint/2010/main" val="510498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2BCEF3-45C1-483A-88D6-B141ADD42231}"/>
              </a:ext>
            </a:extLst>
          </p:cNvPr>
          <p:cNvSpPr>
            <a:spLocks noGrp="1"/>
          </p:cNvSpPr>
          <p:nvPr>
            <p:ph type="ctrTitle"/>
          </p:nvPr>
        </p:nvSpPr>
        <p:spPr/>
        <p:txBody>
          <a:bodyPr/>
          <a:lstStyle/>
          <a:p>
            <a:r>
              <a:rPr lang="en-US" dirty="0"/>
              <a:t>NDMC</a:t>
            </a:r>
          </a:p>
        </p:txBody>
      </p:sp>
      <p:sp>
        <p:nvSpPr>
          <p:cNvPr id="5" name="Subtitle 4">
            <a:extLst>
              <a:ext uri="{FF2B5EF4-FFF2-40B4-BE49-F238E27FC236}">
                <a16:creationId xmlns:a16="http://schemas.microsoft.com/office/drawing/2014/main" id="{8761B64C-B9A1-413C-AFE9-47C2FBA4802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7343167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4525" y="353291"/>
            <a:ext cx="10515600" cy="617336"/>
          </a:xfrm>
        </p:spPr>
        <p:txBody>
          <a:bodyPr>
            <a:normAutofit fontScale="90000"/>
          </a:bodyPr>
          <a:lstStyle/>
          <a:p>
            <a:r>
              <a:rPr lang="en-US" dirty="0"/>
              <a:t>Obtaining Informed Consent </a:t>
            </a:r>
          </a:p>
        </p:txBody>
      </p:sp>
      <p:sp>
        <p:nvSpPr>
          <p:cNvPr id="3" name="Content Placeholder 2"/>
          <p:cNvSpPr>
            <a:spLocks noGrp="1"/>
          </p:cNvSpPr>
          <p:nvPr>
            <p:ph idx="1"/>
          </p:nvPr>
        </p:nvSpPr>
        <p:spPr>
          <a:xfrm>
            <a:off x="914400" y="1193801"/>
            <a:ext cx="10515600" cy="4290695"/>
          </a:xfrm>
        </p:spPr>
        <p:txBody>
          <a:bodyPr>
            <a:normAutofit fontScale="92500" lnSpcReduction="10000"/>
          </a:bodyPr>
          <a:lstStyle/>
          <a:p>
            <a:r>
              <a:rPr lang="en-US" dirty="0"/>
              <a:t>Many cases where informed consent not properly obtained or documented</a:t>
            </a:r>
          </a:p>
          <a:p>
            <a:r>
              <a:rPr lang="en-US" dirty="0"/>
              <a:t>Extremely important that this be done correctly</a:t>
            </a:r>
          </a:p>
          <a:p>
            <a:r>
              <a:rPr lang="en-US" dirty="0"/>
              <a:t>Use the most current </a:t>
            </a:r>
            <a:r>
              <a:rPr lang="en-US" dirty="0" err="1"/>
              <a:t>cIRB</a:t>
            </a:r>
            <a:r>
              <a:rPr lang="en-US" dirty="0"/>
              <a:t> approved version of the ICF when obtaining consent.</a:t>
            </a:r>
          </a:p>
          <a:p>
            <a:pPr lvl="1"/>
            <a:r>
              <a:rPr lang="en-US" dirty="0"/>
              <a:t>This version (and all approved versions) must be uploaded into the regulatory database in WebDCU™</a:t>
            </a:r>
          </a:p>
          <a:p>
            <a:r>
              <a:rPr lang="en-US" dirty="0"/>
              <a:t>Consent should be obtained ONLY by staff who have been delegated this responsibility on the DOA.</a:t>
            </a:r>
          </a:p>
          <a:p>
            <a:r>
              <a:rPr lang="en-US" dirty="0"/>
              <a:t>Double check consent document to make sure all sections have been correctly signed/dated by subject/LAR and person obtaining consent. </a:t>
            </a:r>
          </a:p>
          <a:p>
            <a:pPr lvl="1"/>
            <a:r>
              <a:rPr lang="en-US" dirty="0"/>
              <a:t>Subject/LAR must personally sign and date consent</a:t>
            </a:r>
          </a:p>
          <a:p>
            <a:endParaRPr lang="en-US" dirty="0"/>
          </a:p>
          <a:p>
            <a:endParaRPr lang="en-US" dirty="0"/>
          </a:p>
          <a:p>
            <a:endParaRPr lang="en-US" dirty="0"/>
          </a:p>
        </p:txBody>
      </p:sp>
    </p:spTree>
    <p:extLst>
      <p:ext uri="{BB962C8B-B14F-4D97-AF65-F5344CB8AC3E}">
        <p14:creationId xmlns:p14="http://schemas.microsoft.com/office/powerpoint/2010/main" val="1861800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14939" y="121646"/>
            <a:ext cx="4270378" cy="2508204"/>
          </a:xfrm>
          <a:prstGeom prst="rect">
            <a:avLst/>
          </a:prstGeom>
        </p:spPr>
      </p:pic>
      <p:pic>
        <p:nvPicPr>
          <p:cNvPr id="7" name="Picture 6"/>
          <p:cNvPicPr>
            <a:picLocks noChangeAspect="1"/>
          </p:cNvPicPr>
          <p:nvPr/>
        </p:nvPicPr>
        <p:blipFill>
          <a:blip r:embed="rId3"/>
          <a:stretch>
            <a:fillRect/>
          </a:stretch>
        </p:blipFill>
        <p:spPr>
          <a:xfrm>
            <a:off x="3991212" y="861500"/>
            <a:ext cx="4076858" cy="4892229"/>
          </a:xfrm>
          <a:prstGeom prst="rect">
            <a:avLst/>
          </a:prstGeom>
        </p:spPr>
      </p:pic>
      <p:pic>
        <p:nvPicPr>
          <p:cNvPr id="8" name="Picture 7"/>
          <p:cNvPicPr>
            <a:picLocks noChangeAspect="1"/>
          </p:cNvPicPr>
          <p:nvPr/>
        </p:nvPicPr>
        <p:blipFill>
          <a:blip r:embed="rId4"/>
          <a:stretch>
            <a:fillRect/>
          </a:stretch>
        </p:blipFill>
        <p:spPr>
          <a:xfrm>
            <a:off x="8158198" y="1322483"/>
            <a:ext cx="3877297" cy="3105934"/>
          </a:xfrm>
          <a:prstGeom prst="rect">
            <a:avLst/>
          </a:prstGeom>
        </p:spPr>
      </p:pic>
    </p:spTree>
    <p:extLst>
      <p:ext uri="{BB962C8B-B14F-4D97-AF65-F5344CB8AC3E}">
        <p14:creationId xmlns:p14="http://schemas.microsoft.com/office/powerpoint/2010/main" val="25359307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8"/>
            <a:ext cx="10515600" cy="930273"/>
          </a:xfrm>
        </p:spPr>
        <p:txBody>
          <a:bodyPr>
            <a:normAutofit/>
          </a:bodyPr>
          <a:lstStyle/>
          <a:p>
            <a:r>
              <a:rPr lang="en-US" sz="4267" dirty="0"/>
              <a:t>Determining capacity to consent and use of LAR</a:t>
            </a:r>
          </a:p>
        </p:txBody>
      </p:sp>
      <p:sp>
        <p:nvSpPr>
          <p:cNvPr id="3" name="Content Placeholder 2"/>
          <p:cNvSpPr>
            <a:spLocks noGrp="1"/>
          </p:cNvSpPr>
          <p:nvPr>
            <p:ph idx="1"/>
          </p:nvPr>
        </p:nvSpPr>
        <p:spPr>
          <a:xfrm>
            <a:off x="814527" y="1537071"/>
            <a:ext cx="10515600" cy="4308143"/>
          </a:xfrm>
        </p:spPr>
        <p:txBody>
          <a:bodyPr>
            <a:normAutofit lnSpcReduction="10000"/>
          </a:bodyPr>
          <a:lstStyle/>
          <a:p>
            <a:r>
              <a:rPr lang="en-US" dirty="0"/>
              <a:t>Subjects who lack cognitive ability to make decisions about study participation cannot give consent.</a:t>
            </a:r>
          </a:p>
          <a:p>
            <a:r>
              <a:rPr lang="en-US" dirty="0"/>
              <a:t>If there is any question about a subject’s cognitive ability, a trained site investigator must assess the subject for capacity to consent.  This assessment must be documented in the subject’s medical record.</a:t>
            </a:r>
          </a:p>
          <a:p>
            <a:r>
              <a:rPr lang="en-US" dirty="0"/>
              <a:t>If a subject lacks capacity to consent, a legally authorized representative may consent on behalf of the subject.  </a:t>
            </a:r>
          </a:p>
          <a:p>
            <a:r>
              <a:rPr lang="en-US" dirty="0"/>
              <a:t>If a subject regains the ability to consent during study participation, the consent process should be completed with the subject at that time.  </a:t>
            </a:r>
          </a:p>
        </p:txBody>
      </p:sp>
    </p:spTree>
    <p:extLst>
      <p:ext uri="{BB962C8B-B14F-4D97-AF65-F5344CB8AC3E}">
        <p14:creationId xmlns:p14="http://schemas.microsoft.com/office/powerpoint/2010/main" val="52392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C291BC-698F-48E0-A44C-73555B800BFB}"/>
              </a:ext>
            </a:extLst>
          </p:cNvPr>
          <p:cNvSpPr>
            <a:spLocks noGrp="1"/>
          </p:cNvSpPr>
          <p:nvPr>
            <p:ph type="title"/>
          </p:nvPr>
        </p:nvSpPr>
        <p:spPr>
          <a:xfrm>
            <a:off x="838200" y="365125"/>
            <a:ext cx="5430520" cy="1325563"/>
          </a:xfrm>
        </p:spPr>
        <p:txBody>
          <a:bodyPr/>
          <a:lstStyle/>
          <a:p>
            <a:r>
              <a:rPr lang="en-US" dirty="0"/>
              <a:t>Enrollment</a:t>
            </a:r>
          </a:p>
        </p:txBody>
      </p:sp>
      <p:pic>
        <p:nvPicPr>
          <p:cNvPr id="6" name="Picture 5">
            <a:extLst>
              <a:ext uri="{FF2B5EF4-FFF2-40B4-BE49-F238E27FC236}">
                <a16:creationId xmlns:a16="http://schemas.microsoft.com/office/drawing/2014/main" id="{634DF550-DE38-45E7-B923-7389E1BCD01E}"/>
              </a:ext>
            </a:extLst>
          </p:cNvPr>
          <p:cNvPicPr>
            <a:picLocks noChangeAspect="1"/>
          </p:cNvPicPr>
          <p:nvPr/>
        </p:nvPicPr>
        <p:blipFill>
          <a:blip r:embed="rId2"/>
          <a:stretch>
            <a:fillRect/>
          </a:stretch>
        </p:blipFill>
        <p:spPr>
          <a:xfrm>
            <a:off x="3916179" y="216932"/>
            <a:ext cx="6274302" cy="5902403"/>
          </a:xfrm>
          <a:prstGeom prst="rect">
            <a:avLst/>
          </a:prstGeom>
        </p:spPr>
      </p:pic>
    </p:spTree>
    <p:extLst>
      <p:ext uri="{BB962C8B-B14F-4D97-AF65-F5344CB8AC3E}">
        <p14:creationId xmlns:p14="http://schemas.microsoft.com/office/powerpoint/2010/main" val="2197821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930275"/>
          </a:xfrm>
        </p:spPr>
        <p:txBody>
          <a:bodyPr>
            <a:normAutofit/>
          </a:bodyPr>
          <a:lstStyle/>
          <a:p>
            <a:r>
              <a:rPr lang="en-US" sz="4267" dirty="0"/>
              <a:t>Inappropriate use of LAR/surrogate consent</a:t>
            </a:r>
          </a:p>
        </p:txBody>
      </p:sp>
      <p:sp>
        <p:nvSpPr>
          <p:cNvPr id="3" name="Content Placeholder 2"/>
          <p:cNvSpPr>
            <a:spLocks noGrp="1"/>
          </p:cNvSpPr>
          <p:nvPr>
            <p:ph idx="1"/>
          </p:nvPr>
        </p:nvSpPr>
        <p:spPr>
          <a:xfrm>
            <a:off x="838200" y="1160016"/>
            <a:ext cx="10515600" cy="4448305"/>
          </a:xfrm>
        </p:spPr>
        <p:txBody>
          <a:bodyPr>
            <a:normAutofit fontScale="92500" lnSpcReduction="10000"/>
          </a:bodyPr>
          <a:lstStyle/>
          <a:p>
            <a:pPr marL="0" indent="0">
              <a:buNone/>
            </a:pPr>
            <a:r>
              <a:rPr lang="en-US" sz="2667" b="1" dirty="0"/>
              <a:t>LAR signature on an ICF = LAR made decision b/c subject was not capable</a:t>
            </a:r>
            <a:r>
              <a:rPr lang="en-US" b="1" dirty="0"/>
              <a:t>.</a:t>
            </a:r>
          </a:p>
          <a:p>
            <a:pPr marL="0" indent="0">
              <a:buNone/>
            </a:pPr>
            <a:endParaRPr lang="en-US" dirty="0"/>
          </a:p>
          <a:p>
            <a:pPr marL="0" indent="0">
              <a:buNone/>
            </a:pPr>
            <a:r>
              <a:rPr lang="en-US" dirty="0"/>
              <a:t>Examples of when LAR signature is used to </a:t>
            </a:r>
            <a:r>
              <a:rPr lang="en-US" b="1" dirty="0"/>
              <a:t>incorrectly</a:t>
            </a:r>
            <a:r>
              <a:rPr lang="en-US" dirty="0"/>
              <a:t> document a subject’s consent: </a:t>
            </a:r>
          </a:p>
          <a:p>
            <a:r>
              <a:rPr lang="en-US" sz="3467" dirty="0"/>
              <a:t>Subject has trouble physically signing the ICF</a:t>
            </a:r>
          </a:p>
          <a:p>
            <a:r>
              <a:rPr lang="en-US" sz="3467" dirty="0"/>
              <a:t>Subject is illiterate</a:t>
            </a:r>
          </a:p>
          <a:p>
            <a:r>
              <a:rPr lang="en-US" sz="3467" dirty="0"/>
              <a:t>Subject is blind</a:t>
            </a:r>
          </a:p>
          <a:p>
            <a:r>
              <a:rPr lang="en-US" sz="3467" dirty="0"/>
              <a:t>Subject does not speak English</a:t>
            </a:r>
          </a:p>
          <a:p>
            <a:r>
              <a:rPr lang="en-US" sz="3467" dirty="0"/>
              <a:t>Subject prefers to have friend/family member sign documents</a:t>
            </a:r>
          </a:p>
          <a:p>
            <a:endParaRPr lang="en-US" dirty="0"/>
          </a:p>
          <a:p>
            <a:endParaRPr lang="en-US" dirty="0"/>
          </a:p>
          <a:p>
            <a:endParaRPr lang="en-US" dirty="0"/>
          </a:p>
        </p:txBody>
      </p:sp>
    </p:spTree>
    <p:extLst>
      <p:ext uri="{BB962C8B-B14F-4D97-AF65-F5344CB8AC3E}">
        <p14:creationId xmlns:p14="http://schemas.microsoft.com/office/powerpoint/2010/main" val="1719619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7765" y="292848"/>
            <a:ext cx="10515600" cy="812800"/>
          </a:xfrm>
        </p:spPr>
        <p:txBody>
          <a:bodyPr>
            <a:normAutofit fontScale="90000"/>
          </a:bodyPr>
          <a:lstStyle/>
          <a:p>
            <a:r>
              <a:rPr lang="en-US" sz="4800" dirty="0"/>
              <a:t/>
            </a:r>
            <a:br>
              <a:rPr lang="en-US" sz="4800" dirty="0"/>
            </a:br>
            <a:r>
              <a:rPr lang="en-US" sz="4800" dirty="0"/>
              <a:t>Documenting consent for subjects with </a:t>
            </a:r>
            <a:br>
              <a:rPr lang="en-US" sz="4800" dirty="0"/>
            </a:br>
            <a:r>
              <a:rPr lang="en-US" sz="4800" u="sng" dirty="0"/>
              <a:t>non-cognitive</a:t>
            </a:r>
            <a:r>
              <a:rPr lang="en-US" sz="4800" dirty="0"/>
              <a:t> impairments</a:t>
            </a:r>
            <a:r>
              <a:rPr lang="en-US" dirty="0"/>
              <a:t/>
            </a:r>
            <a:br>
              <a:rPr lang="en-US" dirty="0"/>
            </a:br>
            <a:endParaRPr lang="en-US" dirty="0"/>
          </a:p>
        </p:txBody>
      </p:sp>
      <p:sp>
        <p:nvSpPr>
          <p:cNvPr id="3" name="Content Placeholder 2"/>
          <p:cNvSpPr>
            <a:spLocks noGrp="1"/>
          </p:cNvSpPr>
          <p:nvPr>
            <p:ph idx="1"/>
          </p:nvPr>
        </p:nvSpPr>
        <p:spPr>
          <a:xfrm>
            <a:off x="838200" y="1690688"/>
            <a:ext cx="5349240" cy="3387339"/>
          </a:xfrm>
        </p:spPr>
        <p:txBody>
          <a:bodyPr>
            <a:normAutofit fontScale="62500" lnSpcReduction="20000"/>
          </a:bodyPr>
          <a:lstStyle/>
          <a:p>
            <a:r>
              <a:rPr lang="en-US" sz="3200" dirty="0"/>
              <a:t>When subject is capable of giving consent, but is unable to physically sign the consent:</a:t>
            </a:r>
          </a:p>
          <a:p>
            <a:pPr lvl="1">
              <a:buFontTx/>
              <a:buChar char="-"/>
            </a:pPr>
            <a:r>
              <a:rPr lang="en-US" sz="2667" dirty="0"/>
              <a:t>Impartial witness must be present during the consent process and sign consent document.</a:t>
            </a:r>
          </a:p>
          <a:p>
            <a:pPr lvl="1">
              <a:buFontTx/>
              <a:buChar char="-"/>
            </a:pPr>
            <a:r>
              <a:rPr lang="en-US" sz="2667" dirty="0"/>
              <a:t>If possible, subject should make their mark on signature lines. </a:t>
            </a:r>
          </a:p>
          <a:p>
            <a:pPr>
              <a:buFont typeface="Arial" panose="020B0604020202020204" pitchFamily="34" charset="0"/>
              <a:buChar char="•"/>
            </a:pPr>
            <a:r>
              <a:rPr lang="en-US" sz="3200" dirty="0"/>
              <a:t>When a subject is illiterate or visually impaired:</a:t>
            </a:r>
          </a:p>
          <a:p>
            <a:pPr lvl="1">
              <a:buFontTx/>
              <a:buChar char="-"/>
            </a:pPr>
            <a:r>
              <a:rPr lang="en-US" sz="2667" dirty="0"/>
              <a:t>The entire consent must be read aloud to the subject.  </a:t>
            </a:r>
          </a:p>
          <a:p>
            <a:pPr lvl="1">
              <a:buFontTx/>
              <a:buChar char="-"/>
            </a:pPr>
            <a:r>
              <a:rPr lang="en-US" sz="2667" dirty="0"/>
              <a:t>Impartial witness must be present during the consent process and sign consent document.</a:t>
            </a:r>
          </a:p>
          <a:p>
            <a:pPr lvl="1">
              <a:buFontTx/>
              <a:buChar char="-"/>
            </a:pPr>
            <a:r>
              <a:rPr lang="en-US" sz="2667" dirty="0"/>
              <a:t>If possible, subject should make their mark on signature lines.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6910" y="1352706"/>
            <a:ext cx="4756455" cy="46670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086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Obtaining consent from non-English speaking subjects</a:t>
            </a:r>
          </a:p>
        </p:txBody>
      </p:sp>
      <p:sp>
        <p:nvSpPr>
          <p:cNvPr id="3" name="Content Placeholder 2"/>
          <p:cNvSpPr>
            <a:spLocks noGrp="1"/>
          </p:cNvSpPr>
          <p:nvPr>
            <p:ph idx="1"/>
          </p:nvPr>
        </p:nvSpPr>
        <p:spPr/>
        <p:txBody>
          <a:bodyPr>
            <a:normAutofit/>
          </a:bodyPr>
          <a:lstStyle/>
          <a:p>
            <a:r>
              <a:rPr lang="en-US" dirty="0"/>
              <a:t>To obtain consent from non-English speaking subjects, you must have either a </a:t>
            </a:r>
            <a:r>
              <a:rPr lang="en-US" dirty="0" err="1"/>
              <a:t>cIRB</a:t>
            </a:r>
            <a:r>
              <a:rPr lang="en-US" dirty="0"/>
              <a:t> approved </a:t>
            </a:r>
            <a:r>
              <a:rPr lang="en-US" b="1" dirty="0"/>
              <a:t>Full Translated ICF </a:t>
            </a:r>
            <a:r>
              <a:rPr lang="en-US" dirty="0"/>
              <a:t>or a translated </a:t>
            </a:r>
            <a:r>
              <a:rPr lang="en-US" b="1" dirty="0"/>
              <a:t>Short Form consent </a:t>
            </a:r>
            <a:r>
              <a:rPr lang="en-US" dirty="0"/>
              <a:t>in the subject’s language. </a:t>
            </a:r>
          </a:p>
          <a:p>
            <a:r>
              <a:rPr lang="en-US" dirty="0"/>
              <a:t>The presentation of the consent must be done in the subject’s language. Either the person obtaining consent must be fluent in the subject’s language or an interpreter must be used.  </a:t>
            </a:r>
            <a:r>
              <a:rPr lang="en-US" b="1" dirty="0"/>
              <a:t>The subject’s friends or family members MAY NOT be used as interpreters.</a:t>
            </a:r>
          </a:p>
        </p:txBody>
      </p:sp>
    </p:spTree>
    <p:extLst>
      <p:ext uri="{BB962C8B-B14F-4D97-AF65-F5344CB8AC3E}">
        <p14:creationId xmlns:p14="http://schemas.microsoft.com/office/powerpoint/2010/main" val="27802271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Form Consent</a:t>
            </a:r>
          </a:p>
        </p:txBody>
      </p:sp>
      <p:sp>
        <p:nvSpPr>
          <p:cNvPr id="3" name="Content Placeholder 2"/>
          <p:cNvSpPr>
            <a:spLocks noGrp="1"/>
          </p:cNvSpPr>
          <p:nvPr>
            <p:ph idx="1"/>
          </p:nvPr>
        </p:nvSpPr>
        <p:spPr>
          <a:xfrm>
            <a:off x="838200" y="1371601"/>
            <a:ext cx="10515600" cy="4236720"/>
          </a:xfrm>
        </p:spPr>
        <p:txBody>
          <a:bodyPr/>
          <a:lstStyle/>
          <a:p>
            <a:pPr marL="0" indent="0">
              <a:buNone/>
            </a:pPr>
            <a:r>
              <a:rPr lang="en-US" dirty="0"/>
              <a:t>The short form is used when the consent is presented orally (because there is no translated full consent document).</a:t>
            </a:r>
          </a:p>
        </p:txBody>
      </p:sp>
      <p:pic>
        <p:nvPicPr>
          <p:cNvPr id="4" name="Picture 3"/>
          <p:cNvPicPr>
            <a:picLocks noChangeAspect="1"/>
          </p:cNvPicPr>
          <p:nvPr/>
        </p:nvPicPr>
        <p:blipFill>
          <a:blip r:embed="rId2"/>
          <a:stretch>
            <a:fillRect/>
          </a:stretch>
        </p:blipFill>
        <p:spPr>
          <a:xfrm>
            <a:off x="1383632" y="2216180"/>
            <a:ext cx="4093243" cy="3124428"/>
          </a:xfrm>
          <a:prstGeom prst="rect">
            <a:avLst/>
          </a:prstGeom>
        </p:spPr>
      </p:pic>
      <p:pic>
        <p:nvPicPr>
          <p:cNvPr id="5" name="Picture 4"/>
          <p:cNvPicPr>
            <a:picLocks noChangeAspect="1"/>
          </p:cNvPicPr>
          <p:nvPr/>
        </p:nvPicPr>
        <p:blipFill>
          <a:blip r:embed="rId3"/>
          <a:stretch>
            <a:fillRect/>
          </a:stretch>
        </p:blipFill>
        <p:spPr>
          <a:xfrm>
            <a:off x="5876599" y="2216180"/>
            <a:ext cx="4110712" cy="3129833"/>
          </a:xfrm>
          <a:prstGeom prst="rect">
            <a:avLst/>
          </a:prstGeom>
        </p:spPr>
      </p:pic>
    </p:spTree>
    <p:extLst>
      <p:ext uri="{BB962C8B-B14F-4D97-AF65-F5344CB8AC3E}">
        <p14:creationId xmlns:p14="http://schemas.microsoft.com/office/powerpoint/2010/main" val="38971345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984279"/>
          </a:xfrm>
        </p:spPr>
        <p:txBody>
          <a:bodyPr/>
          <a:lstStyle/>
          <a:p>
            <a:pPr algn="ctr"/>
            <a:r>
              <a:rPr lang="en-US" dirty="0"/>
              <a:t>Short Form Consent</a:t>
            </a:r>
          </a:p>
        </p:txBody>
      </p:sp>
      <p:sp>
        <p:nvSpPr>
          <p:cNvPr id="4" name="Content Placeholder 3"/>
          <p:cNvSpPr>
            <a:spLocks noGrp="1"/>
          </p:cNvSpPr>
          <p:nvPr>
            <p:ph idx="1"/>
          </p:nvPr>
        </p:nvSpPr>
        <p:spPr>
          <a:xfrm>
            <a:off x="838200" y="1376518"/>
            <a:ext cx="10515600" cy="4231804"/>
          </a:xfrm>
        </p:spPr>
        <p:txBody>
          <a:bodyPr>
            <a:normAutofit fontScale="92500" lnSpcReduction="20000"/>
          </a:bodyPr>
          <a:lstStyle/>
          <a:p>
            <a:r>
              <a:rPr lang="en-US" dirty="0"/>
              <a:t>The subject should read and sign the short form</a:t>
            </a:r>
          </a:p>
          <a:p>
            <a:r>
              <a:rPr lang="en-US" dirty="0"/>
              <a:t>A study team member who has been delegated responsibility to obtain consent should  perform the consent process orally.  If the person obtaining consent is not fluent in the subject’s native language, an interpreter should be used.</a:t>
            </a:r>
          </a:p>
          <a:p>
            <a:r>
              <a:rPr lang="en-US" dirty="0"/>
              <a:t>A witness, who is fluent in both English and the subject’s native language must witness the entire consent process.  If an interpreter is used, the interpreter may serve as witness.  The witness/translator will sign the English consent as well as the short form as the “witness” </a:t>
            </a:r>
          </a:p>
          <a:p>
            <a:r>
              <a:rPr lang="en-US" dirty="0"/>
              <a:t>The study team member who obtains consent must sign the English ICF.  A copy of the short form and English ICF must be provided to the participant.  </a:t>
            </a:r>
          </a:p>
          <a:p>
            <a:r>
              <a:rPr lang="en-US" dirty="0"/>
              <a:t>Notify the project manager who will request a fully translated consent in that language to be signed by the subject within 30 days.</a:t>
            </a:r>
          </a:p>
        </p:txBody>
      </p:sp>
    </p:spTree>
    <p:extLst>
      <p:ext uri="{BB962C8B-B14F-4D97-AF65-F5344CB8AC3E}">
        <p14:creationId xmlns:p14="http://schemas.microsoft.com/office/powerpoint/2010/main" val="2687940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22253"/>
          </a:xfrm>
        </p:spPr>
        <p:txBody>
          <a:bodyPr/>
          <a:lstStyle/>
          <a:p>
            <a:r>
              <a:rPr lang="en-US" dirty="0"/>
              <a:t>Documenting Short Form Consent</a:t>
            </a:r>
          </a:p>
        </p:txBody>
      </p:sp>
      <p:sp>
        <p:nvSpPr>
          <p:cNvPr id="3" name="Content Placeholder 2"/>
          <p:cNvSpPr>
            <a:spLocks noGrp="1"/>
          </p:cNvSpPr>
          <p:nvPr>
            <p:ph idx="1"/>
          </p:nvPr>
        </p:nvSpPr>
        <p:spPr>
          <a:xfrm>
            <a:off x="838200" y="1287379"/>
            <a:ext cx="10515600" cy="4320941"/>
          </a:xfrm>
        </p:spPr>
        <p:txBody>
          <a:bodyPr/>
          <a:lstStyle/>
          <a:p>
            <a:pPr marL="0" indent="0">
              <a:buNone/>
            </a:pPr>
            <a:r>
              <a:rPr lang="en-US" dirty="0"/>
              <a:t>On Short Form:				On Consent:</a:t>
            </a:r>
          </a:p>
        </p:txBody>
      </p:sp>
      <p:pic>
        <p:nvPicPr>
          <p:cNvPr id="5" name="Picture 4"/>
          <p:cNvPicPr>
            <a:picLocks noChangeAspect="1"/>
          </p:cNvPicPr>
          <p:nvPr/>
        </p:nvPicPr>
        <p:blipFill>
          <a:blip r:embed="rId2"/>
          <a:stretch>
            <a:fillRect/>
          </a:stretch>
        </p:blipFill>
        <p:spPr>
          <a:xfrm>
            <a:off x="1261208" y="1752498"/>
            <a:ext cx="4583037" cy="3890524"/>
          </a:xfrm>
          <a:prstGeom prst="rect">
            <a:avLst/>
          </a:prstGeom>
        </p:spPr>
      </p:pic>
      <p:pic>
        <p:nvPicPr>
          <p:cNvPr id="6" name="Picture 5"/>
          <p:cNvPicPr>
            <a:picLocks noChangeAspect="1"/>
          </p:cNvPicPr>
          <p:nvPr/>
        </p:nvPicPr>
        <p:blipFill>
          <a:blip r:embed="rId3"/>
          <a:stretch>
            <a:fillRect/>
          </a:stretch>
        </p:blipFill>
        <p:spPr>
          <a:xfrm>
            <a:off x="20404" y="3579410"/>
            <a:ext cx="1356836" cy="624859"/>
          </a:xfrm>
          <a:prstGeom prst="rect">
            <a:avLst/>
          </a:prstGeom>
        </p:spPr>
      </p:pic>
      <p:pic>
        <p:nvPicPr>
          <p:cNvPr id="7" name="Picture 6"/>
          <p:cNvPicPr>
            <a:picLocks noChangeAspect="1"/>
          </p:cNvPicPr>
          <p:nvPr/>
        </p:nvPicPr>
        <p:blipFill>
          <a:blip r:embed="rId4"/>
          <a:stretch>
            <a:fillRect/>
          </a:stretch>
        </p:blipFill>
        <p:spPr>
          <a:xfrm>
            <a:off x="20404" y="4192237"/>
            <a:ext cx="1273961" cy="1230283"/>
          </a:xfrm>
          <a:prstGeom prst="rect">
            <a:avLst/>
          </a:prstGeom>
        </p:spPr>
      </p:pic>
      <p:pic>
        <p:nvPicPr>
          <p:cNvPr id="8" name="Picture 7"/>
          <p:cNvPicPr>
            <a:picLocks noChangeAspect="1"/>
          </p:cNvPicPr>
          <p:nvPr/>
        </p:nvPicPr>
        <p:blipFill>
          <a:blip r:embed="rId5"/>
          <a:stretch>
            <a:fillRect/>
          </a:stretch>
        </p:blipFill>
        <p:spPr>
          <a:xfrm>
            <a:off x="7026442" y="1780674"/>
            <a:ext cx="4091262" cy="4344637"/>
          </a:xfrm>
          <a:prstGeom prst="rect">
            <a:avLst/>
          </a:prstGeom>
        </p:spPr>
      </p:pic>
      <p:pic>
        <p:nvPicPr>
          <p:cNvPr id="9" name="Picture 8"/>
          <p:cNvPicPr>
            <a:picLocks noChangeAspect="1"/>
          </p:cNvPicPr>
          <p:nvPr/>
        </p:nvPicPr>
        <p:blipFill>
          <a:blip r:embed="rId6"/>
          <a:stretch>
            <a:fillRect/>
          </a:stretch>
        </p:blipFill>
        <p:spPr>
          <a:xfrm>
            <a:off x="5735131" y="1771326"/>
            <a:ext cx="1444248" cy="1406638"/>
          </a:xfrm>
          <a:prstGeom prst="rect">
            <a:avLst/>
          </a:prstGeom>
        </p:spPr>
      </p:pic>
      <p:pic>
        <p:nvPicPr>
          <p:cNvPr id="10" name="Picture 9"/>
          <p:cNvPicPr>
            <a:picLocks noChangeAspect="1"/>
          </p:cNvPicPr>
          <p:nvPr/>
        </p:nvPicPr>
        <p:blipFill>
          <a:blip r:embed="rId7"/>
          <a:stretch>
            <a:fillRect/>
          </a:stretch>
        </p:blipFill>
        <p:spPr>
          <a:xfrm>
            <a:off x="10326569" y="5450510"/>
            <a:ext cx="1624415" cy="739833"/>
          </a:xfrm>
          <a:prstGeom prst="rect">
            <a:avLst/>
          </a:prstGeom>
        </p:spPr>
      </p:pic>
    </p:spTree>
    <p:extLst>
      <p:ext uri="{BB962C8B-B14F-4D97-AF65-F5344CB8AC3E}">
        <p14:creationId xmlns:p14="http://schemas.microsoft.com/office/powerpoint/2010/main" val="471284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WebDCU</a:t>
            </a:r>
            <a:r>
              <a:rPr lang="en-US" baseline="30000" dirty="0" err="1"/>
              <a:t>TM</a:t>
            </a:r>
            <a:r>
              <a:rPr lang="en-US" dirty="0"/>
              <a:t> Reminders</a:t>
            </a:r>
          </a:p>
        </p:txBody>
      </p:sp>
      <p:sp>
        <p:nvSpPr>
          <p:cNvPr id="3" name="Content Placeholder 2"/>
          <p:cNvSpPr>
            <a:spLocks noGrp="1"/>
          </p:cNvSpPr>
          <p:nvPr>
            <p:ph idx="1"/>
          </p:nvPr>
        </p:nvSpPr>
        <p:spPr/>
        <p:txBody>
          <a:bodyPr/>
          <a:lstStyle/>
          <a:p>
            <a:r>
              <a:rPr lang="en-US" dirty="0"/>
              <a:t>Please do NOT open </a:t>
            </a:r>
            <a:r>
              <a:rPr lang="en-US" dirty="0" err="1"/>
              <a:t>WebDCU</a:t>
            </a:r>
            <a:r>
              <a:rPr lang="en-US" baseline="30000" dirty="0" err="1"/>
              <a:t>TM</a:t>
            </a:r>
            <a:r>
              <a:rPr lang="en-US" dirty="0"/>
              <a:t> in multiple tabs or windows!</a:t>
            </a:r>
          </a:p>
          <a:p>
            <a:r>
              <a:rPr lang="en-US" dirty="0"/>
              <a:t>Please remember the Questionnaire for Verifying Stroke Free Status (QVSFS) should be used to verify a subject’s stroke free status at each follow up visit.</a:t>
            </a:r>
          </a:p>
          <a:p>
            <a:pPr lvl="1"/>
            <a:r>
              <a:rPr lang="en-US" dirty="0"/>
              <a:t>The QVSFS source document is posted in Project Documents under Toolbox in </a:t>
            </a:r>
            <a:r>
              <a:rPr lang="en-US" dirty="0" err="1"/>
              <a:t>WebDCU</a:t>
            </a:r>
            <a:r>
              <a:rPr lang="en-US" baseline="30000" dirty="0" err="1"/>
              <a:t>TM</a:t>
            </a:r>
            <a:endParaRPr lang="en-US" baseline="30000" dirty="0"/>
          </a:p>
          <a:p>
            <a:pPr lvl="1"/>
            <a:r>
              <a:rPr lang="en-US" dirty="0"/>
              <a:t>Also posted in each study book packet for </a:t>
            </a:r>
            <a:r>
              <a:rPr lang="en-US"/>
              <a:t>each follow up visit</a:t>
            </a:r>
            <a:endParaRPr lang="en-US" dirty="0"/>
          </a:p>
          <a:p>
            <a:pPr lvl="1"/>
            <a:endParaRPr lang="en-US" dirty="0"/>
          </a:p>
          <a:p>
            <a:pPr lvl="1"/>
            <a:endParaRPr lang="en-US" dirty="0"/>
          </a:p>
          <a:p>
            <a:endParaRPr lang="en-US" dirty="0"/>
          </a:p>
        </p:txBody>
      </p:sp>
    </p:spTree>
    <p:extLst>
      <p:ext uri="{BB962C8B-B14F-4D97-AF65-F5344CB8AC3E}">
        <p14:creationId xmlns:p14="http://schemas.microsoft.com/office/powerpoint/2010/main" val="2468288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to Contact?</a:t>
            </a:r>
          </a:p>
        </p:txBody>
      </p:sp>
      <p:sp>
        <p:nvSpPr>
          <p:cNvPr id="4" name="Rectangle 3"/>
          <p:cNvSpPr/>
          <p:nvPr/>
        </p:nvSpPr>
        <p:spPr>
          <a:xfrm>
            <a:off x="764995" y="1547446"/>
            <a:ext cx="4535557" cy="3785652"/>
          </a:xfrm>
          <a:prstGeom prst="rect">
            <a:avLst/>
          </a:prstGeom>
        </p:spPr>
        <p:txBody>
          <a:bodyPr wrap="square">
            <a:spAutoFit/>
          </a:bodyPr>
          <a:lstStyle/>
          <a:p>
            <a:r>
              <a:rPr lang="en-US" sz="2000" dirty="0"/>
              <a:t>Aaron </a:t>
            </a:r>
            <a:r>
              <a:rPr lang="en-US" sz="2000" dirty="0" err="1"/>
              <a:t>Perlmutter</a:t>
            </a:r>
            <a:r>
              <a:rPr lang="en-US" sz="2000" dirty="0"/>
              <a:t> at NDMC</a:t>
            </a:r>
          </a:p>
          <a:p>
            <a:r>
              <a:rPr lang="en-US" sz="2000" dirty="0">
                <a:hlinkClick r:id="rId2"/>
              </a:rPr>
              <a:t>perlmutt@musc.edu</a:t>
            </a:r>
            <a:endParaRPr lang="en-US" sz="2000" dirty="0"/>
          </a:p>
          <a:p>
            <a:r>
              <a:rPr lang="en-US" sz="2000" dirty="0"/>
              <a:t>When to contact: If you have </a:t>
            </a:r>
            <a:r>
              <a:rPr lang="en-US" sz="2000" dirty="0" err="1"/>
              <a:t>WebDCU</a:t>
            </a:r>
            <a:r>
              <a:rPr lang="en-US" sz="2000" dirty="0"/>
              <a:t>-related DOA/regulatory database questions, Informed Consent Remote Monitoring questions, or Site Monitoring questions</a:t>
            </a:r>
          </a:p>
          <a:p>
            <a:endParaRPr lang="en-US" sz="2000" dirty="0"/>
          </a:p>
          <a:p>
            <a:r>
              <a:rPr lang="en-US" sz="2000" dirty="0"/>
              <a:t>Faria Khattak at NDMC</a:t>
            </a:r>
          </a:p>
          <a:p>
            <a:r>
              <a:rPr lang="en-US" sz="2000" dirty="0">
                <a:hlinkClick r:id="rId3"/>
              </a:rPr>
              <a:t>khattak@musc.edu</a:t>
            </a:r>
            <a:r>
              <a:rPr lang="en-US" sz="2000" dirty="0"/>
              <a:t> </a:t>
            </a:r>
          </a:p>
          <a:p>
            <a:r>
              <a:rPr lang="en-US" sz="2000" dirty="0"/>
              <a:t>When to contact:  Any other </a:t>
            </a:r>
            <a:r>
              <a:rPr lang="en-US" sz="2000" dirty="0" err="1"/>
              <a:t>WebDCU</a:t>
            </a:r>
            <a:r>
              <a:rPr lang="en-US" sz="2000" dirty="0"/>
              <a:t>-related or CRF-related questions</a:t>
            </a:r>
          </a:p>
        </p:txBody>
      </p:sp>
      <p:sp>
        <p:nvSpPr>
          <p:cNvPr id="5" name="Rectangle 4"/>
          <p:cNvSpPr/>
          <p:nvPr/>
        </p:nvSpPr>
        <p:spPr>
          <a:xfrm>
            <a:off x="6370154" y="1764532"/>
            <a:ext cx="4535557" cy="3139321"/>
          </a:xfrm>
          <a:prstGeom prst="rect">
            <a:avLst/>
          </a:prstGeom>
        </p:spPr>
        <p:txBody>
          <a:bodyPr wrap="square">
            <a:spAutoFit/>
          </a:bodyPr>
          <a:lstStyle/>
          <a:p>
            <a:r>
              <a:rPr lang="en-US" sz="2000" dirty="0"/>
              <a:t>Patty </a:t>
            </a:r>
            <a:r>
              <a:rPr lang="en-US" sz="2000" dirty="0" err="1"/>
              <a:t>Hutto</a:t>
            </a:r>
            <a:r>
              <a:rPr lang="en-US" sz="2000" dirty="0"/>
              <a:t> at NDMC</a:t>
            </a:r>
          </a:p>
          <a:p>
            <a:r>
              <a:rPr lang="en-US" sz="2000" dirty="0">
                <a:hlinkClick r:id="rId4"/>
              </a:rPr>
              <a:t>huttoja@musc.edu </a:t>
            </a:r>
            <a:endParaRPr lang="en-US" sz="2000" dirty="0"/>
          </a:p>
          <a:p>
            <a:r>
              <a:rPr lang="en-US" sz="2000" dirty="0"/>
              <a:t>When to contact: Any other </a:t>
            </a:r>
            <a:r>
              <a:rPr lang="en-US" sz="2000" dirty="0" err="1"/>
              <a:t>WebDCU</a:t>
            </a:r>
            <a:r>
              <a:rPr lang="en-US" sz="2000" dirty="0"/>
              <a:t>-related or CRF-related questions</a:t>
            </a:r>
          </a:p>
          <a:p>
            <a:endParaRPr lang="en-US" sz="2000" dirty="0"/>
          </a:p>
          <a:p>
            <a:r>
              <a:rPr lang="en-US" sz="2000" b="1" dirty="0"/>
              <a:t>NOTE: </a:t>
            </a:r>
            <a:r>
              <a:rPr lang="en-US" sz="2000" dirty="0"/>
              <a:t>Please refer to the Data Collection Guidelines posted in [Project Documents] under [Toolbox] in </a:t>
            </a:r>
            <a:r>
              <a:rPr lang="en-US" sz="2000" dirty="0" err="1"/>
              <a:t>WebDCU</a:t>
            </a:r>
            <a:r>
              <a:rPr lang="en-US" sz="2000" baseline="30000" dirty="0" err="1"/>
              <a:t>TM</a:t>
            </a:r>
            <a:r>
              <a:rPr lang="en-US" sz="2000" dirty="0"/>
              <a:t>, or email Faria or Patty for CRF related questions</a:t>
            </a:r>
          </a:p>
          <a:p>
            <a:endParaRPr lang="en-US" dirty="0"/>
          </a:p>
        </p:txBody>
      </p:sp>
    </p:spTree>
    <p:extLst>
      <p:ext uri="{BB962C8B-B14F-4D97-AF65-F5344CB8AC3E}">
        <p14:creationId xmlns:p14="http://schemas.microsoft.com/office/powerpoint/2010/main" val="686125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6FB3A5-0304-4343-B822-78B6BE0CEA05}"/>
              </a:ext>
            </a:extLst>
          </p:cNvPr>
          <p:cNvSpPr>
            <a:spLocks noGrp="1"/>
          </p:cNvSpPr>
          <p:nvPr>
            <p:ph type="ctrTitle"/>
          </p:nvPr>
        </p:nvSpPr>
        <p:spPr/>
        <p:txBody>
          <a:bodyPr/>
          <a:lstStyle/>
          <a:p>
            <a:r>
              <a:rPr lang="en-US" dirty="0"/>
              <a:t>FAQs</a:t>
            </a:r>
          </a:p>
        </p:txBody>
      </p:sp>
      <p:sp>
        <p:nvSpPr>
          <p:cNvPr id="5" name="Subtitle 4">
            <a:extLst>
              <a:ext uri="{FF2B5EF4-FFF2-40B4-BE49-F238E27FC236}">
                <a16:creationId xmlns:a16="http://schemas.microsoft.com/office/drawing/2014/main" id="{03DAFF4C-7BEC-44B8-8CE2-5BC85BD6BE09}"/>
              </a:ext>
            </a:extLst>
          </p:cNvPr>
          <p:cNvSpPr>
            <a:spLocks noGrp="1"/>
          </p:cNvSpPr>
          <p:nvPr>
            <p:ph type="subTitle" idx="1"/>
          </p:nvPr>
        </p:nvSpPr>
        <p:spPr/>
        <p:txBody>
          <a:bodyPr/>
          <a:lstStyle/>
          <a:p>
            <a:r>
              <a:rPr lang="en-US" dirty="0"/>
              <a:t>(aka – discovering the infinite number of ways </a:t>
            </a:r>
          </a:p>
          <a:p>
            <a:r>
              <a:rPr lang="en-US" dirty="0"/>
              <a:t>we can try to confuse the PIs)</a:t>
            </a:r>
          </a:p>
        </p:txBody>
      </p:sp>
    </p:spTree>
    <p:extLst>
      <p:ext uri="{BB962C8B-B14F-4D97-AF65-F5344CB8AC3E}">
        <p14:creationId xmlns:p14="http://schemas.microsoft.com/office/powerpoint/2010/main" val="2939614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a:bodyPr>
          <a:lstStyle/>
          <a:p>
            <a:r>
              <a:rPr lang="en-US" b="1" i="1" dirty="0"/>
              <a:t>Question</a:t>
            </a:r>
            <a:r>
              <a:rPr lang="en-US" b="1" dirty="0"/>
              <a:t>:</a:t>
            </a:r>
            <a:r>
              <a:rPr lang="en-US" dirty="0"/>
              <a:t> We currently have a patient that seems eligible for consent. However, he does have an elevated hemoglobin concentration of 17.6 g/dL. Given the association between elevated hemoglobin concentration and increased risk of subsequent ischemic stroke/mortality, would you recommend we proceed with consenting the subject?</a:t>
            </a:r>
          </a:p>
        </p:txBody>
      </p:sp>
    </p:spTree>
    <p:extLst>
      <p:ext uri="{BB962C8B-B14F-4D97-AF65-F5344CB8AC3E}">
        <p14:creationId xmlns:p14="http://schemas.microsoft.com/office/powerpoint/2010/main" val="3113468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EE4DE9-7B98-40DD-8876-2529B9375E8A}"/>
              </a:ext>
            </a:extLst>
          </p:cNvPr>
          <p:cNvPicPr>
            <a:picLocks noChangeAspect="1"/>
          </p:cNvPicPr>
          <p:nvPr/>
        </p:nvPicPr>
        <p:blipFill>
          <a:blip r:embed="rId2"/>
          <a:stretch>
            <a:fillRect/>
          </a:stretch>
        </p:blipFill>
        <p:spPr>
          <a:xfrm>
            <a:off x="2342169" y="294639"/>
            <a:ext cx="7507662" cy="5638802"/>
          </a:xfrm>
          <a:prstGeom prst="rect">
            <a:avLst/>
          </a:prstGeom>
        </p:spPr>
      </p:pic>
    </p:spTree>
    <p:extLst>
      <p:ext uri="{BB962C8B-B14F-4D97-AF65-F5344CB8AC3E}">
        <p14:creationId xmlns:p14="http://schemas.microsoft.com/office/powerpoint/2010/main" val="9635341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fontScale="92500" lnSpcReduction="10000"/>
          </a:bodyPr>
          <a:lstStyle/>
          <a:p>
            <a:r>
              <a:rPr lang="en-US" b="1" i="1" dirty="0"/>
              <a:t>Question</a:t>
            </a:r>
            <a:r>
              <a:rPr lang="en-US" b="1" dirty="0"/>
              <a:t>:</a:t>
            </a:r>
            <a:r>
              <a:rPr lang="en-US" dirty="0"/>
              <a:t> We currently have a patient that seems eligible for consent. However, he does have an elevated hemoglobin concentration of 17.6 g/dL. Given the association between elevated hemoglobin concentration and increased risk of subsequent ischemic stroke/mortality, would you recommend we proceed with consenting the subject?</a:t>
            </a:r>
          </a:p>
          <a:p>
            <a:r>
              <a:rPr lang="en-US" b="1" i="1" dirty="0"/>
              <a:t>Answer</a:t>
            </a:r>
            <a:r>
              <a:rPr lang="en-US" b="1" dirty="0"/>
              <a:t>: </a:t>
            </a:r>
            <a:r>
              <a:rPr lang="en-US" dirty="0"/>
              <a:t>Yes. This is more of a risk factor and not a mechanism of stroke so if there is no known mechanism like afib or carotid stenosis, etc. and the patient is otherwise eligible, it is fine to consent.</a:t>
            </a:r>
          </a:p>
          <a:p>
            <a:pPr marL="457200" lvl="1" indent="0">
              <a:buNone/>
            </a:pPr>
            <a:r>
              <a:rPr lang="en-US" sz="2800" dirty="0"/>
              <a:t>The main distinction would be  whether the doctors plan to anticoagulated the patient if they were not in the trial. If not, then they should be considered eligible.</a:t>
            </a:r>
          </a:p>
        </p:txBody>
      </p:sp>
    </p:spTree>
    <p:extLst>
      <p:ext uri="{BB962C8B-B14F-4D97-AF65-F5344CB8AC3E}">
        <p14:creationId xmlns:p14="http://schemas.microsoft.com/office/powerpoint/2010/main" val="37813995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a:bodyPr>
          <a:lstStyle/>
          <a:p>
            <a:r>
              <a:rPr lang="en-US" b="1" i="1" dirty="0"/>
              <a:t>Question</a:t>
            </a:r>
            <a:r>
              <a:rPr lang="en-US" b="1" dirty="0"/>
              <a:t>: </a:t>
            </a:r>
            <a:r>
              <a:rPr lang="en-US" dirty="0"/>
              <a:t>A site has a patient who had bilateral strokes plus a cerebellar infarct and has noted “bilateral carotid stenoses of 50-59%” on their doppler. Although the site understands the ESUS inclusion criteria of not allowing for ≥50% stenosis  of artery supplying the area of ischemia, they are questioning the ultrasound findings as they state, “The common carotid velocities are elevated, but probably due to cardiac output rather than stenosis”</a:t>
            </a:r>
          </a:p>
          <a:p>
            <a:endParaRPr lang="en-US" dirty="0"/>
          </a:p>
          <a:p>
            <a:pPr marL="0" indent="0">
              <a:buNone/>
            </a:pPr>
            <a:endParaRPr lang="en-US" dirty="0"/>
          </a:p>
        </p:txBody>
      </p:sp>
    </p:spTree>
    <p:extLst>
      <p:ext uri="{BB962C8B-B14F-4D97-AF65-F5344CB8AC3E}">
        <p14:creationId xmlns:p14="http://schemas.microsoft.com/office/powerpoint/2010/main" val="33652419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fontScale="62500" lnSpcReduction="20000"/>
          </a:bodyPr>
          <a:lstStyle/>
          <a:p>
            <a:r>
              <a:rPr lang="en-US" b="1" i="1" dirty="0"/>
              <a:t>Question</a:t>
            </a:r>
            <a:r>
              <a:rPr lang="en-US" b="1" dirty="0"/>
              <a:t>: </a:t>
            </a:r>
            <a:r>
              <a:rPr lang="en-US" dirty="0"/>
              <a:t>A site has a patient who had bilateral strokes plus a cerebellar infarct and has noted “bilateral carotid stenoses of 50-59%” on their doppler. Although the site understands the ESUS inclusion criteria of not allowing for ≥50% stenosis  of artery supplying the area of ischemia, they are questioning the ultrasound findings as they state, “The common carotid velocities are elevated, but probably due to cardiac output rather than stenosis”</a:t>
            </a:r>
          </a:p>
          <a:p>
            <a:r>
              <a:rPr lang="en-US" b="1" i="1" dirty="0"/>
              <a:t>Answer</a:t>
            </a:r>
            <a:r>
              <a:rPr lang="en-US" b="1" dirty="0"/>
              <a:t>:</a:t>
            </a:r>
            <a:r>
              <a:rPr lang="en-US" dirty="0"/>
              <a:t> </a:t>
            </a:r>
          </a:p>
          <a:p>
            <a:pPr marL="0" indent="0">
              <a:buNone/>
            </a:pPr>
            <a:r>
              <a:rPr lang="en-US" dirty="0"/>
              <a:t> If there is a stroke in several (2 or 3) territories, then even if there is a stenosis of vessel supplying one of those territories, then that stenosis cannot account for all the strokes. In that case, the patient WOULD be eligible.</a:t>
            </a:r>
          </a:p>
          <a:p>
            <a:pPr marL="0" indent="0">
              <a:buNone/>
            </a:pPr>
            <a:r>
              <a:rPr lang="en-US" dirty="0"/>
              <a:t>In other words, if there is a cerebellar as well as both hemispheres, then the carotid stenoses, even if bilateral would not be expected to explain the cerebellar infarct. if there is no vertebral stenosis, then the patient's combination of strokes could not be explained by the carotid stenoses, even if present on CTA.</a:t>
            </a:r>
          </a:p>
          <a:p>
            <a:pPr marL="0" indent="0">
              <a:buNone/>
            </a:pPr>
            <a:r>
              <a:rPr lang="en-US" dirty="0"/>
              <a:t>Similarly, were a patient to have bilateral frontal strokes, with &gt;50% stenosis of just one carotid, they should most likely not be excluded, because the single carotid stenosis would not be expected to cause the stroke on opposite side. (There are issues with one carotid potentially supplying both sides, have seen this, but rare...this is why we must leave up to PI in these cases. We always have our insurance policy--atrial cardiopathy being present--as well.</a:t>
            </a:r>
          </a:p>
          <a:p>
            <a:endParaRPr lang="en-US" dirty="0"/>
          </a:p>
        </p:txBody>
      </p:sp>
    </p:spTree>
    <p:extLst>
      <p:ext uri="{BB962C8B-B14F-4D97-AF65-F5344CB8AC3E}">
        <p14:creationId xmlns:p14="http://schemas.microsoft.com/office/powerpoint/2010/main" val="95047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a:bodyPr>
          <a:lstStyle/>
          <a:p>
            <a:r>
              <a:rPr lang="en-US" b="1" i="1" dirty="0"/>
              <a:t>Question</a:t>
            </a:r>
            <a:r>
              <a:rPr lang="en-US" b="1" dirty="0"/>
              <a:t>: </a:t>
            </a:r>
            <a:r>
              <a:rPr lang="en-US" dirty="0"/>
              <a:t>If a patient from your site is now at another facility that is not part of your site, can you visit them there and conduct trial activities at that other facility?</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720184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a:bodyPr>
          <a:lstStyle/>
          <a:p>
            <a:r>
              <a:rPr lang="en-US" b="1" i="1" dirty="0"/>
              <a:t>Question</a:t>
            </a:r>
            <a:r>
              <a:rPr lang="en-US" b="1" dirty="0"/>
              <a:t>: </a:t>
            </a:r>
            <a:r>
              <a:rPr lang="en-US" dirty="0"/>
              <a:t>If a patient from your site is now at another facility that is not part of your site (i.e. independent rehab center) -- can you visit them there to conduct trial activities at that unaffiliated facility?</a:t>
            </a:r>
          </a:p>
          <a:p>
            <a:r>
              <a:rPr lang="en-US" b="1" i="1" dirty="0"/>
              <a:t>Answer: </a:t>
            </a:r>
            <a:r>
              <a:rPr lang="en-US" dirty="0"/>
              <a:t>No. The CIRB and your local IRB have approved study procedures for subjects to be done at specific locations and you cannot conduct consent &amp; blood draws at a rehab or other facility that has not been approved to be part of your site’s locations. Remember that you can always stay in touch and wait until they are discharged to bring them back to your site for trial procedures.</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15118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a:bodyPr>
          <a:lstStyle/>
          <a:p>
            <a:r>
              <a:rPr lang="en-US" b="1" i="1" dirty="0"/>
              <a:t>Question</a:t>
            </a:r>
            <a:r>
              <a:rPr lang="en-US" b="1" dirty="0"/>
              <a:t>: </a:t>
            </a:r>
            <a:r>
              <a:rPr lang="en-US" dirty="0"/>
              <a:t>We have a patient who had a diagnostic cardiac cath and embolic stroke during the procedure despite minimal aortic atherosclerosis.  Would this patient qualify for enrollment in ARCADIA?</a:t>
            </a:r>
          </a:p>
          <a:p>
            <a:pPr marL="0" indent="0">
              <a:buNone/>
            </a:pPr>
            <a:endParaRPr lang="en-US" dirty="0"/>
          </a:p>
        </p:txBody>
      </p:sp>
    </p:spTree>
    <p:extLst>
      <p:ext uri="{BB962C8B-B14F-4D97-AF65-F5344CB8AC3E}">
        <p14:creationId xmlns:p14="http://schemas.microsoft.com/office/powerpoint/2010/main" val="1927015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a:bodyPr>
          <a:lstStyle/>
          <a:p>
            <a:r>
              <a:rPr lang="en-US" b="1" i="1" dirty="0"/>
              <a:t>Question</a:t>
            </a:r>
            <a:r>
              <a:rPr lang="en-US" b="1" dirty="0"/>
              <a:t>: </a:t>
            </a:r>
            <a:r>
              <a:rPr lang="en-US" dirty="0"/>
              <a:t>We have a patient who had a diagnostic cardiac cath and embolic stroke during the procedure despite minimal aortic atherosclerosis.  Would this patient qualify for enrollment in ARCADIA?</a:t>
            </a:r>
          </a:p>
          <a:p>
            <a:r>
              <a:rPr lang="en-US" b="1" i="1" dirty="0"/>
              <a:t>Answer</a:t>
            </a:r>
            <a:r>
              <a:rPr lang="en-US" b="1" dirty="0"/>
              <a:t>: </a:t>
            </a:r>
            <a:r>
              <a:rPr lang="en-US" dirty="0"/>
              <a:t>No. If the periprocedural stroke happens during or immediately post-procedure it would be too much of a coincidence to think this was not caused by the procedure. Having a known cause such as this would mean this patient is not ESUS.</a:t>
            </a:r>
          </a:p>
        </p:txBody>
      </p:sp>
    </p:spTree>
    <p:extLst>
      <p:ext uri="{BB962C8B-B14F-4D97-AF65-F5344CB8AC3E}">
        <p14:creationId xmlns:p14="http://schemas.microsoft.com/office/powerpoint/2010/main" val="774059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a:bodyPr>
          <a:lstStyle/>
          <a:p>
            <a:r>
              <a:rPr lang="en-US" b="1" i="1" dirty="0"/>
              <a:t>Question</a:t>
            </a:r>
            <a:r>
              <a:rPr lang="en-US" b="1" dirty="0"/>
              <a:t>: </a:t>
            </a:r>
            <a:r>
              <a:rPr lang="en-US" dirty="0"/>
              <a:t>A randomized subject is having a planned surgical procedure done (loop recorder) and their doctor has advised them to stop taking study drug 3 days prior to the procedure and asked them to take  aspirin during that 3-day period. Is this okay?</a:t>
            </a:r>
          </a:p>
        </p:txBody>
      </p:sp>
    </p:spTree>
    <p:extLst>
      <p:ext uri="{BB962C8B-B14F-4D97-AF65-F5344CB8AC3E}">
        <p14:creationId xmlns:p14="http://schemas.microsoft.com/office/powerpoint/2010/main" val="1794474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fontScale="85000" lnSpcReduction="20000"/>
          </a:bodyPr>
          <a:lstStyle/>
          <a:p>
            <a:r>
              <a:rPr lang="en-US" b="1" i="1" dirty="0"/>
              <a:t>Question</a:t>
            </a:r>
            <a:r>
              <a:rPr lang="en-US" b="1" dirty="0"/>
              <a:t>: </a:t>
            </a:r>
            <a:r>
              <a:rPr lang="en-US" dirty="0"/>
              <a:t>A randomized subject is having a planned surgical procedure done (loop recorder) and their doctor has advised them to stop taking study drug 3 days prior to the procedure and asked them to take  aspirin during that 3-day period. Is this okay?</a:t>
            </a:r>
          </a:p>
          <a:p>
            <a:r>
              <a:rPr lang="en-US" b="1" i="1" dirty="0"/>
              <a:t>Answer</a:t>
            </a:r>
            <a:r>
              <a:rPr lang="en-US" b="1" dirty="0"/>
              <a:t>:  </a:t>
            </a:r>
            <a:r>
              <a:rPr lang="en-US" dirty="0"/>
              <a:t>Yes, that should be fine to stop taking study drug those days and to take open-label aspirin during that time. We have it on page 47 of the MOP: “Local investigators will be responsible for having participants stop study medications prior to procedures. In some cases, a surgeon may be willing to perform the procedure while the patient is on aspirin, but not apixaban; in this case, open-label aspirin can be used after study medications are stopped.” The key is to have the patient stop </a:t>
            </a:r>
            <a:r>
              <a:rPr lang="en-US" u="sng" dirty="0"/>
              <a:t>both</a:t>
            </a:r>
            <a:r>
              <a:rPr lang="en-US" dirty="0"/>
              <a:t> study drug bottles simultaneously, take open aspirin during this period, then stop open label aspirin and restart </a:t>
            </a:r>
            <a:r>
              <a:rPr lang="en-US" u="sng" dirty="0"/>
              <a:t>both</a:t>
            </a:r>
            <a:r>
              <a:rPr lang="en-US" dirty="0"/>
              <a:t> study drug bottles simultaneously.</a:t>
            </a:r>
          </a:p>
          <a:p>
            <a:pPr marL="0" indent="0">
              <a:buNone/>
            </a:pPr>
            <a:endParaRPr lang="en-US" dirty="0"/>
          </a:p>
        </p:txBody>
      </p:sp>
    </p:spTree>
    <p:extLst>
      <p:ext uri="{BB962C8B-B14F-4D97-AF65-F5344CB8AC3E}">
        <p14:creationId xmlns:p14="http://schemas.microsoft.com/office/powerpoint/2010/main" val="2442693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766" y="100628"/>
            <a:ext cx="5127031" cy="1676603"/>
          </a:xfrm>
        </p:spPr>
        <p:txBody>
          <a:bodyPr vert="horz" lIns="91440" tIns="45720" rIns="91440" bIns="45720" rtlCol="0" anchor="ctr">
            <a:normAutofit/>
          </a:bodyPr>
          <a:lstStyle/>
          <a:p>
            <a:r>
              <a:rPr lang="en-US" dirty="0"/>
              <a:t>Thanksgiving Holiday Shipping to CALM</a:t>
            </a:r>
          </a:p>
        </p:txBody>
      </p:sp>
      <p:sp>
        <p:nvSpPr>
          <p:cNvPr id="3" name="Content Placeholder 2"/>
          <p:cNvSpPr>
            <a:spLocks noGrp="1"/>
          </p:cNvSpPr>
          <p:nvPr>
            <p:ph idx="1"/>
          </p:nvPr>
        </p:nvSpPr>
        <p:spPr>
          <a:xfrm>
            <a:off x="491768" y="1909762"/>
            <a:ext cx="5127029" cy="3785419"/>
          </a:xfrm>
        </p:spPr>
        <p:txBody>
          <a:bodyPr vert="horz" lIns="91440" tIns="45720" rIns="91440" bIns="45720" rtlCol="0">
            <a:normAutofit/>
          </a:bodyPr>
          <a:lstStyle/>
          <a:p>
            <a:pPr>
              <a:buFont typeface="Arial" panose="020B0604020202020204" pitchFamily="34" charset="0"/>
              <a:buChar char="•"/>
            </a:pPr>
            <a:r>
              <a:rPr lang="en-US" dirty="0">
                <a:latin typeface="+mn-lt"/>
              </a:rPr>
              <a:t>Please do not complete subject blood draws on Wednesday or Thursday (11/27 or 11/28) as the sample cannot keep that long without being processed.</a:t>
            </a:r>
          </a:p>
          <a:p>
            <a:pPr>
              <a:buFont typeface="Arial" panose="020B0604020202020204" pitchFamily="34" charset="0"/>
              <a:buChar char="•"/>
            </a:pPr>
            <a:r>
              <a:rPr lang="en-US" dirty="0">
                <a:latin typeface="+mn-lt"/>
              </a:rPr>
              <a:t>You can draw blood on Friday (11/29), process as per manual, and then ship next Monday (12/2)</a:t>
            </a:r>
          </a:p>
          <a:p>
            <a:pPr lvl="1">
              <a:buFont typeface="Arial" panose="020B0604020202020204" pitchFamily="34" charset="0"/>
              <a:buChar char="•"/>
            </a:pPr>
            <a:endParaRPr lang="en-US" dirty="0">
              <a:latin typeface="+mn-lt"/>
            </a:endParaRPr>
          </a:p>
        </p:txBody>
      </p:sp>
      <p:pic>
        <p:nvPicPr>
          <p:cNvPr id="4098" name="Picture 2" descr="Image result for thanksgiving images free&quot;">
            <a:extLst>
              <a:ext uri="{FF2B5EF4-FFF2-40B4-BE49-F238E27FC236}">
                <a16:creationId xmlns:a16="http://schemas.microsoft.com/office/drawing/2014/main" id="{95943CCD-199B-49E9-B9CC-C1652B5C5D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342" r="2" b="8592"/>
          <a:stretch/>
        </p:blipFill>
        <p:spPr bwMode="auto">
          <a:xfrm>
            <a:off x="6090613" y="640082"/>
            <a:ext cx="5461724" cy="5055099"/>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495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94621" cy="1325563"/>
          </a:xfrm>
        </p:spPr>
        <p:txBody>
          <a:bodyPr/>
          <a:lstStyle/>
          <a:p>
            <a:r>
              <a:rPr lang="en-US" dirty="0"/>
              <a:t>How do you usually monitor for AF at your site?</a:t>
            </a:r>
          </a:p>
        </p:txBody>
      </p:sp>
      <p:sp>
        <p:nvSpPr>
          <p:cNvPr id="3" name="Content Placeholder 2"/>
          <p:cNvSpPr>
            <a:spLocks noGrp="1"/>
          </p:cNvSpPr>
          <p:nvPr>
            <p:ph idx="1"/>
          </p:nvPr>
        </p:nvSpPr>
        <p:spPr>
          <a:xfrm>
            <a:off x="838200" y="1825625"/>
            <a:ext cx="11191504" cy="3782695"/>
          </a:xfrm>
        </p:spPr>
        <p:txBody>
          <a:bodyPr/>
          <a:lstStyle/>
          <a:p>
            <a:pPr marL="514350" indent="-514350">
              <a:buFont typeface="+mj-lt"/>
              <a:buAutoNum type="alphaUcPeriod"/>
            </a:pPr>
            <a:r>
              <a:rPr lang="en-US" u="sng" dirty="0"/>
              <a:t>No</a:t>
            </a:r>
            <a:r>
              <a:rPr lang="en-US" dirty="0"/>
              <a:t> post-discharge heart-rhythm monitoring</a:t>
            </a:r>
          </a:p>
          <a:p>
            <a:pPr marL="514350" indent="-514350">
              <a:buFont typeface="+mj-lt"/>
              <a:buAutoNum type="alphaUcPeriod"/>
            </a:pPr>
            <a:r>
              <a:rPr lang="en-US" dirty="0"/>
              <a:t>Several </a:t>
            </a:r>
            <a:r>
              <a:rPr lang="en-US" u="sng" dirty="0"/>
              <a:t>days</a:t>
            </a:r>
            <a:r>
              <a:rPr lang="en-US" dirty="0"/>
              <a:t> of post-discharge monitoring (e.g., Holter)</a:t>
            </a:r>
          </a:p>
          <a:p>
            <a:pPr marL="514350" indent="-514350">
              <a:buFont typeface="+mj-lt"/>
              <a:buAutoNum type="alphaUcPeriod"/>
            </a:pPr>
            <a:r>
              <a:rPr lang="en-US" dirty="0"/>
              <a:t>Several </a:t>
            </a:r>
            <a:r>
              <a:rPr lang="en-US" u="sng" dirty="0"/>
              <a:t>weeks</a:t>
            </a:r>
            <a:r>
              <a:rPr lang="en-US" dirty="0"/>
              <a:t> of post-discharge monitoring with </a:t>
            </a:r>
            <a:r>
              <a:rPr lang="en-US" b="1" dirty="0"/>
              <a:t>external</a:t>
            </a:r>
            <a:r>
              <a:rPr lang="en-US" dirty="0"/>
              <a:t> monitor (e.g., MCOT, </a:t>
            </a:r>
            <a:r>
              <a:rPr lang="en-US" dirty="0" err="1"/>
              <a:t>Cardionet</a:t>
            </a:r>
            <a:r>
              <a:rPr lang="en-US" dirty="0"/>
              <a:t>, </a:t>
            </a:r>
            <a:r>
              <a:rPr lang="en-US" dirty="0" err="1"/>
              <a:t>Lifewatch</a:t>
            </a:r>
            <a:r>
              <a:rPr lang="en-US" dirty="0"/>
              <a:t>, </a:t>
            </a:r>
            <a:r>
              <a:rPr lang="en-US" dirty="0" err="1"/>
              <a:t>Spectocor</a:t>
            </a:r>
            <a:r>
              <a:rPr lang="en-US" dirty="0"/>
              <a:t>, Zio patch, </a:t>
            </a:r>
            <a:r>
              <a:rPr lang="en-US" dirty="0" err="1"/>
              <a:t>etc</a:t>
            </a:r>
            <a:r>
              <a:rPr lang="en-US" dirty="0"/>
              <a:t>)</a:t>
            </a:r>
          </a:p>
          <a:p>
            <a:pPr marL="514350" indent="-514350">
              <a:buFont typeface="+mj-lt"/>
              <a:buAutoNum type="alphaUcPeriod"/>
            </a:pPr>
            <a:r>
              <a:rPr lang="en-US" dirty="0"/>
              <a:t>Several </a:t>
            </a:r>
            <a:r>
              <a:rPr lang="en-US" u="sng" dirty="0"/>
              <a:t>months</a:t>
            </a:r>
            <a:r>
              <a:rPr lang="en-US" dirty="0"/>
              <a:t> of post-discharge monitoring with </a:t>
            </a:r>
            <a:r>
              <a:rPr lang="en-US" b="1" dirty="0"/>
              <a:t>implanted</a:t>
            </a:r>
            <a:r>
              <a:rPr lang="en-US" dirty="0"/>
              <a:t> monitor (e.g., Reveal, </a:t>
            </a:r>
            <a:r>
              <a:rPr lang="en-US" dirty="0" err="1"/>
              <a:t>Linq</a:t>
            </a:r>
            <a:r>
              <a:rPr lang="en-US" dirty="0"/>
              <a:t>, </a:t>
            </a:r>
            <a:r>
              <a:rPr lang="en-US" dirty="0" err="1"/>
              <a:t>etc</a:t>
            </a:r>
            <a:r>
              <a:rPr lang="en-US" dirty="0"/>
              <a:t>)</a:t>
            </a:r>
          </a:p>
          <a:p>
            <a:pPr marL="514350" indent="-514350">
              <a:buFont typeface="+mj-lt"/>
              <a:buAutoNum type="alphaUcPeriod"/>
            </a:pPr>
            <a:endParaRPr lang="en-US" dirty="0"/>
          </a:p>
          <a:p>
            <a:pPr marL="514350" indent="-514350">
              <a:buFont typeface="+mj-lt"/>
              <a:buAutoNum type="alphaUcPeriod"/>
            </a:pPr>
            <a:endParaRPr lang="en-US" dirty="0"/>
          </a:p>
        </p:txBody>
      </p:sp>
    </p:spTree>
    <p:extLst>
      <p:ext uri="{BB962C8B-B14F-4D97-AF65-F5344CB8AC3E}">
        <p14:creationId xmlns:p14="http://schemas.microsoft.com/office/powerpoint/2010/main" val="837487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Feel free to reach out!</a:t>
            </a:r>
          </a:p>
        </p:txBody>
      </p:sp>
      <p:sp>
        <p:nvSpPr>
          <p:cNvPr id="3" name="Content Placeholder 2"/>
          <p:cNvSpPr>
            <a:spLocks noGrp="1"/>
          </p:cNvSpPr>
          <p:nvPr>
            <p:ph idx="1"/>
          </p:nvPr>
        </p:nvSpPr>
        <p:spPr/>
        <p:txBody>
          <a:bodyPr>
            <a:normAutofit/>
          </a:bodyPr>
          <a:lstStyle/>
          <a:p>
            <a:r>
              <a:rPr lang="en-US" dirty="0"/>
              <a:t>24-hour telephone hotline</a:t>
            </a:r>
          </a:p>
          <a:p>
            <a:pPr lvl="1"/>
            <a:r>
              <a:rPr lang="en-US" dirty="0"/>
              <a:t>Please use it for any urgent questions</a:t>
            </a:r>
          </a:p>
          <a:p>
            <a:pPr lvl="1"/>
            <a:r>
              <a:rPr lang="en-US" dirty="0"/>
              <a:t>Eligibility, randomization, unblinding, etc</a:t>
            </a:r>
          </a:p>
          <a:p>
            <a:r>
              <a:rPr lang="en-US" b="1" dirty="0"/>
              <a:t>1-833-427-2234 (= 1-833-4AR-CADI): useful to save in your cell phone</a:t>
            </a:r>
          </a:p>
          <a:p>
            <a:r>
              <a:rPr lang="en-US" dirty="0"/>
              <a:t>The hotline automatically calls the four PIs in succession</a:t>
            </a:r>
          </a:p>
          <a:p>
            <a:pPr lvl="1"/>
            <a:r>
              <a:rPr lang="en-US" dirty="0"/>
              <a:t>Please let it ring</a:t>
            </a:r>
          </a:p>
          <a:p>
            <a:pPr lvl="1"/>
            <a:r>
              <a:rPr lang="en-US" dirty="0"/>
              <a:t>And call back if no luck—one of us will pick up!</a:t>
            </a:r>
          </a:p>
          <a:p>
            <a:r>
              <a:rPr lang="en-US" dirty="0"/>
              <a:t>Please email arcadia@ucmail.uc.edu with non-urgent questions</a:t>
            </a:r>
          </a:p>
        </p:txBody>
      </p:sp>
      <p:sp>
        <p:nvSpPr>
          <p:cNvPr id="4" name="Rectangle 3">
            <a:extLst>
              <a:ext uri="{FF2B5EF4-FFF2-40B4-BE49-F238E27FC236}">
                <a16:creationId xmlns:a16="http://schemas.microsoft.com/office/drawing/2014/main" id="{C3C8087D-4A24-4A90-988F-F79BF3C1DB88}"/>
              </a:ext>
            </a:extLst>
          </p:cNvPr>
          <p:cNvSpPr/>
          <p:nvPr/>
        </p:nvSpPr>
        <p:spPr>
          <a:xfrm>
            <a:off x="1097280" y="3119120"/>
            <a:ext cx="5130800" cy="4470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noFill/>
            </a:endParaRPr>
          </a:p>
        </p:txBody>
      </p:sp>
      <p:cxnSp>
        <p:nvCxnSpPr>
          <p:cNvPr id="8" name="Straight Arrow Connector 7">
            <a:extLst>
              <a:ext uri="{FF2B5EF4-FFF2-40B4-BE49-F238E27FC236}">
                <a16:creationId xmlns:a16="http://schemas.microsoft.com/office/drawing/2014/main" id="{6B96069F-290B-4C1F-A24E-1099C82DB8F9}"/>
              </a:ext>
            </a:extLst>
          </p:cNvPr>
          <p:cNvCxnSpPr/>
          <p:nvPr/>
        </p:nvCxnSpPr>
        <p:spPr>
          <a:xfrm flipH="1">
            <a:off x="6228080" y="2509520"/>
            <a:ext cx="1371600" cy="6807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CAE5B6B-88DE-4874-B624-4B525F4427BE}"/>
              </a:ext>
            </a:extLst>
          </p:cNvPr>
          <p:cNvSpPr txBox="1"/>
          <p:nvPr/>
        </p:nvSpPr>
        <p:spPr>
          <a:xfrm>
            <a:off x="7538720" y="2263894"/>
            <a:ext cx="2836226" cy="461665"/>
          </a:xfrm>
          <a:prstGeom prst="rect">
            <a:avLst/>
          </a:prstGeom>
          <a:noFill/>
        </p:spPr>
        <p:txBody>
          <a:bodyPr wrap="none" rtlCol="0">
            <a:spAutoFit/>
          </a:bodyPr>
          <a:lstStyle/>
          <a:p>
            <a:r>
              <a:rPr lang="en-US" sz="2400" b="1" dirty="0">
                <a:solidFill>
                  <a:srgbClr val="FF0000"/>
                </a:solidFill>
                <a:effectLst>
                  <a:outerShdw blurRad="38100" dist="38100" dir="2700000" algn="tl">
                    <a:srgbClr val="000000">
                      <a:alpha val="43137"/>
                    </a:srgbClr>
                  </a:outerShdw>
                </a:effectLst>
              </a:rPr>
              <a:t>Corrected numbers!!</a:t>
            </a:r>
          </a:p>
        </p:txBody>
      </p:sp>
    </p:spTree>
    <p:extLst>
      <p:ext uri="{BB962C8B-B14F-4D97-AF65-F5344CB8AC3E}">
        <p14:creationId xmlns:p14="http://schemas.microsoft.com/office/powerpoint/2010/main" val="12042757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23369" cy="1325563"/>
          </a:xfrm>
        </p:spPr>
        <p:txBody>
          <a:bodyPr/>
          <a:lstStyle/>
          <a:p>
            <a:r>
              <a:rPr lang="en-US" dirty="0"/>
              <a:t>When do you monitor in relation to ARCADIA?</a:t>
            </a:r>
          </a:p>
        </p:txBody>
      </p:sp>
      <p:sp>
        <p:nvSpPr>
          <p:cNvPr id="3" name="Content Placeholder 2"/>
          <p:cNvSpPr>
            <a:spLocks noGrp="1"/>
          </p:cNvSpPr>
          <p:nvPr>
            <p:ph idx="1"/>
          </p:nvPr>
        </p:nvSpPr>
        <p:spPr>
          <a:xfrm>
            <a:off x="838200" y="1825625"/>
            <a:ext cx="11191504" cy="3782695"/>
          </a:xfrm>
        </p:spPr>
        <p:txBody>
          <a:bodyPr/>
          <a:lstStyle/>
          <a:p>
            <a:pPr marL="514350" indent="-514350">
              <a:buFont typeface="+mj-lt"/>
              <a:buAutoNum type="alphaUcPeriod"/>
            </a:pPr>
            <a:r>
              <a:rPr lang="en-US" dirty="0"/>
              <a:t>Not applicable – we don’t do post-discharge monitoring</a:t>
            </a:r>
          </a:p>
          <a:p>
            <a:pPr marL="514350" indent="-514350">
              <a:buFont typeface="+mj-lt"/>
              <a:buAutoNum type="alphaUcPeriod"/>
            </a:pPr>
            <a:r>
              <a:rPr lang="en-US" dirty="0"/>
              <a:t>Usually finish monitoring before randomization</a:t>
            </a:r>
          </a:p>
          <a:p>
            <a:pPr marL="514350" indent="-514350">
              <a:buFont typeface="+mj-lt"/>
              <a:buAutoNum type="alphaUcPeriod"/>
            </a:pPr>
            <a:r>
              <a:rPr lang="en-US" dirty="0"/>
              <a:t>Usually randomize first and then start/continue monitoring</a:t>
            </a:r>
          </a:p>
          <a:p>
            <a:pPr marL="514350" indent="-514350">
              <a:buFont typeface="+mj-lt"/>
              <a:buAutoNum type="alphaUcPeriod"/>
            </a:pPr>
            <a:r>
              <a:rPr lang="en-US" dirty="0"/>
              <a:t>Either B or C depending on the situation</a:t>
            </a:r>
          </a:p>
          <a:p>
            <a:pPr marL="514350" indent="-514350">
              <a:buFont typeface="+mj-lt"/>
              <a:buAutoNum type="alphaUcPeriod"/>
            </a:pPr>
            <a:endParaRPr lang="en-US" dirty="0"/>
          </a:p>
          <a:p>
            <a:pPr marL="514350" indent="-514350">
              <a:buFont typeface="+mj-lt"/>
              <a:buAutoNum type="alphaUcPeriod"/>
            </a:pPr>
            <a:endParaRPr lang="en-US" dirty="0"/>
          </a:p>
        </p:txBody>
      </p:sp>
    </p:spTree>
    <p:extLst>
      <p:ext uri="{BB962C8B-B14F-4D97-AF65-F5344CB8AC3E}">
        <p14:creationId xmlns:p14="http://schemas.microsoft.com/office/powerpoint/2010/main" val="3489775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CANADIAN SITE PROGRESS</a:t>
            </a:r>
            <a:endParaRPr lang="en-US" sz="3600" dirty="0"/>
          </a:p>
        </p:txBody>
      </p:sp>
      <p:sp>
        <p:nvSpPr>
          <p:cNvPr id="3" name="Content Placeholder 2"/>
          <p:cNvSpPr>
            <a:spLocks noGrp="1"/>
          </p:cNvSpPr>
          <p:nvPr>
            <p:ph idx="1"/>
          </p:nvPr>
        </p:nvSpPr>
        <p:spPr>
          <a:xfrm>
            <a:off x="838199" y="1541125"/>
            <a:ext cx="10884613" cy="4078839"/>
          </a:xfrm>
        </p:spPr>
        <p:txBody>
          <a:bodyPr>
            <a:normAutofit/>
          </a:bodyPr>
          <a:lstStyle/>
          <a:p>
            <a:r>
              <a:rPr lang="en-US" dirty="0"/>
              <a:t>PHRI will be the Canadian Coordinating Center</a:t>
            </a:r>
          </a:p>
          <a:p>
            <a:r>
              <a:rPr lang="en-US" dirty="0"/>
              <a:t>All regulatory approvals in place except for Fogarty of some sites</a:t>
            </a:r>
          </a:p>
          <a:p>
            <a:pPr lvl="1"/>
            <a:r>
              <a:rPr lang="en-US" dirty="0"/>
              <a:t>23 sites interested</a:t>
            </a:r>
          </a:p>
          <a:p>
            <a:pPr lvl="2"/>
            <a:r>
              <a:rPr lang="en-US" dirty="0"/>
              <a:t>19 sites confirmed by Canadian PI s</a:t>
            </a:r>
          </a:p>
          <a:p>
            <a:pPr lvl="2"/>
            <a:r>
              <a:rPr lang="en-US" dirty="0"/>
              <a:t>4 sites pending documentation</a:t>
            </a:r>
          </a:p>
          <a:p>
            <a:pPr lvl="1"/>
            <a:r>
              <a:rPr lang="en-US" dirty="0"/>
              <a:t>13 sites have FWA#s and 10 are pending</a:t>
            </a:r>
          </a:p>
          <a:p>
            <a:pPr lvl="2"/>
            <a:r>
              <a:rPr lang="en-US" dirty="0"/>
              <a:t>2 sites have Fogarty/State Department approval since June (11 pending post submission)</a:t>
            </a:r>
          </a:p>
          <a:p>
            <a:r>
              <a:rPr lang="en-US" dirty="0"/>
              <a:t>CUMC &amp; PHRI contracting counsel &amp; specialist have met to iron out subaward and PHRI will send CTA template to CUMC for review before starting their site subaward process</a:t>
            </a:r>
          </a:p>
        </p:txBody>
      </p:sp>
    </p:spTree>
    <p:extLst>
      <p:ext uri="{BB962C8B-B14F-4D97-AF65-F5344CB8AC3E}">
        <p14:creationId xmlns:p14="http://schemas.microsoft.com/office/powerpoint/2010/main" val="2165708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49" y="25430"/>
            <a:ext cx="9599341" cy="1325563"/>
          </a:xfrm>
        </p:spPr>
        <p:txBody>
          <a:bodyPr/>
          <a:lstStyle/>
          <a:p>
            <a:r>
              <a:rPr lang="en-US" dirty="0"/>
              <a:t>Site startup: Adding New Sites</a:t>
            </a:r>
          </a:p>
        </p:txBody>
      </p:sp>
      <p:graphicFrame>
        <p:nvGraphicFramePr>
          <p:cNvPr id="7" name="Diagram 6">
            <a:extLst>
              <a:ext uri="{FF2B5EF4-FFF2-40B4-BE49-F238E27FC236}">
                <a16:creationId xmlns:a16="http://schemas.microsoft.com/office/drawing/2014/main" id="{51EC62E8-274B-429B-9469-405B0E60741C}"/>
              </a:ext>
            </a:extLst>
          </p:cNvPr>
          <p:cNvGraphicFramePr/>
          <p:nvPr>
            <p:extLst>
              <p:ext uri="{D42A27DB-BD31-4B8C-83A1-F6EECF244321}">
                <p14:modId xmlns:p14="http://schemas.microsoft.com/office/powerpoint/2010/main" val="3168364736"/>
              </p:ext>
            </p:extLst>
          </p:nvPr>
        </p:nvGraphicFramePr>
        <p:xfrm>
          <a:off x="1683834" y="1051703"/>
          <a:ext cx="9266664" cy="49431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0599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5BF41E7-C9CF-2E49-98C7-EB2D4F2097F1}"/>
              </a:ext>
            </a:extLst>
          </p:cNvPr>
          <p:cNvSpPr>
            <a:spLocks noGrp="1"/>
          </p:cNvSpPr>
          <p:nvPr>
            <p:ph type="title"/>
          </p:nvPr>
        </p:nvSpPr>
        <p:spPr>
          <a:xfrm>
            <a:off x="538479" y="963877"/>
            <a:ext cx="3794083" cy="4930246"/>
          </a:xfrm>
        </p:spPr>
        <p:txBody>
          <a:bodyPr vert="horz" lIns="91440" tIns="45720" rIns="91440" bIns="45720" rtlCol="0" anchor="ctr">
            <a:normAutofit/>
          </a:bodyPr>
          <a:lstStyle/>
          <a:p>
            <a:pPr algn="r"/>
            <a:r>
              <a:rPr lang="en-US" sz="4800" kern="1200" dirty="0">
                <a:solidFill>
                  <a:schemeClr val="accent1"/>
                </a:solidFill>
                <a:latin typeface="+mj-lt"/>
                <a:ea typeface="+mj-ea"/>
                <a:cs typeface="+mj-cs"/>
              </a:rPr>
              <a:t>Coordinators /heros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972549E-8986-9147-8DB0-CAAF2AC9D0A8}"/>
              </a:ext>
            </a:extLst>
          </p:cNvPr>
          <p:cNvSpPr>
            <a:spLocks noGrp="1"/>
          </p:cNvSpPr>
          <p:nvPr>
            <p:ph idx="1"/>
          </p:nvPr>
        </p:nvSpPr>
        <p:spPr>
          <a:xfrm>
            <a:off x="4976031" y="963877"/>
            <a:ext cx="6377769" cy="4930246"/>
          </a:xfrm>
        </p:spPr>
        <p:txBody>
          <a:bodyPr vert="horz" lIns="91440" tIns="45720" rIns="91440" bIns="45720" rtlCol="0" anchor="ctr">
            <a:normAutofit/>
          </a:bodyPr>
          <a:lstStyle/>
          <a:p>
            <a:pPr marL="0" indent="0">
              <a:buNone/>
            </a:pPr>
            <a:r>
              <a:rPr lang="en-US" sz="2400" b="1" dirty="0">
                <a:latin typeface="+mn-lt"/>
              </a:rPr>
              <a:t>Cary Murphy </a:t>
            </a:r>
            <a:r>
              <a:rPr lang="en-US" sz="2400" dirty="0">
                <a:latin typeface="+mn-lt"/>
              </a:rPr>
              <a:t>(Sharp at San Diego/Mesa) and </a:t>
            </a:r>
            <a:r>
              <a:rPr lang="en-US" sz="2400" b="1" dirty="0">
                <a:latin typeface="+mn-lt"/>
              </a:rPr>
              <a:t>Karen Rapp </a:t>
            </a:r>
            <a:r>
              <a:rPr lang="en-US" sz="2400" dirty="0">
                <a:latin typeface="+mn-lt"/>
              </a:rPr>
              <a:t>(RCC/UCSD Hillcrest/La Joya/Scripps San Diego)</a:t>
            </a:r>
            <a:r>
              <a:rPr lang="en-US" sz="2400" kern="1200" dirty="0">
                <a:solidFill>
                  <a:schemeClr val="tx1"/>
                </a:solidFill>
                <a:latin typeface="+mn-lt"/>
                <a:ea typeface="+mn-ea"/>
                <a:cs typeface="+mn-cs"/>
              </a:rPr>
              <a:t>,</a:t>
            </a:r>
          </a:p>
          <a:p>
            <a:pPr>
              <a:buFont typeface="Arial" panose="020B0604020202020204" pitchFamily="34" charset="0"/>
              <a:buChar char="•"/>
            </a:pPr>
            <a:r>
              <a:rPr lang="en-US" sz="2400" kern="1200" dirty="0">
                <a:solidFill>
                  <a:schemeClr val="tx1"/>
                </a:solidFill>
                <a:latin typeface="+mn-lt"/>
                <a:ea typeface="+mn-ea"/>
                <a:cs typeface="+mn-cs"/>
              </a:rPr>
              <a:t>They work tirelessly </a:t>
            </a:r>
            <a:r>
              <a:rPr lang="en-US" sz="2400" dirty="0">
                <a:latin typeface="+mn-lt"/>
              </a:rPr>
              <a:t>with various sites and are always looking for ways to facilitate the process for subjects and their colleagues. </a:t>
            </a:r>
          </a:p>
          <a:p>
            <a:pPr>
              <a:buFont typeface="Arial" panose="020B0604020202020204" pitchFamily="34" charset="0"/>
              <a:buChar char="•"/>
            </a:pPr>
            <a:r>
              <a:rPr lang="en-US" sz="2400" dirty="0">
                <a:latin typeface="+mn-lt"/>
              </a:rPr>
              <a:t>They also carefully read the documents we send and help us edit these when necessary.</a:t>
            </a:r>
          </a:p>
          <a:p>
            <a:pPr>
              <a:buFont typeface="Arial" panose="020B0604020202020204" pitchFamily="34" charset="0"/>
              <a:buChar char="•"/>
            </a:pPr>
            <a:r>
              <a:rPr lang="en-US" sz="2400" kern="1200" dirty="0">
                <a:solidFill>
                  <a:schemeClr val="tx1"/>
                </a:solidFill>
                <a:latin typeface="+mn-lt"/>
                <a:ea typeface="+mn-ea"/>
                <a:cs typeface="+mn-cs"/>
              </a:rPr>
              <a:t>They are great team players and we appreciate the support they give participants and </a:t>
            </a:r>
            <a:r>
              <a:rPr lang="en-US" sz="2400" dirty="0">
                <a:latin typeface="+mn-lt"/>
              </a:rPr>
              <a:t>others in </a:t>
            </a:r>
            <a:r>
              <a:rPr lang="en-US" sz="2400" kern="1200" dirty="0">
                <a:solidFill>
                  <a:schemeClr val="tx1"/>
                </a:solidFill>
                <a:latin typeface="+mn-lt"/>
                <a:ea typeface="+mn-ea"/>
                <a:cs typeface="+mn-cs"/>
              </a:rPr>
              <a:t>the ARCADIA!</a:t>
            </a:r>
          </a:p>
        </p:txBody>
      </p:sp>
    </p:spTree>
    <p:extLst>
      <p:ext uri="{BB962C8B-B14F-4D97-AF65-F5344CB8AC3E}">
        <p14:creationId xmlns:p14="http://schemas.microsoft.com/office/powerpoint/2010/main" val="524151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8987-EA2C-5346-8787-A72B90703B30}"/>
              </a:ext>
            </a:extLst>
          </p:cNvPr>
          <p:cNvSpPr>
            <a:spLocks noGrp="1"/>
          </p:cNvSpPr>
          <p:nvPr>
            <p:ph type="title"/>
          </p:nvPr>
        </p:nvSpPr>
        <p:spPr>
          <a:xfrm>
            <a:off x="838200" y="222003"/>
            <a:ext cx="10515600" cy="1325563"/>
          </a:xfrm>
        </p:spPr>
        <p:txBody>
          <a:bodyPr/>
          <a:lstStyle/>
          <a:p>
            <a:r>
              <a:rPr lang="en-US" dirty="0"/>
              <a:t>Reminders: Echo </a:t>
            </a:r>
          </a:p>
        </p:txBody>
      </p:sp>
      <p:sp>
        <p:nvSpPr>
          <p:cNvPr id="3" name="Content Placeholder 2">
            <a:extLst>
              <a:ext uri="{FF2B5EF4-FFF2-40B4-BE49-F238E27FC236}">
                <a16:creationId xmlns:a16="http://schemas.microsoft.com/office/drawing/2014/main" id="{58798C2E-4B8D-C24B-BEBE-F47EFFB8FE32}"/>
              </a:ext>
            </a:extLst>
          </p:cNvPr>
          <p:cNvSpPr>
            <a:spLocks noGrp="1"/>
          </p:cNvSpPr>
          <p:nvPr>
            <p:ph idx="1"/>
          </p:nvPr>
        </p:nvSpPr>
        <p:spPr>
          <a:xfrm>
            <a:off x="838199" y="1203615"/>
            <a:ext cx="5596055" cy="5415708"/>
          </a:xfrm>
        </p:spPr>
        <p:txBody>
          <a:bodyPr/>
          <a:lstStyle/>
          <a:p>
            <a:r>
              <a:rPr lang="en-US" sz="2400" dirty="0"/>
              <a:t>TTE or TEE within 3 months of index stroke needed for ESUS dx</a:t>
            </a:r>
          </a:p>
          <a:p>
            <a:r>
              <a:rPr lang="en-US" sz="2400" dirty="0"/>
              <a:t>TTE post-index stroke is for randomization criterion</a:t>
            </a:r>
          </a:p>
          <a:p>
            <a:r>
              <a:rPr lang="en-US" sz="2400" dirty="0"/>
              <a:t>Please mail in EVEN if the subject is not eligible for randomization</a:t>
            </a:r>
          </a:p>
          <a:p>
            <a:r>
              <a:rPr lang="en-US" sz="2400" dirty="0"/>
              <a:t>Please don’t “pre-screen”</a:t>
            </a:r>
          </a:p>
          <a:p>
            <a:pPr lvl="1"/>
            <a:r>
              <a:rPr lang="en-US" sz="2000" dirty="0"/>
              <a:t>You will lose out on eligible patients!</a:t>
            </a:r>
          </a:p>
          <a:p>
            <a:pPr marL="228600" lvl="1">
              <a:spcBef>
                <a:spcPts val="1000"/>
              </a:spcBef>
            </a:pPr>
            <a:r>
              <a:rPr lang="en-US" dirty="0"/>
              <a:t>If ONLY eligible via echo (TTE), please make sure ALL data entered is correct to avoid randomizing ineligible subjects </a:t>
            </a:r>
          </a:p>
          <a:p>
            <a:pPr marL="685800" lvl="2">
              <a:spcBef>
                <a:spcPts val="1000"/>
              </a:spcBef>
            </a:pPr>
            <a:r>
              <a:rPr lang="en-US" dirty="0"/>
              <a:t>Please record atrial diameter but do not “calculate” the index or atrial diameter</a:t>
            </a:r>
            <a:endParaRPr lang="en-US" sz="2400" dirty="0"/>
          </a:p>
        </p:txBody>
      </p:sp>
      <p:pic>
        <p:nvPicPr>
          <p:cNvPr id="4" name="Picture 3">
            <a:extLst>
              <a:ext uri="{FF2B5EF4-FFF2-40B4-BE49-F238E27FC236}">
                <a16:creationId xmlns:a16="http://schemas.microsoft.com/office/drawing/2014/main" id="{44DBEBD6-0FD8-4E4B-B54A-515281706FBF}"/>
              </a:ext>
            </a:extLst>
          </p:cNvPr>
          <p:cNvPicPr>
            <a:picLocks noChangeAspect="1"/>
          </p:cNvPicPr>
          <p:nvPr/>
        </p:nvPicPr>
        <p:blipFill rotWithShape="1">
          <a:blip r:embed="rId2"/>
          <a:srcRect t="31899" r="19946" b="29950"/>
          <a:stretch/>
        </p:blipFill>
        <p:spPr>
          <a:xfrm>
            <a:off x="6458148" y="2131190"/>
            <a:ext cx="5802886" cy="3751668"/>
          </a:xfrm>
          <a:prstGeom prst="rect">
            <a:avLst/>
          </a:prstGeom>
        </p:spPr>
      </p:pic>
      <p:sp>
        <p:nvSpPr>
          <p:cNvPr id="5" name="Rectangle 4">
            <a:extLst>
              <a:ext uri="{FF2B5EF4-FFF2-40B4-BE49-F238E27FC236}">
                <a16:creationId xmlns:a16="http://schemas.microsoft.com/office/drawing/2014/main" id="{13877BA1-FA28-42FE-9FCF-B311773FBFEB}"/>
              </a:ext>
            </a:extLst>
          </p:cNvPr>
          <p:cNvSpPr/>
          <p:nvPr/>
        </p:nvSpPr>
        <p:spPr>
          <a:xfrm>
            <a:off x="9981930" y="2647372"/>
            <a:ext cx="1100137" cy="1143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746857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TotalTime>
  <Words>2888</Words>
  <Application>Microsoft Office PowerPoint</Application>
  <PresentationFormat>Widescreen</PresentationFormat>
  <Paragraphs>226</Paragraphs>
  <Slides>40</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Cambria</vt:lpstr>
      <vt:lpstr>Times New Roman</vt:lpstr>
      <vt:lpstr>Wingdings</vt:lpstr>
      <vt:lpstr>Office Theme</vt:lpstr>
      <vt:lpstr>PI and Coordinator Webinar</vt:lpstr>
      <vt:lpstr>Enrollment</vt:lpstr>
      <vt:lpstr>PowerPoint Presentation</vt:lpstr>
      <vt:lpstr>How do you usually monitor for AF at your site?</vt:lpstr>
      <vt:lpstr>When do you monitor in relation to ARCADIA?</vt:lpstr>
      <vt:lpstr>CANADIAN SITE PROGRESS</vt:lpstr>
      <vt:lpstr>Site startup: Adding New Sites</vt:lpstr>
      <vt:lpstr>Coordinators /heros</vt:lpstr>
      <vt:lpstr>Reminders: Echo </vt:lpstr>
      <vt:lpstr>Spanish Patient Facing Documents</vt:lpstr>
      <vt:lpstr>MOP: Change Log (p. 80)</vt:lpstr>
      <vt:lpstr>ARCADIA FedEx Account</vt:lpstr>
      <vt:lpstr>Follow Up Schedule: After Randomization</vt:lpstr>
      <vt:lpstr>Follow Up Schedule:  After Randomization        (q3mos=90 days)</vt:lpstr>
      <vt:lpstr>Withdrawal of Subjects</vt:lpstr>
      <vt:lpstr>NDMC</vt:lpstr>
      <vt:lpstr>Obtaining Informed Consent </vt:lpstr>
      <vt:lpstr>PowerPoint Presentation</vt:lpstr>
      <vt:lpstr>Determining capacity to consent and use of LAR</vt:lpstr>
      <vt:lpstr>Inappropriate use of LAR/surrogate consent</vt:lpstr>
      <vt:lpstr> Documenting consent for subjects with  non-cognitive impairments </vt:lpstr>
      <vt:lpstr>Obtaining consent from non-English speaking subjects</vt:lpstr>
      <vt:lpstr>Short Form Consent</vt:lpstr>
      <vt:lpstr>Short Form Consent</vt:lpstr>
      <vt:lpstr>Documenting Short Form Consent</vt:lpstr>
      <vt:lpstr>WebDCUTM Reminders</vt:lpstr>
      <vt:lpstr>Who to Contact?</vt:lpstr>
      <vt:lpstr>FAQs</vt:lpstr>
      <vt:lpstr>FAQs</vt:lpstr>
      <vt:lpstr>FAQs</vt:lpstr>
      <vt:lpstr>FAQs</vt:lpstr>
      <vt:lpstr>FAQs</vt:lpstr>
      <vt:lpstr>FAQs</vt:lpstr>
      <vt:lpstr>FAQs</vt:lpstr>
      <vt:lpstr>FAQs</vt:lpstr>
      <vt:lpstr>FAQs</vt:lpstr>
      <vt:lpstr>FAQs</vt:lpstr>
      <vt:lpstr>FAQs</vt:lpstr>
      <vt:lpstr>Thanksgiving Holiday Shipping to CALM</vt:lpstr>
      <vt:lpstr>Feel free to reach out!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 and Coordinator Webinar</dc:title>
  <dc:creator>Aragon Garcia, Rebeca</dc:creator>
  <cp:lastModifiedBy>Sester, Regina (sesterrj)</cp:lastModifiedBy>
  <cp:revision>23</cp:revision>
  <dcterms:created xsi:type="dcterms:W3CDTF">2019-11-17T20:26:38Z</dcterms:created>
  <dcterms:modified xsi:type="dcterms:W3CDTF">2019-11-26T19:09:45Z</dcterms:modified>
</cp:coreProperties>
</file>