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7" r:id="rId2"/>
    <p:sldId id="260" r:id="rId3"/>
    <p:sldId id="303" r:id="rId4"/>
    <p:sldId id="328" r:id="rId5"/>
    <p:sldId id="327" r:id="rId6"/>
    <p:sldId id="306" r:id="rId7"/>
    <p:sldId id="351" r:id="rId8"/>
    <p:sldId id="352" r:id="rId9"/>
    <p:sldId id="340" r:id="rId10"/>
    <p:sldId id="354" r:id="rId11"/>
    <p:sldId id="355" r:id="rId12"/>
    <p:sldId id="341" r:id="rId13"/>
    <p:sldId id="345" r:id="rId14"/>
    <p:sldId id="347" r:id="rId15"/>
    <p:sldId id="346" r:id="rId16"/>
    <p:sldId id="356" r:id="rId17"/>
    <p:sldId id="357" r:id="rId18"/>
    <p:sldId id="358" r:id="rId19"/>
    <p:sldId id="359" r:id="rId20"/>
    <p:sldId id="360" r:id="rId21"/>
    <p:sldId id="342" r:id="rId22"/>
    <p:sldId id="348" r:id="rId23"/>
    <p:sldId id="361" r:id="rId24"/>
    <p:sldId id="349" r:id="rId25"/>
    <p:sldId id="350" r:id="rId26"/>
    <p:sldId id="362" r:id="rId27"/>
    <p:sldId id="363" r:id="rId28"/>
    <p:sldId id="343" r:id="rId29"/>
    <p:sldId id="339" r:id="rId30"/>
    <p:sldId id="307" r:id="rId31"/>
    <p:sldId id="364" r:id="rId32"/>
    <p:sldId id="365" r:id="rId33"/>
    <p:sldId id="366" r:id="rId34"/>
    <p:sldId id="367" r:id="rId35"/>
    <p:sldId id="368" r:id="rId36"/>
    <p:sldId id="369" r:id="rId37"/>
    <p:sldId id="319" r:id="rId38"/>
    <p:sldId id="371" r:id="rId39"/>
    <p:sldId id="27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kind, Mitchell" initials="EM" lastIdx="4" clrIdx="0">
    <p:extLst>
      <p:ext uri="{19B8F6BF-5375-455C-9EA6-DF929625EA0E}">
        <p15:presenceInfo xmlns:p15="http://schemas.microsoft.com/office/powerpoint/2012/main" userId="S-1-5-21-1181503474-2084067273-1905203885-31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4"/>
    <p:restoredTop sz="94671"/>
  </p:normalViewPr>
  <p:slideViewPr>
    <p:cSldViewPr snapToGrid="0" snapToObjects="1">
      <p:cViewPr varScale="1">
        <p:scale>
          <a:sx n="60" d="100"/>
          <a:sy n="60" d="100"/>
        </p:scale>
        <p:origin x="67" y="16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Number randomized per site</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Number randomized per site</c:v>
                </c:pt>
              </c:strCache>
            </c:strRef>
          </c:tx>
          <c:spPr>
            <a:solidFill>
              <a:schemeClr val="accent1"/>
            </a:solidFill>
            <a:ln>
              <a:noFill/>
            </a:ln>
            <a:effectLst/>
          </c:spPr>
          <c:invertIfNegative val="0"/>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Sheet1!$B$2:$B$12</c:f>
              <c:numCache>
                <c:formatCode>General</c:formatCode>
                <c:ptCount val="11"/>
                <c:pt idx="0">
                  <c:v>53</c:v>
                </c:pt>
                <c:pt idx="1">
                  <c:v>22</c:v>
                </c:pt>
                <c:pt idx="2">
                  <c:v>17</c:v>
                </c:pt>
                <c:pt idx="3">
                  <c:v>13</c:v>
                </c:pt>
                <c:pt idx="4">
                  <c:v>3</c:v>
                </c:pt>
                <c:pt idx="5">
                  <c:v>2</c:v>
                </c:pt>
                <c:pt idx="6">
                  <c:v>2</c:v>
                </c:pt>
                <c:pt idx="7">
                  <c:v>0</c:v>
                </c:pt>
                <c:pt idx="8">
                  <c:v>0</c:v>
                </c:pt>
                <c:pt idx="9">
                  <c:v>3</c:v>
                </c:pt>
                <c:pt idx="10">
                  <c:v>1</c:v>
                </c:pt>
              </c:numCache>
            </c:numRef>
          </c:val>
          <c:extLst>
            <c:ext xmlns:c16="http://schemas.microsoft.com/office/drawing/2014/chart" uri="{C3380CC4-5D6E-409C-BE32-E72D297353CC}">
              <c16:uniqueId val="{00000000-CE5D-FF44-847F-840DBE4A3486}"/>
            </c:ext>
          </c:extLst>
        </c:ser>
        <c:dLbls>
          <c:showLegendKey val="0"/>
          <c:showVal val="0"/>
          <c:showCatName val="0"/>
          <c:showSerName val="0"/>
          <c:showPercent val="0"/>
          <c:showBubbleSize val="0"/>
        </c:dLbls>
        <c:gapWidth val="219"/>
        <c:overlap val="-27"/>
        <c:axId val="280352848"/>
        <c:axId val="280353240"/>
      </c:barChart>
      <c:catAx>
        <c:axId val="280352848"/>
        <c:scaling>
          <c:orientation val="minMax"/>
        </c:scaling>
        <c:delete val="0"/>
        <c:axPos val="b"/>
        <c:title>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0353240"/>
        <c:crosses val="autoZero"/>
        <c:auto val="1"/>
        <c:lblAlgn val="ctr"/>
        <c:lblOffset val="100"/>
        <c:noMultiLvlLbl val="0"/>
      </c:catAx>
      <c:valAx>
        <c:axId val="280353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Number of sites</a:t>
                </a:r>
              </a:p>
            </c:rich>
          </c:tx>
          <c:layout/>
          <c:overlay val="0"/>
          <c:spPr>
            <a:noFill/>
            <a:ln>
              <a:noFill/>
            </a:ln>
            <a:effectLst/>
          </c:spPr>
          <c:txPr>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03528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B3A38-BAAF-C341-8873-BDCBB3090266}" type="datetimeFigureOut">
              <a:rPr lang="en-US" smtClean="0"/>
              <a:t>3/29/2019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B0FEA1-91FE-6640-ADBF-4D08DDDBD880}" type="slidenum">
              <a:rPr lang="en-US" smtClean="0"/>
              <a:t>‹#›</a:t>
            </a:fld>
            <a:endParaRPr lang="en-US"/>
          </a:p>
        </p:txBody>
      </p:sp>
    </p:spTree>
    <p:extLst>
      <p:ext uri="{BB962C8B-B14F-4D97-AF65-F5344CB8AC3E}">
        <p14:creationId xmlns:p14="http://schemas.microsoft.com/office/powerpoint/2010/main" val="1305861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88057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4D697A-7FB4-46BE-9F6E-AA7EF671040B}" type="datetimeFigureOut">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DE3AF-E56C-49FF-94EF-E291D82D5473}" type="slidenum">
              <a:rPr lang="en-US" smtClean="0"/>
              <a:t>‹#›</a:t>
            </a:fld>
            <a:endParaRPr lang="en-US"/>
          </a:p>
        </p:txBody>
      </p:sp>
    </p:spTree>
    <p:extLst>
      <p:ext uri="{BB962C8B-B14F-4D97-AF65-F5344CB8AC3E}">
        <p14:creationId xmlns:p14="http://schemas.microsoft.com/office/powerpoint/2010/main" val="210454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37779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295103"/>
            <a:ext cx="10515600" cy="13290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81403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2"/>
          <p:cNvSpPr>
            <a:spLocks noGrp="1"/>
          </p:cNvSpPr>
          <p:nvPr>
            <p:ph idx="1"/>
          </p:nvPr>
        </p:nvSpPr>
        <p:spPr>
          <a:xfrm>
            <a:off x="838200" y="1825625"/>
            <a:ext cx="10515600" cy="37826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132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4736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6940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25270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647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41939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04112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187440"/>
            <a:ext cx="12192000" cy="670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37826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38199" y="5658539"/>
            <a:ext cx="1086294" cy="1050335"/>
          </a:xfrm>
          <a:prstGeom prst="rect">
            <a:avLst/>
          </a:prstGeom>
        </p:spPr>
      </p:pic>
      <p:pic>
        <p:nvPicPr>
          <p:cNvPr id="4" name="Picture 3"/>
          <p:cNvPicPr>
            <a:picLocks noChangeAspect="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11234" y="6326372"/>
            <a:ext cx="1842566" cy="388233"/>
          </a:xfrm>
          <a:prstGeom prst="rect">
            <a:avLst/>
          </a:prstGeom>
        </p:spPr>
      </p:pic>
    </p:spTree>
    <p:extLst>
      <p:ext uri="{BB962C8B-B14F-4D97-AF65-F5344CB8AC3E}">
        <p14:creationId xmlns:p14="http://schemas.microsoft.com/office/powerpoint/2010/main" val="121623355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8" r:id="rId3"/>
    <p:sldLayoutId id="2147483652" r:id="rId4"/>
    <p:sldLayoutId id="2147483653" r:id="rId5"/>
    <p:sldLayoutId id="2147483654" r:id="rId6"/>
    <p:sldLayoutId id="2147483655" r:id="rId7"/>
    <p:sldLayoutId id="2147483656" r:id="rId8"/>
    <p:sldLayoutId id="2147483657" r:id="rId9"/>
    <p:sldLayoutId id="2147483659" r:id="rId10"/>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hyperlink" Target="https://nihstrokenet.adobeconnect.com/coordinator/"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mailto:arcadia@ucmail.uc.edu"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 and Coordinator Webinar</a:t>
            </a:r>
          </a:p>
        </p:txBody>
      </p:sp>
      <p:sp>
        <p:nvSpPr>
          <p:cNvPr id="3" name="Text Placeholder 2"/>
          <p:cNvSpPr>
            <a:spLocks noGrp="1"/>
          </p:cNvSpPr>
          <p:nvPr>
            <p:ph type="body" idx="1"/>
          </p:nvPr>
        </p:nvSpPr>
        <p:spPr/>
        <p:txBody>
          <a:bodyPr/>
          <a:lstStyle/>
          <a:p>
            <a:r>
              <a:rPr lang="en-US" dirty="0" smtClean="0"/>
              <a:t>March </a:t>
            </a:r>
            <a:r>
              <a:rPr lang="en-US" dirty="0"/>
              <a:t>26, 2019</a:t>
            </a:r>
          </a:p>
          <a:p>
            <a:endParaRPr lang="en-US" dirty="0"/>
          </a:p>
        </p:txBody>
      </p:sp>
    </p:spTree>
    <p:extLst>
      <p:ext uri="{BB962C8B-B14F-4D97-AF65-F5344CB8AC3E}">
        <p14:creationId xmlns:p14="http://schemas.microsoft.com/office/powerpoint/2010/main" val="1917248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075" y="856634"/>
            <a:ext cx="10515600" cy="5066494"/>
          </a:xfrm>
        </p:spPr>
        <p:txBody>
          <a:bodyPr>
            <a:normAutofit fontScale="85000" lnSpcReduction="20000"/>
          </a:bodyPr>
          <a:lstStyle/>
          <a:p>
            <a:pPr marL="0" indent="0">
              <a:buNone/>
            </a:pPr>
            <a:r>
              <a:rPr lang="en-US" sz="3200" b="1" dirty="0"/>
              <a:t>Question</a:t>
            </a:r>
            <a:r>
              <a:rPr lang="en-US" sz="3200" dirty="0"/>
              <a:t>: A </a:t>
            </a:r>
            <a:r>
              <a:rPr lang="en-US" sz="3200" dirty="0" smtClean="0"/>
              <a:t>69 </a:t>
            </a:r>
            <a:r>
              <a:rPr lang="en-US" sz="3200" dirty="0"/>
              <a:t>year old </a:t>
            </a:r>
            <a:r>
              <a:rPr lang="en-US" sz="3200" dirty="0" smtClean="0"/>
              <a:t>woman with a history of diabetic neuropathy presents with mild left hemiparesis (NIHSS 3). MRI shows a small superficial right frontal infarction. Evaluation shows no significant large vessel disease or source of embolism.  </a:t>
            </a:r>
          </a:p>
          <a:p>
            <a:pPr marL="0" indent="0">
              <a:buNone/>
            </a:pPr>
            <a:r>
              <a:rPr lang="en-US" sz="3200" dirty="0" smtClean="0"/>
              <a:t>You approach the patient to discuss ARCADIA, and she asks you to call her primary treating neurologist. The primary neurologist says that she would like the patient to be on aspirin and </a:t>
            </a:r>
            <a:r>
              <a:rPr lang="en-US" sz="3200" dirty="0" err="1" smtClean="0"/>
              <a:t>clopidogrel</a:t>
            </a:r>
            <a:r>
              <a:rPr lang="en-US" sz="3200" dirty="0" smtClean="0"/>
              <a:t> for at least 6 months. </a:t>
            </a:r>
          </a:p>
          <a:p>
            <a:pPr marL="0" indent="0">
              <a:buNone/>
            </a:pPr>
            <a:r>
              <a:rPr lang="en-US" sz="3200" dirty="0" smtClean="0"/>
              <a:t>Do you:</a:t>
            </a:r>
          </a:p>
          <a:p>
            <a:pPr marL="514350" indent="-514350">
              <a:buAutoNum type="arabicPeriod"/>
            </a:pPr>
            <a:r>
              <a:rPr lang="en-US" sz="3200" dirty="0" smtClean="0"/>
              <a:t>Thank her and consent the patient for ARCADIA eligibility screening.</a:t>
            </a:r>
          </a:p>
          <a:p>
            <a:pPr marL="514350" indent="-514350">
              <a:buAutoNum type="arabicPeriod"/>
            </a:pPr>
            <a:r>
              <a:rPr lang="en-US" sz="3200" dirty="0" smtClean="0"/>
              <a:t>Thank her and tell the patient she cannot be in ARCADIA.</a:t>
            </a:r>
          </a:p>
          <a:p>
            <a:pPr marL="514350" indent="-514350">
              <a:buAutoNum type="arabicPeriod"/>
            </a:pPr>
            <a:r>
              <a:rPr lang="en-US" sz="3200" dirty="0" smtClean="0"/>
              <a:t>Explain that dual antiplatelet therapy has not been shown to be of benefit beyond 90 days after acute stroke, and is likely to be of benefit for only up  to 30 days.</a:t>
            </a:r>
            <a:r>
              <a:rPr lang="en-US" dirty="0"/>
              <a:t/>
            </a:r>
            <a:br>
              <a:rPr lang="en-US" dirty="0"/>
            </a:br>
            <a:endParaRPr lang="en-US" dirty="0"/>
          </a:p>
        </p:txBody>
      </p:sp>
    </p:spTree>
    <p:extLst>
      <p:ext uri="{BB962C8B-B14F-4D97-AF65-F5344CB8AC3E}">
        <p14:creationId xmlns:p14="http://schemas.microsoft.com/office/powerpoint/2010/main" val="3803038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075" y="856634"/>
            <a:ext cx="10515600" cy="5066494"/>
          </a:xfrm>
        </p:spPr>
        <p:txBody>
          <a:bodyPr>
            <a:normAutofit fontScale="85000" lnSpcReduction="20000"/>
          </a:bodyPr>
          <a:lstStyle/>
          <a:p>
            <a:pPr marL="0" indent="0">
              <a:buNone/>
            </a:pPr>
            <a:r>
              <a:rPr lang="en-US" sz="3200" b="1" dirty="0"/>
              <a:t>Question</a:t>
            </a:r>
            <a:r>
              <a:rPr lang="en-US" sz="3200" dirty="0"/>
              <a:t>: A </a:t>
            </a:r>
            <a:r>
              <a:rPr lang="en-US" sz="3200" dirty="0" smtClean="0"/>
              <a:t>69 </a:t>
            </a:r>
            <a:r>
              <a:rPr lang="en-US" sz="3200" dirty="0"/>
              <a:t>year old </a:t>
            </a:r>
            <a:r>
              <a:rPr lang="en-US" sz="3200" dirty="0" smtClean="0"/>
              <a:t>woman with a history of diabetic neuropathy presents with mild left hemiparesis (NIHSS 3). MRI shows a small superficial right frontal infarction. Evaluation shows no significant large vessel disease or source of embolism.  </a:t>
            </a:r>
          </a:p>
          <a:p>
            <a:pPr marL="0" indent="0">
              <a:buNone/>
            </a:pPr>
            <a:r>
              <a:rPr lang="en-US" sz="3200" dirty="0" smtClean="0"/>
              <a:t>You approach the patient to discuss ARCADIA, and she asks you to call her primary treating neurologist. The primary neurologist says that she would like the patient to be on aspirin and </a:t>
            </a:r>
            <a:r>
              <a:rPr lang="en-US" sz="3200" dirty="0" err="1" smtClean="0"/>
              <a:t>clopidogrel</a:t>
            </a:r>
            <a:r>
              <a:rPr lang="en-US" sz="3200" dirty="0" smtClean="0"/>
              <a:t> for at least 6 months. </a:t>
            </a:r>
          </a:p>
          <a:p>
            <a:pPr marL="0" indent="0">
              <a:buNone/>
            </a:pPr>
            <a:r>
              <a:rPr lang="en-US" sz="3200" dirty="0" smtClean="0"/>
              <a:t>Do you:</a:t>
            </a:r>
          </a:p>
          <a:p>
            <a:pPr marL="514350" indent="-514350">
              <a:buAutoNum type="arabicPeriod"/>
            </a:pPr>
            <a:r>
              <a:rPr lang="en-US" sz="3200" dirty="0" smtClean="0"/>
              <a:t>Thank her and consent the patient for ARCADIA eligibility screening.</a:t>
            </a:r>
          </a:p>
          <a:p>
            <a:pPr marL="514350" indent="-514350">
              <a:buAutoNum type="arabicPeriod"/>
            </a:pPr>
            <a:r>
              <a:rPr lang="en-US" sz="3200" dirty="0" smtClean="0"/>
              <a:t>Thank her and tell the patient she cannot be in ARCADIA.</a:t>
            </a:r>
          </a:p>
          <a:p>
            <a:pPr marL="514350" indent="-514350">
              <a:buAutoNum type="arabicPeriod"/>
            </a:pPr>
            <a:r>
              <a:rPr lang="en-US" sz="3200" b="1" dirty="0" smtClean="0"/>
              <a:t>Explain that dual antiplatelet therapy has not been shown to be of benefit beyond 90 days after acute stroke, and is likely to be of benefit for only up  to 30 days.</a:t>
            </a:r>
            <a:r>
              <a:rPr lang="en-US" dirty="0"/>
              <a:t/>
            </a:r>
            <a:br>
              <a:rPr lang="en-US" dirty="0"/>
            </a:br>
            <a:endParaRPr lang="en-US" dirty="0"/>
          </a:p>
        </p:txBody>
      </p:sp>
    </p:spTree>
    <p:extLst>
      <p:ext uri="{BB962C8B-B14F-4D97-AF65-F5344CB8AC3E}">
        <p14:creationId xmlns:p14="http://schemas.microsoft.com/office/powerpoint/2010/main" val="312770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B916-FA78-F24D-83BD-0ECB7A51E8BF}"/>
              </a:ext>
            </a:extLst>
          </p:cNvPr>
          <p:cNvSpPr>
            <a:spLocks noGrp="1"/>
          </p:cNvSpPr>
          <p:nvPr>
            <p:ph type="title"/>
          </p:nvPr>
        </p:nvSpPr>
        <p:spPr/>
        <p:txBody>
          <a:bodyPr>
            <a:normAutofit/>
          </a:bodyPr>
          <a:lstStyle/>
          <a:p>
            <a:r>
              <a:rPr lang="en-US" dirty="0"/>
              <a:t>Patients whose primary </a:t>
            </a:r>
            <a:r>
              <a:rPr lang="en-US" dirty="0" smtClean="0"/>
              <a:t>doctor/cardiologist </a:t>
            </a:r>
            <a:r>
              <a:rPr lang="en-US" dirty="0"/>
              <a:t>think they need to be on aspirin/</a:t>
            </a:r>
            <a:r>
              <a:rPr lang="en-US" dirty="0" err="1"/>
              <a:t>clopidogrel</a:t>
            </a:r>
            <a:r>
              <a:rPr lang="en-US" dirty="0"/>
              <a:t> </a:t>
            </a:r>
          </a:p>
        </p:txBody>
      </p:sp>
      <p:sp>
        <p:nvSpPr>
          <p:cNvPr id="5" name="Content Placeholder 2"/>
          <p:cNvSpPr txBox="1">
            <a:spLocks/>
          </p:cNvSpPr>
          <p:nvPr/>
        </p:nvSpPr>
        <p:spPr>
          <a:xfrm>
            <a:off x="773545" y="1684275"/>
            <a:ext cx="10515600" cy="408221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POINT trial</a:t>
            </a:r>
          </a:p>
          <a:p>
            <a:r>
              <a:rPr lang="en-US" dirty="0" smtClean="0"/>
              <a:t>Double-blind randomized trial of aspirin vs. aspirin/</a:t>
            </a:r>
            <a:r>
              <a:rPr lang="en-US" dirty="0" err="1" smtClean="0"/>
              <a:t>clopidogrel</a:t>
            </a:r>
            <a:endParaRPr lang="en-US" dirty="0" smtClean="0"/>
          </a:p>
          <a:p>
            <a:r>
              <a:rPr lang="en-US" dirty="0" smtClean="0"/>
              <a:t>4,881 subjects enrolled at 269 sites in 10 countries:</a:t>
            </a:r>
          </a:p>
          <a:p>
            <a:pPr lvl="1">
              <a:buFont typeface="LucidaGrande" charset="0"/>
              <a:buChar char="-"/>
            </a:pPr>
            <a:r>
              <a:rPr lang="en-US" dirty="0" smtClean="0"/>
              <a:t>Minor stroke (NIHSS ≤3) or high-risk TIA (ABDC</a:t>
            </a:r>
            <a:r>
              <a:rPr lang="en-US" baseline="30000" dirty="0" smtClean="0"/>
              <a:t>2</a:t>
            </a:r>
            <a:r>
              <a:rPr lang="en-US" dirty="0" smtClean="0"/>
              <a:t> score ≥4) in prior 12 hours</a:t>
            </a:r>
          </a:p>
          <a:p>
            <a:pPr lvl="1">
              <a:buFont typeface="LucidaGrande" charset="0"/>
              <a:buChar char="-"/>
            </a:pPr>
            <a:r>
              <a:rPr lang="en-US" dirty="0" smtClean="0"/>
              <a:t>Excluded if thrombolysis/</a:t>
            </a:r>
            <a:r>
              <a:rPr lang="en-US" dirty="0" err="1" smtClean="0"/>
              <a:t>thrombectomy</a:t>
            </a:r>
            <a:r>
              <a:rPr lang="en-US" dirty="0" smtClean="0"/>
              <a:t>, anticoagulation, carotid surgery</a:t>
            </a:r>
          </a:p>
          <a:p>
            <a:pPr>
              <a:buFont typeface="LucidaGrande" charset="0"/>
              <a:buChar char="-"/>
            </a:pPr>
            <a:r>
              <a:rPr lang="en-US" dirty="0" smtClean="0"/>
              <a:t>Required testing:</a:t>
            </a:r>
          </a:p>
          <a:p>
            <a:pPr lvl="1">
              <a:buFont typeface="LucidaGrande" charset="0"/>
              <a:buChar char="-"/>
            </a:pPr>
            <a:r>
              <a:rPr lang="en-US" dirty="0" smtClean="0"/>
              <a:t>Echo, 20 hours of heart-rhythm monitoring, </a:t>
            </a:r>
            <a:r>
              <a:rPr lang="en-US" dirty="0" err="1" smtClean="0"/>
              <a:t>extracranial</a:t>
            </a:r>
            <a:r>
              <a:rPr lang="en-US" dirty="0" smtClean="0"/>
              <a:t> vessel imaging</a:t>
            </a:r>
          </a:p>
          <a:p>
            <a:pPr>
              <a:buFont typeface="LucidaGrande" charset="0"/>
              <a:buChar char="-"/>
            </a:pPr>
            <a:r>
              <a:rPr lang="en-US" dirty="0" smtClean="0"/>
              <a:t>Treatment arm 1: Aspirin (50-325 mg daily) + placebo</a:t>
            </a:r>
          </a:p>
          <a:p>
            <a:pPr>
              <a:buFont typeface="LucidaGrande" charset="0"/>
              <a:buChar char="-"/>
            </a:pPr>
            <a:r>
              <a:rPr lang="en-US" dirty="0" smtClean="0"/>
              <a:t>Treatment arm 2: Aspirin + </a:t>
            </a:r>
            <a:r>
              <a:rPr lang="en-US" dirty="0" err="1" smtClean="0"/>
              <a:t>clopidogrel</a:t>
            </a:r>
            <a:r>
              <a:rPr lang="en-US" dirty="0" smtClean="0"/>
              <a:t> (600-mg load + 75 mg daily)</a:t>
            </a:r>
          </a:p>
          <a:p>
            <a:pPr>
              <a:buFont typeface="LucidaGrande" charset="0"/>
              <a:buChar char="-"/>
            </a:pPr>
            <a:endParaRPr lang="en-US" dirty="0" smtClean="0"/>
          </a:p>
          <a:p>
            <a:endParaRPr lang="en-US" dirty="0"/>
          </a:p>
        </p:txBody>
      </p:sp>
      <p:sp>
        <p:nvSpPr>
          <p:cNvPr id="7" name="TextBox 6"/>
          <p:cNvSpPr txBox="1"/>
          <p:nvPr/>
        </p:nvSpPr>
        <p:spPr>
          <a:xfrm>
            <a:off x="7824158" y="5743257"/>
            <a:ext cx="401128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Johnston SC et al. NEJM.</a:t>
            </a:r>
            <a:r>
              <a:rPr kumimoji="0" lang="en-US" sz="1800" b="0"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2018</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0388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trial: Discussion relevant to ARCADIA</a:t>
            </a:r>
            <a:endParaRPr lang="en-US" dirty="0"/>
          </a:p>
        </p:txBody>
      </p:sp>
      <p:sp>
        <p:nvSpPr>
          <p:cNvPr id="3" name="Content Placeholder 2"/>
          <p:cNvSpPr>
            <a:spLocks noGrp="1"/>
          </p:cNvSpPr>
          <p:nvPr>
            <p:ph idx="1"/>
          </p:nvPr>
        </p:nvSpPr>
        <p:spPr/>
        <p:txBody>
          <a:bodyPr>
            <a:normAutofit/>
          </a:bodyPr>
          <a:lstStyle/>
          <a:p>
            <a:r>
              <a:rPr lang="en-US" dirty="0"/>
              <a:t>POINT does not apply to </a:t>
            </a:r>
            <a:r>
              <a:rPr lang="en-US" dirty="0" smtClean="0"/>
              <a:t>everyone</a:t>
            </a:r>
          </a:p>
          <a:p>
            <a:pPr lvl="1"/>
            <a:r>
              <a:rPr lang="en-US" dirty="0" smtClean="0"/>
              <a:t>Trial limited to those stroke patients with NIHSS ≤3</a:t>
            </a:r>
          </a:p>
          <a:p>
            <a:pPr lvl="1"/>
            <a:r>
              <a:rPr lang="en-US" dirty="0" smtClean="0"/>
              <a:t>Those who did not undergo thrombolysis/</a:t>
            </a:r>
            <a:r>
              <a:rPr lang="en-US" dirty="0" err="1" smtClean="0"/>
              <a:t>thrombectomy</a:t>
            </a:r>
            <a:endParaRPr lang="en-US" dirty="0" smtClean="0"/>
          </a:p>
          <a:p>
            <a:r>
              <a:rPr lang="en-US" dirty="0" smtClean="0"/>
              <a:t>Nearly all of benefit appears to occur during the first 7 days:</a:t>
            </a:r>
          </a:p>
          <a:p>
            <a:pPr lvl="1"/>
            <a:r>
              <a:rPr lang="en-US" dirty="0" smtClean="0"/>
              <a:t>Reduction </a:t>
            </a:r>
            <a:r>
              <a:rPr lang="en-US" dirty="0"/>
              <a:t>in risk of early ischemic events </a:t>
            </a:r>
            <a:r>
              <a:rPr lang="en-US" dirty="0" smtClean="0"/>
              <a:t>up </a:t>
            </a:r>
            <a:r>
              <a:rPr lang="en-US" dirty="0"/>
              <a:t>to 7 or </a:t>
            </a:r>
            <a:r>
              <a:rPr lang="en-US" dirty="0" smtClean="0"/>
              <a:t>21 days </a:t>
            </a:r>
            <a:r>
              <a:rPr lang="en-US" dirty="0"/>
              <a:t>after stroke</a:t>
            </a:r>
          </a:p>
          <a:p>
            <a:pPr lvl="1"/>
            <a:r>
              <a:rPr lang="en-US" dirty="0"/>
              <a:t>I</a:t>
            </a:r>
            <a:r>
              <a:rPr lang="en-US" dirty="0" smtClean="0"/>
              <a:t>ncrease </a:t>
            </a:r>
            <a:r>
              <a:rPr lang="en-US" dirty="0"/>
              <a:t>in risk of major hemorrhage at days 8-90 </a:t>
            </a:r>
            <a:r>
              <a:rPr lang="en-US" dirty="0" smtClean="0"/>
              <a:t>days</a:t>
            </a:r>
            <a:endParaRPr lang="en-US" dirty="0"/>
          </a:p>
        </p:txBody>
      </p:sp>
      <p:sp>
        <p:nvSpPr>
          <p:cNvPr id="5" name="TextBox 4"/>
          <p:cNvSpPr txBox="1"/>
          <p:nvPr/>
        </p:nvSpPr>
        <p:spPr>
          <a:xfrm>
            <a:off x="7824158" y="5743257"/>
            <a:ext cx="401128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Johnston SC et al. NEJM.</a:t>
            </a:r>
            <a:r>
              <a:rPr kumimoji="0" lang="en-US" sz="1800" b="0"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2018</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34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781" y="-109327"/>
            <a:ext cx="10515600" cy="1325563"/>
          </a:xfrm>
        </p:spPr>
        <p:txBody>
          <a:bodyPr/>
          <a:lstStyle/>
          <a:p>
            <a:r>
              <a:rPr lang="en-US" dirty="0" smtClean="0"/>
              <a:t>POINT trial: Discussion relevant to ARCADIA</a:t>
            </a:r>
            <a:endParaRPr lang="en-US" dirty="0"/>
          </a:p>
        </p:txBody>
      </p:sp>
      <p:pic>
        <p:nvPicPr>
          <p:cNvPr id="5" name="Picture 4" descr="Image"/>
          <p:cNvPicPr>
            <a:picLocks noChangeAspect="1"/>
          </p:cNvPicPr>
          <p:nvPr/>
        </p:nvPicPr>
        <p:blipFill rotWithShape="1">
          <a:blip r:embed="rId2" cstate="print"/>
          <a:srcRect l="1039" t="691" r="1817" b="50568"/>
          <a:stretch/>
        </p:blipFill>
        <p:spPr>
          <a:xfrm>
            <a:off x="498773" y="1006764"/>
            <a:ext cx="5541818" cy="3748773"/>
          </a:xfrm>
          <a:prstGeom prst="rect">
            <a:avLst/>
          </a:prstGeom>
        </p:spPr>
      </p:pic>
      <p:pic>
        <p:nvPicPr>
          <p:cNvPr id="6" name="Picture 5" descr="Image"/>
          <p:cNvPicPr>
            <a:picLocks noChangeAspect="1"/>
          </p:cNvPicPr>
          <p:nvPr/>
        </p:nvPicPr>
        <p:blipFill rotWithShape="1">
          <a:blip r:embed="rId2" cstate="print"/>
          <a:srcRect l="1157" t="50383" r="1799" b="972"/>
          <a:stretch/>
        </p:blipFill>
        <p:spPr>
          <a:xfrm>
            <a:off x="6395575" y="1006764"/>
            <a:ext cx="5547043" cy="3748773"/>
          </a:xfrm>
          <a:prstGeom prst="rect">
            <a:avLst/>
          </a:prstGeom>
        </p:spPr>
      </p:pic>
      <p:sp>
        <p:nvSpPr>
          <p:cNvPr id="7" name="TextBox 6"/>
          <p:cNvSpPr txBox="1"/>
          <p:nvPr/>
        </p:nvSpPr>
        <p:spPr>
          <a:xfrm>
            <a:off x="7824158" y="5743257"/>
            <a:ext cx="401128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Johnston SC et al. NEJM.</a:t>
            </a:r>
            <a:r>
              <a:rPr kumimoji="0" lang="en-US" sz="1800" b="0"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2018</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1056522" y="4944941"/>
            <a:ext cx="10242203" cy="646331"/>
          </a:xfrm>
          <a:prstGeom prst="rect">
            <a:avLst/>
          </a:prstGeom>
          <a:noFill/>
        </p:spPr>
        <p:txBody>
          <a:bodyPr wrap="square" rtlCol="0">
            <a:spAutoFit/>
          </a:bodyPr>
          <a:lstStyle/>
          <a:p>
            <a:r>
              <a:rPr lang="en-US" dirty="0" smtClean="0"/>
              <a:t>The benefits appear early in the curve for the primary outcome, and the lines become parallel afterwards. The curves continue to diverge in the curves for risk.</a:t>
            </a:r>
            <a:endParaRPr lang="en-US" dirty="0"/>
          </a:p>
        </p:txBody>
      </p:sp>
      <p:cxnSp>
        <p:nvCxnSpPr>
          <p:cNvPr id="8" name="Straight Connector 7"/>
          <p:cNvCxnSpPr/>
          <p:nvPr/>
        </p:nvCxnSpPr>
        <p:spPr>
          <a:xfrm>
            <a:off x="6142181" y="1006764"/>
            <a:ext cx="27709" cy="37487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817091" y="2115127"/>
            <a:ext cx="0" cy="1302328"/>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301995" y="2110515"/>
            <a:ext cx="0" cy="1302328"/>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086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trial: Discussion relevant to ARCADIA</a:t>
            </a:r>
            <a:endParaRPr lang="en-US" dirty="0"/>
          </a:p>
        </p:txBody>
      </p:sp>
      <p:sp>
        <p:nvSpPr>
          <p:cNvPr id="3" name="Content Placeholder 2"/>
          <p:cNvSpPr>
            <a:spLocks noGrp="1"/>
          </p:cNvSpPr>
          <p:nvPr>
            <p:ph idx="1"/>
          </p:nvPr>
        </p:nvSpPr>
        <p:spPr/>
        <p:txBody>
          <a:bodyPr>
            <a:normAutofit/>
          </a:bodyPr>
          <a:lstStyle/>
          <a:p>
            <a:r>
              <a:rPr lang="en-US" dirty="0"/>
              <a:t>POINT does not apply to </a:t>
            </a:r>
            <a:r>
              <a:rPr lang="en-US" dirty="0" smtClean="0"/>
              <a:t>everyone</a:t>
            </a:r>
          </a:p>
          <a:p>
            <a:r>
              <a:rPr lang="en-US" dirty="0" smtClean="0"/>
              <a:t>Most of benefit appears to occur during the first 7-21 days</a:t>
            </a:r>
          </a:p>
          <a:p>
            <a:r>
              <a:rPr lang="en-US" dirty="0" smtClean="0"/>
              <a:t>No evidence of </a:t>
            </a:r>
            <a:r>
              <a:rPr lang="en-US" b="1" dirty="0" smtClean="0"/>
              <a:t>long-term</a:t>
            </a:r>
            <a:r>
              <a:rPr lang="en-US" dirty="0" smtClean="0"/>
              <a:t> benefit of dual antiplatelet therapy</a:t>
            </a:r>
          </a:p>
          <a:p>
            <a:r>
              <a:rPr lang="en-US" dirty="0" smtClean="0"/>
              <a:t>Stroke patients are older than cardiac patients and have higher risk of bleeding complications</a:t>
            </a:r>
          </a:p>
          <a:p>
            <a:r>
              <a:rPr lang="en-US" b="1" dirty="0" smtClean="0"/>
              <a:t>Can delay randomization until PI comfortable with single anti-platelet but would not defer consent/eligibility determination</a:t>
            </a:r>
            <a:endParaRPr lang="en-US" b="1" dirty="0"/>
          </a:p>
        </p:txBody>
      </p:sp>
    </p:spTree>
    <p:extLst>
      <p:ext uri="{BB962C8B-B14F-4D97-AF65-F5344CB8AC3E}">
        <p14:creationId xmlns:p14="http://schemas.microsoft.com/office/powerpoint/2010/main" val="1472732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075" y="856634"/>
            <a:ext cx="10515600" cy="5066494"/>
          </a:xfrm>
        </p:spPr>
        <p:txBody>
          <a:bodyPr>
            <a:normAutofit fontScale="70000" lnSpcReduction="20000"/>
          </a:bodyPr>
          <a:lstStyle/>
          <a:p>
            <a:pPr marL="0" indent="0">
              <a:buNone/>
            </a:pPr>
            <a:r>
              <a:rPr lang="en-US" sz="3200" b="1" dirty="0"/>
              <a:t>Question</a:t>
            </a:r>
            <a:r>
              <a:rPr lang="en-US" sz="3200" dirty="0"/>
              <a:t>: A 6</a:t>
            </a:r>
            <a:r>
              <a:rPr lang="en-US" sz="3200" dirty="0" smtClean="0"/>
              <a:t>4 </a:t>
            </a:r>
            <a:r>
              <a:rPr lang="en-US" sz="3200" dirty="0"/>
              <a:t>year old </a:t>
            </a:r>
            <a:r>
              <a:rPr lang="en-US" sz="3200" dirty="0" smtClean="0"/>
              <a:t>man with a history of coronary artery disease (CAD) and MI presents with right </a:t>
            </a:r>
            <a:r>
              <a:rPr lang="en-US" sz="3200" dirty="0" err="1" smtClean="0"/>
              <a:t>hemianopsia</a:t>
            </a:r>
            <a:r>
              <a:rPr lang="en-US" sz="3200" dirty="0" smtClean="0"/>
              <a:t>. He had a coronary stent placed 8 years ago, but has been stable since then. Medications include aspirin 81 mg daily. </a:t>
            </a:r>
          </a:p>
          <a:p>
            <a:pPr marL="0" indent="0">
              <a:buNone/>
            </a:pPr>
            <a:r>
              <a:rPr lang="en-US" sz="3200" dirty="0" smtClean="0"/>
              <a:t>He has a left occipital infarction on MRI. Evaluation shows no significant large vessel disease or source of embolism.  </a:t>
            </a:r>
          </a:p>
          <a:p>
            <a:pPr marL="0" indent="0">
              <a:buNone/>
            </a:pPr>
            <a:r>
              <a:rPr lang="en-US" sz="3200" dirty="0" smtClean="0"/>
              <a:t>You tell the patient’s cardiologist about the ARCADIA trial. He is interested in learning about it, but says that the patient should remain on aspirin and is therefore not eligible for the study.</a:t>
            </a:r>
          </a:p>
          <a:p>
            <a:pPr marL="0" indent="0">
              <a:buNone/>
            </a:pPr>
            <a:r>
              <a:rPr lang="en-US" sz="3200" dirty="0" smtClean="0"/>
              <a:t>Which of the following statements is true:</a:t>
            </a:r>
          </a:p>
          <a:p>
            <a:pPr marL="514350" indent="-514350">
              <a:buAutoNum type="arabicPeriod"/>
            </a:pPr>
            <a:r>
              <a:rPr lang="en-US" sz="3200" dirty="0" smtClean="0"/>
              <a:t>All patients with CAD must be on </a:t>
            </a:r>
            <a:r>
              <a:rPr lang="en-US" sz="3200" dirty="0" err="1" smtClean="0"/>
              <a:t>antiplatelets</a:t>
            </a:r>
            <a:r>
              <a:rPr lang="en-US" sz="3200" dirty="0" smtClean="0"/>
              <a:t> indefinitely.</a:t>
            </a:r>
          </a:p>
          <a:p>
            <a:pPr marL="514350" indent="-514350">
              <a:buAutoNum type="arabicPeriod"/>
            </a:pPr>
            <a:r>
              <a:rPr lang="en-US" sz="3200" dirty="0" smtClean="0"/>
              <a:t>In patients with CAD, aspirin provides additional benefit for stroke prevention to anticoagulation alone.</a:t>
            </a:r>
          </a:p>
          <a:p>
            <a:pPr marL="514350" indent="-514350">
              <a:buAutoNum type="arabicPeriod"/>
            </a:pPr>
            <a:r>
              <a:rPr lang="en-US" sz="3200" dirty="0" smtClean="0"/>
              <a:t>There is evidence that oral anticoagulants are as effective for CAD as antiplatelet therapy.</a:t>
            </a:r>
          </a:p>
          <a:p>
            <a:pPr marL="0" indent="0">
              <a:buNone/>
            </a:pPr>
            <a:r>
              <a:rPr lang="en-US" dirty="0"/>
              <a:t/>
            </a:r>
            <a:br>
              <a:rPr lang="en-US" dirty="0"/>
            </a:br>
            <a:endParaRPr lang="en-US" dirty="0"/>
          </a:p>
        </p:txBody>
      </p:sp>
    </p:spTree>
    <p:extLst>
      <p:ext uri="{BB962C8B-B14F-4D97-AF65-F5344CB8AC3E}">
        <p14:creationId xmlns:p14="http://schemas.microsoft.com/office/powerpoint/2010/main" val="3830008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075" y="856634"/>
            <a:ext cx="10515600" cy="5066494"/>
          </a:xfrm>
        </p:spPr>
        <p:txBody>
          <a:bodyPr>
            <a:normAutofit fontScale="70000" lnSpcReduction="20000"/>
          </a:bodyPr>
          <a:lstStyle/>
          <a:p>
            <a:pPr marL="0" indent="0">
              <a:buNone/>
            </a:pPr>
            <a:r>
              <a:rPr lang="en-US" sz="3200" b="1" dirty="0"/>
              <a:t>Question</a:t>
            </a:r>
            <a:r>
              <a:rPr lang="en-US" sz="3200" dirty="0"/>
              <a:t>: A 6</a:t>
            </a:r>
            <a:r>
              <a:rPr lang="en-US" sz="3200" dirty="0" smtClean="0"/>
              <a:t>4 </a:t>
            </a:r>
            <a:r>
              <a:rPr lang="en-US" sz="3200" dirty="0"/>
              <a:t>year old </a:t>
            </a:r>
            <a:r>
              <a:rPr lang="en-US" sz="3200" dirty="0" smtClean="0"/>
              <a:t>man with a history of coronary artery disease (CAD) and MI presents with right </a:t>
            </a:r>
            <a:r>
              <a:rPr lang="en-US" sz="3200" dirty="0" err="1" smtClean="0"/>
              <a:t>hemianopsia</a:t>
            </a:r>
            <a:r>
              <a:rPr lang="en-US" sz="3200" dirty="0" smtClean="0"/>
              <a:t>. He had a coronary stent placed 8 years ago, but has been stable since then. Medications include aspirin 81 mg daily. </a:t>
            </a:r>
          </a:p>
          <a:p>
            <a:pPr marL="0" indent="0">
              <a:buNone/>
            </a:pPr>
            <a:r>
              <a:rPr lang="en-US" sz="3200" dirty="0" smtClean="0"/>
              <a:t>He has a left occipital infarction on MRI. Evaluation shows no significant large vessel disease or source of embolism.  </a:t>
            </a:r>
          </a:p>
          <a:p>
            <a:pPr marL="0" indent="0">
              <a:buNone/>
            </a:pPr>
            <a:r>
              <a:rPr lang="en-US" sz="3200" dirty="0" smtClean="0"/>
              <a:t>You tell the patient’s cardiologist about the ARCADIA trial. He is interested in learning about it, but says that the patient should remain on aspirin and is therefore not eligible for the study.</a:t>
            </a:r>
          </a:p>
          <a:p>
            <a:pPr marL="0" indent="0">
              <a:buNone/>
            </a:pPr>
            <a:r>
              <a:rPr lang="en-US" sz="3200" dirty="0" smtClean="0"/>
              <a:t>Which of the following statements is true:</a:t>
            </a:r>
          </a:p>
          <a:p>
            <a:pPr marL="514350" indent="-514350">
              <a:buAutoNum type="arabicPeriod"/>
            </a:pPr>
            <a:r>
              <a:rPr lang="en-US" sz="3200" dirty="0" smtClean="0"/>
              <a:t>All patients with CAD must be on </a:t>
            </a:r>
            <a:r>
              <a:rPr lang="en-US" sz="3200" dirty="0" err="1" smtClean="0"/>
              <a:t>antiplatelets</a:t>
            </a:r>
            <a:r>
              <a:rPr lang="en-US" sz="3200" dirty="0" smtClean="0"/>
              <a:t> indefinitely.</a:t>
            </a:r>
          </a:p>
          <a:p>
            <a:pPr marL="514350" indent="-514350">
              <a:buAutoNum type="arabicPeriod"/>
            </a:pPr>
            <a:r>
              <a:rPr lang="en-US" sz="3200" dirty="0" smtClean="0"/>
              <a:t>In patients with CAD, aspirin provides additional benefit for stroke prevention to anticoagulation alone.</a:t>
            </a:r>
          </a:p>
          <a:p>
            <a:pPr marL="514350" indent="-514350">
              <a:buAutoNum type="arabicPeriod"/>
            </a:pPr>
            <a:r>
              <a:rPr lang="en-US" sz="3200" b="1" dirty="0" smtClean="0"/>
              <a:t>There is evidence that oral anticoagulants are as effective for CAD as antiplatelet therapy.</a:t>
            </a:r>
          </a:p>
          <a:p>
            <a:pPr marL="0" indent="0">
              <a:buNone/>
            </a:pPr>
            <a:r>
              <a:rPr lang="en-US" dirty="0"/>
              <a:t/>
            </a:r>
            <a:br>
              <a:rPr lang="en-US" dirty="0"/>
            </a:br>
            <a:endParaRPr lang="en-US" dirty="0"/>
          </a:p>
        </p:txBody>
      </p:sp>
      <p:sp>
        <p:nvSpPr>
          <p:cNvPr id="2" name="Rectangle 1"/>
          <p:cNvSpPr/>
          <p:nvPr/>
        </p:nvSpPr>
        <p:spPr>
          <a:xfrm>
            <a:off x="688074" y="4373592"/>
            <a:ext cx="10578023" cy="4140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4146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Anticoagulants as effective as aspirin for patients with atherosclerotic disease</a:t>
            </a:r>
            <a:endParaRPr lang="en-US" dirty="0"/>
          </a:p>
        </p:txBody>
      </p:sp>
      <p:sp>
        <p:nvSpPr>
          <p:cNvPr id="3" name="Content Placeholder 2"/>
          <p:cNvSpPr>
            <a:spLocks noGrp="1"/>
          </p:cNvSpPr>
          <p:nvPr>
            <p:ph idx="1"/>
          </p:nvPr>
        </p:nvSpPr>
        <p:spPr/>
        <p:txBody>
          <a:bodyPr>
            <a:normAutofit/>
          </a:bodyPr>
          <a:lstStyle/>
          <a:p>
            <a:r>
              <a:rPr lang="en-US" dirty="0" smtClean="0"/>
              <a:t>Several trials provide </a:t>
            </a:r>
            <a:r>
              <a:rPr lang="en-US" dirty="0"/>
              <a:t>evidence that aspirin and warfarin </a:t>
            </a:r>
            <a:r>
              <a:rPr lang="en-US" dirty="0" smtClean="0"/>
              <a:t>have </a:t>
            </a:r>
            <a:r>
              <a:rPr lang="en-US" dirty="0"/>
              <a:t>similar efficacy in reducing risk of recurrent MI and death </a:t>
            </a:r>
            <a:r>
              <a:rPr lang="en-US" dirty="0" smtClean="0"/>
              <a:t>in CAD patients</a:t>
            </a:r>
          </a:p>
          <a:p>
            <a:pPr marL="0" indent="0" algn="r">
              <a:lnSpc>
                <a:spcPct val="100000"/>
              </a:lnSpc>
              <a:spcBef>
                <a:spcPts val="0"/>
              </a:spcBef>
              <a:buNone/>
            </a:pPr>
            <a:r>
              <a:rPr lang="en-US" sz="2000" b="1" dirty="0" smtClean="0"/>
              <a:t>ASPECT 2, </a:t>
            </a:r>
            <a:r>
              <a:rPr lang="en-US" sz="2000" dirty="0" smtClean="0"/>
              <a:t>van </a:t>
            </a:r>
            <a:r>
              <a:rPr lang="en-US" sz="2000" dirty="0" err="1" smtClean="0"/>
              <a:t>Es</a:t>
            </a:r>
            <a:r>
              <a:rPr lang="en-US" sz="2000" dirty="0" smtClean="0"/>
              <a:t> et al. lancet 2002;360:109-113. </a:t>
            </a:r>
          </a:p>
          <a:p>
            <a:pPr marL="0" indent="0" algn="r">
              <a:lnSpc>
                <a:spcPct val="100000"/>
              </a:lnSpc>
              <a:spcBef>
                <a:spcPts val="0"/>
              </a:spcBef>
              <a:buNone/>
            </a:pPr>
            <a:r>
              <a:rPr lang="en-US" sz="2000" b="1" dirty="0" smtClean="0"/>
              <a:t>WARIS II, </a:t>
            </a:r>
            <a:r>
              <a:rPr lang="en-US" sz="2000" dirty="0" err="1" smtClean="0"/>
              <a:t>Hurlen</a:t>
            </a:r>
            <a:r>
              <a:rPr lang="en-US" sz="2000" dirty="0" smtClean="0"/>
              <a:t> </a:t>
            </a:r>
            <a:r>
              <a:rPr lang="en-US" sz="2000" dirty="0"/>
              <a:t>M et al. NEJM </a:t>
            </a:r>
            <a:r>
              <a:rPr lang="en-US" sz="2000" dirty="0" smtClean="0"/>
              <a:t>2002;347:969-974. </a:t>
            </a:r>
          </a:p>
          <a:p>
            <a:pPr marL="0" indent="0" algn="r">
              <a:lnSpc>
                <a:spcPct val="100000"/>
              </a:lnSpc>
              <a:spcBef>
                <a:spcPts val="0"/>
              </a:spcBef>
              <a:buNone/>
            </a:pPr>
            <a:r>
              <a:rPr lang="en-US" sz="2000" b="1" dirty="0" smtClean="0"/>
              <a:t>AFTER</a:t>
            </a:r>
            <a:r>
              <a:rPr lang="en-US" sz="2000" dirty="0" smtClean="0"/>
              <a:t> </a:t>
            </a:r>
            <a:r>
              <a:rPr lang="en-US" sz="2000" dirty="0"/>
              <a:t>study, Julian DG, et al. </a:t>
            </a:r>
            <a:r>
              <a:rPr lang="en-US" sz="2000" i="1" dirty="0"/>
              <a:t>BMJ </a:t>
            </a:r>
            <a:r>
              <a:rPr lang="en-US" sz="2000" dirty="0"/>
              <a:t>1996;313:1429 –</a:t>
            </a:r>
            <a:r>
              <a:rPr lang="en-US" sz="2000" dirty="0" smtClean="0"/>
              <a:t>1431.</a:t>
            </a:r>
            <a:endParaRPr lang="en-US" sz="2000" dirty="0"/>
          </a:p>
          <a:p>
            <a:pPr marL="0" indent="0" algn="r">
              <a:lnSpc>
                <a:spcPct val="100000"/>
              </a:lnSpc>
              <a:spcBef>
                <a:spcPts val="0"/>
              </a:spcBef>
              <a:buNone/>
            </a:pPr>
            <a:r>
              <a:rPr lang="en-US" sz="2000" b="1" dirty="0"/>
              <a:t>EPSIM</a:t>
            </a:r>
            <a:r>
              <a:rPr lang="en-US" sz="2000" dirty="0"/>
              <a:t> trial, EPSIM Research Group. </a:t>
            </a:r>
            <a:r>
              <a:rPr lang="en-US" sz="2000" i="1" dirty="0"/>
              <a:t>N </a:t>
            </a:r>
            <a:r>
              <a:rPr lang="en-US" sz="2000" i="1" dirty="0" err="1"/>
              <a:t>Engl</a:t>
            </a:r>
            <a:r>
              <a:rPr lang="en-US" sz="2000" i="1" dirty="0"/>
              <a:t> J Med</a:t>
            </a:r>
            <a:r>
              <a:rPr lang="en-US" sz="2000" dirty="0"/>
              <a:t>. </a:t>
            </a:r>
            <a:r>
              <a:rPr lang="en-US" sz="2000" dirty="0" smtClean="0"/>
              <a:t>1982;307:701–708.</a:t>
            </a:r>
          </a:p>
          <a:p>
            <a:pPr marL="0" indent="0" algn="r">
              <a:lnSpc>
                <a:spcPct val="100000"/>
              </a:lnSpc>
              <a:spcBef>
                <a:spcPts val="0"/>
              </a:spcBef>
              <a:buNone/>
            </a:pPr>
            <a:r>
              <a:rPr lang="en-US" sz="2000" b="1" dirty="0" smtClean="0"/>
              <a:t>German-Austrian </a:t>
            </a:r>
            <a:r>
              <a:rPr lang="en-US" sz="2000" b="1" dirty="0"/>
              <a:t>Aspirin Trial</a:t>
            </a:r>
            <a:r>
              <a:rPr lang="en-US" sz="2000" dirty="0"/>
              <a:t>, </a:t>
            </a:r>
            <a:r>
              <a:rPr lang="en-US" sz="2000" dirty="0" err="1"/>
              <a:t>Breddin</a:t>
            </a:r>
            <a:r>
              <a:rPr lang="en-US" sz="2000" dirty="0"/>
              <a:t> K et al. Circulation 1980;62 (</a:t>
            </a:r>
            <a:r>
              <a:rPr lang="en-US" sz="2000" dirty="0" err="1"/>
              <a:t>suppl</a:t>
            </a:r>
            <a:r>
              <a:rPr lang="en-US" sz="2000" dirty="0"/>
              <a:t> V):V-63-V-72</a:t>
            </a:r>
            <a:r>
              <a:rPr lang="en-US" sz="2000" dirty="0" smtClean="0"/>
              <a:t>).</a:t>
            </a:r>
          </a:p>
          <a:p>
            <a:pPr marL="0" indent="0" algn="r">
              <a:lnSpc>
                <a:spcPct val="100000"/>
              </a:lnSpc>
              <a:spcBef>
                <a:spcPts val="0"/>
              </a:spcBef>
              <a:buNone/>
            </a:pPr>
            <a:endParaRPr lang="en-US" sz="2000" dirty="0" smtClean="0"/>
          </a:p>
          <a:p>
            <a:pPr>
              <a:lnSpc>
                <a:spcPct val="100000"/>
              </a:lnSpc>
              <a:spcBef>
                <a:spcPts val="0"/>
              </a:spcBef>
            </a:pPr>
            <a:r>
              <a:rPr lang="en-US" dirty="0" smtClean="0"/>
              <a:t>These </a:t>
            </a:r>
            <a:r>
              <a:rPr lang="en-US" dirty="0"/>
              <a:t>trials also show that there is increased risk of bleeding with combination of aspirin and oral anticoagulation without added benefit.</a:t>
            </a:r>
          </a:p>
          <a:p>
            <a:pPr marL="0" indent="0">
              <a:lnSpc>
                <a:spcPct val="100000"/>
              </a:lnSpc>
              <a:spcBef>
                <a:spcPts val="0"/>
              </a:spcBef>
              <a:buNone/>
            </a:pPr>
            <a:endParaRPr lang="en-US" sz="2000" dirty="0"/>
          </a:p>
        </p:txBody>
      </p:sp>
    </p:spTree>
    <p:extLst>
      <p:ext uri="{BB962C8B-B14F-4D97-AF65-F5344CB8AC3E}">
        <p14:creationId xmlns:p14="http://schemas.microsoft.com/office/powerpoint/2010/main" val="3069915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68"/>
            <a:ext cx="10515600" cy="1325563"/>
          </a:xfrm>
        </p:spPr>
        <p:txBody>
          <a:bodyPr>
            <a:normAutofit/>
          </a:bodyPr>
          <a:lstStyle/>
          <a:p>
            <a:r>
              <a:rPr lang="en-US" sz="3200" dirty="0" smtClean="0"/>
              <a:t>WARIS II</a:t>
            </a:r>
            <a:endParaRPr lang="en-US" sz="3200" dirty="0"/>
          </a:p>
        </p:txBody>
      </p:sp>
      <p:sp>
        <p:nvSpPr>
          <p:cNvPr id="3" name="Content Placeholder 2"/>
          <p:cNvSpPr>
            <a:spLocks noGrp="1"/>
          </p:cNvSpPr>
          <p:nvPr>
            <p:ph idx="1"/>
          </p:nvPr>
        </p:nvSpPr>
        <p:spPr>
          <a:xfrm>
            <a:off x="838200" y="928479"/>
            <a:ext cx="10515600" cy="2133900"/>
          </a:xfrm>
        </p:spPr>
        <p:txBody>
          <a:bodyPr/>
          <a:lstStyle/>
          <a:p>
            <a:r>
              <a:rPr lang="en-US" dirty="0" smtClean="0"/>
              <a:t>N=3630 patients after MI</a:t>
            </a:r>
          </a:p>
          <a:p>
            <a:pPr lvl="1"/>
            <a:r>
              <a:rPr lang="en-US" dirty="0" smtClean="0"/>
              <a:t>1216 randomized to warfarin (INR 2.8-4.2)</a:t>
            </a:r>
          </a:p>
          <a:p>
            <a:pPr lvl="1"/>
            <a:r>
              <a:rPr lang="en-US" dirty="0" smtClean="0"/>
              <a:t>1206 randomized to aspirin 160 mg daily</a:t>
            </a:r>
          </a:p>
          <a:p>
            <a:pPr lvl="1"/>
            <a:r>
              <a:rPr lang="en-US" dirty="0" smtClean="0"/>
              <a:t>1208 aspirin 75 mg plus warfarin (INR 2.0-2.5)</a:t>
            </a:r>
          </a:p>
          <a:p>
            <a:pPr marL="457200" lvl="1" indent="0">
              <a:buNone/>
            </a:pPr>
            <a:r>
              <a:rPr lang="en-US" dirty="0" smtClean="0"/>
              <a:t>Primary outcome: composite of nonfatal MI, thromboembolic stroke, death</a:t>
            </a:r>
          </a:p>
          <a:p>
            <a:pPr lvl="1"/>
            <a:endParaRPr lang="en-US" dirty="0"/>
          </a:p>
        </p:txBody>
      </p:sp>
      <p:pic>
        <p:nvPicPr>
          <p:cNvPr id="4" name="Picture 3"/>
          <p:cNvPicPr>
            <a:picLocks noChangeAspect="1"/>
          </p:cNvPicPr>
          <p:nvPr/>
        </p:nvPicPr>
        <p:blipFill>
          <a:blip r:embed="rId2"/>
          <a:stretch>
            <a:fillRect/>
          </a:stretch>
        </p:blipFill>
        <p:spPr>
          <a:xfrm>
            <a:off x="1552755" y="3062379"/>
            <a:ext cx="3502324" cy="2977429"/>
          </a:xfrm>
          <a:prstGeom prst="rect">
            <a:avLst/>
          </a:prstGeom>
        </p:spPr>
      </p:pic>
      <p:sp>
        <p:nvSpPr>
          <p:cNvPr id="5" name="TextBox 4"/>
          <p:cNvSpPr txBox="1"/>
          <p:nvPr/>
        </p:nvSpPr>
        <p:spPr>
          <a:xfrm>
            <a:off x="6556075" y="3260785"/>
            <a:ext cx="5141344" cy="2031325"/>
          </a:xfrm>
          <a:prstGeom prst="rect">
            <a:avLst/>
          </a:prstGeom>
          <a:noFill/>
        </p:spPr>
        <p:txBody>
          <a:bodyPr wrap="square" rtlCol="0">
            <a:spAutoFit/>
          </a:bodyPr>
          <a:lstStyle/>
          <a:p>
            <a:r>
              <a:rPr lang="en-US" dirty="0" smtClean="0"/>
              <a:t>			</a:t>
            </a:r>
            <a:r>
              <a:rPr lang="en-US" b="1" u="sng" dirty="0" smtClean="0"/>
              <a:t>Rate ratio, 95% CI</a:t>
            </a:r>
          </a:p>
          <a:p>
            <a:r>
              <a:rPr lang="en-US" dirty="0" smtClean="0"/>
              <a:t>Warfarin vs ASA		</a:t>
            </a:r>
            <a:r>
              <a:rPr lang="en-US" b="1" dirty="0" smtClean="0"/>
              <a:t>0.81 (0.69-0.95)</a:t>
            </a:r>
          </a:p>
          <a:p>
            <a:endParaRPr lang="en-US" dirty="0"/>
          </a:p>
          <a:p>
            <a:r>
              <a:rPr lang="en-US" dirty="0" smtClean="0"/>
              <a:t>Warfarin + ASA vs ASA	</a:t>
            </a:r>
            <a:r>
              <a:rPr lang="en-US" b="1" dirty="0" smtClean="0"/>
              <a:t>0.71 (0.60-0.83)</a:t>
            </a:r>
          </a:p>
          <a:p>
            <a:endParaRPr lang="en-US" dirty="0"/>
          </a:p>
          <a:p>
            <a:r>
              <a:rPr lang="en-US" dirty="0" smtClean="0"/>
              <a:t>Warfarin + ASA vs warfarin	0.87 (0.73-1.03)</a:t>
            </a:r>
          </a:p>
          <a:p>
            <a:r>
              <a:rPr lang="en-US" dirty="0" smtClean="0"/>
              <a:t>alone	</a:t>
            </a:r>
            <a:endParaRPr lang="en-US" dirty="0"/>
          </a:p>
        </p:txBody>
      </p:sp>
      <p:sp>
        <p:nvSpPr>
          <p:cNvPr id="6" name="TextBox 5"/>
          <p:cNvSpPr txBox="1"/>
          <p:nvPr/>
        </p:nvSpPr>
        <p:spPr>
          <a:xfrm>
            <a:off x="6159260" y="5451894"/>
            <a:ext cx="5934974" cy="646331"/>
          </a:xfrm>
          <a:prstGeom prst="rect">
            <a:avLst/>
          </a:prstGeom>
          <a:noFill/>
        </p:spPr>
        <p:txBody>
          <a:bodyPr wrap="square" rtlCol="0">
            <a:spAutoFit/>
          </a:bodyPr>
          <a:lstStyle/>
          <a:p>
            <a:r>
              <a:rPr lang="en-US" dirty="0"/>
              <a:t>Warfarin and the combination of warfarin and aspirin were associated with an increase in risk of major bleeding. </a:t>
            </a:r>
          </a:p>
        </p:txBody>
      </p:sp>
    </p:spTree>
    <p:extLst>
      <p:ext uri="{BB962C8B-B14F-4D97-AF65-F5344CB8AC3E}">
        <p14:creationId xmlns:p14="http://schemas.microsoft.com/office/powerpoint/2010/main" val="1813683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startup/recruitment profile</a:t>
            </a:r>
          </a:p>
        </p:txBody>
      </p:sp>
      <p:sp>
        <p:nvSpPr>
          <p:cNvPr id="3" name="Content Placeholder 2"/>
          <p:cNvSpPr>
            <a:spLocks noGrp="1"/>
          </p:cNvSpPr>
          <p:nvPr>
            <p:ph idx="1"/>
          </p:nvPr>
        </p:nvSpPr>
        <p:spPr>
          <a:xfrm>
            <a:off x="838200" y="1825625"/>
            <a:ext cx="8531711" cy="3782695"/>
          </a:xfrm>
        </p:spPr>
        <p:txBody>
          <a:bodyPr>
            <a:normAutofit fontScale="92500" lnSpcReduction="20000"/>
          </a:bodyPr>
          <a:lstStyle/>
          <a:p>
            <a:pPr marL="0" indent="0">
              <a:buNone/>
            </a:pPr>
            <a:r>
              <a:rPr lang="en-US" dirty="0"/>
              <a:t>In past month:</a:t>
            </a:r>
          </a:p>
          <a:p>
            <a:r>
              <a:rPr lang="en-US" dirty="0" smtClean="0"/>
              <a:t>116 </a:t>
            </a:r>
            <a:r>
              <a:rPr lang="en-US" dirty="0"/>
              <a:t>sites released to </a:t>
            </a:r>
            <a:r>
              <a:rPr lang="en-US" dirty="0" smtClean="0"/>
              <a:t>enroll; no change</a:t>
            </a:r>
          </a:p>
          <a:p>
            <a:pPr lvl="1"/>
            <a:r>
              <a:rPr lang="en-US" dirty="0" smtClean="0"/>
              <a:t>143 sites in </a:t>
            </a:r>
            <a:r>
              <a:rPr lang="en-US" dirty="0" err="1" smtClean="0"/>
              <a:t>WebDCU</a:t>
            </a:r>
            <a:r>
              <a:rPr lang="en-US" dirty="0" smtClean="0"/>
              <a:t>; goal 180 sites</a:t>
            </a:r>
            <a:endParaRPr lang="en-US" dirty="0"/>
          </a:p>
          <a:p>
            <a:endParaRPr lang="en-US" dirty="0"/>
          </a:p>
          <a:p>
            <a:r>
              <a:rPr lang="en-US" dirty="0" smtClean="0"/>
              <a:t>63 </a:t>
            </a:r>
            <a:r>
              <a:rPr lang="en-US" dirty="0"/>
              <a:t>→ </a:t>
            </a:r>
            <a:r>
              <a:rPr lang="en-US" dirty="0" smtClean="0"/>
              <a:t>64 </a:t>
            </a:r>
            <a:r>
              <a:rPr lang="en-US" dirty="0"/>
              <a:t>sites with at least one randomization</a:t>
            </a:r>
          </a:p>
          <a:p>
            <a:pPr lvl="1"/>
            <a:r>
              <a:rPr lang="en-US" dirty="0"/>
              <a:t>Randomizations 0-10</a:t>
            </a:r>
          </a:p>
          <a:p>
            <a:pPr lvl="1"/>
            <a:r>
              <a:rPr lang="en-US" dirty="0"/>
              <a:t>Randomizations per month: 0 – </a:t>
            </a:r>
            <a:r>
              <a:rPr lang="en-US" dirty="0" smtClean="0"/>
              <a:t>0.93 </a:t>
            </a:r>
            <a:r>
              <a:rPr lang="en-US" dirty="0"/>
              <a:t>(mean 0.18)</a:t>
            </a:r>
          </a:p>
          <a:p>
            <a:pPr lvl="1"/>
            <a:endParaRPr lang="en-US" dirty="0"/>
          </a:p>
          <a:p>
            <a:r>
              <a:rPr lang="en-US" dirty="0" smtClean="0"/>
              <a:t>101 </a:t>
            </a:r>
            <a:r>
              <a:rPr lang="en-US" dirty="0"/>
              <a:t>→ </a:t>
            </a:r>
            <a:r>
              <a:rPr lang="en-US" dirty="0" smtClean="0"/>
              <a:t>106 </a:t>
            </a:r>
            <a:r>
              <a:rPr lang="en-US" dirty="0"/>
              <a:t>sites with at least one consent</a:t>
            </a:r>
          </a:p>
          <a:p>
            <a:pPr lvl="1"/>
            <a:r>
              <a:rPr lang="en-US" dirty="0"/>
              <a:t>Range 0 to </a:t>
            </a:r>
            <a:r>
              <a:rPr lang="en-US" dirty="0" smtClean="0"/>
              <a:t>31 </a:t>
            </a:r>
            <a:r>
              <a:rPr lang="en-US" dirty="0"/>
              <a:t>consents per site</a:t>
            </a:r>
          </a:p>
        </p:txBody>
      </p:sp>
    </p:spTree>
    <p:extLst>
      <p:ext uri="{BB962C8B-B14F-4D97-AF65-F5344CB8AC3E}">
        <p14:creationId xmlns:p14="http://schemas.microsoft.com/office/powerpoint/2010/main" val="8374874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Expert consensus opinion </a:t>
            </a:r>
            <a:r>
              <a:rPr lang="en-US" sz="3200" dirty="0" smtClean="0"/>
              <a:t>suggests </a:t>
            </a:r>
            <a:r>
              <a:rPr lang="en-US" sz="3200" dirty="0"/>
              <a:t>that anticoagulation is as effective as antiplatelet therapy for prevention of cardiac </a:t>
            </a:r>
            <a:r>
              <a:rPr lang="en-US" sz="3200" dirty="0" smtClean="0"/>
              <a:t>events</a:t>
            </a:r>
            <a:endParaRPr lang="en-US" sz="3200" dirty="0"/>
          </a:p>
        </p:txBody>
      </p:sp>
      <p:sp>
        <p:nvSpPr>
          <p:cNvPr id="3" name="Content Placeholder 2"/>
          <p:cNvSpPr>
            <a:spLocks noGrp="1"/>
          </p:cNvSpPr>
          <p:nvPr>
            <p:ph idx="1"/>
          </p:nvPr>
        </p:nvSpPr>
        <p:spPr>
          <a:xfrm>
            <a:off x="838200" y="1690688"/>
            <a:ext cx="10515600" cy="4255998"/>
          </a:xfrm>
        </p:spPr>
        <p:txBody>
          <a:bodyPr>
            <a:normAutofit fontScale="70000" lnSpcReduction="20000"/>
          </a:bodyPr>
          <a:lstStyle/>
          <a:p>
            <a:r>
              <a:rPr lang="en-US" sz="3100" dirty="0" smtClean="0"/>
              <a:t>In patients with AF, “risk </a:t>
            </a:r>
            <a:r>
              <a:rPr lang="en-US" sz="3100" dirty="0"/>
              <a:t>for major bleeding side effects is increased substantially with combination therapy, and such therapy may not be needed in most patients with combined AF and CAD, because prior studies demonstrated that oral anticoagulation with VKA therapy is at least as effective as antiplatelet therapy for prevention of MI</a:t>
            </a:r>
            <a:r>
              <a:rPr lang="en-US" sz="3100" dirty="0" smtClean="0"/>
              <a:t>.”</a:t>
            </a:r>
          </a:p>
          <a:p>
            <a:pPr marL="0" indent="0" algn="r">
              <a:buNone/>
            </a:pPr>
            <a:r>
              <a:rPr lang="en-US" sz="3100" dirty="0" smtClean="0"/>
              <a:t>Kernan WN, et al. AHA Secondary prevention guidelines. </a:t>
            </a:r>
            <a:r>
              <a:rPr lang="en-US" sz="3100" i="1" dirty="0"/>
              <a:t>Stroke</a:t>
            </a:r>
            <a:r>
              <a:rPr lang="en-US" sz="3100" dirty="0"/>
              <a:t> </a:t>
            </a:r>
            <a:r>
              <a:rPr lang="en-US" sz="3100" dirty="0" smtClean="0"/>
              <a:t>2014;45:2160-2236.</a:t>
            </a:r>
          </a:p>
          <a:p>
            <a:r>
              <a:rPr lang="en-US" sz="3100" dirty="0" smtClean="0"/>
              <a:t>“The </a:t>
            </a:r>
            <a:r>
              <a:rPr lang="en-US" sz="3100" dirty="0"/>
              <a:t>conclusion that can be drawn from the studies of warfarin in MI patients is that it is at least as effective as aspirin and possibly more so in reducing the risk of recurrent MI, thromboembolic stroke, and death… These data taken together…suggest that [warfarin] can serve as a stand-alone therapy in MI patients who also have AF requiring warfarin to reduce stroke risk</a:t>
            </a:r>
            <a:r>
              <a:rPr lang="en-US" sz="3100" dirty="0" smtClean="0"/>
              <a:t>.” </a:t>
            </a:r>
          </a:p>
          <a:p>
            <a:r>
              <a:rPr lang="en-US" sz="3100" dirty="0" smtClean="0"/>
              <a:t>“Published </a:t>
            </a:r>
            <a:r>
              <a:rPr lang="en-US" sz="3100" dirty="0"/>
              <a:t>data to date offer no obvious rationale for adding aspirin to warfarin in CAD patients with AF unless they have a coronary stent, because the combination appears to increase bleeding risk substantially, and warfarin alone protects against the risk of both stroke and recurrent MI</a:t>
            </a:r>
            <a:r>
              <a:rPr lang="en-US" sz="3100" dirty="0" smtClean="0"/>
              <a:t>.”</a:t>
            </a:r>
          </a:p>
          <a:p>
            <a:pPr marL="0" indent="0" algn="r">
              <a:buNone/>
            </a:pPr>
            <a:r>
              <a:rPr lang="en-US" sz="3100" dirty="0" smtClean="0"/>
              <a:t>Marc Fisher and Joe </a:t>
            </a:r>
            <a:r>
              <a:rPr lang="en-US" sz="3100" dirty="0" err="1" smtClean="0"/>
              <a:t>Loscalzo</a:t>
            </a:r>
            <a:r>
              <a:rPr lang="en-US" sz="3100" dirty="0" smtClean="0"/>
              <a:t>. </a:t>
            </a:r>
            <a:r>
              <a:rPr lang="en-US" sz="3100" i="1" dirty="0" smtClean="0"/>
              <a:t>Stroke</a:t>
            </a:r>
            <a:r>
              <a:rPr lang="en-US" sz="3100" dirty="0" smtClean="0"/>
              <a:t> 2011;42:278-281.</a:t>
            </a:r>
            <a:endParaRPr lang="en-US" sz="2000" dirty="0"/>
          </a:p>
        </p:txBody>
      </p:sp>
    </p:spTree>
    <p:extLst>
      <p:ext uri="{BB962C8B-B14F-4D97-AF65-F5344CB8AC3E}">
        <p14:creationId xmlns:p14="http://schemas.microsoft.com/office/powerpoint/2010/main" val="3704547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B916-FA78-F24D-83BD-0ECB7A51E8BF}"/>
              </a:ext>
            </a:extLst>
          </p:cNvPr>
          <p:cNvSpPr>
            <a:spLocks noGrp="1"/>
          </p:cNvSpPr>
          <p:nvPr>
            <p:ph type="title"/>
          </p:nvPr>
        </p:nvSpPr>
        <p:spPr/>
        <p:txBody>
          <a:bodyPr>
            <a:normAutofit/>
          </a:bodyPr>
          <a:lstStyle/>
          <a:p>
            <a:r>
              <a:rPr lang="en-US" dirty="0"/>
              <a:t>Patients whose doctors think they must be on </a:t>
            </a:r>
            <a:r>
              <a:rPr lang="en-US" dirty="0" smtClean="0"/>
              <a:t>rivaroxaban or other DOAC </a:t>
            </a:r>
            <a:r>
              <a:rPr lang="en-US" i="1" dirty="0"/>
              <a:t>and</a:t>
            </a:r>
            <a:r>
              <a:rPr lang="en-US" dirty="0"/>
              <a:t> </a:t>
            </a:r>
            <a:r>
              <a:rPr lang="en-US" dirty="0" smtClean="0"/>
              <a:t>aspirin</a:t>
            </a:r>
            <a:endParaRPr lang="en-US" dirty="0"/>
          </a:p>
        </p:txBody>
      </p:sp>
      <p:sp>
        <p:nvSpPr>
          <p:cNvPr id="4" name="Content Placeholder 3"/>
          <p:cNvSpPr>
            <a:spLocks noGrp="1"/>
          </p:cNvSpPr>
          <p:nvPr>
            <p:ph idx="1"/>
          </p:nvPr>
        </p:nvSpPr>
        <p:spPr>
          <a:xfrm>
            <a:off x="838200" y="1690687"/>
            <a:ext cx="10515600" cy="3917633"/>
          </a:xfrm>
        </p:spPr>
        <p:txBody>
          <a:bodyPr>
            <a:normAutofit fontScale="92500" lnSpcReduction="10000"/>
          </a:bodyPr>
          <a:lstStyle/>
          <a:p>
            <a:r>
              <a:rPr lang="en-US" dirty="0" smtClean="0"/>
              <a:t>COMPASS trial</a:t>
            </a:r>
          </a:p>
          <a:p>
            <a:r>
              <a:rPr lang="en-US" dirty="0"/>
              <a:t>Double-blinded randomized trial </a:t>
            </a:r>
            <a:r>
              <a:rPr lang="en-US" dirty="0" smtClean="0"/>
              <a:t>in patients with stable atherosclerotic disease of: </a:t>
            </a:r>
          </a:p>
          <a:p>
            <a:pPr lvl="1"/>
            <a:r>
              <a:rPr lang="en-US" dirty="0" err="1" smtClean="0"/>
              <a:t>rivaroxaban</a:t>
            </a:r>
            <a:r>
              <a:rPr lang="en-US" dirty="0" smtClean="0"/>
              <a:t> 2.5 mg BID PLUS aspirin 100 mg daily</a:t>
            </a:r>
          </a:p>
          <a:p>
            <a:pPr lvl="1"/>
            <a:r>
              <a:rPr lang="en-US" dirty="0" err="1" smtClean="0"/>
              <a:t>rivaroxaban</a:t>
            </a:r>
            <a:r>
              <a:rPr lang="en-US" dirty="0" smtClean="0"/>
              <a:t> 5 mg  BID</a:t>
            </a:r>
          </a:p>
          <a:p>
            <a:pPr lvl="1"/>
            <a:r>
              <a:rPr lang="en-US" dirty="0" smtClean="0"/>
              <a:t>aspirin 100 mg daily</a:t>
            </a:r>
          </a:p>
          <a:p>
            <a:r>
              <a:rPr lang="en-US" dirty="0" smtClean="0"/>
              <a:t>27,395 participants </a:t>
            </a:r>
            <a:r>
              <a:rPr lang="en-US" dirty="0"/>
              <a:t>enrolled at </a:t>
            </a:r>
            <a:r>
              <a:rPr lang="en-US" dirty="0" smtClean="0"/>
              <a:t>602 </a:t>
            </a:r>
            <a:r>
              <a:rPr lang="en-US" dirty="0"/>
              <a:t>sites in </a:t>
            </a:r>
            <a:r>
              <a:rPr lang="en-US" dirty="0" smtClean="0"/>
              <a:t>33 </a:t>
            </a:r>
            <a:r>
              <a:rPr lang="en-US" dirty="0"/>
              <a:t>countries:</a:t>
            </a:r>
          </a:p>
          <a:p>
            <a:pPr lvl="1">
              <a:buFont typeface="LucidaGrande" charset="0"/>
              <a:buChar char="-"/>
            </a:pPr>
            <a:r>
              <a:rPr lang="en-US" dirty="0" smtClean="0"/>
              <a:t>CAD, PAD</a:t>
            </a:r>
          </a:p>
          <a:p>
            <a:pPr lvl="1">
              <a:buFont typeface="LucidaGrande" charset="0"/>
              <a:buChar char="-"/>
            </a:pPr>
            <a:r>
              <a:rPr lang="en-US" dirty="0" smtClean="0"/>
              <a:t>If &lt; 65 </a:t>
            </a:r>
            <a:r>
              <a:rPr lang="en-US" dirty="0" err="1" smtClean="0"/>
              <a:t>yo</a:t>
            </a:r>
            <a:r>
              <a:rPr lang="en-US" dirty="0" smtClean="0"/>
              <a:t>: </a:t>
            </a:r>
            <a:r>
              <a:rPr lang="en-US" dirty="0" err="1" smtClean="0"/>
              <a:t>athero</a:t>
            </a:r>
            <a:r>
              <a:rPr lang="en-US" dirty="0" smtClean="0"/>
              <a:t> in 2 vascular beds or 2 additional RFs, including non-lacunar ischemic stroke </a:t>
            </a:r>
            <a:r>
              <a:rPr lang="en-US" u="sng" dirty="0" smtClean="0"/>
              <a:t>&gt;</a:t>
            </a:r>
            <a:r>
              <a:rPr lang="en-US" dirty="0" smtClean="0"/>
              <a:t> 1 month earlier</a:t>
            </a:r>
          </a:p>
          <a:p>
            <a:pPr lvl="1">
              <a:buFont typeface="LucidaGrande" charset="0"/>
              <a:buChar char="-"/>
            </a:pPr>
            <a:r>
              <a:rPr lang="en-US" dirty="0" smtClean="0"/>
              <a:t>Excluded: recent </a:t>
            </a:r>
            <a:r>
              <a:rPr lang="en-US" dirty="0"/>
              <a:t>stroke or previous hemorrhagic or lacunar stroke</a:t>
            </a:r>
          </a:p>
        </p:txBody>
      </p:sp>
      <p:sp>
        <p:nvSpPr>
          <p:cNvPr id="5" name="Text Box 4"/>
          <p:cNvSpPr txBox="1">
            <a:spLocks noChangeArrowheads="1"/>
          </p:cNvSpPr>
          <p:nvPr/>
        </p:nvSpPr>
        <p:spPr bwMode="auto">
          <a:xfrm>
            <a:off x="6563762" y="5735871"/>
            <a:ext cx="5500859" cy="268663"/>
          </a:xfrm>
          <a:prstGeom prst="rect">
            <a:avLst/>
          </a:prstGeom>
          <a:noFill/>
          <a:ln w="9525">
            <a:noFill/>
            <a:miter lim="800000"/>
            <a:headEnd/>
            <a:tailEnd/>
          </a:ln>
        </p:spPr>
        <p:txBody>
          <a:bodyPr wrap="square" lIns="0" tIns="0" rIns="0" bIns="0">
            <a:spAutoFit/>
          </a:bodyPr>
          <a:lstStyle/>
          <a:p>
            <a:pPr eaLnBrk="1">
              <a:lnSpc>
                <a:spcPct val="97000"/>
              </a:lnSpc>
              <a:buClr>
                <a:srgbClr val="FFFFFF"/>
              </a:buClr>
              <a:buSzPct val="45000"/>
              <a:buFont typeface="StarSymbol" charset="0"/>
              <a:buNone/>
              <a:tabLst>
                <a:tab pos="723900" algn="l"/>
                <a:tab pos="1447800" algn="l"/>
                <a:tab pos="2171700" algn="l"/>
                <a:tab pos="2895600" algn="l"/>
                <a:tab pos="3619500" algn="l"/>
              </a:tabLst>
            </a:pPr>
            <a:r>
              <a:rPr lang="en-GB" dirty="0" err="1" smtClean="0">
                <a:latin typeface="Arial" charset="0"/>
              </a:rPr>
              <a:t>Eikelboom</a:t>
            </a:r>
            <a:r>
              <a:rPr lang="en-GB" dirty="0" smtClean="0">
                <a:latin typeface="Arial" charset="0"/>
              </a:rPr>
              <a:t> JW et al. N </a:t>
            </a:r>
            <a:r>
              <a:rPr lang="en-GB" dirty="0" err="1" smtClean="0">
                <a:latin typeface="Arial" charset="0"/>
              </a:rPr>
              <a:t>Engl</a:t>
            </a:r>
            <a:r>
              <a:rPr lang="en-GB" dirty="0" smtClean="0">
                <a:latin typeface="Arial" charset="0"/>
              </a:rPr>
              <a:t> J Med ;377:1319-1330.</a:t>
            </a:r>
            <a:endParaRPr lang="en-GB" dirty="0">
              <a:latin typeface="Arial" charset="0"/>
            </a:endParaRPr>
          </a:p>
        </p:txBody>
      </p:sp>
    </p:spTree>
    <p:extLst>
      <p:ext uri="{BB962C8B-B14F-4D97-AF65-F5344CB8AC3E}">
        <p14:creationId xmlns:p14="http://schemas.microsoft.com/office/powerpoint/2010/main" val="20721944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p:cNvPicPr>
            <a:picLocks noChangeAspect="1"/>
          </p:cNvPicPr>
          <p:nvPr/>
        </p:nvPicPr>
        <p:blipFill>
          <a:blip r:embed="rId2" cstate="print"/>
          <a:stretch>
            <a:fillRect/>
          </a:stretch>
        </p:blipFill>
        <p:spPr>
          <a:xfrm>
            <a:off x="692281" y="896900"/>
            <a:ext cx="6648798" cy="4677285"/>
          </a:xfrm>
          <a:prstGeom prst="rect">
            <a:avLst/>
          </a:prstGeom>
        </p:spPr>
      </p:pic>
      <p:sp>
        <p:nvSpPr>
          <p:cNvPr id="5" name="Text Box 4"/>
          <p:cNvSpPr txBox="1">
            <a:spLocks noChangeArrowheads="1"/>
          </p:cNvSpPr>
          <p:nvPr/>
        </p:nvSpPr>
        <p:spPr bwMode="auto">
          <a:xfrm>
            <a:off x="8115588" y="5987980"/>
            <a:ext cx="3646052" cy="179152"/>
          </a:xfrm>
          <a:prstGeom prst="rect">
            <a:avLst/>
          </a:prstGeom>
          <a:noFill/>
          <a:ln w="9525">
            <a:noFill/>
            <a:miter lim="800000"/>
            <a:headEnd/>
            <a:tailEnd/>
          </a:ln>
        </p:spPr>
        <p:txBody>
          <a:bodyPr wrap="square" lIns="0" tIns="0" rIns="0" bIns="0">
            <a:spAutoFit/>
          </a:bodyPr>
          <a:lstStyle/>
          <a:p>
            <a:pPr eaLnBrk="1">
              <a:lnSpc>
                <a:spcPct val="97000"/>
              </a:lnSpc>
              <a:buClr>
                <a:srgbClr val="FFFFFF"/>
              </a:buClr>
              <a:buSzPct val="45000"/>
              <a:buFont typeface="StarSymbol" charset="0"/>
              <a:buNone/>
              <a:tabLst>
                <a:tab pos="723900" algn="l"/>
                <a:tab pos="1447800" algn="l"/>
                <a:tab pos="2171700" algn="l"/>
                <a:tab pos="2895600" algn="l"/>
                <a:tab pos="3619500" algn="l"/>
              </a:tabLst>
            </a:pPr>
            <a:r>
              <a:rPr lang="en-GB" sz="1200" dirty="0" err="1" smtClean="0">
                <a:latin typeface="Arial" charset="0"/>
              </a:rPr>
              <a:t>Eikelboom</a:t>
            </a:r>
            <a:r>
              <a:rPr lang="en-GB" sz="1200" dirty="0" smtClean="0">
                <a:latin typeface="Arial" charset="0"/>
              </a:rPr>
              <a:t> JW et al. N </a:t>
            </a:r>
            <a:r>
              <a:rPr lang="en-GB" sz="1200" dirty="0" err="1" smtClean="0">
                <a:latin typeface="Arial" charset="0"/>
              </a:rPr>
              <a:t>Engl</a:t>
            </a:r>
            <a:r>
              <a:rPr lang="en-GB" sz="1200" dirty="0" smtClean="0">
                <a:latin typeface="Arial" charset="0"/>
              </a:rPr>
              <a:t> J Med ;377:1319-1330.</a:t>
            </a:r>
            <a:endParaRPr lang="en-GB" sz="1200" dirty="0">
              <a:latin typeface="Arial" charset="0"/>
            </a:endParaRPr>
          </a:p>
        </p:txBody>
      </p:sp>
      <p:sp>
        <p:nvSpPr>
          <p:cNvPr id="6" name="Rectangle 5"/>
          <p:cNvSpPr/>
          <p:nvPr/>
        </p:nvSpPr>
        <p:spPr>
          <a:xfrm>
            <a:off x="1883391" y="140834"/>
            <a:ext cx="9689909" cy="646331"/>
          </a:xfrm>
          <a:prstGeom prst="rect">
            <a:avLst/>
          </a:prstGeom>
        </p:spPr>
        <p:txBody>
          <a:bodyPr wrap="square">
            <a:spAutoFit/>
          </a:bodyPr>
          <a:lstStyle/>
          <a:p>
            <a:pPr algn="ctr"/>
            <a:r>
              <a:rPr lang="en-US" dirty="0" smtClean="0">
                <a:solidFill>
                  <a:srgbClr val="4D4D4D"/>
                </a:solidFill>
                <a:latin typeface="ff-quadraat-web-pro"/>
              </a:rPr>
              <a:t>COMPASS: Primary outcome=composite </a:t>
            </a:r>
            <a:r>
              <a:rPr lang="en-US" dirty="0">
                <a:solidFill>
                  <a:srgbClr val="4D4D4D"/>
                </a:solidFill>
                <a:latin typeface="ff-quadraat-web-pro"/>
              </a:rPr>
              <a:t>of cardiovascular death, stroke, or myocardial infarction.</a:t>
            </a:r>
            <a:endParaRPr lang="en-US" dirty="0"/>
          </a:p>
        </p:txBody>
      </p:sp>
      <p:sp>
        <p:nvSpPr>
          <p:cNvPr id="2" name="TextBox 1"/>
          <p:cNvSpPr txBox="1"/>
          <p:nvPr/>
        </p:nvSpPr>
        <p:spPr>
          <a:xfrm>
            <a:off x="7539487" y="3803738"/>
            <a:ext cx="4563373" cy="1477328"/>
          </a:xfrm>
          <a:prstGeom prst="rect">
            <a:avLst/>
          </a:prstGeom>
          <a:noFill/>
        </p:spPr>
        <p:txBody>
          <a:bodyPr wrap="square" rtlCol="0">
            <a:spAutoFit/>
          </a:bodyPr>
          <a:lstStyle/>
          <a:p>
            <a:r>
              <a:rPr lang="en-US" dirty="0" smtClean="0"/>
              <a:t>		</a:t>
            </a:r>
          </a:p>
          <a:p>
            <a:r>
              <a:rPr lang="en-US" dirty="0" smtClean="0"/>
              <a:t>	</a:t>
            </a:r>
            <a:endParaRPr lang="en-US" dirty="0"/>
          </a:p>
          <a:p>
            <a:r>
              <a:rPr lang="en-US" dirty="0" smtClean="0"/>
              <a:t>	</a:t>
            </a:r>
            <a:endParaRPr lang="en-US" dirty="0"/>
          </a:p>
          <a:p>
            <a:r>
              <a:rPr lang="en-US" dirty="0" smtClean="0"/>
              <a:t>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749578099"/>
              </p:ext>
            </p:extLst>
          </p:nvPr>
        </p:nvGraphicFramePr>
        <p:xfrm>
          <a:off x="7539487" y="1368890"/>
          <a:ext cx="4563372" cy="2834640"/>
        </p:xfrm>
        <a:graphic>
          <a:graphicData uri="http://schemas.openxmlformats.org/drawingml/2006/table">
            <a:tbl>
              <a:tblPr firstRow="1" bandRow="1">
                <a:tableStyleId>{5C22544A-7EE6-4342-B048-85BDC9FD1C3A}</a:tableStyleId>
              </a:tblPr>
              <a:tblGrid>
                <a:gridCol w="1521124">
                  <a:extLst>
                    <a:ext uri="{9D8B030D-6E8A-4147-A177-3AD203B41FA5}">
                      <a16:colId xmlns:a16="http://schemas.microsoft.com/office/drawing/2014/main" val="20000"/>
                    </a:ext>
                  </a:extLst>
                </a:gridCol>
                <a:gridCol w="1521124">
                  <a:extLst>
                    <a:ext uri="{9D8B030D-6E8A-4147-A177-3AD203B41FA5}">
                      <a16:colId xmlns:a16="http://schemas.microsoft.com/office/drawing/2014/main" val="20001"/>
                    </a:ext>
                  </a:extLst>
                </a:gridCol>
                <a:gridCol w="1521124">
                  <a:extLst>
                    <a:ext uri="{9D8B030D-6E8A-4147-A177-3AD203B41FA5}">
                      <a16:colId xmlns:a16="http://schemas.microsoft.com/office/drawing/2014/main" val="20002"/>
                    </a:ext>
                  </a:extLst>
                </a:gridCol>
              </a:tblGrid>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Overall primary </a:t>
                      </a:r>
                    </a:p>
                    <a:p>
                      <a:r>
                        <a:rPr lang="en-US" dirty="0" smtClean="0">
                          <a:solidFill>
                            <a:schemeClr val="tx1"/>
                          </a:solidFill>
                        </a:rPr>
                        <a:t>outcome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Major bleeding</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dirty="0" smtClean="0"/>
                        <a:t>Aspirin alone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5.4%</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1.9%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US" dirty="0" smtClean="0"/>
                        <a:t>Rivaroxaban alone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4.9%	</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2.8%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dirty="0" smtClean="0"/>
                        <a:t>Rivaroxaban  + ASA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 4.1%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t>3.1%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777011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59887" y="171922"/>
            <a:ext cx="9034222" cy="5682078"/>
          </a:xfrm>
          <a:prstGeom prst="rect">
            <a:avLst/>
          </a:prstGeom>
        </p:spPr>
      </p:pic>
      <p:sp>
        <p:nvSpPr>
          <p:cNvPr id="5" name="Text Box 4"/>
          <p:cNvSpPr txBox="1">
            <a:spLocks noChangeArrowheads="1"/>
          </p:cNvSpPr>
          <p:nvPr/>
        </p:nvSpPr>
        <p:spPr bwMode="auto">
          <a:xfrm>
            <a:off x="7797139" y="5988191"/>
            <a:ext cx="4536629" cy="268663"/>
          </a:xfrm>
          <a:prstGeom prst="rect">
            <a:avLst/>
          </a:prstGeom>
          <a:noFill/>
          <a:ln w="9525">
            <a:noFill/>
            <a:miter lim="800000"/>
            <a:headEnd/>
            <a:tailEnd/>
          </a:ln>
        </p:spPr>
        <p:txBody>
          <a:bodyPr wrap="square" lIns="0" tIns="0" rIns="0" bIns="0">
            <a:spAutoFit/>
          </a:bodyPr>
          <a:lstStyle/>
          <a:p>
            <a:pPr eaLnBrk="1">
              <a:lnSpc>
                <a:spcPct val="97000"/>
              </a:lnSpc>
              <a:buClr>
                <a:srgbClr val="FFFFFF"/>
              </a:buClr>
              <a:buSzPct val="45000"/>
              <a:buFont typeface="StarSymbol" charset="0"/>
              <a:buNone/>
              <a:tabLst>
                <a:tab pos="723900" algn="l"/>
                <a:tab pos="1447800" algn="l"/>
                <a:tab pos="2171700" algn="l"/>
                <a:tab pos="2895600" algn="l"/>
                <a:tab pos="3619500" algn="l"/>
              </a:tabLst>
            </a:pPr>
            <a:r>
              <a:rPr lang="en-GB" dirty="0" err="1" smtClean="0">
                <a:latin typeface="Arial" charset="0"/>
              </a:rPr>
              <a:t>Eikelboom</a:t>
            </a:r>
            <a:r>
              <a:rPr lang="en-GB" dirty="0" smtClean="0">
                <a:latin typeface="Arial" charset="0"/>
              </a:rPr>
              <a:t> JW et al. NEJM;377:1319-1330.</a:t>
            </a:r>
            <a:endParaRPr lang="en-GB" dirty="0">
              <a:latin typeface="Arial" charset="0"/>
            </a:endParaRPr>
          </a:p>
        </p:txBody>
      </p:sp>
      <p:sp>
        <p:nvSpPr>
          <p:cNvPr id="6" name="Rectangle 5"/>
          <p:cNvSpPr/>
          <p:nvPr/>
        </p:nvSpPr>
        <p:spPr>
          <a:xfrm>
            <a:off x="1690255" y="4965088"/>
            <a:ext cx="8534400" cy="4658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9788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8985" y="218363"/>
            <a:ext cx="5759355" cy="461665"/>
          </a:xfrm>
          <a:prstGeom prst="rect">
            <a:avLst/>
          </a:prstGeom>
          <a:noFill/>
        </p:spPr>
        <p:txBody>
          <a:bodyPr wrap="square" rtlCol="0">
            <a:spAutoFit/>
          </a:bodyPr>
          <a:lstStyle/>
          <a:p>
            <a:pPr algn="ctr"/>
            <a:r>
              <a:rPr lang="en-US" sz="2400" b="1" dirty="0" smtClean="0"/>
              <a:t>COMPASS Stroke Outcomes</a:t>
            </a:r>
            <a:endParaRPr lang="en-US" sz="2400" b="1" dirty="0"/>
          </a:p>
        </p:txBody>
      </p:sp>
      <p:sp>
        <p:nvSpPr>
          <p:cNvPr id="5" name="TextBox 4"/>
          <p:cNvSpPr txBox="1"/>
          <p:nvPr/>
        </p:nvSpPr>
        <p:spPr>
          <a:xfrm>
            <a:off x="6305266" y="5609230"/>
            <a:ext cx="5333126" cy="369332"/>
          </a:xfrm>
          <a:prstGeom prst="rect">
            <a:avLst/>
          </a:prstGeom>
          <a:noFill/>
        </p:spPr>
        <p:txBody>
          <a:bodyPr wrap="square" rtlCol="0">
            <a:spAutoFit/>
          </a:bodyPr>
          <a:lstStyle/>
          <a:p>
            <a:r>
              <a:rPr lang="en-US" dirty="0" smtClean="0"/>
              <a:t>Sharma M et al. Circulation 2019;139(9</a:t>
            </a:r>
            <a:r>
              <a:rPr lang="en-US" dirty="0"/>
              <a:t>):1134-1145.</a:t>
            </a:r>
          </a:p>
        </p:txBody>
      </p:sp>
      <p:pic>
        <p:nvPicPr>
          <p:cNvPr id="2" name="Picture 1"/>
          <p:cNvPicPr>
            <a:picLocks noChangeAspect="1"/>
          </p:cNvPicPr>
          <p:nvPr/>
        </p:nvPicPr>
        <p:blipFill>
          <a:blip r:embed="rId2"/>
          <a:stretch>
            <a:fillRect/>
          </a:stretch>
        </p:blipFill>
        <p:spPr>
          <a:xfrm>
            <a:off x="723014" y="587908"/>
            <a:ext cx="11015330" cy="5113442"/>
          </a:xfrm>
          <a:prstGeom prst="rect">
            <a:avLst/>
          </a:prstGeom>
        </p:spPr>
      </p:pic>
    </p:spTree>
    <p:extLst>
      <p:ext uri="{BB962C8B-B14F-4D97-AF65-F5344CB8AC3E}">
        <p14:creationId xmlns:p14="http://schemas.microsoft.com/office/powerpoint/2010/main" val="9245330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B916-FA78-F24D-83BD-0ECB7A51E8BF}"/>
              </a:ext>
            </a:extLst>
          </p:cNvPr>
          <p:cNvSpPr>
            <a:spLocks noGrp="1"/>
          </p:cNvSpPr>
          <p:nvPr>
            <p:ph type="title"/>
          </p:nvPr>
        </p:nvSpPr>
        <p:spPr/>
        <p:txBody>
          <a:bodyPr>
            <a:normAutofit fontScale="90000"/>
          </a:bodyPr>
          <a:lstStyle/>
          <a:p>
            <a:r>
              <a:rPr lang="en-US" dirty="0"/>
              <a:t>Patients whose doctors think they must be on </a:t>
            </a:r>
            <a:r>
              <a:rPr lang="en-US" dirty="0" err="1" smtClean="0"/>
              <a:t>rivaroxaban</a:t>
            </a:r>
            <a:r>
              <a:rPr lang="en-US" dirty="0" smtClean="0"/>
              <a:t> or other DOAC </a:t>
            </a:r>
            <a:r>
              <a:rPr lang="en-US" i="1" dirty="0"/>
              <a:t>and</a:t>
            </a:r>
            <a:r>
              <a:rPr lang="en-US" dirty="0"/>
              <a:t> </a:t>
            </a:r>
            <a:r>
              <a:rPr lang="en-US" dirty="0" smtClean="0"/>
              <a:t>aspirin</a:t>
            </a:r>
            <a:r>
              <a:rPr lang="en-US" dirty="0"/>
              <a:t/>
            </a:r>
            <a:br>
              <a:rPr lang="en-US" dirty="0"/>
            </a:br>
            <a:endParaRPr lang="en-US" dirty="0"/>
          </a:p>
        </p:txBody>
      </p:sp>
      <p:sp>
        <p:nvSpPr>
          <p:cNvPr id="5" name="Text Box 4"/>
          <p:cNvSpPr txBox="1">
            <a:spLocks noChangeArrowheads="1"/>
          </p:cNvSpPr>
          <p:nvPr/>
        </p:nvSpPr>
        <p:spPr bwMode="auto">
          <a:xfrm>
            <a:off x="7134734" y="5601540"/>
            <a:ext cx="4929887" cy="179152"/>
          </a:xfrm>
          <a:prstGeom prst="rect">
            <a:avLst/>
          </a:prstGeom>
          <a:noFill/>
          <a:ln w="9525">
            <a:noFill/>
            <a:miter lim="800000"/>
            <a:headEnd/>
            <a:tailEnd/>
          </a:ln>
        </p:spPr>
        <p:txBody>
          <a:bodyPr wrap="square" lIns="0" tIns="0" rIns="0" bIns="0">
            <a:spAutoFit/>
          </a:bodyPr>
          <a:lstStyle/>
          <a:p>
            <a:pPr marL="0" marR="0" lvl="0" indent="0" algn="l" defTabSz="914400" rtl="0" eaLnBrk="1" fontAlgn="auto" latinLnBrk="0" hangingPunct="1">
              <a:lnSpc>
                <a:spcPct val="97000"/>
              </a:lnSpc>
              <a:spcBef>
                <a:spcPts val="0"/>
              </a:spcBef>
              <a:spcAft>
                <a:spcPts val="0"/>
              </a:spcAft>
              <a:buClr>
                <a:srgbClr val="FFFFFF"/>
              </a:buClr>
              <a:buSzPct val="45000"/>
              <a:buFont typeface="StarSymbol" charset="0"/>
              <a:buNone/>
              <a:tabLst>
                <a:tab pos="723900" algn="l"/>
                <a:tab pos="1447800" algn="l"/>
                <a:tab pos="2171700" algn="l"/>
                <a:tab pos="2895600" algn="l"/>
                <a:tab pos="3619500" algn="l"/>
              </a:tabLst>
              <a:defRPr/>
            </a:pPr>
            <a:r>
              <a:rPr kumimoji="0" lang="en-GB" sz="1200" b="1" i="0" u="none" strike="noStrike" kern="1200" cap="none" spc="0" normalizeH="0" baseline="0" noProof="0" dirty="0" err="1" smtClean="0">
                <a:ln>
                  <a:noFill/>
                </a:ln>
                <a:solidFill>
                  <a:prstClr val="black"/>
                </a:solidFill>
                <a:effectLst/>
                <a:uLnTx/>
                <a:uFillTx/>
                <a:latin typeface="Arial" charset="0"/>
                <a:ea typeface="+mn-ea"/>
                <a:cs typeface="+mn-cs"/>
              </a:rPr>
              <a:t>Eikelboom</a:t>
            </a:r>
            <a:r>
              <a:rPr kumimoji="0" lang="en-GB" sz="1200" b="1" i="0" u="none" strike="noStrike" kern="1200" cap="none" spc="0" normalizeH="0" baseline="0" noProof="0" dirty="0" smtClean="0">
                <a:ln>
                  <a:noFill/>
                </a:ln>
                <a:solidFill>
                  <a:prstClr val="black"/>
                </a:solidFill>
                <a:effectLst/>
                <a:uLnTx/>
                <a:uFillTx/>
                <a:latin typeface="Arial" charset="0"/>
                <a:ea typeface="+mn-ea"/>
                <a:cs typeface="+mn-cs"/>
              </a:rPr>
              <a:t> JW et al. N </a:t>
            </a:r>
            <a:r>
              <a:rPr kumimoji="0" lang="en-GB" sz="1200" b="1" i="0" u="none" strike="noStrike" kern="1200" cap="none" spc="0" normalizeH="0" baseline="0" noProof="0" dirty="0" err="1" smtClean="0">
                <a:ln>
                  <a:noFill/>
                </a:ln>
                <a:solidFill>
                  <a:prstClr val="black"/>
                </a:solidFill>
                <a:effectLst/>
                <a:uLnTx/>
                <a:uFillTx/>
                <a:latin typeface="Arial" charset="0"/>
                <a:ea typeface="+mn-ea"/>
                <a:cs typeface="+mn-cs"/>
              </a:rPr>
              <a:t>Engl</a:t>
            </a:r>
            <a:r>
              <a:rPr kumimoji="0" lang="en-GB" sz="1200" b="1" i="0" u="none" strike="noStrike" kern="1200" cap="none" spc="0" normalizeH="0" baseline="0" noProof="0" dirty="0" smtClean="0">
                <a:ln>
                  <a:noFill/>
                </a:ln>
                <a:solidFill>
                  <a:prstClr val="black"/>
                </a:solidFill>
                <a:effectLst/>
                <a:uLnTx/>
                <a:uFillTx/>
                <a:latin typeface="Arial" charset="0"/>
                <a:ea typeface="+mn-ea"/>
                <a:cs typeface="+mn-cs"/>
              </a:rPr>
              <a:t> J Med ;377:1319-1330</a:t>
            </a:r>
            <a:endParaRPr kumimoji="0" lang="en-GB" sz="120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 name="Content Placeholder 2"/>
          <p:cNvSpPr>
            <a:spLocks noGrp="1"/>
          </p:cNvSpPr>
          <p:nvPr>
            <p:ph idx="1"/>
          </p:nvPr>
        </p:nvSpPr>
        <p:spPr>
          <a:xfrm>
            <a:off x="838200" y="1533237"/>
            <a:ext cx="10515600" cy="4068304"/>
          </a:xfrm>
        </p:spPr>
        <p:txBody>
          <a:bodyPr>
            <a:normAutofit fontScale="85000" lnSpcReduction="10000"/>
          </a:bodyPr>
          <a:lstStyle/>
          <a:p>
            <a:r>
              <a:rPr lang="en-US" dirty="0" smtClean="0"/>
              <a:t>COMPASS is not relevant to our patient population</a:t>
            </a:r>
          </a:p>
          <a:p>
            <a:r>
              <a:rPr lang="en-US" dirty="0" smtClean="0"/>
              <a:t>The COMPASS trial was </a:t>
            </a:r>
            <a:r>
              <a:rPr lang="en-US" b="1" i="1" dirty="0" smtClean="0"/>
              <a:t>not</a:t>
            </a:r>
            <a:r>
              <a:rPr lang="en-US" dirty="0" smtClean="0"/>
              <a:t> a trial in stroke patients</a:t>
            </a:r>
          </a:p>
          <a:p>
            <a:r>
              <a:rPr lang="en-US" dirty="0" smtClean="0"/>
              <a:t>Patients were eligible because they had other forms of atherosclerotic disease</a:t>
            </a:r>
          </a:p>
          <a:p>
            <a:r>
              <a:rPr lang="en-US" dirty="0" smtClean="0"/>
              <a:t>Less than 4% of patients had a history of stroke</a:t>
            </a:r>
          </a:p>
          <a:p>
            <a:r>
              <a:rPr lang="en-US" dirty="0" smtClean="0"/>
              <a:t>ARCADIA patients are specifically eligible because of having cardiac embolism, not atherosclerosis, as likely cause of stroke</a:t>
            </a:r>
          </a:p>
          <a:p>
            <a:r>
              <a:rPr lang="en-US" dirty="0" smtClean="0"/>
              <a:t>COMPASS also confirms prior trials with warfarin showing that OAC is as effective as aspirin at preventing recurrent cardiovascular events in patients with CAD (and PAD): p value for difference between DOAC and ASA 0.12.</a:t>
            </a:r>
          </a:p>
          <a:p>
            <a:r>
              <a:rPr lang="en-US" dirty="0" smtClean="0"/>
              <a:t>COMPASS does not show any net clinical benefit for rivaroxaban over aspirin.</a:t>
            </a:r>
          </a:p>
          <a:p>
            <a:pPr marL="0" indent="0">
              <a:buNone/>
            </a:pPr>
            <a:endParaRPr lang="en-US" dirty="0"/>
          </a:p>
        </p:txBody>
      </p:sp>
    </p:spTree>
    <p:extLst>
      <p:ext uri="{BB962C8B-B14F-4D97-AF65-F5344CB8AC3E}">
        <p14:creationId xmlns:p14="http://schemas.microsoft.com/office/powerpoint/2010/main" val="13930787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075" y="856634"/>
            <a:ext cx="10515600" cy="5066494"/>
          </a:xfrm>
        </p:spPr>
        <p:txBody>
          <a:bodyPr>
            <a:normAutofit fontScale="70000" lnSpcReduction="20000"/>
          </a:bodyPr>
          <a:lstStyle/>
          <a:p>
            <a:pPr marL="0" indent="0">
              <a:buNone/>
            </a:pPr>
            <a:r>
              <a:rPr lang="en-US" sz="3200" b="1" dirty="0"/>
              <a:t>Question</a:t>
            </a:r>
            <a:r>
              <a:rPr lang="en-US" sz="3200" dirty="0"/>
              <a:t>: </a:t>
            </a:r>
            <a:r>
              <a:rPr lang="en-US" sz="3200" dirty="0" smtClean="0"/>
              <a:t>An 81 year </a:t>
            </a:r>
            <a:r>
              <a:rPr lang="en-US" sz="3200" dirty="0"/>
              <a:t>old </a:t>
            </a:r>
            <a:r>
              <a:rPr lang="en-US" sz="3200" dirty="0" smtClean="0"/>
              <a:t>man with a past history of minor stroke presents with right hemiparesis. He has a small left frontal infarction. He had been taking aspirin 81 mg daily for secondary prevention, as well as simvastatin 40 mg. </a:t>
            </a:r>
          </a:p>
          <a:p>
            <a:pPr marL="0" indent="0">
              <a:buNone/>
            </a:pPr>
            <a:r>
              <a:rPr lang="en-US" sz="3200" dirty="0" smtClean="0"/>
              <a:t>You discuss the ARCADIA trial with the patient. His daughter asks why he should be in the trial if there is a chance that he could get ASA 81 mg. He was already on aspirin 81 mg, she says, and it clearly didn’t work.</a:t>
            </a:r>
          </a:p>
          <a:p>
            <a:pPr marL="0" indent="0">
              <a:buNone/>
            </a:pPr>
            <a:r>
              <a:rPr lang="en-US" sz="3200" dirty="0" smtClean="0"/>
              <a:t>Which of the following statements is true:</a:t>
            </a:r>
          </a:p>
          <a:p>
            <a:pPr marL="514350" indent="-514350">
              <a:buAutoNum type="arabicPeriod"/>
            </a:pPr>
            <a:r>
              <a:rPr lang="en-US" sz="3200" dirty="0" smtClean="0"/>
              <a:t>There is no evidence from randomized trials that increasing the dose of aspirin from 81 to 325 mg daily reduces the risk of recurrent stroke.</a:t>
            </a:r>
          </a:p>
          <a:p>
            <a:pPr marL="514350" indent="-514350">
              <a:buAutoNum type="arabicPeriod"/>
            </a:pPr>
            <a:r>
              <a:rPr lang="en-US" sz="3200" dirty="0" smtClean="0"/>
              <a:t>There is evidence from randomized trials that atorvastatin 80 mg daily reduces risk of recurrent stroke.</a:t>
            </a:r>
          </a:p>
          <a:p>
            <a:pPr marL="514350" indent="-514350">
              <a:buAutoNum type="arabicPeriod"/>
            </a:pPr>
            <a:r>
              <a:rPr lang="en-US" sz="3200" dirty="0" smtClean="0"/>
              <a:t>Patients on either aspirin or anticoagulants may experience recurrent stroke despite treatment (“treatment </a:t>
            </a:r>
            <a:r>
              <a:rPr lang="en-US" sz="3200" dirty="0"/>
              <a:t>failure</a:t>
            </a:r>
            <a:r>
              <a:rPr lang="en-US" sz="3200" dirty="0" smtClean="0"/>
              <a:t>”).</a:t>
            </a:r>
          </a:p>
          <a:p>
            <a:pPr marL="514350" indent="-514350">
              <a:buAutoNum type="arabicPeriod"/>
            </a:pPr>
            <a:r>
              <a:rPr lang="en-US" sz="3200" dirty="0" smtClean="0"/>
              <a:t>All of the above.</a:t>
            </a:r>
          </a:p>
          <a:p>
            <a:pPr marL="0" indent="0">
              <a:buNone/>
            </a:pPr>
            <a:r>
              <a:rPr lang="en-US" dirty="0"/>
              <a:t/>
            </a:r>
            <a:br>
              <a:rPr lang="en-US" dirty="0"/>
            </a:br>
            <a:endParaRPr lang="en-US" dirty="0"/>
          </a:p>
        </p:txBody>
      </p:sp>
    </p:spTree>
    <p:extLst>
      <p:ext uri="{BB962C8B-B14F-4D97-AF65-F5344CB8AC3E}">
        <p14:creationId xmlns:p14="http://schemas.microsoft.com/office/powerpoint/2010/main" val="29682709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075" y="856634"/>
            <a:ext cx="10515600" cy="5066494"/>
          </a:xfrm>
        </p:spPr>
        <p:txBody>
          <a:bodyPr>
            <a:normAutofit fontScale="70000" lnSpcReduction="20000"/>
          </a:bodyPr>
          <a:lstStyle/>
          <a:p>
            <a:pPr marL="0" indent="0">
              <a:buNone/>
            </a:pPr>
            <a:r>
              <a:rPr lang="en-US" sz="3200" b="1" dirty="0"/>
              <a:t>Question</a:t>
            </a:r>
            <a:r>
              <a:rPr lang="en-US" sz="3200" dirty="0"/>
              <a:t>: </a:t>
            </a:r>
            <a:r>
              <a:rPr lang="en-US" sz="3200" dirty="0" smtClean="0"/>
              <a:t>An 81 year </a:t>
            </a:r>
            <a:r>
              <a:rPr lang="en-US" sz="3200" dirty="0"/>
              <a:t>old </a:t>
            </a:r>
            <a:r>
              <a:rPr lang="en-US" sz="3200" dirty="0" smtClean="0"/>
              <a:t>man with a past history of minor stroke presents with right hemiparesis. He has a small left frontal infarction. He had been taking aspirin 81 mg daily for secondary prevention, as well as simvastatin 40 mg. </a:t>
            </a:r>
          </a:p>
          <a:p>
            <a:pPr marL="0" indent="0">
              <a:buNone/>
            </a:pPr>
            <a:r>
              <a:rPr lang="en-US" sz="3200" dirty="0" smtClean="0"/>
              <a:t>You discuss the ARCADIA trial with the patient. His daughter asks why he should be in the trial if there is a chance that he could get ASA 81 mg. He was already on aspirin 81 mg, she says, and it clearly didn’t work.</a:t>
            </a:r>
          </a:p>
          <a:p>
            <a:pPr marL="0" indent="0">
              <a:buNone/>
            </a:pPr>
            <a:r>
              <a:rPr lang="en-US" sz="3200" dirty="0" smtClean="0"/>
              <a:t>Which of the following statements is true:</a:t>
            </a:r>
          </a:p>
          <a:p>
            <a:pPr marL="514350" indent="-514350">
              <a:buAutoNum type="arabicPeriod"/>
            </a:pPr>
            <a:r>
              <a:rPr lang="en-US" sz="3200" dirty="0" smtClean="0"/>
              <a:t>There is no evidence from randomized trials that increasing the dose of aspirin from 81 to 325 mg daily reduces the risk of recurrent stroke.</a:t>
            </a:r>
          </a:p>
          <a:p>
            <a:pPr marL="514350" indent="-514350">
              <a:buAutoNum type="arabicPeriod"/>
            </a:pPr>
            <a:r>
              <a:rPr lang="en-US" sz="3200" dirty="0" smtClean="0"/>
              <a:t>There is evidence from randomized trials that atorvastatin 80 mg daily reduces risk of recurrent stroke.</a:t>
            </a:r>
          </a:p>
          <a:p>
            <a:pPr marL="514350" indent="-514350">
              <a:buAutoNum type="arabicPeriod"/>
            </a:pPr>
            <a:r>
              <a:rPr lang="en-US" sz="3200" dirty="0" smtClean="0"/>
              <a:t>Patients on either aspirin or anticoagulants may experience recurrent stroke despite treatment (“treatment </a:t>
            </a:r>
            <a:r>
              <a:rPr lang="en-US" sz="3200" dirty="0"/>
              <a:t>failure</a:t>
            </a:r>
            <a:r>
              <a:rPr lang="en-US" sz="3200" dirty="0" smtClean="0"/>
              <a:t>”).</a:t>
            </a:r>
          </a:p>
          <a:p>
            <a:pPr marL="514350" indent="-514350">
              <a:buAutoNum type="arabicPeriod"/>
            </a:pPr>
            <a:r>
              <a:rPr lang="en-US" sz="3200" b="1" dirty="0" smtClean="0"/>
              <a:t>All of the above.</a:t>
            </a:r>
          </a:p>
          <a:p>
            <a:pPr marL="0" indent="0">
              <a:buNone/>
            </a:pPr>
            <a:r>
              <a:rPr lang="en-US" dirty="0"/>
              <a:t/>
            </a:r>
            <a:br>
              <a:rPr lang="en-US" dirty="0"/>
            </a:br>
            <a:endParaRPr lang="en-US" dirty="0"/>
          </a:p>
        </p:txBody>
      </p:sp>
      <p:sp>
        <p:nvSpPr>
          <p:cNvPr id="2" name="Rectangle 1"/>
          <p:cNvSpPr/>
          <p:nvPr/>
        </p:nvSpPr>
        <p:spPr>
          <a:xfrm>
            <a:off x="688075" y="4635795"/>
            <a:ext cx="2469795" cy="3827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33244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B916-FA78-F24D-83BD-0ECB7A51E8BF}"/>
              </a:ext>
            </a:extLst>
          </p:cNvPr>
          <p:cNvSpPr>
            <a:spLocks noGrp="1"/>
          </p:cNvSpPr>
          <p:nvPr>
            <p:ph type="title"/>
          </p:nvPr>
        </p:nvSpPr>
        <p:spPr/>
        <p:txBody>
          <a:bodyPr>
            <a:normAutofit/>
          </a:bodyPr>
          <a:lstStyle/>
          <a:p>
            <a:r>
              <a:rPr lang="en-US" sz="3600" dirty="0"/>
              <a:t>Patients who had their stroke while taking aspirin and </a:t>
            </a:r>
            <a:r>
              <a:rPr lang="en-US" sz="3600" dirty="0" smtClean="0"/>
              <a:t>are </a:t>
            </a:r>
            <a:r>
              <a:rPr lang="en-US" sz="3600" dirty="0"/>
              <a:t>afraid to be randomized to aspirin </a:t>
            </a:r>
            <a:r>
              <a:rPr lang="en-US" sz="3600" dirty="0" smtClean="0"/>
              <a:t>81 mg alone</a:t>
            </a:r>
            <a:endParaRPr lang="en-US" sz="3600" dirty="0"/>
          </a:p>
        </p:txBody>
      </p:sp>
      <p:sp>
        <p:nvSpPr>
          <p:cNvPr id="5" name="Content Placeholder 4"/>
          <p:cNvSpPr>
            <a:spLocks noGrp="1"/>
          </p:cNvSpPr>
          <p:nvPr>
            <p:ph idx="1"/>
          </p:nvPr>
        </p:nvSpPr>
        <p:spPr>
          <a:xfrm>
            <a:off x="838200" y="1690689"/>
            <a:ext cx="10515600" cy="3917632"/>
          </a:xfrm>
        </p:spPr>
        <p:txBody>
          <a:bodyPr>
            <a:normAutofit fontScale="92500" lnSpcReduction="20000"/>
          </a:bodyPr>
          <a:lstStyle/>
          <a:p>
            <a:r>
              <a:rPr lang="en-US" dirty="0"/>
              <a:t>The limitations of concept of aspirin failure </a:t>
            </a:r>
          </a:p>
          <a:p>
            <a:r>
              <a:rPr lang="en-US" dirty="0"/>
              <a:t>Patients could have had the event sooner had they been on a different agent</a:t>
            </a:r>
          </a:p>
          <a:p>
            <a:r>
              <a:rPr lang="en-US" dirty="0"/>
              <a:t>Patients could have had a bleeding event, even a fatal one, had they been on a higher dose of aspirin</a:t>
            </a:r>
          </a:p>
          <a:p>
            <a:r>
              <a:rPr lang="en-US" dirty="0"/>
              <a:t>Misconception that it is only about failure of </a:t>
            </a:r>
            <a:r>
              <a:rPr lang="en-US" dirty="0" err="1"/>
              <a:t>antithrombotics</a:t>
            </a:r>
            <a:endParaRPr lang="en-US" dirty="0"/>
          </a:p>
          <a:p>
            <a:pPr lvl="1"/>
            <a:r>
              <a:rPr lang="en-US" dirty="0"/>
              <a:t>Compliance</a:t>
            </a:r>
          </a:p>
          <a:p>
            <a:pPr lvl="1"/>
            <a:r>
              <a:rPr lang="en-US" dirty="0"/>
              <a:t>Patients could have had “statin failure”</a:t>
            </a:r>
          </a:p>
          <a:p>
            <a:pPr lvl="1"/>
            <a:r>
              <a:rPr lang="en-US" dirty="0"/>
              <a:t>Importance of addressing other risk factors (BP and hyperglycemia)</a:t>
            </a:r>
          </a:p>
          <a:p>
            <a:r>
              <a:rPr lang="en-US" dirty="0"/>
              <a:t>No evidence that 325 mg is more effective than 81 mg </a:t>
            </a:r>
          </a:p>
          <a:p>
            <a:r>
              <a:rPr lang="en-US" dirty="0"/>
              <a:t>FDA recommends dose of aspirin 50-325 mg </a:t>
            </a:r>
            <a:r>
              <a:rPr lang="en-US" dirty="0" smtClean="0"/>
              <a:t>daily</a:t>
            </a:r>
            <a:endParaRPr lang="en-US" dirty="0"/>
          </a:p>
        </p:txBody>
      </p:sp>
    </p:spTree>
    <p:extLst>
      <p:ext uri="{BB962C8B-B14F-4D97-AF65-F5344CB8AC3E}">
        <p14:creationId xmlns:p14="http://schemas.microsoft.com/office/powerpoint/2010/main" val="6702084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B916-FA78-F24D-83BD-0ECB7A51E8BF}"/>
              </a:ext>
            </a:extLst>
          </p:cNvPr>
          <p:cNvSpPr>
            <a:spLocks noGrp="1"/>
          </p:cNvSpPr>
          <p:nvPr>
            <p:ph type="title"/>
          </p:nvPr>
        </p:nvSpPr>
        <p:spPr/>
        <p:txBody>
          <a:bodyPr/>
          <a:lstStyle/>
          <a:p>
            <a:r>
              <a:rPr lang="en-US" dirty="0"/>
              <a:t>Potential patient concerned about travel?</a:t>
            </a:r>
          </a:p>
        </p:txBody>
      </p:sp>
      <p:sp>
        <p:nvSpPr>
          <p:cNvPr id="3" name="Content Placeholder 2">
            <a:extLst>
              <a:ext uri="{FF2B5EF4-FFF2-40B4-BE49-F238E27FC236}">
                <a16:creationId xmlns:a16="http://schemas.microsoft.com/office/drawing/2014/main" id="{474BD212-C333-B94B-ACFF-966E0F9CB87C}"/>
              </a:ext>
            </a:extLst>
          </p:cNvPr>
          <p:cNvSpPr>
            <a:spLocks noGrp="1"/>
          </p:cNvSpPr>
          <p:nvPr>
            <p:ph idx="1"/>
          </p:nvPr>
        </p:nvSpPr>
        <p:spPr/>
        <p:txBody>
          <a:bodyPr/>
          <a:lstStyle/>
          <a:p>
            <a:r>
              <a:rPr lang="en-US" dirty="0"/>
              <a:t>Many sites get referrals from far away</a:t>
            </a:r>
          </a:p>
          <a:p>
            <a:r>
              <a:rPr lang="en-US" dirty="0"/>
              <a:t>We have heard that some potential patients do not want to travel for follow-up visits</a:t>
            </a:r>
          </a:p>
          <a:p>
            <a:endParaRPr lang="en-US" dirty="0"/>
          </a:p>
        </p:txBody>
      </p:sp>
    </p:spTree>
    <p:extLst>
      <p:ext uri="{BB962C8B-B14F-4D97-AF65-F5344CB8AC3E}">
        <p14:creationId xmlns:p14="http://schemas.microsoft.com/office/powerpoint/2010/main" val="2932542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a:t>
            </a:r>
          </a:p>
        </p:txBody>
      </p:sp>
      <p:sp>
        <p:nvSpPr>
          <p:cNvPr id="3" name="Content Placeholder 2"/>
          <p:cNvSpPr>
            <a:spLocks noGrp="1"/>
          </p:cNvSpPr>
          <p:nvPr>
            <p:ph idx="1"/>
          </p:nvPr>
        </p:nvSpPr>
        <p:spPr>
          <a:xfrm>
            <a:off x="881874" y="1825625"/>
            <a:ext cx="10327409" cy="3782695"/>
          </a:xfrm>
        </p:spPr>
        <p:txBody>
          <a:bodyPr/>
          <a:lstStyle/>
          <a:p>
            <a:pPr marL="0" indent="0">
              <a:buNone/>
            </a:pPr>
            <a:r>
              <a:rPr lang="en-US" dirty="0"/>
              <a:t>In past month:</a:t>
            </a:r>
          </a:p>
          <a:p>
            <a:r>
              <a:rPr lang="en-US" dirty="0" smtClean="0"/>
              <a:t>677 </a:t>
            </a:r>
            <a:r>
              <a:rPr lang="en-US" dirty="0"/>
              <a:t>→ </a:t>
            </a:r>
            <a:r>
              <a:rPr lang="en-US" dirty="0" smtClean="0"/>
              <a:t>748 </a:t>
            </a:r>
            <a:r>
              <a:rPr lang="en-US" dirty="0"/>
              <a:t>patients consented</a:t>
            </a:r>
          </a:p>
          <a:p>
            <a:r>
              <a:rPr lang="en-US" dirty="0"/>
              <a:t>~40% eligible for randomization</a:t>
            </a:r>
          </a:p>
          <a:p>
            <a:r>
              <a:rPr lang="en-US" dirty="0" smtClean="0"/>
              <a:t>166 </a:t>
            </a:r>
            <a:r>
              <a:rPr lang="en-US" dirty="0"/>
              <a:t>→ </a:t>
            </a:r>
            <a:r>
              <a:rPr lang="en-US" dirty="0" smtClean="0"/>
              <a:t>179 </a:t>
            </a:r>
            <a:r>
              <a:rPr lang="en-US" dirty="0"/>
              <a:t>randomized</a:t>
            </a:r>
          </a:p>
          <a:p>
            <a:r>
              <a:rPr lang="en-US" b="1" dirty="0" smtClean="0"/>
              <a:t>38 eligible </a:t>
            </a:r>
            <a:r>
              <a:rPr lang="en-US" b="1" dirty="0"/>
              <a:t>but not yet randomized</a:t>
            </a:r>
          </a:p>
          <a:p>
            <a:endParaRPr lang="en-US" dirty="0"/>
          </a:p>
        </p:txBody>
      </p:sp>
      <p:graphicFrame>
        <p:nvGraphicFramePr>
          <p:cNvPr id="4" name="Chart 3"/>
          <p:cNvGraphicFramePr/>
          <p:nvPr>
            <p:extLst>
              <p:ext uri="{D42A27DB-BD31-4B8C-83A1-F6EECF244321}">
                <p14:modId xmlns:p14="http://schemas.microsoft.com/office/powerpoint/2010/main" val="2282242134"/>
              </p:ext>
            </p:extLst>
          </p:nvPr>
        </p:nvGraphicFramePr>
        <p:xfrm>
          <a:off x="6462346" y="1027906"/>
          <a:ext cx="4436208" cy="39138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60542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B916-FA78-F24D-83BD-0ECB7A51E8BF}"/>
              </a:ext>
            </a:extLst>
          </p:cNvPr>
          <p:cNvSpPr>
            <a:spLocks noGrp="1"/>
          </p:cNvSpPr>
          <p:nvPr>
            <p:ph type="title"/>
          </p:nvPr>
        </p:nvSpPr>
        <p:spPr/>
        <p:txBody>
          <a:bodyPr/>
          <a:lstStyle/>
          <a:p>
            <a:r>
              <a:rPr lang="en-US" dirty="0"/>
              <a:t>Potential patient concerned about travel?</a:t>
            </a:r>
          </a:p>
        </p:txBody>
      </p:sp>
      <p:sp>
        <p:nvSpPr>
          <p:cNvPr id="3" name="Content Placeholder 2">
            <a:extLst>
              <a:ext uri="{FF2B5EF4-FFF2-40B4-BE49-F238E27FC236}">
                <a16:creationId xmlns:a16="http://schemas.microsoft.com/office/drawing/2014/main" id="{474BD212-C333-B94B-ACFF-966E0F9CB87C}"/>
              </a:ext>
            </a:extLst>
          </p:cNvPr>
          <p:cNvSpPr>
            <a:spLocks noGrp="1"/>
          </p:cNvSpPr>
          <p:nvPr>
            <p:ph idx="1"/>
          </p:nvPr>
        </p:nvSpPr>
        <p:spPr/>
        <p:txBody>
          <a:bodyPr/>
          <a:lstStyle/>
          <a:p>
            <a:r>
              <a:rPr lang="en-US" dirty="0"/>
              <a:t>Many sites get referrals from far away</a:t>
            </a:r>
          </a:p>
          <a:p>
            <a:r>
              <a:rPr lang="en-US" dirty="0"/>
              <a:t>We have heard that some potential patients do not want to travel for follow-up </a:t>
            </a:r>
            <a:r>
              <a:rPr lang="en-US" dirty="0" smtClean="0"/>
              <a:t>visits</a:t>
            </a:r>
          </a:p>
          <a:p>
            <a:r>
              <a:rPr lang="en-US" dirty="0" smtClean="0"/>
              <a:t>Coordinators may consider home visits</a:t>
            </a:r>
            <a:endParaRPr lang="en-US" dirty="0"/>
          </a:p>
          <a:p>
            <a:r>
              <a:rPr lang="en-US" dirty="0"/>
              <a:t>PROTOCOL AMENDMENT:</a:t>
            </a:r>
          </a:p>
          <a:p>
            <a:pPr lvl="1"/>
            <a:r>
              <a:rPr lang="en-US" dirty="0"/>
              <a:t>“If in-person visit cannot be done, an interview via telephone or other HIPAA-compliant telehealth technology should be performed.”</a:t>
            </a:r>
          </a:p>
          <a:p>
            <a:pPr lvl="1"/>
            <a:r>
              <a:rPr lang="en-US" dirty="0"/>
              <a:t>Study drug will need to be resupplied by mail</a:t>
            </a:r>
          </a:p>
          <a:p>
            <a:endParaRPr lang="en-US" dirty="0"/>
          </a:p>
        </p:txBody>
      </p:sp>
    </p:spTree>
    <p:extLst>
      <p:ext uri="{BB962C8B-B14F-4D97-AF65-F5344CB8AC3E}">
        <p14:creationId xmlns:p14="http://schemas.microsoft.com/office/powerpoint/2010/main" val="32441435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Screen failure logs</a:t>
            </a:r>
          </a:p>
        </p:txBody>
      </p:sp>
      <p:sp>
        <p:nvSpPr>
          <p:cNvPr id="3" name="TextBox 2"/>
          <p:cNvSpPr txBox="1"/>
          <p:nvPr/>
        </p:nvSpPr>
        <p:spPr>
          <a:xfrm>
            <a:off x="1334219" y="1027906"/>
            <a:ext cx="9523562" cy="958724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smtClean="0">
                <a:ln>
                  <a:noFill/>
                </a:ln>
                <a:solidFill>
                  <a:prstClr val="black"/>
                </a:solidFill>
                <a:effectLst/>
                <a:uLnTx/>
                <a:uFillTx/>
                <a:latin typeface="Calibri" panose="020F0502020204030204"/>
                <a:ea typeface="+mn-ea"/>
                <a:cs typeface="+mn-cs"/>
              </a:rPr>
              <a:t>Screen </a:t>
            </a: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failure logs should include ONLY patients that have </a:t>
            </a:r>
            <a:r>
              <a:rPr kumimoji="0" lang="en-US" sz="1900" b="0" i="0" u="none" strike="noStrike" kern="1200" cap="none" spc="0" normalizeH="0" baseline="0" noProof="0" dirty="0" smtClean="0">
                <a:ln>
                  <a:noFill/>
                </a:ln>
                <a:solidFill>
                  <a:prstClr val="black"/>
                </a:solidFill>
                <a:effectLst/>
                <a:uLnTx/>
                <a:uFillTx/>
                <a:latin typeface="Calibri" panose="020F0502020204030204"/>
                <a:ea typeface="+mn-ea"/>
                <a:cs typeface="+mn-cs"/>
              </a:rPr>
              <a:t>ESUS</a:t>
            </a:r>
          </a:p>
          <a:p>
            <a:pPr marL="742950" lvl="1" indent="-285750">
              <a:buFont typeface="Arial" panose="020B0604020202020204" pitchFamily="34" charset="0"/>
              <a:buChar char="•"/>
              <a:defRPr/>
            </a:pPr>
            <a:r>
              <a:rPr kumimoji="0" lang="en-US" sz="1700" b="0" i="0" u="none" strike="noStrike" kern="1200" cap="none" spc="0" normalizeH="0" baseline="0" noProof="0" dirty="0" smtClean="0">
                <a:ln>
                  <a:noFill/>
                </a:ln>
                <a:solidFill>
                  <a:prstClr val="black"/>
                </a:solidFill>
                <a:effectLst/>
                <a:uLnTx/>
                <a:uFillTx/>
                <a:latin typeface="Calibri" panose="020F0502020204030204"/>
              </a:rPr>
              <a:t>i.e</a:t>
            </a:r>
            <a:r>
              <a:rPr kumimoji="0" lang="en-US" sz="1700" b="0" i="0" u="none" strike="noStrike" kern="1200" cap="none" spc="0" normalizeH="0" baseline="0" noProof="0" dirty="0">
                <a:ln>
                  <a:noFill/>
                </a:ln>
                <a:solidFill>
                  <a:prstClr val="black"/>
                </a:solidFill>
                <a:effectLst/>
                <a:uLnTx/>
                <a:uFillTx/>
                <a:latin typeface="Calibri" panose="020F0502020204030204"/>
              </a:rPr>
              <a:t>., you do NOT need to include patients with known atrial fibrillation, lacunar </a:t>
            </a:r>
            <a:r>
              <a:rPr kumimoji="0" lang="en-US" sz="1700" b="0" i="0" u="none" strike="noStrike" kern="1200" cap="none" spc="0" normalizeH="0" baseline="0" noProof="0" dirty="0" smtClean="0">
                <a:ln>
                  <a:noFill/>
                </a:ln>
                <a:solidFill>
                  <a:prstClr val="black"/>
                </a:solidFill>
                <a:effectLst/>
                <a:uLnTx/>
                <a:uFillTx/>
                <a:latin typeface="Calibri" panose="020F0502020204030204"/>
              </a:rPr>
              <a:t>strokes</a:t>
            </a:r>
            <a:r>
              <a:rPr lang="en-US" sz="1700" dirty="0">
                <a:solidFill>
                  <a:prstClr val="black"/>
                </a:solidFill>
                <a:latin typeface="Calibri" panose="020F0502020204030204"/>
              </a:rPr>
              <a:t>,</a:t>
            </a:r>
            <a:r>
              <a:rPr kumimoji="0" lang="en-US" sz="1700" b="0" i="0" u="none" strike="noStrike" kern="1200" cap="none" spc="0" normalizeH="0" baseline="0" noProof="0" dirty="0" smtClean="0">
                <a:ln>
                  <a:noFill/>
                </a:ln>
                <a:solidFill>
                  <a:prstClr val="black"/>
                </a:solidFill>
                <a:effectLst/>
                <a:uLnTx/>
                <a:uFillTx/>
                <a:latin typeface="Calibri" panose="020F0502020204030204"/>
              </a:rPr>
              <a:t> </a:t>
            </a:r>
            <a:r>
              <a:rPr kumimoji="0" lang="en-US" sz="1700" b="0" i="0" u="none" strike="noStrike" kern="1200" cap="none" spc="0" normalizeH="0" baseline="0" noProof="0" dirty="0">
                <a:ln>
                  <a:noFill/>
                </a:ln>
                <a:solidFill>
                  <a:prstClr val="black"/>
                </a:solidFill>
                <a:effectLst/>
                <a:uLnTx/>
                <a:uFillTx/>
                <a:latin typeface="Calibri" panose="020F0502020204030204"/>
              </a:rPr>
              <a:t>etc</a:t>
            </a:r>
            <a:r>
              <a:rPr kumimoji="0" lang="en-US" sz="1700" b="0" i="0" u="none" strike="noStrike" kern="1200" cap="none" spc="0" normalizeH="0" baseline="0" noProof="0" dirty="0" smtClean="0">
                <a:ln>
                  <a:noFill/>
                </a:ln>
                <a:solidFill>
                  <a:prstClr val="black"/>
                </a:solidFill>
                <a:effectLst/>
                <a:uLnTx/>
                <a:uFillTx/>
                <a:latin typeface="Calibri" panose="020F0502020204030204"/>
              </a:rPr>
              <a:t>.</a:t>
            </a:r>
          </a:p>
          <a:p>
            <a:pPr marL="742950" lvl="1" indent="-285750">
              <a:buFont typeface="Arial" panose="020B0604020202020204" pitchFamily="34" charset="0"/>
              <a:buChar char="•"/>
              <a:defRPr/>
            </a:pPr>
            <a:r>
              <a:rPr lang="en-US" sz="1700" dirty="0" smtClean="0">
                <a:solidFill>
                  <a:prstClr val="black"/>
                </a:solidFill>
                <a:latin typeface="Calibri" panose="020F0502020204030204"/>
              </a:rPr>
              <a:t>Do NOT include subjects for whom stenosis is the cause of stroke</a:t>
            </a:r>
            <a:endParaRPr kumimoji="0" lang="en-US" sz="1700" b="0" i="0" u="none" strike="noStrike" kern="1200" cap="none" spc="0" normalizeH="0" baseline="0" noProof="0" dirty="0" smtClean="0">
              <a:ln>
                <a:noFill/>
              </a:ln>
              <a:solidFill>
                <a:prstClr val="black"/>
              </a:solidFill>
              <a:effectLst/>
              <a:uLnTx/>
              <a:uFillTx/>
              <a:latin typeface="Calibri" panose="020F0502020204030204"/>
            </a:endParaRPr>
          </a:p>
          <a:p>
            <a:pPr marL="742950" lvl="1" indent="-285750">
              <a:buFont typeface="Arial" panose="020B0604020202020204" pitchFamily="34" charset="0"/>
              <a:buChar char="•"/>
              <a:defRPr/>
            </a:pPr>
            <a:r>
              <a:rPr lang="en-US" sz="1700" dirty="0" smtClean="0">
                <a:solidFill>
                  <a:prstClr val="black"/>
                </a:solidFill>
                <a:latin typeface="Calibri" panose="020F0502020204030204"/>
              </a:rPr>
              <a:t>Do NOT include subjects who have not had a stroke</a:t>
            </a:r>
            <a:endParaRPr kumimoji="0" lang="en-US" sz="1700" b="0" i="0" u="none" strike="noStrike" kern="1200" cap="none" spc="0" normalizeH="0" baseline="0" noProof="0" dirty="0" smtClean="0">
              <a:ln>
                <a:noFill/>
              </a:ln>
              <a:solidFill>
                <a:prstClr val="black"/>
              </a:solidFill>
              <a:effectLst/>
              <a:uLnTx/>
              <a:uFillTx/>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smtClean="0">
                <a:ln>
                  <a:noFill/>
                </a:ln>
                <a:solidFill>
                  <a:prstClr val="black"/>
                </a:solidFill>
                <a:effectLst/>
                <a:uLnTx/>
                <a:uFillTx/>
                <a:latin typeface="Calibri" panose="020F0502020204030204"/>
              </a:rPr>
              <a:t>Deceased subjects</a:t>
            </a:r>
            <a:r>
              <a:rPr kumimoji="0" lang="en-US" sz="1900" b="0" i="0" u="none" strike="noStrike" kern="1200" cap="none" spc="0" normalizeH="0" noProof="0" dirty="0" smtClean="0">
                <a:ln>
                  <a:noFill/>
                </a:ln>
                <a:solidFill>
                  <a:prstClr val="black"/>
                </a:solidFill>
                <a:effectLst/>
                <a:uLnTx/>
                <a:uFillTx/>
                <a:latin typeface="Calibri" panose="020F0502020204030204"/>
              </a:rPr>
              <a:t> should not be included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dirty="0" smtClean="0">
                <a:solidFill>
                  <a:prstClr val="black"/>
                </a:solidFill>
                <a:latin typeface="Calibri" panose="020F0502020204030204"/>
              </a:rPr>
              <a:t>Subjects that have been consented should not be included </a:t>
            </a:r>
            <a:endParaRPr kumimoji="0" lang="en-US" sz="1900" b="0" i="0" u="none" strike="noStrike" kern="1200" cap="none" spc="0" normalizeH="0" noProof="0" dirty="0" smtClean="0">
              <a:ln>
                <a:noFill/>
              </a:ln>
              <a:solidFill>
                <a:prstClr val="black"/>
              </a:solidFill>
              <a:effectLst/>
              <a:uLnTx/>
              <a:uFillTx/>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dirty="0" smtClean="0">
                <a:solidFill>
                  <a:prstClr val="black"/>
                </a:solidFill>
                <a:latin typeface="Calibri" panose="020F0502020204030204"/>
              </a:rPr>
              <a:t>When selecting ‘Other’ as the primary reason patient is not consented, please make sure that the reason you are entering in the specify field cannot be coded as one of the available options.</a:t>
            </a:r>
          </a:p>
          <a:p>
            <a:pPr marL="742950" lvl="1" indent="-285750">
              <a:buFont typeface="Arial" panose="020B0604020202020204" pitchFamily="34" charset="0"/>
              <a:buChar char="•"/>
              <a:defRPr/>
            </a:pPr>
            <a:r>
              <a:rPr kumimoji="0" lang="en-US" sz="1700" b="0" i="0" u="none" strike="noStrike" kern="1200" cap="none" spc="0" normalizeH="0" noProof="0" dirty="0" smtClean="0">
                <a:ln>
                  <a:noFill/>
                </a:ln>
                <a:solidFill>
                  <a:prstClr val="black"/>
                </a:solidFill>
                <a:effectLst/>
                <a:uLnTx/>
                <a:uFillTx/>
                <a:latin typeface="Calibri" panose="020F0502020204030204"/>
              </a:rPr>
              <a:t>If the subject refused consent/said they do not want to participate in research/lives too far away/said they do not want to return for follow-ups, this needs to be coded as </a:t>
            </a:r>
            <a:r>
              <a:rPr lang="en-US" sz="1700" noProof="0" dirty="0" smtClean="0"/>
              <a:t>‘</a:t>
            </a:r>
            <a:r>
              <a:rPr lang="en-US" sz="1700" dirty="0" smtClean="0"/>
              <a:t>17 </a:t>
            </a:r>
            <a:r>
              <a:rPr lang="en-US" sz="1700" dirty="0"/>
              <a:t>= Inability to obtain written, informed consent from patient or surrogate for trial </a:t>
            </a:r>
            <a:r>
              <a:rPr lang="en-US" sz="1700" dirty="0" smtClean="0"/>
              <a:t>participation’, not as ‘Other’</a:t>
            </a:r>
            <a:endParaRPr kumimoji="0" lang="en-US" sz="1700" b="0" i="0" u="none" strike="noStrike" kern="1200" cap="none" spc="0" normalizeH="0" noProof="0" dirty="0" smtClean="0">
              <a:ln>
                <a:noFill/>
              </a:ln>
              <a:solidFill>
                <a:prstClr val="black"/>
              </a:solidFill>
              <a:effectLst/>
              <a:uLnTx/>
              <a:uFillTx/>
              <a:latin typeface="Calibri" panose="020F0502020204030204"/>
            </a:endParaRPr>
          </a:p>
          <a:p>
            <a:pPr marL="285750" lvl="0" indent="-285750">
              <a:buFont typeface="Arial" panose="020B0604020202020204" pitchFamily="34" charset="0"/>
              <a:buChar char="•"/>
              <a:defRPr/>
            </a:pPr>
            <a:r>
              <a:rPr kumimoji="0" lang="en-US" sz="1900" b="0" i="0" u="none" strike="noStrike" kern="1200" cap="none" spc="0" normalizeH="0" baseline="0" noProof="0" dirty="0" smtClean="0">
                <a:ln>
                  <a:noFill/>
                </a:ln>
                <a:solidFill>
                  <a:prstClr val="black"/>
                </a:solidFill>
                <a:effectLst/>
                <a:uLnTx/>
                <a:uFillTx/>
                <a:latin typeface="Calibri" panose="020F0502020204030204"/>
              </a:rPr>
              <a:t>Many of the reasons</a:t>
            </a:r>
            <a:r>
              <a:rPr lang="en-US" sz="1900" dirty="0">
                <a:solidFill>
                  <a:prstClr val="black"/>
                </a:solidFill>
              </a:rPr>
              <a:t> that are being entered in the specify field can be coded under the ‘16 = Considered by the investigator to have a condition that precludes follow-up or safe </a:t>
            </a:r>
            <a:r>
              <a:rPr lang="en-US" sz="1900" dirty="0" smtClean="0">
                <a:solidFill>
                  <a:prstClr val="black"/>
                </a:solidFill>
              </a:rPr>
              <a:t>participation’ option</a:t>
            </a:r>
          </a:p>
          <a:p>
            <a:pPr marL="742950" lvl="1" indent="-285750">
              <a:buFont typeface="Arial" panose="020B0604020202020204" pitchFamily="34" charset="0"/>
              <a:buChar char="•"/>
              <a:defRPr/>
            </a:pPr>
            <a:r>
              <a:rPr lang="en-US" sz="1700" dirty="0" smtClean="0">
                <a:solidFill>
                  <a:prstClr val="black"/>
                </a:solidFill>
              </a:rPr>
              <a:t>i.e</a:t>
            </a:r>
            <a:r>
              <a:rPr lang="en-US" sz="1700" smtClean="0">
                <a:solidFill>
                  <a:prstClr val="black"/>
                </a:solidFill>
              </a:rPr>
              <a:t>., </a:t>
            </a:r>
            <a:r>
              <a:rPr lang="en-US" sz="1700" smtClean="0"/>
              <a:t>atherosclerosis</a:t>
            </a:r>
            <a:r>
              <a:rPr lang="en-US" sz="1700" dirty="0" smtClean="0"/>
              <a:t>, ‘documented </a:t>
            </a:r>
            <a:r>
              <a:rPr lang="en-US" sz="1700" dirty="0"/>
              <a:t>history of medication </a:t>
            </a:r>
            <a:r>
              <a:rPr lang="en-US" sz="1700" dirty="0" smtClean="0"/>
              <a:t>noncompliance’, ‘Not </a:t>
            </a:r>
            <a:r>
              <a:rPr lang="en-US" sz="1700" dirty="0"/>
              <a:t>a good candidate. Many </a:t>
            </a:r>
            <a:r>
              <a:rPr lang="en-US" sz="1700" dirty="0" smtClean="0"/>
              <a:t>comorbidities’, alcohol/drug abuse, etc.</a:t>
            </a:r>
          </a:p>
          <a:p>
            <a:pPr marL="285750" lvl="0" indent="-285750">
              <a:buFont typeface="Arial" panose="020B0604020202020204" pitchFamily="34" charset="0"/>
              <a:buChar char="•"/>
              <a:defRPr/>
            </a:pPr>
            <a:r>
              <a:rPr lang="en-US" sz="2000" dirty="0" smtClean="0"/>
              <a:t>Please clean up your screen failure logs accordingly.</a:t>
            </a:r>
          </a:p>
          <a:p>
            <a:pPr marL="742950" lvl="1" indent="-285750">
              <a:buFont typeface="Arial" panose="020B0604020202020204" pitchFamily="34" charset="0"/>
              <a:buChar char="•"/>
              <a:defRPr/>
            </a:pPr>
            <a:endParaRPr lang="en-US" dirty="0">
              <a:solidFill>
                <a:prstClr val="black"/>
              </a:solidFill>
              <a:latin typeface="Calibri" panose="020F0502020204030204"/>
            </a:endParaRPr>
          </a:p>
          <a:p>
            <a:pPr marL="742950" lvl="1" indent="-285750">
              <a:buFont typeface="Arial" panose="020B0604020202020204" pitchFamily="34" charset="0"/>
              <a:buChar char="•"/>
              <a:defRPr/>
            </a:pPr>
            <a:endParaRPr lang="en-US" dirty="0" smtClean="0">
              <a:solidFill>
                <a:prstClr val="black"/>
              </a:solidFill>
              <a:latin typeface="Calibri" panose="020F0502020204030204"/>
            </a:endParaRPr>
          </a:p>
          <a:p>
            <a:pPr marL="742950" lvl="1" indent="-285750">
              <a:buFont typeface="Arial" panose="020B0604020202020204" pitchFamily="34" charset="0"/>
              <a:buChar char="•"/>
              <a:defRPr/>
            </a:pPr>
            <a:endParaRPr lang="en-US" dirty="0" smtClean="0">
              <a:solidFill>
                <a:prstClr val="black"/>
              </a:solidFill>
              <a:latin typeface="Calibri" panose="020F0502020204030204"/>
            </a:endParaRPr>
          </a:p>
          <a:p>
            <a:pPr marL="742950" lvl="1" indent="-285750">
              <a:buFont typeface="Arial" panose="020B0604020202020204" pitchFamily="34" charset="0"/>
              <a:buChar char="•"/>
              <a:defRPr/>
            </a:pPr>
            <a:endParaRPr lang="en-US" sz="2000" dirty="0">
              <a:solidFill>
                <a:prstClr val="black"/>
              </a:solidFill>
              <a:latin typeface="Calibri" panose="020F0502020204030204"/>
            </a:endParaRPr>
          </a:p>
          <a:p>
            <a:pPr marL="742950" lvl="1" indent="-285750">
              <a:buFont typeface="Arial" panose="020B0604020202020204" pitchFamily="34" charset="0"/>
              <a:buChar char="•"/>
              <a:defRPr/>
            </a:pPr>
            <a:endPar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742950" lvl="1" indent="-285750">
              <a:buFont typeface="Arial" panose="020B0604020202020204" pitchFamily="34" charset="0"/>
              <a:buChar char="•"/>
              <a:defRPr/>
            </a:pPr>
            <a:endParaRPr lang="en-US" sz="2000" dirty="0">
              <a:solidFill>
                <a:prstClr val="black"/>
              </a:solidFill>
              <a:latin typeface="Calibri" panose="020F0502020204030204"/>
            </a:endParaRPr>
          </a:p>
          <a:p>
            <a:pPr marL="742950" lvl="1" indent="-285750">
              <a:buFont typeface="Arial" panose="020B0604020202020204" pitchFamily="34" charset="0"/>
              <a:buChar char="•"/>
              <a:defRPr/>
            </a:pPr>
            <a:endPar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742950" lvl="1" indent="-285750">
              <a:buFont typeface="Arial" panose="020B0604020202020204" pitchFamily="34" charset="0"/>
              <a:buChar char="•"/>
              <a:defRPr/>
            </a:pPr>
            <a:endParaRPr lang="en-US" sz="2000" dirty="0">
              <a:solidFill>
                <a:prstClr val="black"/>
              </a:solidFill>
              <a:latin typeface="Calibri" panose="020F0502020204030204"/>
            </a:endParaRPr>
          </a:p>
          <a:p>
            <a:pPr marL="742950" lvl="1" indent="-285750">
              <a:buFont typeface="Arial" panose="020B0604020202020204" pitchFamily="34" charset="0"/>
              <a:buChar char="•"/>
              <a:defRPr/>
            </a:pPr>
            <a:endPar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742950" lvl="1" indent="-285750">
              <a:buFont typeface="Arial" panose="020B0604020202020204" pitchFamily="34" charset="0"/>
              <a:buChar char="•"/>
              <a:defRPr/>
            </a:pPr>
            <a:endParaRPr lang="en-US" sz="2000" dirty="0">
              <a:solidFill>
                <a:prstClr val="black"/>
              </a:solidFill>
              <a:latin typeface="Calibri" panose="020F0502020204030204"/>
            </a:endParaRPr>
          </a:p>
          <a:p>
            <a:pPr marL="742950" lvl="1" indent="-285750">
              <a:buFont typeface="Arial" panose="020B0604020202020204" pitchFamily="34" charset="0"/>
              <a:buChar char="•"/>
              <a:defRPr/>
            </a:pPr>
            <a:endPar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742950" lvl="1" indent="-285750">
              <a:buFont typeface="Arial" panose="020B0604020202020204" pitchFamily="34" charset="0"/>
              <a:buChar char="•"/>
              <a:defRPr/>
            </a:pPr>
            <a:endParaRPr lang="en-US" sz="2000" dirty="0">
              <a:solidFill>
                <a:prstClr val="black"/>
              </a:solidFill>
              <a:latin typeface="Calibri" panose="020F0502020204030204"/>
            </a:endParaRPr>
          </a:p>
          <a:p>
            <a:pPr marL="742950" lvl="1" indent="-285750">
              <a:buFont typeface="Arial" panose="020B0604020202020204" pitchFamily="34" charset="0"/>
              <a:buChar char="•"/>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791669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69087"/>
            <a:ext cx="10515600" cy="1325563"/>
          </a:xfrm>
        </p:spPr>
        <p:txBody>
          <a:bodyPr>
            <a:normAutofit/>
          </a:bodyPr>
          <a:lstStyle/>
          <a:p>
            <a:r>
              <a:rPr lang="en-US" dirty="0" smtClean="0"/>
              <a:t>F512, F513, &amp; F514 ‘Second Drug Kit’ Section</a:t>
            </a:r>
            <a:endParaRPr lang="en-US" dirty="0"/>
          </a:p>
        </p:txBody>
      </p:sp>
      <p:sp>
        <p:nvSpPr>
          <p:cNvPr id="4" name="Content Placeholder 3"/>
          <p:cNvSpPr>
            <a:spLocks noGrp="1"/>
          </p:cNvSpPr>
          <p:nvPr>
            <p:ph idx="1"/>
          </p:nvPr>
        </p:nvSpPr>
        <p:spPr>
          <a:xfrm>
            <a:off x="838200" y="1165225"/>
            <a:ext cx="10515600" cy="3782695"/>
          </a:xfrm>
        </p:spPr>
        <p:txBody>
          <a:bodyPr>
            <a:normAutofit/>
          </a:bodyPr>
          <a:lstStyle/>
          <a:p>
            <a:r>
              <a:rPr lang="en-US" sz="2200" dirty="0" smtClean="0"/>
              <a:t>These 3 CRFs have been updated to include a ‘second drug kit’ section at the bottom of each form</a:t>
            </a:r>
          </a:p>
          <a:p>
            <a:pPr lvl="1"/>
            <a:endParaRPr lang="en-US" dirty="0" smtClean="0"/>
          </a:p>
          <a:p>
            <a:pPr lvl="1"/>
            <a:endParaRPr lang="en-US" dirty="0"/>
          </a:p>
          <a:p>
            <a:pPr lvl="1"/>
            <a:endParaRPr lang="en-US" dirty="0" smtClean="0"/>
          </a:p>
        </p:txBody>
      </p:sp>
      <p:pic>
        <p:nvPicPr>
          <p:cNvPr id="9" name="Picture 8"/>
          <p:cNvPicPr>
            <a:picLocks noChangeAspect="1"/>
          </p:cNvPicPr>
          <p:nvPr/>
        </p:nvPicPr>
        <p:blipFill>
          <a:blip r:embed="rId2"/>
          <a:stretch>
            <a:fillRect/>
          </a:stretch>
        </p:blipFill>
        <p:spPr>
          <a:xfrm>
            <a:off x="1075703" y="1774755"/>
            <a:ext cx="10245405" cy="3860732"/>
          </a:xfrm>
          <a:prstGeom prst="rect">
            <a:avLst/>
          </a:prstGeom>
        </p:spPr>
      </p:pic>
    </p:spTree>
    <p:extLst>
      <p:ext uri="{BB962C8B-B14F-4D97-AF65-F5344CB8AC3E}">
        <p14:creationId xmlns:p14="http://schemas.microsoft.com/office/powerpoint/2010/main" val="4259847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F512, F513, &amp; F514 ‘Second Drug Kit’ Section</a:t>
            </a:r>
          </a:p>
        </p:txBody>
      </p:sp>
      <p:sp>
        <p:nvSpPr>
          <p:cNvPr id="3" name="Content Placeholder 2"/>
          <p:cNvSpPr>
            <a:spLocks noGrp="1"/>
          </p:cNvSpPr>
          <p:nvPr>
            <p:ph idx="1"/>
          </p:nvPr>
        </p:nvSpPr>
        <p:spPr/>
        <p:txBody>
          <a:bodyPr>
            <a:normAutofit/>
          </a:bodyPr>
          <a:lstStyle/>
          <a:p>
            <a:r>
              <a:rPr lang="en-US" dirty="0"/>
              <a:t>This section will only need to be completed if a subject </a:t>
            </a:r>
            <a:r>
              <a:rPr lang="en-US" dirty="0" smtClean="0"/>
              <a:t>requires an extra drug kit to be dispensed between visits</a:t>
            </a:r>
            <a:endParaRPr lang="en-US" dirty="0"/>
          </a:p>
          <a:p>
            <a:r>
              <a:rPr lang="en-US" dirty="0"/>
              <a:t>If you encounter such a scenario, please reach out to </a:t>
            </a:r>
            <a:r>
              <a:rPr lang="en-US" dirty="0" smtClean="0"/>
              <a:t>the NDMC immediately</a:t>
            </a:r>
          </a:p>
          <a:p>
            <a:r>
              <a:rPr lang="en-US" dirty="0" smtClean="0"/>
              <a:t>The NDMC will update this section on F512 &amp; F513 for you; sites do not have edit permissions to this section on these two forms</a:t>
            </a:r>
          </a:p>
          <a:p>
            <a:endParaRPr lang="en-US" dirty="0" smtClean="0"/>
          </a:p>
          <a:p>
            <a:endParaRPr lang="en-US" dirty="0"/>
          </a:p>
        </p:txBody>
      </p:sp>
    </p:spTree>
    <p:extLst>
      <p:ext uri="{BB962C8B-B14F-4D97-AF65-F5344CB8AC3E}">
        <p14:creationId xmlns:p14="http://schemas.microsoft.com/office/powerpoint/2010/main" val="1411535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F512, F513, &amp; F514 ‘Second Drug Kit’ Section</a:t>
            </a:r>
          </a:p>
        </p:txBody>
      </p:sp>
      <p:sp>
        <p:nvSpPr>
          <p:cNvPr id="3" name="Content Placeholder 2"/>
          <p:cNvSpPr>
            <a:spLocks noGrp="1"/>
          </p:cNvSpPr>
          <p:nvPr>
            <p:ph idx="1"/>
          </p:nvPr>
        </p:nvSpPr>
        <p:spPr>
          <a:xfrm>
            <a:off x="838200" y="1393825"/>
            <a:ext cx="10515600" cy="3782695"/>
          </a:xfrm>
        </p:spPr>
        <p:txBody>
          <a:bodyPr/>
          <a:lstStyle/>
          <a:p>
            <a:r>
              <a:rPr lang="en-US" dirty="0"/>
              <a:t>You will need to document the return of </a:t>
            </a:r>
            <a:r>
              <a:rPr lang="en-US" dirty="0" smtClean="0"/>
              <a:t>the ‘first’ drug kit bottles on </a:t>
            </a:r>
            <a:r>
              <a:rPr lang="en-US" dirty="0"/>
              <a:t>F514 at the subject’s next visit, in addition to the return of the second set of bottles</a:t>
            </a:r>
          </a:p>
          <a:p>
            <a:pPr lvl="1"/>
            <a:r>
              <a:rPr lang="en-US" dirty="0"/>
              <a:t>Q18 on F514 ‘Second drug kit dispensed at previous visit’ will be updated </a:t>
            </a:r>
            <a:r>
              <a:rPr lang="en-US" dirty="0" smtClean="0"/>
              <a:t>to ‘Yes’ by NDMC. </a:t>
            </a:r>
            <a:r>
              <a:rPr lang="en-US" dirty="0"/>
              <a:t>Y</a:t>
            </a:r>
            <a:r>
              <a:rPr lang="en-US" dirty="0" smtClean="0"/>
              <a:t>ou </a:t>
            </a:r>
            <a:r>
              <a:rPr lang="en-US" dirty="0"/>
              <a:t>will need to complete the remainder of that </a:t>
            </a:r>
            <a:r>
              <a:rPr lang="en-US" dirty="0" smtClean="0"/>
              <a:t>section</a:t>
            </a:r>
            <a:endParaRPr lang="en-US" dirty="0"/>
          </a:p>
          <a:p>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03" y="3492500"/>
            <a:ext cx="10567783" cy="2115820"/>
          </a:xfrm>
          <a:prstGeom prst="rect">
            <a:avLst/>
          </a:prstGeom>
        </p:spPr>
      </p:pic>
    </p:spTree>
    <p:extLst>
      <p:ext uri="{BB962C8B-B14F-4D97-AF65-F5344CB8AC3E}">
        <p14:creationId xmlns:p14="http://schemas.microsoft.com/office/powerpoint/2010/main" val="1535472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Delegation of Authority Logs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a:t> </a:t>
            </a:r>
            <a:r>
              <a:rPr lang="en-US" dirty="0" smtClean="0"/>
              <a:t>Edit your DOA whenever you have changes to your study team</a:t>
            </a:r>
          </a:p>
          <a:p>
            <a:pPr>
              <a:buFont typeface="Wingdings" panose="05000000000000000000" pitchFamily="2" charset="2"/>
              <a:buChar char="q"/>
            </a:pPr>
            <a:r>
              <a:rPr lang="en-US" dirty="0" smtClean="0"/>
              <a:t>New personnel need to be approved by the CIRB prior to beginning research activities</a:t>
            </a:r>
          </a:p>
          <a:p>
            <a:pPr>
              <a:buFont typeface="Wingdings" panose="05000000000000000000" pitchFamily="2" charset="2"/>
              <a:buChar char="q"/>
            </a:pPr>
            <a:r>
              <a:rPr lang="en-US" dirty="0" smtClean="0"/>
              <a:t>An Administrative Amendment will be submitted for you, however, for any new </a:t>
            </a:r>
            <a:r>
              <a:rPr lang="en-US" b="1" dirty="0" smtClean="0"/>
              <a:t>investigator </a:t>
            </a:r>
            <a:r>
              <a:rPr lang="en-US" dirty="0" smtClean="0"/>
              <a:t>or </a:t>
            </a:r>
            <a:r>
              <a:rPr lang="en-US" b="1" dirty="0" smtClean="0"/>
              <a:t>coordinator, </a:t>
            </a:r>
            <a:r>
              <a:rPr lang="en-US" dirty="0" smtClean="0"/>
              <a:t>you need to upload a </a:t>
            </a:r>
            <a:r>
              <a:rPr lang="en-US" b="1" dirty="0" smtClean="0">
                <a:solidFill>
                  <a:srgbClr val="FF0000"/>
                </a:solidFill>
              </a:rPr>
              <a:t>COI</a:t>
            </a:r>
            <a:r>
              <a:rPr lang="en-US" dirty="0" smtClean="0"/>
              <a:t> and </a:t>
            </a:r>
            <a:r>
              <a:rPr lang="en-US" b="1" dirty="0" smtClean="0">
                <a:solidFill>
                  <a:srgbClr val="FF0000"/>
                </a:solidFill>
              </a:rPr>
              <a:t>HSP</a:t>
            </a:r>
            <a:r>
              <a:rPr lang="en-US" dirty="0" smtClean="0"/>
              <a:t> before the amendment</a:t>
            </a:r>
            <a:r>
              <a:rPr lang="en-US" dirty="0"/>
              <a:t> </a:t>
            </a:r>
            <a:r>
              <a:rPr lang="en-US" dirty="0" smtClean="0"/>
              <a:t>can be submitted. </a:t>
            </a:r>
          </a:p>
          <a:p>
            <a:pPr>
              <a:buFont typeface="Wingdings" panose="05000000000000000000" pitchFamily="2" charset="2"/>
              <a:buChar char="q"/>
            </a:pPr>
            <a:r>
              <a:rPr lang="en-US" dirty="0" smtClean="0"/>
              <a:t>Please try to bundle changes in personnel when possible to improve efficiencies. </a:t>
            </a:r>
            <a:endParaRPr lang="en-US" dirty="0"/>
          </a:p>
        </p:txBody>
      </p:sp>
    </p:spTree>
    <p:extLst>
      <p:ext uri="{BB962C8B-B14F-4D97-AF65-F5344CB8AC3E}">
        <p14:creationId xmlns:p14="http://schemas.microsoft.com/office/powerpoint/2010/main" val="3573292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your site PI</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smtClean="0"/>
              <a:t> Notify us as soon as you know you are going to change site PIs.</a:t>
            </a:r>
          </a:p>
          <a:p>
            <a:pPr>
              <a:buFont typeface="Wingdings" panose="05000000000000000000" pitchFamily="2" charset="2"/>
              <a:buChar char="q"/>
            </a:pPr>
            <a:r>
              <a:rPr lang="en-US" dirty="0" smtClean="0"/>
              <a:t> Provide a CV for the new Site PI so the ARCADIA PIs can approve this investigator.</a:t>
            </a:r>
          </a:p>
          <a:p>
            <a:pPr>
              <a:buFont typeface="Wingdings" panose="05000000000000000000" pitchFamily="2" charset="2"/>
              <a:buChar char="q"/>
            </a:pPr>
            <a:r>
              <a:rPr lang="en-US" dirty="0" smtClean="0"/>
              <a:t> Contracting will need to edit your site CTA</a:t>
            </a:r>
          </a:p>
          <a:p>
            <a:pPr>
              <a:buFont typeface="Wingdings" panose="05000000000000000000" pitchFamily="2" charset="2"/>
              <a:buChar char="q"/>
            </a:pPr>
            <a:r>
              <a:rPr lang="en-US" dirty="0" smtClean="0"/>
              <a:t> All regulatory documents with the Site PI name will need to be edited.</a:t>
            </a:r>
          </a:p>
          <a:p>
            <a:pPr>
              <a:buFont typeface="Wingdings" panose="05000000000000000000" pitchFamily="2" charset="2"/>
              <a:buChar char="q"/>
            </a:pPr>
            <a:r>
              <a:rPr lang="en-US" dirty="0" smtClean="0"/>
              <a:t> An Administrative Amendment will need to be submitted and approved prior to the new site PI taking over.</a:t>
            </a:r>
            <a:endParaRPr lang="en-US" dirty="0"/>
          </a:p>
        </p:txBody>
      </p:sp>
    </p:spTree>
    <p:extLst>
      <p:ext uri="{BB962C8B-B14F-4D97-AF65-F5344CB8AC3E}">
        <p14:creationId xmlns:p14="http://schemas.microsoft.com/office/powerpoint/2010/main" val="1989373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D25FB-90B2-AD4A-B5D5-F46E29A2A79B}"/>
              </a:ext>
            </a:extLst>
          </p:cNvPr>
          <p:cNvSpPr>
            <a:spLocks noGrp="1"/>
          </p:cNvSpPr>
          <p:nvPr>
            <p:ph type="title"/>
          </p:nvPr>
        </p:nvSpPr>
        <p:spPr/>
        <p:txBody>
          <a:bodyPr/>
          <a:lstStyle/>
          <a:p>
            <a:r>
              <a:rPr lang="en-US" dirty="0" smtClean="0"/>
              <a:t>Reminders</a:t>
            </a:r>
            <a:endParaRPr lang="en-US" dirty="0"/>
          </a:p>
        </p:txBody>
      </p:sp>
      <p:sp>
        <p:nvSpPr>
          <p:cNvPr id="3" name="Content Placeholder 2">
            <a:extLst>
              <a:ext uri="{FF2B5EF4-FFF2-40B4-BE49-F238E27FC236}">
                <a16:creationId xmlns:a16="http://schemas.microsoft.com/office/drawing/2014/main" id="{0D2CF373-8E48-9F4C-BC17-CF1A884CD76F}"/>
              </a:ext>
            </a:extLst>
          </p:cNvPr>
          <p:cNvSpPr>
            <a:spLocks noGrp="1"/>
          </p:cNvSpPr>
          <p:nvPr>
            <p:ph idx="1"/>
          </p:nvPr>
        </p:nvSpPr>
        <p:spPr/>
        <p:txBody>
          <a:bodyPr/>
          <a:lstStyle/>
          <a:p>
            <a:r>
              <a:rPr lang="en-US" dirty="0" smtClean="0"/>
              <a:t>Sending </a:t>
            </a:r>
            <a:r>
              <a:rPr lang="en-US" dirty="0"/>
              <a:t>echo images</a:t>
            </a:r>
          </a:p>
          <a:p>
            <a:pPr lvl="1"/>
            <a:r>
              <a:rPr lang="en-US" dirty="0" smtClean="0"/>
              <a:t>Please be sure to send ECHOs to the Core Reading lab for both patients consented and not eligible as well as those eligible and randomized</a:t>
            </a:r>
          </a:p>
          <a:p>
            <a:pPr lvl="1"/>
            <a:r>
              <a:rPr lang="en-US" dirty="0" smtClean="0"/>
              <a:t>Only </a:t>
            </a:r>
            <a:r>
              <a:rPr lang="en-US" dirty="0"/>
              <a:t>first technically adequate </a:t>
            </a:r>
            <a:r>
              <a:rPr lang="en-US" u="sng" dirty="0"/>
              <a:t>post-stroke</a:t>
            </a:r>
            <a:r>
              <a:rPr lang="en-US" dirty="0"/>
              <a:t> trans</a:t>
            </a:r>
            <a:r>
              <a:rPr lang="en-US" u="sng" dirty="0"/>
              <a:t>thoracic</a:t>
            </a:r>
            <a:r>
              <a:rPr lang="en-US" dirty="0"/>
              <a:t> echo should be sent</a:t>
            </a:r>
          </a:p>
          <a:p>
            <a:pPr lvl="1"/>
            <a:r>
              <a:rPr lang="en-US" dirty="0"/>
              <a:t>Please check with </a:t>
            </a:r>
            <a:r>
              <a:rPr lang="en-US" dirty="0" smtClean="0"/>
              <a:t>your echo </a:t>
            </a:r>
            <a:r>
              <a:rPr lang="en-US" dirty="0"/>
              <a:t>lab to determine if it is transthoracic or </a:t>
            </a:r>
            <a:r>
              <a:rPr lang="en-US" dirty="0" smtClean="0"/>
              <a:t>transesophageal before sending</a:t>
            </a:r>
            <a:endParaRPr lang="en-US" dirty="0"/>
          </a:p>
          <a:p>
            <a:pPr lvl="1"/>
            <a:r>
              <a:rPr lang="en-US" b="1" dirty="0"/>
              <a:t>DO NOT SEND TRANSESOPHAGEAL ECHOS FOR CENTRAL REVIEW</a:t>
            </a:r>
          </a:p>
          <a:p>
            <a:endParaRPr lang="en-US" dirty="0"/>
          </a:p>
        </p:txBody>
      </p:sp>
    </p:spTree>
    <p:extLst>
      <p:ext uri="{BB962C8B-B14F-4D97-AF65-F5344CB8AC3E}">
        <p14:creationId xmlns:p14="http://schemas.microsoft.com/office/powerpoint/2010/main" val="30929870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StrokeNet Coordinator Roundtable </a:t>
            </a:r>
            <a:endParaRPr lang="en-US" dirty="0"/>
          </a:p>
        </p:txBody>
      </p:sp>
      <p:sp>
        <p:nvSpPr>
          <p:cNvPr id="3" name="Content Placeholder 2"/>
          <p:cNvSpPr>
            <a:spLocks noGrp="1"/>
          </p:cNvSpPr>
          <p:nvPr>
            <p:ph idx="1"/>
          </p:nvPr>
        </p:nvSpPr>
        <p:spPr/>
        <p:txBody>
          <a:bodyPr>
            <a:normAutofit/>
          </a:bodyPr>
          <a:lstStyle/>
          <a:p>
            <a:r>
              <a:rPr lang="en-US" b="1" dirty="0" smtClean="0"/>
              <a:t>Wednesday</a:t>
            </a:r>
            <a:r>
              <a:rPr lang="en-US" b="1" dirty="0"/>
              <a:t>, March 27th - 1:30 PM Eastern Time</a:t>
            </a:r>
            <a:endParaRPr lang="en-US" dirty="0"/>
          </a:p>
          <a:p>
            <a:r>
              <a:rPr lang="en-US" dirty="0"/>
              <a:t>Discussion will include but is not limited to, announcements, news, study updates, data center updates, coordinating center updates, etc.</a:t>
            </a:r>
          </a:p>
          <a:p>
            <a:r>
              <a:rPr lang="en-US" dirty="0"/>
              <a:t>To join the meeting: </a:t>
            </a:r>
            <a:r>
              <a:rPr lang="en-US" b="1" i="1" u="sng" dirty="0">
                <a:hlinkClick r:id="rId2"/>
              </a:rPr>
              <a:t>https://nihstrokenet.adobeconnect.com/coordinator/</a:t>
            </a:r>
            <a:r>
              <a:rPr lang="en-US" b="1" i="1" dirty="0"/>
              <a:t>  </a:t>
            </a:r>
            <a:endParaRPr lang="en-US" dirty="0"/>
          </a:p>
          <a:p>
            <a:r>
              <a:rPr lang="en-US" b="1" dirty="0" smtClean="0"/>
              <a:t>To </a:t>
            </a:r>
            <a:r>
              <a:rPr lang="en-US" b="1" dirty="0"/>
              <a:t>take part in the conversation you </a:t>
            </a:r>
            <a:r>
              <a:rPr lang="en-US" b="1" u="sng" dirty="0"/>
              <a:t>MUST</a:t>
            </a:r>
            <a:r>
              <a:rPr lang="en-US" b="1" dirty="0"/>
              <a:t> dial in</a:t>
            </a:r>
            <a:r>
              <a:rPr lang="en-US" b="1" dirty="0" smtClean="0"/>
              <a:t>.</a:t>
            </a:r>
          </a:p>
          <a:p>
            <a:r>
              <a:rPr lang="en-US" b="1" dirty="0" smtClean="0"/>
              <a:t> </a:t>
            </a:r>
            <a:r>
              <a:rPr lang="en-US" b="1" dirty="0"/>
              <a:t>1 (877) 621-0220  Pass Code: 434578</a:t>
            </a:r>
            <a:endParaRPr lang="en-US" dirty="0"/>
          </a:p>
          <a:p>
            <a:endParaRPr lang="en-US" dirty="0"/>
          </a:p>
        </p:txBody>
      </p:sp>
    </p:spTree>
    <p:extLst>
      <p:ext uri="{BB962C8B-B14F-4D97-AF65-F5344CB8AC3E}">
        <p14:creationId xmlns:p14="http://schemas.microsoft.com/office/powerpoint/2010/main" val="1315462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Feel free to reach out!</a:t>
            </a:r>
          </a:p>
        </p:txBody>
      </p:sp>
      <p:sp>
        <p:nvSpPr>
          <p:cNvPr id="3" name="Content Placeholder 2"/>
          <p:cNvSpPr>
            <a:spLocks noGrp="1"/>
          </p:cNvSpPr>
          <p:nvPr>
            <p:ph idx="1"/>
          </p:nvPr>
        </p:nvSpPr>
        <p:spPr>
          <a:xfrm>
            <a:off x="838200" y="1597892"/>
            <a:ext cx="10515600" cy="4137890"/>
          </a:xfrm>
        </p:spPr>
        <p:txBody>
          <a:bodyPr>
            <a:normAutofit/>
          </a:bodyPr>
          <a:lstStyle/>
          <a:p>
            <a:r>
              <a:rPr lang="en-US" dirty="0"/>
              <a:t>24-hour telephone hotline</a:t>
            </a:r>
          </a:p>
          <a:p>
            <a:pPr lvl="1"/>
            <a:r>
              <a:rPr lang="en-US" dirty="0"/>
              <a:t>Please use it for any urgent questions</a:t>
            </a:r>
          </a:p>
          <a:p>
            <a:pPr lvl="1"/>
            <a:r>
              <a:rPr lang="en-US" dirty="0"/>
              <a:t>Eligibility, randomization, unblinding, etc</a:t>
            </a:r>
          </a:p>
          <a:p>
            <a:r>
              <a:rPr lang="en-US" b="1" dirty="0">
                <a:solidFill>
                  <a:srgbClr val="FF0000"/>
                </a:solidFill>
              </a:rPr>
              <a:t>1-877-427-2234</a:t>
            </a:r>
            <a:r>
              <a:rPr lang="en-US" dirty="0"/>
              <a:t> (1-877-4AR-CADI): useful to save in your cell phone</a:t>
            </a:r>
          </a:p>
          <a:p>
            <a:r>
              <a:rPr lang="en-US" dirty="0"/>
              <a:t>The hotline automatically calls the four PIs in succession</a:t>
            </a:r>
          </a:p>
          <a:p>
            <a:pPr lvl="1"/>
            <a:r>
              <a:rPr lang="en-US" dirty="0"/>
              <a:t>Please let it ring</a:t>
            </a:r>
          </a:p>
          <a:p>
            <a:pPr lvl="1"/>
            <a:r>
              <a:rPr lang="en-US" dirty="0"/>
              <a:t>And call back if no luck—one of us will pick up!</a:t>
            </a:r>
          </a:p>
          <a:p>
            <a:r>
              <a:rPr lang="en-US" dirty="0"/>
              <a:t>Please email </a:t>
            </a:r>
            <a:r>
              <a:rPr lang="en-US" dirty="0" smtClean="0">
                <a:hlinkClick r:id="rId2"/>
              </a:rPr>
              <a:t>arcadia@ucmail.uc.edu</a:t>
            </a:r>
            <a:r>
              <a:rPr lang="en-US" dirty="0" smtClean="0"/>
              <a:t> with </a:t>
            </a:r>
            <a:r>
              <a:rPr lang="en-US" dirty="0"/>
              <a:t>non-urgent questions, including eligibility of challenging cases</a:t>
            </a:r>
          </a:p>
        </p:txBody>
      </p:sp>
    </p:spTree>
    <p:extLst>
      <p:ext uri="{BB962C8B-B14F-4D97-AF65-F5344CB8AC3E}">
        <p14:creationId xmlns:p14="http://schemas.microsoft.com/office/powerpoint/2010/main" val="1204275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ARCADIA-CSI (Cognition and Silent Infarcts)</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First ancillary study funded!</a:t>
            </a:r>
          </a:p>
          <a:p>
            <a:r>
              <a:rPr lang="en-US" dirty="0">
                <a:latin typeface="+mn-lt"/>
              </a:rPr>
              <a:t>PIs: </a:t>
            </a:r>
            <a:r>
              <a:rPr lang="en-US" dirty="0">
                <a:latin typeface="+mn-lt"/>
                <a:cs typeface="Arial" panose="020B0604020202020204" pitchFamily="34" charset="0"/>
              </a:rPr>
              <a:t>George Howard, DrPH; Maarten Lansberg, MD, PhD; Ronald Lazar, PhD; Kevin N. Sheth, MD; David Tirschwell, MD</a:t>
            </a:r>
          </a:p>
          <a:p>
            <a:pPr marL="290513" indent="-290513"/>
            <a:r>
              <a:rPr lang="en-US" dirty="0">
                <a:latin typeface="+mn-lt"/>
                <a:cs typeface="Arial" panose="020B0604020202020204" pitchFamily="34" charset="0"/>
              </a:rPr>
              <a:t>Aims: </a:t>
            </a:r>
          </a:p>
          <a:p>
            <a:pPr marL="463550" indent="-1588">
              <a:buFont typeface="+mj-lt"/>
              <a:buAutoNum type="arabicPeriod"/>
            </a:pPr>
            <a:r>
              <a:rPr lang="en-US" dirty="0"/>
              <a:t> To determine the effect of anticoagulation (vs antiplatelet therapy) on cognitive function after stroke (primary clinical outcome)</a:t>
            </a:r>
          </a:p>
          <a:p>
            <a:pPr marL="463550" indent="-1588">
              <a:buFont typeface="+mj-lt"/>
              <a:buAutoNum type="arabicPeriod"/>
            </a:pPr>
            <a:r>
              <a:rPr lang="en-US" dirty="0"/>
              <a:t> To determine the effect of anticoagulation (vs antiplatelet therapy) on the incidence of silent infarcts after stroke (primary imaging outcome)</a:t>
            </a:r>
          </a:p>
          <a:p>
            <a:pPr marL="463550" indent="-1588">
              <a:buFont typeface="+mj-lt"/>
              <a:buAutoNum type="arabicPeriod"/>
            </a:pPr>
            <a:r>
              <a:rPr lang="en-US" kern="0" dirty="0">
                <a:ea typeface="ＭＳ Ｐゴシック" charset="-128"/>
              </a:rPr>
              <a:t> To determine the imaging and clinical predictors of cognitive impairment after stroke</a:t>
            </a:r>
            <a:endParaRPr lang="en-US" dirty="0"/>
          </a:p>
          <a:p>
            <a:endParaRPr lang="en-US" dirty="0">
              <a:latin typeface="+mn-lt"/>
            </a:endParaRPr>
          </a:p>
          <a:p>
            <a:endParaRPr lang="en-US" dirty="0"/>
          </a:p>
        </p:txBody>
      </p:sp>
    </p:spTree>
    <p:extLst>
      <p:ext uri="{BB962C8B-B14F-4D97-AF65-F5344CB8AC3E}">
        <p14:creationId xmlns:p14="http://schemas.microsoft.com/office/powerpoint/2010/main" val="119563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Plans to increase recruitment by adding sites</a:t>
            </a:r>
          </a:p>
        </p:txBody>
      </p:sp>
      <p:sp>
        <p:nvSpPr>
          <p:cNvPr id="3" name="Content Placeholder 2"/>
          <p:cNvSpPr>
            <a:spLocks noGrp="1"/>
          </p:cNvSpPr>
          <p:nvPr>
            <p:ph idx="1"/>
          </p:nvPr>
        </p:nvSpPr>
        <p:spPr/>
        <p:txBody>
          <a:bodyPr/>
          <a:lstStyle/>
          <a:p>
            <a:r>
              <a:rPr lang="en-US" dirty="0"/>
              <a:t>Adding additional sites: StrokeNet, non-StrokeNet US sites, Canadian</a:t>
            </a:r>
          </a:p>
          <a:p>
            <a:r>
              <a:rPr lang="en-US" dirty="0"/>
              <a:t>If you have sites that are interested in participating, let us know and we will have them complete a site selection survey</a:t>
            </a:r>
          </a:p>
          <a:p>
            <a:r>
              <a:rPr lang="en-US" dirty="0"/>
              <a:t>If you have clinics or rehab facilities near you where you could possibly screen subjects for ARCADIA, let us know and we can work with you on what you would need to do to add them</a:t>
            </a:r>
          </a:p>
          <a:p>
            <a:endParaRPr lang="en-US" dirty="0"/>
          </a:p>
        </p:txBody>
      </p:sp>
    </p:spTree>
    <p:extLst>
      <p:ext uri="{BB962C8B-B14F-4D97-AF65-F5344CB8AC3E}">
        <p14:creationId xmlns:p14="http://schemas.microsoft.com/office/powerpoint/2010/main" val="134875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B916-FA78-F24D-83BD-0ECB7A51E8BF}"/>
              </a:ext>
            </a:extLst>
          </p:cNvPr>
          <p:cNvSpPr>
            <a:spLocks noGrp="1"/>
          </p:cNvSpPr>
          <p:nvPr>
            <p:ph type="title"/>
          </p:nvPr>
        </p:nvSpPr>
        <p:spPr/>
        <p:txBody>
          <a:bodyPr/>
          <a:lstStyle/>
          <a:p>
            <a:r>
              <a:rPr lang="en-US" dirty="0" smtClean="0"/>
              <a:t>How to address common patient and other physician concerns</a:t>
            </a:r>
            <a:endParaRPr lang="en-US" dirty="0"/>
          </a:p>
        </p:txBody>
      </p:sp>
      <p:sp>
        <p:nvSpPr>
          <p:cNvPr id="3" name="Content Placeholder 2">
            <a:extLst>
              <a:ext uri="{FF2B5EF4-FFF2-40B4-BE49-F238E27FC236}">
                <a16:creationId xmlns:a16="http://schemas.microsoft.com/office/drawing/2014/main" id="{474BD212-C333-B94B-ACFF-966E0F9CB87C}"/>
              </a:ext>
            </a:extLst>
          </p:cNvPr>
          <p:cNvSpPr>
            <a:spLocks noGrp="1"/>
          </p:cNvSpPr>
          <p:nvPr>
            <p:ph idx="1"/>
          </p:nvPr>
        </p:nvSpPr>
        <p:spPr>
          <a:xfrm>
            <a:off x="838200" y="1514901"/>
            <a:ext cx="10515600" cy="4093419"/>
          </a:xfrm>
        </p:spPr>
        <p:txBody>
          <a:bodyPr>
            <a:normAutofit fontScale="92500" lnSpcReduction="10000"/>
          </a:bodyPr>
          <a:lstStyle/>
          <a:p>
            <a:pPr marL="514350" indent="-514350">
              <a:buFont typeface="+mj-lt"/>
              <a:buAutoNum type="arabicPeriod"/>
            </a:pPr>
            <a:endParaRPr lang="en-US" dirty="0"/>
          </a:p>
          <a:p>
            <a:pPr marL="514350" indent="-514350">
              <a:buFont typeface="+mj-lt"/>
              <a:buAutoNum type="arabicPeriod"/>
            </a:pPr>
            <a:r>
              <a:rPr lang="en-US" dirty="0" smtClean="0"/>
              <a:t>Patients </a:t>
            </a:r>
            <a:r>
              <a:rPr lang="en-US" dirty="0"/>
              <a:t>concerned about the possibility that they will not be able to get tPA when they have a recurrent stroke;</a:t>
            </a:r>
          </a:p>
          <a:p>
            <a:pPr marL="514350" indent="-514350">
              <a:buFont typeface="+mj-lt"/>
              <a:buAutoNum type="arabicPeriod"/>
            </a:pPr>
            <a:r>
              <a:rPr lang="en-US" dirty="0" smtClean="0"/>
              <a:t>Patients </a:t>
            </a:r>
            <a:r>
              <a:rPr lang="en-US" dirty="0"/>
              <a:t>whose primary doctor or cardiologist think they need to be on aspirin/</a:t>
            </a:r>
            <a:r>
              <a:rPr lang="en-US" dirty="0" err="1"/>
              <a:t>clopidogrel</a:t>
            </a:r>
            <a:r>
              <a:rPr lang="en-US" dirty="0"/>
              <a:t> (after POINT trial);</a:t>
            </a:r>
          </a:p>
          <a:p>
            <a:pPr marL="514350" indent="-514350">
              <a:buFont typeface="+mj-lt"/>
              <a:buAutoNum type="arabicPeriod"/>
            </a:pPr>
            <a:r>
              <a:rPr lang="en-US" dirty="0" smtClean="0"/>
              <a:t>Patients </a:t>
            </a:r>
            <a:r>
              <a:rPr lang="en-US" dirty="0"/>
              <a:t>whose doctors think they must be on rivaroxaban and aspirin (after COMPASS trial);</a:t>
            </a:r>
          </a:p>
          <a:p>
            <a:pPr marL="514350" indent="-514350">
              <a:buFont typeface="+mj-lt"/>
              <a:buAutoNum type="arabicPeriod"/>
            </a:pPr>
            <a:r>
              <a:rPr lang="en-US" dirty="0" smtClean="0"/>
              <a:t>Patients </a:t>
            </a:r>
            <a:r>
              <a:rPr lang="en-US" dirty="0"/>
              <a:t>who had their stroke while taking aspirin and who are afraid to be randomized to aspirin alone;</a:t>
            </a:r>
          </a:p>
          <a:p>
            <a:pPr marL="514350" indent="-514350">
              <a:buFont typeface="+mj-lt"/>
              <a:buAutoNum type="arabicPeriod"/>
            </a:pPr>
            <a:r>
              <a:rPr lang="en-US" dirty="0" smtClean="0"/>
              <a:t>Patients </a:t>
            </a:r>
            <a:r>
              <a:rPr lang="en-US" dirty="0"/>
              <a:t>who do not want to travel to the clinic for follow up.</a:t>
            </a:r>
          </a:p>
          <a:p>
            <a:pPr marL="514350" indent="-514350">
              <a:buFont typeface="+mj-lt"/>
              <a:buAutoNum type="arabicPeriod"/>
            </a:pPr>
            <a:endParaRPr lang="en-US" dirty="0"/>
          </a:p>
        </p:txBody>
      </p:sp>
    </p:spTree>
    <p:extLst>
      <p:ext uri="{BB962C8B-B14F-4D97-AF65-F5344CB8AC3E}">
        <p14:creationId xmlns:p14="http://schemas.microsoft.com/office/powerpoint/2010/main" val="2351970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075" y="856634"/>
            <a:ext cx="10515600" cy="3782695"/>
          </a:xfrm>
        </p:spPr>
        <p:txBody>
          <a:bodyPr>
            <a:normAutofit lnSpcReduction="10000"/>
          </a:bodyPr>
          <a:lstStyle/>
          <a:p>
            <a:r>
              <a:rPr lang="en-US" sz="3200" b="1" dirty="0"/>
              <a:t>Question</a:t>
            </a:r>
            <a:r>
              <a:rPr lang="en-US" sz="3200" dirty="0"/>
              <a:t>: A 72 year old ARCADIA patient is seen in the emergency room with acute aphasia and right hemiplegia, within 1 hour of symptom onset. The patient cannot receive IV </a:t>
            </a:r>
            <a:r>
              <a:rPr lang="en-US" sz="3200" dirty="0" err="1"/>
              <a:t>tPA</a:t>
            </a:r>
            <a:r>
              <a:rPr lang="en-US" sz="3200" dirty="0" smtClean="0"/>
              <a:t>.</a:t>
            </a:r>
          </a:p>
          <a:p>
            <a:pPr marL="0" indent="0">
              <a:buNone/>
            </a:pPr>
            <a:endParaRPr lang="en-US" sz="3200" dirty="0" smtClean="0"/>
          </a:p>
          <a:p>
            <a:pPr marL="0" indent="0">
              <a:buNone/>
            </a:pPr>
            <a:r>
              <a:rPr lang="en-US" sz="3200" dirty="0" smtClean="0"/>
              <a:t>True or false?</a:t>
            </a:r>
          </a:p>
          <a:p>
            <a:pPr marL="0" indent="0">
              <a:buNone/>
            </a:pPr>
            <a:r>
              <a:rPr lang="en-US" dirty="0"/>
              <a:t/>
            </a:r>
            <a:br>
              <a:rPr lang="en-US" dirty="0"/>
            </a:br>
            <a:endParaRPr lang="en-US" dirty="0"/>
          </a:p>
        </p:txBody>
      </p:sp>
    </p:spTree>
    <p:extLst>
      <p:ext uri="{BB962C8B-B14F-4D97-AF65-F5344CB8AC3E}">
        <p14:creationId xmlns:p14="http://schemas.microsoft.com/office/powerpoint/2010/main" val="4103091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075" y="856634"/>
            <a:ext cx="10515600" cy="4711653"/>
          </a:xfrm>
        </p:spPr>
        <p:txBody>
          <a:bodyPr>
            <a:normAutofit fontScale="92500" lnSpcReduction="20000"/>
          </a:bodyPr>
          <a:lstStyle/>
          <a:p>
            <a:r>
              <a:rPr lang="en-US" b="1" dirty="0"/>
              <a:t>Question</a:t>
            </a:r>
            <a:r>
              <a:rPr lang="en-US" dirty="0"/>
              <a:t>: A 72 year old ARCADIA patient is seen in the emergency room with acute aphasia and right hemiplegia, within 1 hour of symptom onset. The patient cannot receive IV </a:t>
            </a:r>
            <a:r>
              <a:rPr lang="en-US" dirty="0" err="1"/>
              <a:t>tPA</a:t>
            </a:r>
            <a:r>
              <a:rPr lang="en-US" dirty="0" smtClean="0"/>
              <a:t>.</a:t>
            </a:r>
          </a:p>
          <a:p>
            <a:pPr marL="0" indent="0">
              <a:buNone/>
            </a:pPr>
            <a:endParaRPr lang="en-US" dirty="0" smtClean="0"/>
          </a:p>
          <a:p>
            <a:pPr marL="0" indent="0">
              <a:buNone/>
            </a:pPr>
            <a:r>
              <a:rPr lang="en-US" dirty="0" smtClean="0"/>
              <a:t>The correct answer is </a:t>
            </a:r>
            <a:r>
              <a:rPr lang="en-US" b="1" dirty="0" smtClean="0"/>
              <a:t>false!</a:t>
            </a:r>
          </a:p>
          <a:p>
            <a:pPr marL="0" indent="0">
              <a:buNone/>
            </a:pPr>
            <a:r>
              <a:rPr lang="en-US" dirty="0" smtClean="0"/>
              <a:t>The patient </a:t>
            </a:r>
            <a:r>
              <a:rPr lang="en-US" b="1" dirty="0" smtClean="0"/>
              <a:t>may</a:t>
            </a:r>
            <a:r>
              <a:rPr lang="en-US" dirty="0" smtClean="0"/>
              <a:t> be eligible for IV </a:t>
            </a:r>
            <a:r>
              <a:rPr lang="en-US" dirty="0" err="1" smtClean="0"/>
              <a:t>tPA</a:t>
            </a:r>
            <a:r>
              <a:rPr lang="en-US" dirty="0" smtClean="0"/>
              <a:t> IF:</a:t>
            </a:r>
          </a:p>
          <a:p>
            <a:r>
              <a:rPr lang="en-US" dirty="0" smtClean="0"/>
              <a:t>They were randomized to aspirin;</a:t>
            </a:r>
          </a:p>
          <a:p>
            <a:r>
              <a:rPr lang="en-US" dirty="0" smtClean="0"/>
              <a:t>They were randomized to apixaban but had not taken it within </a:t>
            </a:r>
            <a:r>
              <a:rPr lang="en-US" dirty="0" smtClean="0"/>
              <a:t>48 </a:t>
            </a:r>
            <a:r>
              <a:rPr lang="en-US" dirty="0" smtClean="0"/>
              <a:t>hours</a:t>
            </a:r>
          </a:p>
          <a:p>
            <a:endParaRPr lang="en-US" dirty="0"/>
          </a:p>
          <a:p>
            <a:pPr marL="0" indent="0" algn="ctr">
              <a:buNone/>
            </a:pPr>
            <a:r>
              <a:rPr lang="en-US" dirty="0" smtClean="0">
                <a:solidFill>
                  <a:srgbClr val="FF0000"/>
                </a:solidFill>
              </a:rPr>
              <a:t>Emergency unblinding is needed, and is possible</a:t>
            </a:r>
          </a:p>
          <a:p>
            <a:pPr marL="0" indent="0" algn="ctr">
              <a:buNone/>
            </a:pPr>
            <a:r>
              <a:rPr lang="en-US" dirty="0" smtClean="0">
                <a:solidFill>
                  <a:srgbClr val="FF0000"/>
                </a:solidFill>
              </a:rPr>
              <a:t>CALL THE HOTLINE</a:t>
            </a:r>
            <a:r>
              <a:rPr lang="en-US" dirty="0"/>
              <a:t/>
            </a:r>
            <a:br>
              <a:rPr lang="en-US" dirty="0"/>
            </a:br>
            <a:endParaRPr lang="en-US" dirty="0"/>
          </a:p>
        </p:txBody>
      </p:sp>
    </p:spTree>
    <p:extLst>
      <p:ext uri="{BB962C8B-B14F-4D97-AF65-F5344CB8AC3E}">
        <p14:creationId xmlns:p14="http://schemas.microsoft.com/office/powerpoint/2010/main" val="262806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B916-FA78-F24D-83BD-0ECB7A51E8BF}"/>
              </a:ext>
            </a:extLst>
          </p:cNvPr>
          <p:cNvSpPr>
            <a:spLocks noGrp="1"/>
          </p:cNvSpPr>
          <p:nvPr>
            <p:ph type="title"/>
          </p:nvPr>
        </p:nvSpPr>
        <p:spPr/>
        <p:txBody>
          <a:bodyPr>
            <a:normAutofit fontScale="90000"/>
          </a:bodyPr>
          <a:lstStyle/>
          <a:p>
            <a:r>
              <a:rPr lang="en-US" dirty="0" smtClean="0"/>
              <a:t>Concern about possibility </a:t>
            </a:r>
            <a:r>
              <a:rPr lang="en-US" dirty="0"/>
              <a:t>that </a:t>
            </a:r>
            <a:r>
              <a:rPr lang="en-US" dirty="0" smtClean="0"/>
              <a:t>patient </a:t>
            </a:r>
            <a:r>
              <a:rPr lang="en-US" dirty="0"/>
              <a:t>will not be able to get tPA when they have a recurrent </a:t>
            </a:r>
            <a:r>
              <a:rPr lang="en-US" dirty="0" smtClean="0"/>
              <a:t>stroke</a:t>
            </a:r>
            <a:endParaRPr lang="en-US" dirty="0"/>
          </a:p>
        </p:txBody>
      </p:sp>
      <p:sp>
        <p:nvSpPr>
          <p:cNvPr id="3" name="Content Placeholder 2">
            <a:extLst>
              <a:ext uri="{FF2B5EF4-FFF2-40B4-BE49-F238E27FC236}">
                <a16:creationId xmlns:a16="http://schemas.microsoft.com/office/drawing/2014/main" id="{474BD212-C333-B94B-ACFF-966E0F9CB87C}"/>
              </a:ext>
            </a:extLst>
          </p:cNvPr>
          <p:cNvSpPr>
            <a:spLocks noGrp="1"/>
          </p:cNvSpPr>
          <p:nvPr>
            <p:ph idx="1"/>
          </p:nvPr>
        </p:nvSpPr>
        <p:spPr/>
        <p:txBody>
          <a:bodyPr>
            <a:normAutofit/>
          </a:bodyPr>
          <a:lstStyle/>
          <a:p>
            <a:endParaRPr lang="en-US" dirty="0"/>
          </a:p>
          <a:p>
            <a:pPr marL="0" indent="0">
              <a:buNone/>
            </a:pPr>
            <a:endParaRPr lang="en-US" dirty="0"/>
          </a:p>
        </p:txBody>
      </p:sp>
      <p:sp>
        <p:nvSpPr>
          <p:cNvPr id="4" name="TextBox 3"/>
          <p:cNvSpPr txBox="1"/>
          <p:nvPr/>
        </p:nvSpPr>
        <p:spPr>
          <a:xfrm>
            <a:off x="960582" y="1723757"/>
            <a:ext cx="9864436" cy="3816429"/>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The best stroke is the one prevented.</a:t>
            </a:r>
          </a:p>
          <a:p>
            <a:pPr marL="742950" lvl="1" indent="-285750">
              <a:buFont typeface="Arial" panose="020B0604020202020204" pitchFamily="34" charset="0"/>
              <a:buChar char="•"/>
            </a:pPr>
            <a:r>
              <a:rPr lang="en-US" sz="2800" dirty="0" smtClean="0"/>
              <a:t>The </a:t>
            </a:r>
            <a:r>
              <a:rPr lang="en-US" sz="2800" dirty="0"/>
              <a:t>purpose of the study is to decrease likelihood that patient will have stroke in first place </a:t>
            </a:r>
          </a:p>
          <a:p>
            <a:pPr marL="285750" indent="-285750">
              <a:buFont typeface="Arial" panose="020B0604020202020204" pitchFamily="34" charset="0"/>
              <a:buChar char="•"/>
            </a:pPr>
            <a:r>
              <a:rPr lang="en-US" sz="2800" dirty="0" smtClean="0"/>
              <a:t>Emergency unblinding is available</a:t>
            </a:r>
          </a:p>
          <a:p>
            <a:pPr marL="285750" indent="-285750">
              <a:buFont typeface="Arial" panose="020B0604020202020204" pitchFamily="34" charset="0"/>
              <a:buChar char="•"/>
            </a:pPr>
            <a:r>
              <a:rPr lang="en-US" sz="2800" dirty="0" smtClean="0"/>
              <a:t>Less than 5% of patients will be unable to get IV </a:t>
            </a:r>
            <a:r>
              <a:rPr lang="en-US" sz="2800" dirty="0" err="1" smtClean="0"/>
              <a:t>tPA</a:t>
            </a:r>
            <a:r>
              <a:rPr lang="en-US" sz="2800" dirty="0" smtClean="0"/>
              <a:t> (1/2 of the ~7% estimated to have an outcome event)</a:t>
            </a:r>
          </a:p>
          <a:p>
            <a:pPr marL="285750" indent="-285750">
              <a:buFont typeface="Arial" panose="020B0604020202020204" pitchFamily="34" charset="0"/>
              <a:buChar char="•"/>
            </a:pPr>
            <a:r>
              <a:rPr lang="en-US" sz="2800" dirty="0" smtClean="0"/>
              <a:t>If there is large vessel occlusion, patients still able to get </a:t>
            </a:r>
            <a:r>
              <a:rPr lang="en-US" sz="2800" dirty="0" err="1" smtClean="0"/>
              <a:t>thrombectomy</a:t>
            </a:r>
            <a:endParaRPr lang="en-US" sz="2800" dirty="0" smtClean="0"/>
          </a:p>
          <a:p>
            <a:endParaRPr lang="en-US" dirty="0"/>
          </a:p>
        </p:txBody>
      </p:sp>
    </p:spTree>
    <p:extLst>
      <p:ext uri="{BB962C8B-B14F-4D97-AF65-F5344CB8AC3E}">
        <p14:creationId xmlns:p14="http://schemas.microsoft.com/office/powerpoint/2010/main" val="2572355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1505</TotalTime>
  <Words>3471</Words>
  <Application>Microsoft Office PowerPoint</Application>
  <PresentationFormat>Widescreen</PresentationFormat>
  <Paragraphs>290</Paragraphs>
  <Slides>39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ＭＳ Ｐゴシック</vt:lpstr>
      <vt:lpstr>Arial</vt:lpstr>
      <vt:lpstr>Calibri</vt:lpstr>
      <vt:lpstr>Calibri Light</vt:lpstr>
      <vt:lpstr>ff-quadraat-web-pro</vt:lpstr>
      <vt:lpstr>LucidaGrande</vt:lpstr>
      <vt:lpstr>StarSymbol</vt:lpstr>
      <vt:lpstr>Wingdings</vt:lpstr>
      <vt:lpstr>Office Theme</vt:lpstr>
      <vt:lpstr>PI and Coordinator Webinar</vt:lpstr>
      <vt:lpstr>Site startup/recruitment profile</vt:lpstr>
      <vt:lpstr>Enrollment</vt:lpstr>
      <vt:lpstr> ARCADIA-CSI (Cognition and Silent Infarcts) </vt:lpstr>
      <vt:lpstr>Plans to increase recruitment by adding sites</vt:lpstr>
      <vt:lpstr>How to address common patient and other physician concerns</vt:lpstr>
      <vt:lpstr>PowerPoint Presentation</vt:lpstr>
      <vt:lpstr>PowerPoint Presentation</vt:lpstr>
      <vt:lpstr>Concern about possibility that patient will not be able to get tPA when they have a recurrent stroke</vt:lpstr>
      <vt:lpstr>PowerPoint Presentation</vt:lpstr>
      <vt:lpstr>PowerPoint Presentation</vt:lpstr>
      <vt:lpstr>Patients whose primary doctor/cardiologist think they need to be on aspirin/clopidogrel </vt:lpstr>
      <vt:lpstr>POINT trial: Discussion relevant to ARCADIA</vt:lpstr>
      <vt:lpstr>POINT trial: Discussion relevant to ARCADIA</vt:lpstr>
      <vt:lpstr>POINT trial: Discussion relevant to ARCADIA</vt:lpstr>
      <vt:lpstr>PowerPoint Presentation</vt:lpstr>
      <vt:lpstr>PowerPoint Presentation</vt:lpstr>
      <vt:lpstr>Anticoagulants as effective as aspirin for patients with atherosclerotic disease</vt:lpstr>
      <vt:lpstr>WARIS II</vt:lpstr>
      <vt:lpstr>Expert consensus opinion suggests that anticoagulation is as effective as antiplatelet therapy for prevention of cardiac events</vt:lpstr>
      <vt:lpstr>Patients whose doctors think they must be on rivaroxaban or other DOAC and aspirin</vt:lpstr>
      <vt:lpstr>PowerPoint Presentation</vt:lpstr>
      <vt:lpstr>PowerPoint Presentation</vt:lpstr>
      <vt:lpstr>PowerPoint Presentation</vt:lpstr>
      <vt:lpstr>Patients whose doctors think they must be on rivaroxaban or other DOAC and aspirin </vt:lpstr>
      <vt:lpstr>PowerPoint Presentation</vt:lpstr>
      <vt:lpstr>PowerPoint Presentation</vt:lpstr>
      <vt:lpstr>Patients who had their stroke while taking aspirin and are afraid to be randomized to aspirin 81 mg alone</vt:lpstr>
      <vt:lpstr>Potential patient concerned about travel?</vt:lpstr>
      <vt:lpstr>Potential patient concerned about travel?</vt:lpstr>
      <vt:lpstr>PowerPoint Presentation</vt:lpstr>
      <vt:lpstr>F512, F513, &amp; F514 ‘Second Drug Kit’ Section</vt:lpstr>
      <vt:lpstr>F512, F513, &amp; F514 ‘Second Drug Kit’ Section</vt:lpstr>
      <vt:lpstr>F512, F513, &amp; F514 ‘Second Drug Kit’ Section</vt:lpstr>
      <vt:lpstr>Delegation of Authority Logs</vt:lpstr>
      <vt:lpstr>Changing your site PI</vt:lpstr>
      <vt:lpstr>Reminders</vt:lpstr>
      <vt:lpstr>StrokeNet Coordinator Roundtable </vt:lpstr>
      <vt:lpstr>Feel free to reach 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Chen</dc:creator>
  <cp:lastModifiedBy>Sester, Regina (sesterrj)</cp:lastModifiedBy>
  <cp:revision>244</cp:revision>
  <dcterms:created xsi:type="dcterms:W3CDTF">2017-08-22T21:44:43Z</dcterms:created>
  <dcterms:modified xsi:type="dcterms:W3CDTF">2019-03-29T14:19:13Z</dcterms:modified>
</cp:coreProperties>
</file>