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39"/>
  </p:notesMasterIdLst>
  <p:sldIdLst>
    <p:sldId id="423" r:id="rId3"/>
    <p:sldId id="425" r:id="rId4"/>
    <p:sldId id="422" r:id="rId5"/>
    <p:sldId id="424" r:id="rId6"/>
    <p:sldId id="426" r:id="rId7"/>
    <p:sldId id="411" r:id="rId8"/>
    <p:sldId id="258" r:id="rId9"/>
    <p:sldId id="259" r:id="rId10"/>
    <p:sldId id="260" r:id="rId11"/>
    <p:sldId id="261" r:id="rId12"/>
    <p:sldId id="263" r:id="rId13"/>
    <p:sldId id="262" r:id="rId14"/>
    <p:sldId id="416" r:id="rId15"/>
    <p:sldId id="415" r:id="rId16"/>
    <p:sldId id="412" r:id="rId17"/>
    <p:sldId id="372" r:id="rId18"/>
    <p:sldId id="390" r:id="rId19"/>
    <p:sldId id="417" r:id="rId20"/>
    <p:sldId id="414" r:id="rId21"/>
    <p:sldId id="391" r:id="rId22"/>
    <p:sldId id="392" r:id="rId23"/>
    <p:sldId id="393" r:id="rId24"/>
    <p:sldId id="256" r:id="rId25"/>
    <p:sldId id="257" r:id="rId26"/>
    <p:sldId id="418" r:id="rId27"/>
    <p:sldId id="419" r:id="rId28"/>
    <p:sldId id="420" r:id="rId29"/>
    <p:sldId id="421" r:id="rId30"/>
    <p:sldId id="413" r:id="rId31"/>
    <p:sldId id="406" r:id="rId32"/>
    <p:sldId id="407" r:id="rId33"/>
    <p:sldId id="409" r:id="rId34"/>
    <p:sldId id="410" r:id="rId35"/>
    <p:sldId id="408" r:id="rId36"/>
    <p:sldId id="361" r:id="rId37"/>
    <p:sldId id="27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84" y="1020"/>
      </p:cViewPr>
      <p:guideLst/>
    </p:cSldViewPr>
  </p:slideViewPr>
  <p:notesTextViewPr>
    <p:cViewPr>
      <p:scale>
        <a:sx n="1" d="1"/>
        <a:sy n="1" d="1"/>
      </p:scale>
      <p:origin x="0" y="0"/>
    </p:cViewPr>
  </p:notesTextViewPr>
  <p:sorterViewPr>
    <p:cViewPr>
      <p:scale>
        <a:sx n="80" d="100"/>
        <a:sy n="80" d="100"/>
      </p:scale>
      <p:origin x="0" y="-377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797E4-E6F3-456D-B861-9E656DD4E207}" type="datetimeFigureOut">
              <a:rPr lang="en-US" smtClean="0"/>
              <a:t>7/23/2019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3107B-F6C2-47A9-A045-2073F530D3B2}" type="slidenum">
              <a:rPr lang="en-US" smtClean="0"/>
              <a:t>‹#›</a:t>
            </a:fld>
            <a:endParaRPr lang="en-US"/>
          </a:p>
        </p:txBody>
      </p:sp>
    </p:spTree>
    <p:extLst>
      <p:ext uri="{BB962C8B-B14F-4D97-AF65-F5344CB8AC3E}">
        <p14:creationId xmlns:p14="http://schemas.microsoft.com/office/powerpoint/2010/main" val="142075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CEDE8FA1-45C9-4852-A9D3-C0A40AF83E8E}"/>
              </a:ext>
            </a:extLst>
          </p:cNvPr>
          <p:cNvSpPr txBox="1">
            <a:spLocks noChangeArrowheads="1"/>
          </p:cNvSpPr>
          <p:nvPr/>
        </p:nvSpPr>
        <p:spPr bwMode="auto">
          <a:xfrm>
            <a:off x="1622778" y="1023249"/>
            <a:ext cx="4697942" cy="350551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p>
            <a:pPr marL="0" marR="0" lvl="0" indent="0" algn="l" defTabSz="465887" rtl="0" eaLnBrk="1" fontAlgn="base" latinLnBrk="0" hangingPunct="0">
              <a:lnSpc>
                <a:spcPct val="93000"/>
              </a:lnSpc>
              <a:spcBef>
                <a:spcPct val="0"/>
              </a:spcBef>
              <a:spcAft>
                <a:spcPct val="0"/>
              </a:spcAft>
              <a:buClr>
                <a:srgbClr val="000000"/>
              </a:buClr>
              <a:buSzPct val="45000"/>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98" name="Text Box 2">
            <a:extLst>
              <a:ext uri="{FF2B5EF4-FFF2-40B4-BE49-F238E27FC236}">
                <a16:creationId xmlns:a16="http://schemas.microsoft.com/office/drawing/2014/main" id="{46324B5B-6867-47B9-A522-4FA932DD562C}"/>
              </a:ext>
            </a:extLst>
          </p:cNvPr>
          <p:cNvSpPr txBox="1">
            <a:spLocks noGrp="1" noChangeArrowheads="1"/>
          </p:cNvSpPr>
          <p:nvPr>
            <p:ph type="body"/>
          </p:nvPr>
        </p:nvSpPr>
        <p:spPr bwMode="auto">
          <a:xfrm>
            <a:off x="1212216" y="4867699"/>
            <a:ext cx="5527181" cy="38896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7354" indent="-87354">
              <a:lnSpc>
                <a:spcPct val="93000"/>
              </a:lnSpc>
              <a:spcBef>
                <a:spcPct val="0"/>
              </a:spcBef>
              <a:buSzPct val="45000"/>
              <a:tabLst>
                <a:tab pos="737654" algn="l"/>
                <a:tab pos="1475308" algn="l"/>
                <a:tab pos="2212962" algn="l"/>
                <a:tab pos="2950616" algn="l"/>
                <a:tab pos="3688271" algn="l"/>
                <a:tab pos="4425925" algn="l"/>
                <a:tab pos="5163579" algn="l"/>
              </a:tabLst>
            </a:pPr>
            <a:r>
              <a:rPr lang="en-GB" altLang="en-US">
                <a:latin typeface="Arial" panose="020B0604020202020204" pitchFamily="34" charset="0"/>
                <a:cs typeface="msgothic" charset="0"/>
              </a:rPr>
              <a:t>Ten-year cumulative probability of atrial fibrillation detection in embolic stroke of undetermined source patients with and without nonstenotic carotid plaques ipsilateral to the index stroke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1735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6BE6076-36A8-471E-A2A9-2434A71A66B6}" type="datetimeFigureOut">
              <a:rPr lang="en-US" smtClean="0"/>
              <a:pPr/>
              <a:t>7/23/2019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dirty="0"/>
          </a:p>
        </p:txBody>
      </p:sp>
    </p:spTree>
    <p:extLst>
      <p:ext uri="{BB962C8B-B14F-4D97-AF65-F5344CB8AC3E}">
        <p14:creationId xmlns:p14="http://schemas.microsoft.com/office/powerpoint/2010/main" val="197921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6A20-8315-4406-849C-14F741F5A4E8}"/>
              </a:ext>
            </a:extLst>
          </p:cNvPr>
          <p:cNvSpPr>
            <a:spLocks noGrp="1"/>
          </p:cNvSpPr>
          <p:nvPr>
            <p:ph type="ctrTitle"/>
          </p:nvPr>
        </p:nvSpPr>
        <p:spPr>
          <a:xfrm>
            <a:off x="1524481" y="1121879"/>
            <a:ext cx="9143040" cy="2387771"/>
          </a:xfrm>
        </p:spPr>
        <p:txBody>
          <a:bodyPr anchor="b"/>
          <a:lstStyle>
            <a:lvl1pPr algn="ctr">
              <a:defRPr sz="5443"/>
            </a:lvl1pPr>
          </a:lstStyle>
          <a:p>
            <a:r>
              <a:rPr lang="en-US"/>
              <a:t>Click to edit Master title style</a:t>
            </a:r>
          </a:p>
        </p:txBody>
      </p:sp>
      <p:sp>
        <p:nvSpPr>
          <p:cNvPr id="3" name="Subtitle 2">
            <a:extLst>
              <a:ext uri="{FF2B5EF4-FFF2-40B4-BE49-F238E27FC236}">
                <a16:creationId xmlns:a16="http://schemas.microsoft.com/office/drawing/2014/main" id="{51884C6B-0662-4493-8862-6495708845D5}"/>
              </a:ext>
            </a:extLst>
          </p:cNvPr>
          <p:cNvSpPr>
            <a:spLocks noGrp="1"/>
          </p:cNvSpPr>
          <p:nvPr>
            <p:ph type="subTitle" idx="1"/>
          </p:nvPr>
        </p:nvSpPr>
        <p:spPr>
          <a:xfrm>
            <a:off x="1524481" y="3601819"/>
            <a:ext cx="9143040" cy="1656174"/>
          </a:xfrm>
        </p:spPr>
        <p:txBody>
          <a:bodyPr/>
          <a:lstStyle>
            <a:lvl1pPr marL="0" indent="0" algn="ctr">
              <a:buNone/>
              <a:defRPr sz="2177"/>
            </a:lvl1pPr>
            <a:lvl2pPr marL="414772" indent="0" algn="ctr">
              <a:buNone/>
              <a:defRPr sz="1814"/>
            </a:lvl2pPr>
            <a:lvl3pPr marL="829544" indent="0" algn="ctr">
              <a:buNone/>
              <a:defRPr sz="1633"/>
            </a:lvl3pPr>
            <a:lvl4pPr marL="1244316" indent="0" algn="ctr">
              <a:buNone/>
              <a:defRPr sz="1452"/>
            </a:lvl4pPr>
            <a:lvl5pPr marL="1659087" indent="0" algn="ctr">
              <a:buNone/>
              <a:defRPr sz="1452"/>
            </a:lvl5pPr>
            <a:lvl6pPr marL="2073859" indent="0" algn="ctr">
              <a:buNone/>
              <a:defRPr sz="1452"/>
            </a:lvl6pPr>
            <a:lvl7pPr marL="2488631" indent="0" algn="ctr">
              <a:buNone/>
              <a:defRPr sz="1452"/>
            </a:lvl7pPr>
            <a:lvl8pPr marL="2903403" indent="0" algn="ctr">
              <a:buNone/>
              <a:defRPr sz="1452"/>
            </a:lvl8pPr>
            <a:lvl9pPr marL="3318175" indent="0" algn="ctr">
              <a:buNone/>
              <a:defRPr sz="1452"/>
            </a:lvl9pPr>
          </a:lstStyle>
          <a:p>
            <a:r>
              <a:rPr lang="en-US"/>
              <a:t>Click to edit Master subtitle style</a:t>
            </a:r>
          </a:p>
        </p:txBody>
      </p:sp>
    </p:spTree>
    <p:extLst>
      <p:ext uri="{BB962C8B-B14F-4D97-AF65-F5344CB8AC3E}">
        <p14:creationId xmlns:p14="http://schemas.microsoft.com/office/powerpoint/2010/main" val="2394557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7C7B-D789-4500-91B8-831F5B9FD7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A169B-6FA8-4E73-8EBD-6C460FB0E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886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F32C6-6CF6-4783-B41B-0E9A11500CED}"/>
              </a:ext>
            </a:extLst>
          </p:cNvPr>
          <p:cNvSpPr>
            <a:spLocks noGrp="1"/>
          </p:cNvSpPr>
          <p:nvPr>
            <p:ph type="title"/>
          </p:nvPr>
        </p:nvSpPr>
        <p:spPr>
          <a:xfrm>
            <a:off x="831361" y="1709460"/>
            <a:ext cx="10515839" cy="2852939"/>
          </a:xfrm>
        </p:spPr>
        <p:txBody>
          <a:bodyPr anchor="b"/>
          <a:lstStyle>
            <a:lvl1pPr>
              <a:defRPr sz="5443"/>
            </a:lvl1pPr>
          </a:lstStyle>
          <a:p>
            <a:r>
              <a:rPr lang="en-US"/>
              <a:t>Click to edit Master title style</a:t>
            </a:r>
          </a:p>
        </p:txBody>
      </p:sp>
      <p:sp>
        <p:nvSpPr>
          <p:cNvPr id="3" name="Text Placeholder 2">
            <a:extLst>
              <a:ext uri="{FF2B5EF4-FFF2-40B4-BE49-F238E27FC236}">
                <a16:creationId xmlns:a16="http://schemas.microsoft.com/office/drawing/2014/main" id="{A918A902-0B8E-4E2B-B6FC-4DE8DA5247BC}"/>
              </a:ext>
            </a:extLst>
          </p:cNvPr>
          <p:cNvSpPr>
            <a:spLocks noGrp="1"/>
          </p:cNvSpPr>
          <p:nvPr>
            <p:ph type="body" idx="1"/>
          </p:nvPr>
        </p:nvSpPr>
        <p:spPr>
          <a:xfrm>
            <a:off x="831361" y="4589763"/>
            <a:ext cx="10515839" cy="1499197"/>
          </a:xfrm>
        </p:spPr>
        <p:txBody>
          <a:bodyPr/>
          <a:lstStyle>
            <a:lvl1pPr marL="0" indent="0">
              <a:buNone/>
              <a:defRPr sz="2177"/>
            </a:lvl1pPr>
            <a:lvl2pPr marL="414772" indent="0">
              <a:buNone/>
              <a:defRPr sz="1814"/>
            </a:lvl2pPr>
            <a:lvl3pPr marL="829544" indent="0">
              <a:buNone/>
              <a:defRPr sz="1633"/>
            </a:lvl3pPr>
            <a:lvl4pPr marL="1244316" indent="0">
              <a:buNone/>
              <a:defRPr sz="1452"/>
            </a:lvl4pPr>
            <a:lvl5pPr marL="1659087" indent="0">
              <a:buNone/>
              <a:defRPr sz="1452"/>
            </a:lvl5pPr>
            <a:lvl6pPr marL="2073859" indent="0">
              <a:buNone/>
              <a:defRPr sz="1452"/>
            </a:lvl6pPr>
            <a:lvl7pPr marL="2488631" indent="0">
              <a:buNone/>
              <a:defRPr sz="1452"/>
            </a:lvl7pPr>
            <a:lvl8pPr marL="2903403" indent="0">
              <a:buNone/>
              <a:defRPr sz="1452"/>
            </a:lvl8pPr>
            <a:lvl9pPr marL="3318175" indent="0">
              <a:buNone/>
              <a:defRPr sz="1452"/>
            </a:lvl9pPr>
          </a:lstStyle>
          <a:p>
            <a:pPr lvl="0"/>
            <a:r>
              <a:rPr lang="en-US"/>
              <a:t>Click to edit Master text styles</a:t>
            </a:r>
          </a:p>
        </p:txBody>
      </p:sp>
    </p:spTree>
    <p:extLst>
      <p:ext uri="{BB962C8B-B14F-4D97-AF65-F5344CB8AC3E}">
        <p14:creationId xmlns:p14="http://schemas.microsoft.com/office/powerpoint/2010/main" val="1233854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B29E-5AD3-4619-B7F4-F2EF461BA5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CF67E-367D-43E0-966B-1FE12A1167CA}"/>
              </a:ext>
            </a:extLst>
          </p:cNvPr>
          <p:cNvSpPr>
            <a:spLocks noGrp="1"/>
          </p:cNvSpPr>
          <p:nvPr>
            <p:ph sz="half" idx="1"/>
          </p:nvPr>
        </p:nvSpPr>
        <p:spPr>
          <a:xfrm>
            <a:off x="894721" y="1906761"/>
            <a:ext cx="5111040" cy="4319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B77A79-7482-41EF-9C86-07E9C1B41F16}"/>
              </a:ext>
            </a:extLst>
          </p:cNvPr>
          <p:cNvSpPr>
            <a:spLocks noGrp="1"/>
          </p:cNvSpPr>
          <p:nvPr>
            <p:ph sz="half" idx="2"/>
          </p:nvPr>
        </p:nvSpPr>
        <p:spPr>
          <a:xfrm>
            <a:off x="6190080" y="1906761"/>
            <a:ext cx="5112961" cy="4319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22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3BD1-E91D-4192-833A-8415D014C0A2}"/>
              </a:ext>
            </a:extLst>
          </p:cNvPr>
          <p:cNvSpPr>
            <a:spLocks noGrp="1"/>
          </p:cNvSpPr>
          <p:nvPr>
            <p:ph type="title"/>
          </p:nvPr>
        </p:nvSpPr>
        <p:spPr>
          <a:xfrm>
            <a:off x="839041" y="365798"/>
            <a:ext cx="10515839" cy="132493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90C347-8664-4B34-A903-6B57E526A4A2}"/>
              </a:ext>
            </a:extLst>
          </p:cNvPr>
          <p:cNvSpPr>
            <a:spLocks noGrp="1"/>
          </p:cNvSpPr>
          <p:nvPr>
            <p:ph type="body" idx="1"/>
          </p:nvPr>
        </p:nvSpPr>
        <p:spPr>
          <a:xfrm>
            <a:off x="839041" y="1680657"/>
            <a:ext cx="515903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a:t>Click to edit Master text styles</a:t>
            </a:r>
          </a:p>
        </p:txBody>
      </p:sp>
      <p:sp>
        <p:nvSpPr>
          <p:cNvPr id="4" name="Content Placeholder 3">
            <a:extLst>
              <a:ext uri="{FF2B5EF4-FFF2-40B4-BE49-F238E27FC236}">
                <a16:creationId xmlns:a16="http://schemas.microsoft.com/office/drawing/2014/main" id="{9A1487C3-58D7-4A93-A958-B9CF7884E5C0}"/>
              </a:ext>
            </a:extLst>
          </p:cNvPr>
          <p:cNvSpPr>
            <a:spLocks noGrp="1"/>
          </p:cNvSpPr>
          <p:nvPr>
            <p:ph sz="half" idx="2"/>
          </p:nvPr>
        </p:nvSpPr>
        <p:spPr>
          <a:xfrm>
            <a:off x="839041" y="2504424"/>
            <a:ext cx="5159039" cy="368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B96CE4-0868-4C2A-A0D1-833DAD20056C}"/>
              </a:ext>
            </a:extLst>
          </p:cNvPr>
          <p:cNvSpPr>
            <a:spLocks noGrp="1"/>
          </p:cNvSpPr>
          <p:nvPr>
            <p:ph type="body" sz="quarter" idx="3"/>
          </p:nvPr>
        </p:nvSpPr>
        <p:spPr>
          <a:xfrm>
            <a:off x="6172801" y="1680657"/>
            <a:ext cx="5182079" cy="823766"/>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a:t>Click to edit Master text styles</a:t>
            </a:r>
          </a:p>
        </p:txBody>
      </p:sp>
      <p:sp>
        <p:nvSpPr>
          <p:cNvPr id="6" name="Content Placeholder 5">
            <a:extLst>
              <a:ext uri="{FF2B5EF4-FFF2-40B4-BE49-F238E27FC236}">
                <a16:creationId xmlns:a16="http://schemas.microsoft.com/office/drawing/2014/main" id="{37C4BA83-AAA3-4310-917D-CB9247F0AA48}"/>
              </a:ext>
            </a:extLst>
          </p:cNvPr>
          <p:cNvSpPr>
            <a:spLocks noGrp="1"/>
          </p:cNvSpPr>
          <p:nvPr>
            <p:ph sz="quarter" idx="4"/>
          </p:nvPr>
        </p:nvSpPr>
        <p:spPr>
          <a:xfrm>
            <a:off x="6172801" y="2504424"/>
            <a:ext cx="5182079" cy="368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688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95AB-8778-4883-9171-6232667D81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46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537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2A8C-E0AA-465B-8DCD-B5118D0704A9}"/>
              </a:ext>
            </a:extLst>
          </p:cNvPr>
          <p:cNvSpPr>
            <a:spLocks noGrp="1"/>
          </p:cNvSpPr>
          <p:nvPr>
            <p:ph type="title"/>
          </p:nvPr>
        </p:nvSpPr>
        <p:spPr>
          <a:xfrm>
            <a:off x="839041" y="456528"/>
            <a:ext cx="3932160" cy="1601448"/>
          </a:xfrm>
        </p:spPr>
        <p:txBody>
          <a:bodyPr anchor="b"/>
          <a:lstStyle>
            <a:lvl1pPr>
              <a:defRPr sz="2903"/>
            </a:lvl1pPr>
          </a:lstStyle>
          <a:p>
            <a:r>
              <a:rPr lang="en-US"/>
              <a:t>Click to edit Master title style</a:t>
            </a:r>
          </a:p>
        </p:txBody>
      </p:sp>
      <p:sp>
        <p:nvSpPr>
          <p:cNvPr id="3" name="Content Placeholder 2">
            <a:extLst>
              <a:ext uri="{FF2B5EF4-FFF2-40B4-BE49-F238E27FC236}">
                <a16:creationId xmlns:a16="http://schemas.microsoft.com/office/drawing/2014/main" id="{D1284373-414D-4904-A88C-B76DAE26B32C}"/>
              </a:ext>
            </a:extLst>
          </p:cNvPr>
          <p:cNvSpPr>
            <a:spLocks noGrp="1"/>
          </p:cNvSpPr>
          <p:nvPr>
            <p:ph idx="1"/>
          </p:nvPr>
        </p:nvSpPr>
        <p:spPr>
          <a:xfrm>
            <a:off x="5184001" y="987944"/>
            <a:ext cx="617088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57C90C-4737-49C4-918E-D996D9DF04AC}"/>
              </a:ext>
            </a:extLst>
          </p:cNvPr>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a:t>Click to edit Master text styles</a:t>
            </a:r>
          </a:p>
        </p:txBody>
      </p:sp>
    </p:spTree>
    <p:extLst>
      <p:ext uri="{BB962C8B-B14F-4D97-AF65-F5344CB8AC3E}">
        <p14:creationId xmlns:p14="http://schemas.microsoft.com/office/powerpoint/2010/main" val="153619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33F6B-C4DA-4430-8C5A-911774E9A4A9}"/>
              </a:ext>
            </a:extLst>
          </p:cNvPr>
          <p:cNvSpPr>
            <a:spLocks noGrp="1"/>
          </p:cNvSpPr>
          <p:nvPr>
            <p:ph type="title"/>
          </p:nvPr>
        </p:nvSpPr>
        <p:spPr>
          <a:xfrm>
            <a:off x="839041" y="456528"/>
            <a:ext cx="3932160" cy="1601448"/>
          </a:xfrm>
        </p:spPr>
        <p:txBody>
          <a:bodyPr anchor="b"/>
          <a:lstStyle>
            <a:lvl1pPr>
              <a:defRPr sz="2903"/>
            </a:lvl1pPr>
          </a:lstStyle>
          <a:p>
            <a:r>
              <a:rPr lang="en-US"/>
              <a:t>Click to edit Master title style</a:t>
            </a:r>
          </a:p>
        </p:txBody>
      </p:sp>
      <p:sp>
        <p:nvSpPr>
          <p:cNvPr id="3" name="Picture Placeholder 2">
            <a:extLst>
              <a:ext uri="{FF2B5EF4-FFF2-40B4-BE49-F238E27FC236}">
                <a16:creationId xmlns:a16="http://schemas.microsoft.com/office/drawing/2014/main" id="{0A9B7527-3568-4F22-95B7-9E596911D8CE}"/>
              </a:ext>
            </a:extLst>
          </p:cNvPr>
          <p:cNvSpPr>
            <a:spLocks noGrp="1"/>
          </p:cNvSpPr>
          <p:nvPr>
            <p:ph type="pic" idx="1"/>
          </p:nvPr>
        </p:nvSpPr>
        <p:spPr>
          <a:xfrm>
            <a:off x="5184001" y="987944"/>
            <a:ext cx="6170880" cy="487347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endParaRPr lang="en-US"/>
          </a:p>
        </p:txBody>
      </p:sp>
      <p:sp>
        <p:nvSpPr>
          <p:cNvPr id="4" name="Text Placeholder 3">
            <a:extLst>
              <a:ext uri="{FF2B5EF4-FFF2-40B4-BE49-F238E27FC236}">
                <a16:creationId xmlns:a16="http://schemas.microsoft.com/office/drawing/2014/main" id="{647CF1A0-9F88-49BF-BF08-A99FC7C525F4}"/>
              </a:ext>
            </a:extLst>
          </p:cNvPr>
          <p:cNvSpPr>
            <a:spLocks noGrp="1"/>
          </p:cNvSpPr>
          <p:nvPr>
            <p:ph type="body" sz="half" idx="2"/>
          </p:nvPr>
        </p:nvSpPr>
        <p:spPr>
          <a:xfrm>
            <a:off x="839041" y="2057977"/>
            <a:ext cx="3932160" cy="3810640"/>
          </a:xfrm>
        </p:spPr>
        <p:txBody>
          <a:bodyPr/>
          <a:lstStyle>
            <a:lvl1pPr marL="0" indent="0">
              <a:buNone/>
              <a:defRPr sz="1452"/>
            </a:lvl1pPr>
            <a:lvl2pPr marL="414772" indent="0">
              <a:buNone/>
              <a:defRPr sz="1270"/>
            </a:lvl2pPr>
            <a:lvl3pPr marL="829544" indent="0">
              <a:buNone/>
              <a:defRPr sz="1089"/>
            </a:lvl3pPr>
            <a:lvl4pPr marL="1244316" indent="0">
              <a:buNone/>
              <a:defRPr sz="907"/>
            </a:lvl4pPr>
            <a:lvl5pPr marL="1659087" indent="0">
              <a:buNone/>
              <a:defRPr sz="907"/>
            </a:lvl5pPr>
            <a:lvl6pPr marL="2073859" indent="0">
              <a:buNone/>
              <a:defRPr sz="907"/>
            </a:lvl6pPr>
            <a:lvl7pPr marL="2488631" indent="0">
              <a:buNone/>
              <a:defRPr sz="907"/>
            </a:lvl7pPr>
            <a:lvl8pPr marL="2903403" indent="0">
              <a:buNone/>
              <a:defRPr sz="907"/>
            </a:lvl8pPr>
            <a:lvl9pPr marL="3318175" indent="0">
              <a:buNone/>
              <a:defRPr sz="907"/>
            </a:lvl9pPr>
          </a:lstStyle>
          <a:p>
            <a:pPr lvl="0"/>
            <a:r>
              <a:rPr lang="en-US"/>
              <a:t>Click to edit Master text styles</a:t>
            </a:r>
          </a:p>
        </p:txBody>
      </p:sp>
    </p:spTree>
    <p:extLst>
      <p:ext uri="{BB962C8B-B14F-4D97-AF65-F5344CB8AC3E}">
        <p14:creationId xmlns:p14="http://schemas.microsoft.com/office/powerpoint/2010/main" val="206122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7779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95103"/>
            <a:ext cx="10515600" cy="13290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54683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22E5-9DBB-4EED-8295-91DA42CA15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82031B-BF8A-4A92-8680-A7ADD327C4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103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7D473-7F5B-4CA3-BEB2-A4234FCC653B}"/>
              </a:ext>
            </a:extLst>
          </p:cNvPr>
          <p:cNvSpPr>
            <a:spLocks noGrp="1"/>
          </p:cNvSpPr>
          <p:nvPr>
            <p:ph type="title" orient="vert"/>
          </p:nvPr>
        </p:nvSpPr>
        <p:spPr>
          <a:xfrm>
            <a:off x="8701440" y="568860"/>
            <a:ext cx="2601601" cy="565691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8E2BC0-89F0-45BA-99A5-8F4A570D73C9}"/>
              </a:ext>
            </a:extLst>
          </p:cNvPr>
          <p:cNvSpPr>
            <a:spLocks noGrp="1"/>
          </p:cNvSpPr>
          <p:nvPr>
            <p:ph type="body" orient="vert" idx="1"/>
          </p:nvPr>
        </p:nvSpPr>
        <p:spPr>
          <a:xfrm>
            <a:off x="894721" y="568860"/>
            <a:ext cx="7622400" cy="5656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8831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204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924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456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210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9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1291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7544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87440"/>
            <a:ext cx="12192000" cy="670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838199" y="5658539"/>
            <a:ext cx="1086294" cy="1050335"/>
          </a:xfrm>
          <a:prstGeom prst="rect">
            <a:avLst/>
          </a:prstGeom>
        </p:spPr>
      </p:pic>
      <p:pic>
        <p:nvPicPr>
          <p:cNvPr id="4" name="Picture 3"/>
          <p:cNvPicPr>
            <a:picLocks noChangeAspect="1"/>
          </p:cNvPicPr>
          <p:nvPr userDrawn="1"/>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11234" y="6326372"/>
            <a:ext cx="1842566" cy="388233"/>
          </a:xfrm>
          <a:prstGeom prst="rect">
            <a:avLst/>
          </a:prstGeom>
        </p:spPr>
      </p:pic>
    </p:spTree>
    <p:extLst>
      <p:ext uri="{BB962C8B-B14F-4D97-AF65-F5344CB8AC3E}">
        <p14:creationId xmlns:p14="http://schemas.microsoft.com/office/powerpoint/2010/main" val="1022027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7A73567E-A4A4-476C-98E1-3B62F312F0BA}"/>
              </a:ext>
            </a:extLst>
          </p:cNvPr>
          <p:cNvSpPr>
            <a:spLocks noGrp="1" noChangeArrowheads="1"/>
          </p:cNvSpPr>
          <p:nvPr>
            <p:ph type="title"/>
          </p:nvPr>
        </p:nvSpPr>
        <p:spPr bwMode="auto">
          <a:xfrm>
            <a:off x="894720" y="568861"/>
            <a:ext cx="10408321"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DD3BB190-C509-4CDA-BCC2-5965B11220E8}"/>
              </a:ext>
            </a:extLst>
          </p:cNvPr>
          <p:cNvSpPr>
            <a:spLocks noGrp="1" noChangeArrowheads="1"/>
          </p:cNvSpPr>
          <p:nvPr>
            <p:ph type="body" idx="1"/>
          </p:nvPr>
        </p:nvSpPr>
        <p:spPr bwMode="auto">
          <a:xfrm>
            <a:off x="894720" y="1906761"/>
            <a:ext cx="10408321"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extLst>
      <p:ext uri="{BB962C8B-B14F-4D97-AF65-F5344CB8AC3E}">
        <p14:creationId xmlns:p14="http://schemas.microsoft.com/office/powerpoint/2010/main" val="20455294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kern="1200">
          <a:solidFill>
            <a:srgbClr val="000000"/>
          </a:solidFill>
          <a:latin typeface="+mj-lt"/>
          <a:ea typeface="+mj-ea"/>
          <a:cs typeface="+mj-cs"/>
        </a:defRPr>
      </a:lvl1pPr>
      <a:lvl2pPr marL="391729"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2pPr>
      <a:lvl3pPr marL="587593"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3pPr>
      <a:lvl4pPr marL="783458"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4pPr>
      <a:lvl5pPr marL="979322"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5pPr>
      <a:lvl6pPr marL="1394094"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6pPr>
      <a:lvl7pPr marL="1808866"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7pPr>
      <a:lvl8pPr marL="2223638"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8pPr>
      <a:lvl9pPr marL="2638410" indent="-195864" algn="ctr" defTabSz="414772" rtl="0" fontAlgn="base" hangingPunct="0">
        <a:lnSpc>
          <a:spcPct val="93000"/>
        </a:lnSpc>
        <a:spcBef>
          <a:spcPct val="0"/>
        </a:spcBef>
        <a:spcAft>
          <a:spcPct val="0"/>
        </a:spcAft>
        <a:buClr>
          <a:srgbClr val="000000"/>
        </a:buClr>
        <a:buSzPct val="45000"/>
        <a:buFont typeface="Wingdings" panose="05000000000000000000" pitchFamily="2" charset="2"/>
        <a:defRPr sz="2540" b="1">
          <a:solidFill>
            <a:srgbClr val="000000"/>
          </a:solidFill>
          <a:latin typeface="Times New Roman" panose="02020603050405020304" pitchFamily="18" charset="0"/>
          <a:cs typeface="msgothic" charset="0"/>
        </a:defRPr>
      </a:lvl9pPr>
    </p:titleStyle>
    <p:bodyStyle>
      <a:lvl1pPr marL="391729" indent="-293797" algn="l" defTabSz="414772" rtl="0" fontAlgn="base" hangingPunct="0">
        <a:lnSpc>
          <a:spcPct val="93000"/>
        </a:lnSpc>
        <a:spcBef>
          <a:spcPct val="0"/>
        </a:spcBef>
        <a:spcAft>
          <a:spcPts val="806"/>
        </a:spcAft>
        <a:buClr>
          <a:srgbClr val="000000"/>
        </a:buClr>
        <a:buSzPct val="100000"/>
        <a:buFont typeface="Arial" panose="020B0604020202020204" pitchFamily="34" charset="0"/>
        <a:buChar char="•"/>
        <a:defRPr sz="1814" kern="1200">
          <a:solidFill>
            <a:srgbClr val="000000"/>
          </a:solidFill>
          <a:latin typeface="+mn-lt"/>
          <a:ea typeface="+mn-ea"/>
          <a:cs typeface="+mn-cs"/>
        </a:defRPr>
      </a:lvl1pPr>
      <a:lvl2pPr marL="783458" indent="-260673" algn="l" defTabSz="414772" rtl="0" fontAlgn="base" hangingPunct="0">
        <a:lnSpc>
          <a:spcPct val="93000"/>
        </a:lnSpc>
        <a:spcBef>
          <a:spcPct val="0"/>
        </a:spcBef>
        <a:spcAft>
          <a:spcPts val="1032"/>
        </a:spcAft>
        <a:buClr>
          <a:srgbClr val="000000"/>
        </a:buClr>
        <a:buSzPct val="75000"/>
        <a:buFont typeface="Symbol" panose="05050102010706020507" pitchFamily="18" charset="2"/>
        <a:buChar char=""/>
        <a:defRPr sz="2359" kern="1200">
          <a:solidFill>
            <a:srgbClr val="000000"/>
          </a:solidFill>
          <a:latin typeface="+mn-lt"/>
          <a:ea typeface="+mn-ea"/>
          <a:cs typeface="+mn-cs"/>
        </a:defRPr>
      </a:lvl2pPr>
      <a:lvl3pPr marL="1175187" indent="-195864" algn="l" defTabSz="414772" rtl="0" fontAlgn="base" hangingPunct="0">
        <a:lnSpc>
          <a:spcPct val="93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66916" indent="-195864" algn="l" defTabSz="414772" rtl="0" fontAlgn="base" hangingPunct="0">
        <a:lnSpc>
          <a:spcPct val="93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58645" indent="-195864" algn="l" defTabSz="414772" rtl="0" fontAlgn="base" hangingPunct="0">
        <a:lnSpc>
          <a:spcPct val="93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1245"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6017"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789"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561" indent="-207386" algn="l" defTabSz="829544"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khattak@musc.edu" TargetMode="External"/><Relationship Id="rId2" Type="http://schemas.openxmlformats.org/officeDocument/2006/relationships/hyperlink" Target="mailto:appana@musc.edu" TargetMode="External"/><Relationship Id="rId1" Type="http://schemas.openxmlformats.org/officeDocument/2006/relationships/slideLayout" Target="../slideLayouts/slideLayout3.xml"/><Relationship Id="rId4" Type="http://schemas.openxmlformats.org/officeDocument/2006/relationships/hyperlink" Target="mailto:anderjoc@musc.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Relationship Id="rId1" Type="http://schemas.openxmlformats.org/officeDocument/2006/relationships/slideLayout" Target="../slideLayouts/slideLayout10.xml"/><Relationship Id="rId5" Type="http://schemas.openxmlformats.org/officeDocument/2006/relationships/image" Target="../media/image23.tiff"/><Relationship Id="rId4" Type="http://schemas.openxmlformats.org/officeDocument/2006/relationships/image" Target="../media/image22.t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 and Coordinator Webinar</a:t>
            </a:r>
          </a:p>
        </p:txBody>
      </p:sp>
      <p:sp>
        <p:nvSpPr>
          <p:cNvPr id="3" name="Text Placeholder 2"/>
          <p:cNvSpPr>
            <a:spLocks noGrp="1"/>
          </p:cNvSpPr>
          <p:nvPr>
            <p:ph type="body" idx="1"/>
          </p:nvPr>
        </p:nvSpPr>
        <p:spPr/>
        <p:txBody>
          <a:bodyPr/>
          <a:lstStyle/>
          <a:p>
            <a:r>
              <a:rPr lang="en-US" dirty="0"/>
              <a:t>July 23, 2019</a:t>
            </a:r>
          </a:p>
          <a:p>
            <a:endParaRPr lang="en-US" dirty="0"/>
          </a:p>
        </p:txBody>
      </p:sp>
    </p:spTree>
    <p:extLst>
      <p:ext uri="{BB962C8B-B14F-4D97-AF65-F5344CB8AC3E}">
        <p14:creationId xmlns:p14="http://schemas.microsoft.com/office/powerpoint/2010/main" val="191724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675"/>
            <a:ext cx="10515600" cy="1325563"/>
          </a:xfrm>
        </p:spPr>
        <p:txBody>
          <a:bodyPr/>
          <a:lstStyle/>
          <a:p>
            <a:r>
              <a:rPr lang="en-US" dirty="0"/>
              <a:t>Documenting Eligibility Violations on F101</a:t>
            </a:r>
          </a:p>
        </p:txBody>
      </p:sp>
      <p:sp>
        <p:nvSpPr>
          <p:cNvPr id="3" name="Content Placeholder 2"/>
          <p:cNvSpPr>
            <a:spLocks noGrp="1"/>
          </p:cNvSpPr>
          <p:nvPr>
            <p:ph idx="1"/>
          </p:nvPr>
        </p:nvSpPr>
        <p:spPr>
          <a:xfrm>
            <a:off x="838200" y="1352551"/>
            <a:ext cx="10515600" cy="4629150"/>
          </a:xfrm>
        </p:spPr>
        <p:txBody>
          <a:bodyPr>
            <a:normAutofit fontScale="85000" lnSpcReduction="10000"/>
          </a:bodyPr>
          <a:lstStyle/>
          <a:p>
            <a:r>
              <a:rPr lang="en-US" dirty="0"/>
              <a:t>Similar to documenting a subject as LTFU prior to randomization, we use F101 to document other eligibility violations that occur prior to randomization</a:t>
            </a:r>
          </a:p>
          <a:p>
            <a:pPr lvl="1"/>
            <a:r>
              <a:rPr lang="en-US" dirty="0"/>
              <a:t>Atrial fibrillation detected	</a:t>
            </a:r>
          </a:p>
          <a:p>
            <a:pPr lvl="1"/>
            <a:r>
              <a:rPr lang="en-US" dirty="0"/>
              <a:t>Indication for anticoagulant therapy</a:t>
            </a:r>
          </a:p>
          <a:p>
            <a:pPr lvl="1"/>
            <a:r>
              <a:rPr lang="en-US" dirty="0"/>
              <a:t>Indication for antiplatelet agent</a:t>
            </a:r>
          </a:p>
          <a:p>
            <a:pPr lvl="1"/>
            <a:r>
              <a:rPr lang="en-US" dirty="0"/>
              <a:t>Etc. </a:t>
            </a:r>
          </a:p>
          <a:p>
            <a:r>
              <a:rPr lang="en-US" dirty="0"/>
              <a:t>Update the answer to the F101 question relevant to your findings </a:t>
            </a:r>
          </a:p>
          <a:p>
            <a:r>
              <a:rPr lang="en-US" dirty="0"/>
              <a:t>Please make sure to always respond to the warning and save and submit the CRF</a:t>
            </a:r>
          </a:p>
          <a:p>
            <a:pPr lvl="1"/>
            <a:r>
              <a:rPr lang="en-US" dirty="0"/>
              <a:t>Warnings can trigger on any CRF and the data will show as outstanding until the CRF has been submitted. </a:t>
            </a:r>
          </a:p>
          <a:p>
            <a:pPr lvl="1"/>
            <a:r>
              <a:rPr lang="en-US" dirty="0"/>
              <a:t>Please provide sufficient explanation to avoid DCRs/queries for clarification</a:t>
            </a:r>
          </a:p>
          <a:p>
            <a:pPr lvl="2"/>
            <a:r>
              <a:rPr lang="en-US" dirty="0"/>
              <a:t>Ex: In response to a warning for ‘Able to be randomized no later than 120 days after stroke onset’ please do not respond with ‘unable to be randomized’/’not eligible’. Instead, you need to explain </a:t>
            </a:r>
            <a:r>
              <a:rPr lang="en-US" b="1" i="1" dirty="0"/>
              <a:t>WHY</a:t>
            </a:r>
          </a:p>
          <a:p>
            <a:pPr lvl="2"/>
            <a:r>
              <a:rPr lang="en-US" dirty="0"/>
              <a:t>Similarly, for ‘specify’ fields such as ‘Consent withdrawn, specify’ on EOS, please explain </a:t>
            </a:r>
            <a:r>
              <a:rPr lang="en-US" b="1" i="1" dirty="0"/>
              <a:t>WHY</a:t>
            </a:r>
            <a:r>
              <a:rPr lang="en-US" dirty="0"/>
              <a:t> the subject withdrew consent, do not restate that consent was withdrawn or this will need to be queried.</a:t>
            </a:r>
          </a:p>
          <a:p>
            <a:pPr lvl="1"/>
            <a:endParaRPr lang="en-US" dirty="0"/>
          </a:p>
        </p:txBody>
      </p:sp>
    </p:spTree>
    <p:extLst>
      <p:ext uri="{BB962C8B-B14F-4D97-AF65-F5344CB8AC3E}">
        <p14:creationId xmlns:p14="http://schemas.microsoft.com/office/powerpoint/2010/main" val="927197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35826"/>
            <a:ext cx="10515600" cy="1325563"/>
          </a:xfrm>
        </p:spPr>
        <p:txBody>
          <a:bodyPr/>
          <a:lstStyle/>
          <a:p>
            <a:r>
              <a:rPr lang="en-US" dirty="0"/>
              <a:t>New Study Book Format</a:t>
            </a:r>
          </a:p>
        </p:txBody>
      </p:sp>
      <p:sp>
        <p:nvSpPr>
          <p:cNvPr id="3" name="Content Placeholder 2"/>
          <p:cNvSpPr>
            <a:spLocks noGrp="1"/>
          </p:cNvSpPr>
          <p:nvPr>
            <p:ph idx="1"/>
          </p:nvPr>
        </p:nvSpPr>
        <p:spPr>
          <a:xfrm>
            <a:off x="771525" y="1082675"/>
            <a:ext cx="10515600" cy="3782695"/>
          </a:xfrm>
        </p:spPr>
        <p:txBody>
          <a:bodyPr/>
          <a:lstStyle/>
          <a:p>
            <a:r>
              <a:rPr lang="en-US" dirty="0"/>
              <a:t>The study book is no longer posted under Project Documents. </a:t>
            </a:r>
          </a:p>
          <a:p>
            <a:r>
              <a:rPr lang="en-US" dirty="0"/>
              <a:t>To find the new study book, go to [Project Setup] -&gt; [CRF Collection Schedule]. There are CRF packets for each visit uploaded under the visit name.</a:t>
            </a:r>
          </a:p>
          <a:p>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0" y="2974022"/>
            <a:ext cx="12146070" cy="2457793"/>
          </a:xfrm>
          <a:prstGeom prst="rect">
            <a:avLst/>
          </a:prstGeom>
        </p:spPr>
      </p:pic>
    </p:spTree>
    <p:extLst>
      <p:ext uri="{BB962C8B-B14F-4D97-AF65-F5344CB8AC3E}">
        <p14:creationId xmlns:p14="http://schemas.microsoft.com/office/powerpoint/2010/main" val="113840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Contact?</a:t>
            </a:r>
          </a:p>
        </p:txBody>
      </p:sp>
      <p:sp>
        <p:nvSpPr>
          <p:cNvPr id="4" name="Rectangle 3"/>
          <p:cNvSpPr/>
          <p:nvPr/>
        </p:nvSpPr>
        <p:spPr>
          <a:xfrm>
            <a:off x="522218" y="1547446"/>
            <a:ext cx="4535557" cy="3785652"/>
          </a:xfrm>
          <a:prstGeom prst="rect">
            <a:avLst/>
          </a:prstGeom>
        </p:spPr>
        <p:txBody>
          <a:bodyPr wrap="square">
            <a:spAutoFit/>
          </a:bodyPr>
          <a:lstStyle/>
          <a:p>
            <a:r>
              <a:rPr lang="en-US" sz="2000" dirty="0" err="1"/>
              <a:t>Srikala</a:t>
            </a:r>
            <a:r>
              <a:rPr lang="en-US" sz="2000" dirty="0"/>
              <a:t> </a:t>
            </a:r>
            <a:r>
              <a:rPr lang="en-US" sz="2000" dirty="0" err="1"/>
              <a:t>Appana</a:t>
            </a:r>
            <a:r>
              <a:rPr lang="en-US" sz="2000" dirty="0"/>
              <a:t> at NDMC</a:t>
            </a:r>
          </a:p>
          <a:p>
            <a:r>
              <a:rPr lang="en-US" sz="2000" dirty="0">
                <a:hlinkClick r:id="rId2"/>
              </a:rPr>
              <a:t>appana@musc.edu</a:t>
            </a:r>
            <a:endParaRPr lang="en-US" sz="2000" dirty="0"/>
          </a:p>
          <a:p>
            <a:r>
              <a:rPr lang="en-US" sz="2000" dirty="0"/>
              <a:t>When to contact: If you have </a:t>
            </a:r>
            <a:r>
              <a:rPr lang="en-US" sz="2000" dirty="0" err="1"/>
              <a:t>WebDCU</a:t>
            </a:r>
            <a:r>
              <a:rPr lang="en-US" sz="2000" dirty="0"/>
              <a:t>-related DOA/regulatory database questions, Informed Consent Remote Monitoring questions, or Site Monitoring questions</a:t>
            </a:r>
          </a:p>
          <a:p>
            <a:endParaRPr lang="en-US" sz="2000" dirty="0"/>
          </a:p>
          <a:p>
            <a:r>
              <a:rPr lang="en-US" sz="2000" dirty="0"/>
              <a:t>Faria Khattak at NDMC</a:t>
            </a:r>
          </a:p>
          <a:p>
            <a:r>
              <a:rPr lang="en-US" sz="2000" dirty="0">
                <a:hlinkClick r:id="rId3"/>
              </a:rPr>
              <a:t>khattak@musc.edu</a:t>
            </a:r>
            <a:r>
              <a:rPr lang="en-US" sz="2000" dirty="0"/>
              <a:t> </a:t>
            </a:r>
          </a:p>
          <a:p>
            <a:r>
              <a:rPr lang="en-US" sz="2000" dirty="0"/>
              <a:t>When to contact:  Any other </a:t>
            </a:r>
            <a:r>
              <a:rPr lang="en-US" sz="2000" dirty="0" err="1"/>
              <a:t>WebDCU</a:t>
            </a:r>
            <a:r>
              <a:rPr lang="en-US" sz="2000" dirty="0"/>
              <a:t>-related or CRF-related questions</a:t>
            </a:r>
          </a:p>
        </p:txBody>
      </p:sp>
      <p:sp>
        <p:nvSpPr>
          <p:cNvPr id="5" name="Rectangle 4"/>
          <p:cNvSpPr/>
          <p:nvPr/>
        </p:nvSpPr>
        <p:spPr>
          <a:xfrm>
            <a:off x="6370154" y="1764532"/>
            <a:ext cx="4535557" cy="3139321"/>
          </a:xfrm>
          <a:prstGeom prst="rect">
            <a:avLst/>
          </a:prstGeom>
        </p:spPr>
        <p:txBody>
          <a:bodyPr wrap="square">
            <a:spAutoFit/>
          </a:bodyPr>
          <a:lstStyle/>
          <a:p>
            <a:r>
              <a:rPr lang="en-US" sz="2000" dirty="0"/>
              <a:t>Patty </a:t>
            </a:r>
            <a:r>
              <a:rPr lang="en-US" sz="2000" dirty="0" err="1"/>
              <a:t>Hutto</a:t>
            </a:r>
            <a:r>
              <a:rPr lang="en-US" sz="2000" dirty="0"/>
              <a:t> at NDMC</a:t>
            </a:r>
          </a:p>
          <a:p>
            <a:r>
              <a:rPr lang="en-US" sz="2000" dirty="0">
                <a:hlinkClick r:id="rId4"/>
              </a:rPr>
              <a:t>huttoja@musc.edu </a:t>
            </a:r>
            <a:endParaRPr lang="en-US" sz="2000" dirty="0"/>
          </a:p>
          <a:p>
            <a:r>
              <a:rPr lang="en-US" sz="2000" dirty="0"/>
              <a:t>When to contact: Any other </a:t>
            </a:r>
            <a:r>
              <a:rPr lang="en-US" sz="2000" dirty="0" err="1"/>
              <a:t>WebDCU</a:t>
            </a:r>
            <a:r>
              <a:rPr lang="en-US" sz="2000" dirty="0"/>
              <a:t>-related or CRF-related questions</a:t>
            </a:r>
          </a:p>
          <a:p>
            <a:endParaRPr lang="en-US" sz="2000" dirty="0"/>
          </a:p>
          <a:p>
            <a:r>
              <a:rPr lang="en-US" sz="2000" b="1" dirty="0"/>
              <a:t>NOTE: </a:t>
            </a:r>
            <a:r>
              <a:rPr lang="en-US" sz="2000" dirty="0"/>
              <a:t>Please refer to the Data Collection Guidelines posted in [Project Documents] under [Toolbox] in </a:t>
            </a:r>
            <a:r>
              <a:rPr lang="en-US" sz="2000" dirty="0" err="1"/>
              <a:t>WebDCU</a:t>
            </a:r>
            <a:r>
              <a:rPr lang="en-US" sz="2000" baseline="30000" dirty="0" err="1"/>
              <a:t>TM</a:t>
            </a:r>
            <a:r>
              <a:rPr lang="en-US" sz="2000" dirty="0"/>
              <a:t>, or email Faria or Patty for CRF related questions</a:t>
            </a:r>
          </a:p>
          <a:p>
            <a:endParaRPr lang="en-US" dirty="0"/>
          </a:p>
        </p:txBody>
      </p:sp>
    </p:spTree>
    <p:extLst>
      <p:ext uri="{BB962C8B-B14F-4D97-AF65-F5344CB8AC3E}">
        <p14:creationId xmlns:p14="http://schemas.microsoft.com/office/powerpoint/2010/main" val="2836380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77829B-B768-4185-BC1B-E2506239A1FE}"/>
              </a:ext>
            </a:extLst>
          </p:cNvPr>
          <p:cNvSpPr>
            <a:spLocks noGrp="1"/>
          </p:cNvSpPr>
          <p:nvPr>
            <p:ph type="title"/>
          </p:nvPr>
        </p:nvSpPr>
        <p:spPr/>
        <p:txBody>
          <a:bodyPr/>
          <a:lstStyle/>
          <a:p>
            <a:r>
              <a:rPr lang="en-US" dirty="0"/>
              <a:t>Regulatory Updates Slide - Emily</a:t>
            </a:r>
          </a:p>
        </p:txBody>
      </p:sp>
      <p:sp>
        <p:nvSpPr>
          <p:cNvPr id="5" name="Text Placeholder 4">
            <a:extLst>
              <a:ext uri="{FF2B5EF4-FFF2-40B4-BE49-F238E27FC236}">
                <a16:creationId xmlns:a16="http://schemas.microsoft.com/office/drawing/2014/main" id="{608F0FD9-D77E-4247-9298-C660299E94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827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Updates: </a:t>
            </a:r>
          </a:p>
        </p:txBody>
      </p:sp>
      <p:sp>
        <p:nvSpPr>
          <p:cNvPr id="3" name="Content Placeholder 2"/>
          <p:cNvSpPr>
            <a:spLocks noGrp="1"/>
          </p:cNvSpPr>
          <p:nvPr>
            <p:ph idx="1"/>
          </p:nvPr>
        </p:nvSpPr>
        <p:spPr>
          <a:xfrm>
            <a:off x="838200" y="1506071"/>
            <a:ext cx="10515600" cy="4141694"/>
          </a:xfrm>
        </p:spPr>
        <p:txBody>
          <a:bodyPr>
            <a:normAutofit fontScale="92500"/>
          </a:bodyPr>
          <a:lstStyle/>
          <a:p>
            <a:r>
              <a:rPr lang="en-US" b="1" dirty="0"/>
              <a:t>Amendment progress for the v6, v3 consents</a:t>
            </a:r>
            <a:r>
              <a:rPr lang="en-US" dirty="0"/>
              <a:t>. </a:t>
            </a:r>
          </a:p>
          <a:p>
            <a:pPr lvl="1"/>
            <a:r>
              <a:rPr lang="en-US" dirty="0"/>
              <a:t>70 + sites have been sent current versions of the consent template</a:t>
            </a:r>
          </a:p>
          <a:p>
            <a:pPr lvl="1"/>
            <a:r>
              <a:rPr lang="en-US" dirty="0"/>
              <a:t>Some sites will remain on the v2 Pregnant Partner consent. </a:t>
            </a:r>
          </a:p>
          <a:p>
            <a:pPr lvl="1"/>
            <a:r>
              <a:rPr lang="en-US" dirty="0"/>
              <a:t>Please upload the approval letter sent with your approved ICD to the 4.1 space holder in </a:t>
            </a:r>
            <a:r>
              <a:rPr lang="en-US" dirty="0" err="1"/>
              <a:t>WebDCU</a:t>
            </a:r>
            <a:r>
              <a:rPr lang="en-US" dirty="0"/>
              <a:t>. The Prime Approval letter for the 4.1 should not be uploaded. </a:t>
            </a:r>
          </a:p>
          <a:p>
            <a:pPr lvl="1"/>
            <a:r>
              <a:rPr lang="en-US" dirty="0"/>
              <a:t>Please upload your updated consents to </a:t>
            </a:r>
            <a:r>
              <a:rPr lang="en-US" dirty="0" err="1"/>
              <a:t>WebDCU</a:t>
            </a:r>
            <a:r>
              <a:rPr lang="en-US" dirty="0"/>
              <a:t> as soon as possible</a:t>
            </a:r>
          </a:p>
          <a:p>
            <a:pPr lvl="1"/>
            <a:r>
              <a:rPr lang="en-US" dirty="0" err="1"/>
              <a:t>WebDCU</a:t>
            </a:r>
            <a:r>
              <a:rPr lang="en-US" dirty="0"/>
              <a:t> will be archiving the v5 space holders soon </a:t>
            </a:r>
          </a:p>
          <a:p>
            <a:pPr lvl="1"/>
            <a:r>
              <a:rPr lang="en-US" dirty="0"/>
              <a:t>Translations will be sent to the site once received, please upload to </a:t>
            </a:r>
            <a:r>
              <a:rPr lang="en-US" dirty="0" err="1"/>
              <a:t>WebDCU</a:t>
            </a:r>
            <a:r>
              <a:rPr lang="en-US" dirty="0"/>
              <a:t> as soon as possible</a:t>
            </a:r>
          </a:p>
          <a:p>
            <a:pPr lvl="1"/>
            <a:r>
              <a:rPr lang="en-US" dirty="0"/>
              <a:t>Reach out to the NCC for a short form if needed </a:t>
            </a:r>
          </a:p>
          <a:p>
            <a:pPr marL="457200" lvl="1" indent="0">
              <a:buNone/>
            </a:pPr>
            <a:r>
              <a:rPr lang="en-US" dirty="0"/>
              <a:t> </a:t>
            </a:r>
          </a:p>
        </p:txBody>
      </p:sp>
    </p:spTree>
    <p:extLst>
      <p:ext uri="{BB962C8B-B14F-4D97-AF65-F5344CB8AC3E}">
        <p14:creationId xmlns:p14="http://schemas.microsoft.com/office/powerpoint/2010/main" val="326725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77829B-B768-4185-BC1B-E2506239A1FE}"/>
              </a:ext>
            </a:extLst>
          </p:cNvPr>
          <p:cNvSpPr>
            <a:spLocks noGrp="1"/>
          </p:cNvSpPr>
          <p:nvPr>
            <p:ph type="title"/>
          </p:nvPr>
        </p:nvSpPr>
        <p:spPr/>
        <p:txBody>
          <a:bodyPr/>
          <a:lstStyle/>
          <a:p>
            <a:r>
              <a:rPr lang="en-US" dirty="0"/>
              <a:t>Loss to Follow Up Slides - Pam</a:t>
            </a:r>
          </a:p>
        </p:txBody>
      </p:sp>
      <p:sp>
        <p:nvSpPr>
          <p:cNvPr id="5" name="Text Placeholder 4">
            <a:extLst>
              <a:ext uri="{FF2B5EF4-FFF2-40B4-BE49-F238E27FC236}">
                <a16:creationId xmlns:a16="http://schemas.microsoft.com/office/drawing/2014/main" id="{608F0FD9-D77E-4247-9298-C660299E94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53988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13"/>
            <a:ext cx="10515600" cy="1325563"/>
          </a:xfrm>
        </p:spPr>
        <p:txBody>
          <a:bodyPr/>
          <a:lstStyle/>
          <a:p>
            <a:r>
              <a:rPr lang="en-US" dirty="0"/>
              <a:t>Lost-to-Follow Participants</a:t>
            </a:r>
          </a:p>
        </p:txBody>
      </p:sp>
      <p:sp>
        <p:nvSpPr>
          <p:cNvPr id="3" name="Content Placeholder 2"/>
          <p:cNvSpPr>
            <a:spLocks noGrp="1"/>
          </p:cNvSpPr>
          <p:nvPr>
            <p:ph idx="1"/>
          </p:nvPr>
        </p:nvSpPr>
        <p:spPr>
          <a:xfrm>
            <a:off x="838200" y="1216240"/>
            <a:ext cx="10515600" cy="5069149"/>
          </a:xfrm>
        </p:spPr>
        <p:txBody>
          <a:bodyPr>
            <a:normAutofit lnSpcReduction="10000"/>
          </a:bodyPr>
          <a:lstStyle/>
          <a:p>
            <a:pPr marL="0" indent="0">
              <a:buNone/>
            </a:pPr>
            <a:r>
              <a:rPr lang="en-US" dirty="0"/>
              <a:t>Preparations to decrease loss to follow up begins at screening</a:t>
            </a:r>
          </a:p>
          <a:p>
            <a:pPr lvl="1"/>
            <a:r>
              <a:rPr lang="en-US" i="1" dirty="0"/>
              <a:t>Screen efficiently</a:t>
            </a:r>
          </a:p>
          <a:p>
            <a:pPr lvl="2"/>
            <a:r>
              <a:rPr lang="en-US" i="1" dirty="0"/>
              <a:t>If the patient has a history of “no shows”, known social issues, and/or non-compliance, consider not consenting </a:t>
            </a:r>
          </a:p>
          <a:p>
            <a:pPr lvl="1"/>
            <a:r>
              <a:rPr lang="en-US" i="1" dirty="0"/>
              <a:t>Develop a relationship with the patient</a:t>
            </a:r>
          </a:p>
          <a:p>
            <a:pPr lvl="2"/>
            <a:r>
              <a:rPr lang="en-US" i="1" dirty="0"/>
              <a:t>After consent, send birthday cards, holiday cards, </a:t>
            </a:r>
            <a:r>
              <a:rPr lang="en-US" i="1" dirty="0" err="1"/>
              <a:t>etc</a:t>
            </a:r>
            <a:r>
              <a:rPr lang="en-US" i="1" dirty="0"/>
              <a:t>…</a:t>
            </a:r>
          </a:p>
          <a:p>
            <a:pPr lvl="1"/>
            <a:r>
              <a:rPr lang="en-US" i="1" dirty="0"/>
              <a:t>Provide a list of all study visits and windows for those visits </a:t>
            </a:r>
          </a:p>
          <a:p>
            <a:pPr lvl="2"/>
            <a:r>
              <a:rPr lang="en-US" i="1" dirty="0"/>
              <a:t>This should also contain detailed instructions for the visits and site contact information</a:t>
            </a:r>
          </a:p>
          <a:p>
            <a:pPr lvl="2"/>
            <a:r>
              <a:rPr lang="en-US" i="1" dirty="0"/>
              <a:t>Send visit reminder postcards or emails; Reminder visit calls</a:t>
            </a:r>
          </a:p>
          <a:p>
            <a:pPr lvl="1"/>
            <a:r>
              <a:rPr lang="en-US" i="1" dirty="0"/>
              <a:t>Consenting</a:t>
            </a:r>
          </a:p>
          <a:p>
            <a:pPr lvl="2"/>
            <a:r>
              <a:rPr lang="en-US" i="1" dirty="0"/>
              <a:t>Educate the patient thoroughly regarding the study visits and their commitment</a:t>
            </a:r>
          </a:p>
          <a:p>
            <a:pPr lvl="3"/>
            <a:r>
              <a:rPr lang="en-US" sz="2100" i="1" dirty="0"/>
              <a:t>Why it’s important to complete the study visits</a:t>
            </a:r>
          </a:p>
          <a:p>
            <a:pPr lvl="2"/>
            <a:r>
              <a:rPr lang="en-US" i="1" dirty="0"/>
              <a:t>Obtain a contact sheet after completing consent</a:t>
            </a:r>
          </a:p>
          <a:p>
            <a:pPr marL="1371600" lvl="3" indent="0">
              <a:buNone/>
            </a:pPr>
            <a:r>
              <a:rPr lang="en-US" i="1" dirty="0"/>
              <a:t>◦  Email address(es)                       ◦  Work numbers                                 ◦  Emergency contacts                                         ◦  Friends &amp; Family numbers  (Children/Siblings/Neighbors)</a:t>
            </a:r>
          </a:p>
        </p:txBody>
      </p:sp>
    </p:spTree>
    <p:extLst>
      <p:ext uri="{BB962C8B-B14F-4D97-AF65-F5344CB8AC3E}">
        <p14:creationId xmlns:p14="http://schemas.microsoft.com/office/powerpoint/2010/main" val="957698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Lost-to-Follow Up Occurs</a:t>
            </a:r>
          </a:p>
        </p:txBody>
      </p:sp>
      <p:sp>
        <p:nvSpPr>
          <p:cNvPr id="3" name="Content Placeholder 2"/>
          <p:cNvSpPr>
            <a:spLocks noGrp="1"/>
          </p:cNvSpPr>
          <p:nvPr>
            <p:ph idx="1"/>
          </p:nvPr>
        </p:nvSpPr>
        <p:spPr>
          <a:xfrm>
            <a:off x="470517" y="1690689"/>
            <a:ext cx="11274640" cy="3917632"/>
          </a:xfrm>
        </p:spPr>
        <p:txBody>
          <a:bodyPr>
            <a:normAutofit fontScale="70000" lnSpcReduction="20000"/>
          </a:bodyPr>
          <a:lstStyle/>
          <a:p>
            <a:r>
              <a:rPr lang="en-US" i="1" dirty="0"/>
              <a:t>Check your facility’s EMR; we have permission in consent to consult EMR for outcomes</a:t>
            </a:r>
          </a:p>
          <a:p>
            <a:r>
              <a:rPr lang="en-US" i="1" dirty="0"/>
              <a:t>Consider seeing patient at another scheduled visit at the facility</a:t>
            </a:r>
          </a:p>
          <a:p>
            <a:r>
              <a:rPr lang="en-US" i="1" dirty="0"/>
              <a:t>Call emergency contacts or friends/ family members from contact sheet</a:t>
            </a:r>
          </a:p>
          <a:p>
            <a:r>
              <a:rPr lang="en-US" i="1" dirty="0"/>
              <a:t>Standard letter x3 followed by a registered letter (signature required) if needed</a:t>
            </a:r>
          </a:p>
          <a:p>
            <a:r>
              <a:rPr lang="en-US" i="1" dirty="0"/>
              <a:t>Try calling participant from a non-facility number</a:t>
            </a:r>
          </a:p>
          <a:p>
            <a:r>
              <a:rPr lang="en-US" i="1" dirty="0"/>
              <a:t>Visit their home</a:t>
            </a:r>
          </a:p>
          <a:p>
            <a:r>
              <a:rPr lang="en-US" i="1" dirty="0"/>
              <a:t>Social Media – only to search, not contact</a:t>
            </a:r>
          </a:p>
          <a:p>
            <a:pPr lvl="1"/>
            <a:r>
              <a:rPr lang="en-US" i="1" dirty="0" err="1"/>
              <a:t>FaceBook</a:t>
            </a:r>
            <a:endParaRPr lang="en-US" i="1" dirty="0"/>
          </a:p>
          <a:p>
            <a:pPr lvl="1"/>
            <a:r>
              <a:rPr lang="en-US" i="1" dirty="0"/>
              <a:t>Instagram</a:t>
            </a:r>
          </a:p>
          <a:p>
            <a:pPr lvl="1"/>
            <a:r>
              <a:rPr lang="en-US" i="1" dirty="0"/>
              <a:t>Twitter</a:t>
            </a:r>
          </a:p>
          <a:p>
            <a:r>
              <a:rPr lang="en-US" i="1" dirty="0"/>
              <a:t>Search internet</a:t>
            </a:r>
          </a:p>
          <a:p>
            <a:pPr lvl="1"/>
            <a:r>
              <a:rPr lang="en-US" i="1" dirty="0"/>
              <a:t>Google People</a:t>
            </a:r>
          </a:p>
          <a:p>
            <a:pPr lvl="1"/>
            <a:r>
              <a:rPr lang="en-US" i="1" dirty="0"/>
              <a:t>Social Security Death Index</a:t>
            </a:r>
          </a:p>
          <a:p>
            <a:endParaRPr lang="en-US" i="1" dirty="0"/>
          </a:p>
        </p:txBody>
      </p:sp>
    </p:spTree>
    <p:extLst>
      <p:ext uri="{BB962C8B-B14F-4D97-AF65-F5344CB8AC3E}">
        <p14:creationId xmlns:p14="http://schemas.microsoft.com/office/powerpoint/2010/main" val="3223706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B8B13-B9F8-4E73-940B-66F533F421F6}"/>
              </a:ext>
            </a:extLst>
          </p:cNvPr>
          <p:cNvPicPr>
            <a:picLocks noChangeAspect="1"/>
          </p:cNvPicPr>
          <p:nvPr/>
        </p:nvPicPr>
        <p:blipFill>
          <a:blip r:embed="rId2"/>
          <a:stretch>
            <a:fillRect/>
          </a:stretch>
        </p:blipFill>
        <p:spPr>
          <a:xfrm>
            <a:off x="3161811" y="266700"/>
            <a:ext cx="8296178" cy="5756178"/>
          </a:xfrm>
          <a:prstGeom prst="rect">
            <a:avLst/>
          </a:prstGeom>
        </p:spPr>
      </p:pic>
      <p:sp>
        <p:nvSpPr>
          <p:cNvPr id="7" name="TextBox 6">
            <a:extLst>
              <a:ext uri="{FF2B5EF4-FFF2-40B4-BE49-F238E27FC236}">
                <a16:creationId xmlns:a16="http://schemas.microsoft.com/office/drawing/2014/main" id="{B8044DDB-2321-415A-ADA8-FC83456393B1}"/>
              </a:ext>
            </a:extLst>
          </p:cNvPr>
          <p:cNvSpPr txBox="1"/>
          <p:nvPr/>
        </p:nvSpPr>
        <p:spPr>
          <a:xfrm>
            <a:off x="673692" y="2127380"/>
            <a:ext cx="2084225" cy="1754326"/>
          </a:xfrm>
          <a:prstGeom prst="rect">
            <a:avLst/>
          </a:prstGeom>
          <a:noFill/>
        </p:spPr>
        <p:txBody>
          <a:bodyPr wrap="none" rtlCol="0">
            <a:spAutoFit/>
          </a:bodyPr>
          <a:lstStyle/>
          <a:p>
            <a:pPr algn="ctr"/>
            <a:r>
              <a:rPr lang="en-US" sz="3600" b="1" dirty="0"/>
              <a:t>ARCADIA</a:t>
            </a:r>
          </a:p>
          <a:p>
            <a:pPr algn="ctr"/>
            <a:r>
              <a:rPr lang="en-US" sz="3600" b="1" dirty="0"/>
              <a:t>Subject</a:t>
            </a:r>
          </a:p>
          <a:p>
            <a:pPr algn="ctr"/>
            <a:r>
              <a:rPr lang="en-US" sz="3600" b="1" dirty="0"/>
              <a:t>Scheduler</a:t>
            </a:r>
          </a:p>
        </p:txBody>
      </p:sp>
    </p:spTree>
    <p:extLst>
      <p:ext uri="{BB962C8B-B14F-4D97-AF65-F5344CB8AC3E}">
        <p14:creationId xmlns:p14="http://schemas.microsoft.com/office/powerpoint/2010/main" val="154520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77829B-B768-4185-BC1B-E2506239A1FE}"/>
              </a:ext>
            </a:extLst>
          </p:cNvPr>
          <p:cNvSpPr>
            <a:spLocks noGrp="1"/>
          </p:cNvSpPr>
          <p:nvPr>
            <p:ph type="title"/>
          </p:nvPr>
        </p:nvSpPr>
        <p:spPr/>
        <p:txBody>
          <a:bodyPr/>
          <a:lstStyle/>
          <a:p>
            <a:r>
              <a:rPr lang="en-US" dirty="0"/>
              <a:t>ECHO Slides - Marco</a:t>
            </a:r>
          </a:p>
        </p:txBody>
      </p:sp>
      <p:sp>
        <p:nvSpPr>
          <p:cNvPr id="5" name="Text Placeholder 4">
            <a:extLst>
              <a:ext uri="{FF2B5EF4-FFF2-40B4-BE49-F238E27FC236}">
                <a16:creationId xmlns:a16="http://schemas.microsoft.com/office/drawing/2014/main" id="{608F0FD9-D77E-4247-9298-C660299E94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5851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3ED89-AB53-4DF8-9075-71B60684EFCC}"/>
              </a:ext>
            </a:extLst>
          </p:cNvPr>
          <p:cNvSpPr>
            <a:spLocks noGrp="1"/>
          </p:cNvSpPr>
          <p:nvPr>
            <p:ph type="title"/>
          </p:nvPr>
        </p:nvSpPr>
        <p:spPr/>
        <p:txBody>
          <a:bodyPr/>
          <a:lstStyle/>
          <a:p>
            <a:r>
              <a:rPr lang="en-US" dirty="0"/>
              <a:t>Study Sites</a:t>
            </a:r>
          </a:p>
        </p:txBody>
      </p:sp>
      <p:sp>
        <p:nvSpPr>
          <p:cNvPr id="5" name="Content Placeholder 4">
            <a:extLst>
              <a:ext uri="{FF2B5EF4-FFF2-40B4-BE49-F238E27FC236}">
                <a16:creationId xmlns:a16="http://schemas.microsoft.com/office/drawing/2014/main" id="{C03BD86A-A118-443B-8AF9-9D97D7DF6C7F}"/>
              </a:ext>
            </a:extLst>
          </p:cNvPr>
          <p:cNvSpPr>
            <a:spLocks noGrp="1"/>
          </p:cNvSpPr>
          <p:nvPr>
            <p:ph idx="1"/>
          </p:nvPr>
        </p:nvSpPr>
        <p:spPr/>
        <p:txBody>
          <a:bodyPr/>
          <a:lstStyle/>
          <a:p>
            <a:r>
              <a:rPr lang="en-US" dirty="0"/>
              <a:t>120 sites actively enrolling</a:t>
            </a:r>
          </a:p>
          <a:p>
            <a:r>
              <a:rPr lang="en-US" dirty="0"/>
              <a:t>21 other sites actively working on being released to enroll</a:t>
            </a:r>
          </a:p>
          <a:p>
            <a:r>
              <a:rPr lang="en-US" dirty="0"/>
              <a:t>120 sites have consented at least one subject</a:t>
            </a:r>
          </a:p>
          <a:p>
            <a:pPr lvl="1"/>
            <a:r>
              <a:rPr lang="en-US" dirty="0"/>
              <a:t>1047 total consents</a:t>
            </a:r>
          </a:p>
          <a:p>
            <a:pPr lvl="1"/>
            <a:r>
              <a:rPr lang="en-US" dirty="0"/>
              <a:t>Since July 15</a:t>
            </a:r>
            <a:r>
              <a:rPr lang="en-US" baseline="30000" dirty="0"/>
              <a:t>th</a:t>
            </a:r>
            <a:r>
              <a:rPr lang="en-US" dirty="0"/>
              <a:t> </a:t>
            </a:r>
          </a:p>
          <a:p>
            <a:endParaRPr lang="en-US" dirty="0"/>
          </a:p>
          <a:p>
            <a:endParaRPr lang="en-US" dirty="0"/>
          </a:p>
        </p:txBody>
      </p:sp>
      <p:pic>
        <p:nvPicPr>
          <p:cNvPr id="6" name="Picture 5">
            <a:extLst>
              <a:ext uri="{FF2B5EF4-FFF2-40B4-BE49-F238E27FC236}">
                <a16:creationId xmlns:a16="http://schemas.microsoft.com/office/drawing/2014/main" id="{B812E8BD-4D83-48FE-8588-504776F2D385}"/>
              </a:ext>
            </a:extLst>
          </p:cNvPr>
          <p:cNvPicPr>
            <a:picLocks noChangeAspect="1"/>
          </p:cNvPicPr>
          <p:nvPr/>
        </p:nvPicPr>
        <p:blipFill>
          <a:blip r:embed="rId2"/>
          <a:stretch>
            <a:fillRect/>
          </a:stretch>
        </p:blipFill>
        <p:spPr>
          <a:xfrm>
            <a:off x="3565585" y="3778034"/>
            <a:ext cx="6924764" cy="2221277"/>
          </a:xfrm>
          <a:prstGeom prst="rect">
            <a:avLst/>
          </a:prstGeom>
        </p:spPr>
      </p:pic>
    </p:spTree>
    <p:extLst>
      <p:ext uri="{BB962C8B-B14F-4D97-AF65-F5344CB8AC3E}">
        <p14:creationId xmlns:p14="http://schemas.microsoft.com/office/powerpoint/2010/main" val="358109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Transthoracic Echocardiogram (TTE)   		</a:t>
            </a:r>
            <a:r>
              <a:rPr lang="en-US" sz="2400" dirty="0" err="1"/>
              <a:t>Transesophageal</a:t>
            </a:r>
            <a:r>
              <a:rPr lang="en-US" sz="2400" dirty="0"/>
              <a:t> Echocardiogram (TEE)</a:t>
            </a:r>
            <a:br>
              <a:rPr lang="en-US" sz="2400" dirty="0"/>
            </a:br>
            <a:r>
              <a:rPr lang="en-US" sz="2400" dirty="0"/>
              <a:t/>
            </a:r>
            <a:br>
              <a:rPr lang="en-US" sz="2400" dirty="0"/>
            </a:br>
            <a:r>
              <a:rPr lang="en-US" sz="2400" dirty="0"/>
              <a:t>              </a:t>
            </a:r>
            <a:r>
              <a:rPr lang="en-US" sz="2400" u="sng" dirty="0"/>
              <a:t>THE ONE WE WANT</a:t>
            </a:r>
            <a:r>
              <a:rPr lang="en-US" sz="2400" dirty="0"/>
              <a:t>                                        </a:t>
            </a:r>
            <a:r>
              <a:rPr lang="en-US" sz="2400" u="sng" dirty="0"/>
              <a:t>THE ONE WE DO NOT WANT</a:t>
            </a: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4919" y="1749405"/>
            <a:ext cx="5181600" cy="3886200"/>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694158"/>
            <a:ext cx="5181600" cy="3886200"/>
          </a:xfrm>
        </p:spPr>
      </p:pic>
      <p:sp>
        <p:nvSpPr>
          <p:cNvPr id="2" name="&quot;No&quot; Symbol 1"/>
          <p:cNvSpPr/>
          <p:nvPr/>
        </p:nvSpPr>
        <p:spPr>
          <a:xfrm>
            <a:off x="8546823" y="3258355"/>
            <a:ext cx="584298" cy="633659"/>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944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Transthoracic Echocardiogram – Left atrial diameter</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7619" y="1447396"/>
            <a:ext cx="8036653" cy="4454555"/>
          </a:xfrm>
          <a:prstGeom prst="rect">
            <a:avLst/>
          </a:prstGeom>
          <a:noFill/>
          <a:ln>
            <a:noFill/>
          </a:ln>
        </p:spPr>
      </p:pic>
    </p:spTree>
    <p:extLst>
      <p:ext uri="{BB962C8B-B14F-4D97-AF65-F5344CB8AC3E}">
        <p14:creationId xmlns:p14="http://schemas.microsoft.com/office/powerpoint/2010/main" val="236109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Transthoracic Echocardiogram (TTE)   		</a:t>
            </a:r>
            <a:r>
              <a:rPr lang="en-US" sz="2400" dirty="0" err="1"/>
              <a:t>Transesophageal</a:t>
            </a:r>
            <a:r>
              <a:rPr lang="en-US" sz="2400" dirty="0"/>
              <a:t> Echocardiogram (TEE)</a:t>
            </a:r>
            <a:br>
              <a:rPr lang="en-US" sz="2400" dirty="0"/>
            </a:br>
            <a:r>
              <a:rPr lang="en-US" sz="2400" dirty="0"/>
              <a:t/>
            </a:r>
            <a:br>
              <a:rPr lang="en-US" sz="2400" dirty="0"/>
            </a:br>
            <a:r>
              <a:rPr lang="en-US" sz="2400" dirty="0"/>
              <a:t>              </a:t>
            </a:r>
            <a:r>
              <a:rPr lang="en-US" sz="2400" u="sng" dirty="0"/>
              <a:t>The cardiac apex is UP</a:t>
            </a:r>
            <a:r>
              <a:rPr lang="en-US" sz="2400" dirty="0"/>
              <a:t>                                        </a:t>
            </a:r>
            <a:r>
              <a:rPr lang="en-US" sz="2400" u="sng" dirty="0"/>
              <a:t>The cardiac apex is DOWN</a:t>
            </a:r>
            <a:endParaRPr lang="en-US" sz="2400" dirty="0"/>
          </a:p>
        </p:txBody>
      </p:sp>
      <p:pic>
        <p:nvPicPr>
          <p:cNvPr id="12" name="Content Placeholder 1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748913"/>
            <a:ext cx="5181600" cy="3886200"/>
          </a:xfrm>
        </p:spPr>
      </p:pic>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748913"/>
            <a:ext cx="5181600" cy="3886200"/>
          </a:xfrm>
        </p:spPr>
      </p:pic>
    </p:spTree>
    <p:extLst>
      <p:ext uri="{BB962C8B-B14F-4D97-AF65-F5344CB8AC3E}">
        <p14:creationId xmlns:p14="http://schemas.microsoft.com/office/powerpoint/2010/main" val="251348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ARCADIA cases</a:t>
            </a:r>
          </a:p>
        </p:txBody>
      </p:sp>
      <p:sp>
        <p:nvSpPr>
          <p:cNvPr id="3" name="Subtitle 2"/>
          <p:cNvSpPr>
            <a:spLocks noGrp="1"/>
          </p:cNvSpPr>
          <p:nvPr>
            <p:ph type="subTitle" idx="1"/>
          </p:nvPr>
        </p:nvSpPr>
        <p:spPr/>
        <p:txBody>
          <a:bodyPr>
            <a:normAutofit lnSpcReduction="10000"/>
          </a:bodyPr>
          <a:lstStyle/>
          <a:p>
            <a:r>
              <a:rPr lang="en-US" dirty="0"/>
              <a:t>Shashank Shekhar MD, MS</a:t>
            </a:r>
          </a:p>
          <a:p>
            <a:r>
              <a:rPr lang="en-US" dirty="0"/>
              <a:t>Site PI</a:t>
            </a:r>
          </a:p>
          <a:p>
            <a:r>
              <a:rPr lang="en-US" dirty="0"/>
              <a:t>University of Mississippi Medical Center</a:t>
            </a:r>
          </a:p>
          <a:p>
            <a:r>
              <a:rPr lang="en-US" dirty="0"/>
              <a:t>Jackson, MS</a:t>
            </a:r>
          </a:p>
        </p:txBody>
      </p:sp>
    </p:spTree>
    <p:extLst>
      <p:ext uri="{BB962C8B-B14F-4D97-AF65-F5344CB8AC3E}">
        <p14:creationId xmlns:p14="http://schemas.microsoft.com/office/powerpoint/2010/main" val="1841442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5520"/>
            <a:ext cx="10515600" cy="1325563"/>
          </a:xfrm>
        </p:spPr>
        <p:txBody>
          <a:bodyPr/>
          <a:lstStyle/>
          <a:p>
            <a:r>
              <a:rPr lang="en-US" dirty="0"/>
              <a:t>Case #1</a:t>
            </a:r>
          </a:p>
        </p:txBody>
      </p:sp>
      <p:sp>
        <p:nvSpPr>
          <p:cNvPr id="3" name="Content Placeholder 2"/>
          <p:cNvSpPr>
            <a:spLocks noGrp="1"/>
          </p:cNvSpPr>
          <p:nvPr>
            <p:ph idx="1"/>
          </p:nvPr>
        </p:nvSpPr>
        <p:spPr>
          <a:xfrm>
            <a:off x="838200" y="1002769"/>
            <a:ext cx="10515600" cy="4351338"/>
          </a:xfrm>
        </p:spPr>
        <p:txBody>
          <a:bodyPr/>
          <a:lstStyle/>
          <a:p>
            <a:r>
              <a:rPr lang="en-US" dirty="0"/>
              <a:t>79 </a:t>
            </a:r>
            <a:r>
              <a:rPr lang="en-US" dirty="0" err="1"/>
              <a:t>yo</a:t>
            </a:r>
            <a:r>
              <a:rPr lang="en-US" dirty="0"/>
              <a:t> African American female presents with acute onset gait instability. MRI reveals acute DWI lesion in the cerebellar vermis &gt;1cm and multiple cortical lesions on FLAIR.</a:t>
            </a:r>
          </a:p>
          <a:p>
            <a:pPr marL="0" indent="0">
              <a:buNone/>
            </a:pPr>
            <a:r>
              <a:rPr lang="en-US" dirty="0"/>
              <a:t> </a:t>
            </a:r>
          </a:p>
        </p:txBody>
      </p:sp>
      <p:grpSp>
        <p:nvGrpSpPr>
          <p:cNvPr id="9" name="Group 8"/>
          <p:cNvGrpSpPr/>
          <p:nvPr/>
        </p:nvGrpSpPr>
        <p:grpSpPr>
          <a:xfrm>
            <a:off x="1915225" y="2328332"/>
            <a:ext cx="7443055" cy="3754192"/>
            <a:chOff x="1902346" y="3103807"/>
            <a:chExt cx="7443055" cy="375419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2346" y="3103807"/>
              <a:ext cx="3754192" cy="375419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7841" y="3103808"/>
              <a:ext cx="3557560" cy="3754191"/>
            </a:xfrm>
            <a:prstGeom prst="rect">
              <a:avLst/>
            </a:prstGeom>
          </p:spPr>
        </p:pic>
        <p:sp>
          <p:nvSpPr>
            <p:cNvPr id="7" name="TextBox 6"/>
            <p:cNvSpPr txBox="1"/>
            <p:nvPr/>
          </p:nvSpPr>
          <p:spPr>
            <a:xfrm>
              <a:off x="2112135" y="3425780"/>
              <a:ext cx="588623" cy="369332"/>
            </a:xfrm>
            <a:prstGeom prst="rect">
              <a:avLst/>
            </a:prstGeom>
            <a:noFill/>
          </p:spPr>
          <p:txBody>
            <a:bodyPr wrap="none" rtlCol="0">
              <a:spAutoFit/>
            </a:bodyPr>
            <a:lstStyle/>
            <a:p>
              <a:r>
                <a:rPr lang="en-US" dirty="0">
                  <a:solidFill>
                    <a:schemeClr val="bg1"/>
                  </a:solidFill>
                </a:rPr>
                <a:t>DWI</a:t>
              </a:r>
            </a:p>
          </p:txBody>
        </p:sp>
        <p:sp>
          <p:nvSpPr>
            <p:cNvPr id="8" name="TextBox 7"/>
            <p:cNvSpPr txBox="1"/>
            <p:nvPr/>
          </p:nvSpPr>
          <p:spPr>
            <a:xfrm>
              <a:off x="6053070" y="3464417"/>
              <a:ext cx="704039" cy="369332"/>
            </a:xfrm>
            <a:prstGeom prst="rect">
              <a:avLst/>
            </a:prstGeom>
            <a:noFill/>
          </p:spPr>
          <p:txBody>
            <a:bodyPr wrap="none" rtlCol="0">
              <a:spAutoFit/>
            </a:bodyPr>
            <a:lstStyle/>
            <a:p>
              <a:r>
                <a:rPr lang="en-US" dirty="0">
                  <a:solidFill>
                    <a:schemeClr val="bg1"/>
                  </a:solidFill>
                </a:rPr>
                <a:t>FLAIR</a:t>
              </a:r>
            </a:p>
          </p:txBody>
        </p:sp>
      </p:grpSp>
    </p:spTree>
    <p:extLst>
      <p:ext uri="{BB962C8B-B14F-4D97-AF65-F5344CB8AC3E}">
        <p14:creationId xmlns:p14="http://schemas.microsoft.com/office/powerpoint/2010/main" val="2898274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849710" cy="1325563"/>
          </a:xfrm>
        </p:spPr>
        <p:txBody>
          <a:bodyPr/>
          <a:lstStyle/>
          <a:p>
            <a:r>
              <a:rPr lang="en-US" u="sng" dirty="0"/>
              <a:t>CTA of head and neck </a:t>
            </a:r>
            <a:endParaRPr lang="en-US" dirty="0"/>
          </a:p>
        </p:txBody>
      </p:sp>
      <p:sp>
        <p:nvSpPr>
          <p:cNvPr id="3" name="Content Placeholder 2"/>
          <p:cNvSpPr>
            <a:spLocks noGrp="1"/>
          </p:cNvSpPr>
          <p:nvPr>
            <p:ph idx="1"/>
          </p:nvPr>
        </p:nvSpPr>
        <p:spPr>
          <a:xfrm>
            <a:off x="838200" y="1825625"/>
            <a:ext cx="4236076" cy="4351338"/>
          </a:xfrm>
        </p:spPr>
        <p:txBody>
          <a:bodyPr>
            <a:normAutofit/>
          </a:bodyPr>
          <a:lstStyle/>
          <a:p>
            <a:r>
              <a:rPr lang="en-US" dirty="0"/>
              <a:t>Right vertebral artery:- </a:t>
            </a:r>
            <a:r>
              <a:rPr lang="en-US" dirty="0" err="1"/>
              <a:t>hypoplastic</a:t>
            </a:r>
            <a:r>
              <a:rPr lang="en-US" dirty="0"/>
              <a:t> with focal moderate to severe stenosis (&gt;50% stenosis) at C3-C4 from uncovertebral osteophytes (arrow). </a:t>
            </a:r>
          </a:p>
          <a:p>
            <a:r>
              <a:rPr lang="en-US" dirty="0"/>
              <a:t>Lt vert unremarkable. </a:t>
            </a:r>
          </a:p>
          <a:p>
            <a:r>
              <a:rPr lang="en-US" dirty="0"/>
              <a:t>Rest of work up unremarkable.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444" y="824248"/>
            <a:ext cx="6155299" cy="5352715"/>
          </a:xfrm>
          <a:prstGeom prst="rect">
            <a:avLst/>
          </a:prstGeom>
        </p:spPr>
      </p:pic>
      <p:sp>
        <p:nvSpPr>
          <p:cNvPr id="4" name="TextBox 3"/>
          <p:cNvSpPr txBox="1"/>
          <p:nvPr/>
        </p:nvSpPr>
        <p:spPr>
          <a:xfrm>
            <a:off x="5447763" y="1690688"/>
            <a:ext cx="536494" cy="369332"/>
          </a:xfrm>
          <a:prstGeom prst="rect">
            <a:avLst/>
          </a:prstGeom>
          <a:noFill/>
        </p:spPr>
        <p:txBody>
          <a:bodyPr wrap="none" rtlCol="0">
            <a:spAutoFit/>
          </a:bodyPr>
          <a:lstStyle/>
          <a:p>
            <a:r>
              <a:rPr lang="en-US" dirty="0">
                <a:solidFill>
                  <a:schemeClr val="bg1"/>
                </a:solidFill>
              </a:rPr>
              <a:t>CTA</a:t>
            </a:r>
          </a:p>
        </p:txBody>
      </p:sp>
    </p:spTree>
    <p:extLst>
      <p:ext uri="{BB962C8B-B14F-4D97-AF65-F5344CB8AC3E}">
        <p14:creationId xmlns:p14="http://schemas.microsoft.com/office/powerpoint/2010/main" val="744939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Q: Would you consent this patient if no other exclusions?</a:t>
            </a:r>
          </a:p>
          <a:p>
            <a:r>
              <a:rPr lang="en-US" dirty="0"/>
              <a:t>Answer: Yes, even though the non-dominant vertebral artery is significantly stenotic, it is believed to be due to external compression from osteophytes and not due to intrinsic atherosclerotic disease  and thus unlikely to be related etiology.</a:t>
            </a:r>
          </a:p>
        </p:txBody>
      </p:sp>
    </p:spTree>
    <p:extLst>
      <p:ext uri="{BB962C8B-B14F-4D97-AF65-F5344CB8AC3E}">
        <p14:creationId xmlns:p14="http://schemas.microsoft.com/office/powerpoint/2010/main" val="2335882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5861"/>
            <a:ext cx="10515600" cy="1325563"/>
          </a:xfrm>
        </p:spPr>
        <p:txBody>
          <a:bodyPr/>
          <a:lstStyle/>
          <a:p>
            <a:r>
              <a:rPr lang="en-US" dirty="0"/>
              <a:t>Case #2</a:t>
            </a:r>
          </a:p>
        </p:txBody>
      </p:sp>
      <p:sp>
        <p:nvSpPr>
          <p:cNvPr id="3" name="Content Placeholder 2"/>
          <p:cNvSpPr>
            <a:spLocks noGrp="1"/>
          </p:cNvSpPr>
          <p:nvPr>
            <p:ph idx="1"/>
          </p:nvPr>
        </p:nvSpPr>
        <p:spPr>
          <a:xfrm>
            <a:off x="838200" y="843527"/>
            <a:ext cx="10515600" cy="1576944"/>
          </a:xfrm>
        </p:spPr>
        <p:txBody>
          <a:bodyPr>
            <a:normAutofit fontScale="92500"/>
          </a:bodyPr>
          <a:lstStyle/>
          <a:p>
            <a:r>
              <a:rPr lang="en-US" dirty="0"/>
              <a:t>93 </a:t>
            </a:r>
            <a:r>
              <a:rPr lang="en-US" dirty="0" err="1"/>
              <a:t>yo</a:t>
            </a:r>
            <a:r>
              <a:rPr lang="en-US" dirty="0"/>
              <a:t> Caucasian female with HTN, DM, presents with left </a:t>
            </a:r>
            <a:r>
              <a:rPr lang="en-US" dirty="0" err="1"/>
              <a:t>hemibody</a:t>
            </a:r>
            <a:r>
              <a:rPr lang="en-US" dirty="0"/>
              <a:t> weakness, CTH shows heavily calcified extra-axial mass with mild surrounding edema. MRI shows DWI embolic appearing lesions in right MCA territory. Patient lives independently. No contraindications for study.</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934" y="2591373"/>
            <a:ext cx="2453828" cy="3020096"/>
          </a:xfrm>
          <a:prstGeom prst="rect">
            <a:avLst/>
          </a:prstGeom>
        </p:spPr>
      </p:pic>
      <p:grpSp>
        <p:nvGrpSpPr>
          <p:cNvPr id="10" name="Group 9"/>
          <p:cNvGrpSpPr/>
          <p:nvPr/>
        </p:nvGrpSpPr>
        <p:grpSpPr>
          <a:xfrm>
            <a:off x="518199" y="2591373"/>
            <a:ext cx="5740829" cy="3046927"/>
            <a:chOff x="518199" y="3720921"/>
            <a:chExt cx="5740829" cy="3046927"/>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66" y="3721994"/>
              <a:ext cx="3063753" cy="30458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101" y="3720921"/>
              <a:ext cx="3046927" cy="304692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99" y="3721994"/>
              <a:ext cx="3063753" cy="3045854"/>
            </a:xfrm>
            <a:prstGeom prst="rect">
              <a:avLst/>
            </a:prstGeom>
          </p:spPr>
        </p:pic>
        <p:sp>
          <p:nvSpPr>
            <p:cNvPr id="4" name="TextBox 3"/>
            <p:cNvSpPr txBox="1"/>
            <p:nvPr/>
          </p:nvSpPr>
          <p:spPr>
            <a:xfrm>
              <a:off x="838200" y="4018208"/>
              <a:ext cx="588623" cy="369332"/>
            </a:xfrm>
            <a:prstGeom prst="rect">
              <a:avLst/>
            </a:prstGeom>
            <a:noFill/>
          </p:spPr>
          <p:txBody>
            <a:bodyPr wrap="none" rtlCol="0">
              <a:spAutoFit/>
            </a:bodyPr>
            <a:lstStyle/>
            <a:p>
              <a:r>
                <a:rPr lang="en-US" dirty="0">
                  <a:solidFill>
                    <a:schemeClr val="bg1"/>
                  </a:solidFill>
                </a:rPr>
                <a:t>DWI</a:t>
              </a:r>
            </a:p>
          </p:txBody>
        </p:sp>
      </p:grpSp>
      <p:grpSp>
        <p:nvGrpSpPr>
          <p:cNvPr id="13" name="Group 12"/>
          <p:cNvGrpSpPr/>
          <p:nvPr/>
        </p:nvGrpSpPr>
        <p:grpSpPr>
          <a:xfrm>
            <a:off x="6579029" y="2591373"/>
            <a:ext cx="3822802" cy="3020096"/>
            <a:chOff x="6579029" y="3720921"/>
            <a:chExt cx="3822802" cy="3020096"/>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9029" y="3720921"/>
              <a:ext cx="3002554" cy="3020096"/>
            </a:xfrm>
            <a:prstGeom prst="rect">
              <a:avLst/>
            </a:prstGeom>
          </p:spPr>
        </p:pic>
        <p:sp>
          <p:nvSpPr>
            <p:cNvPr id="11" name="TextBox 10"/>
            <p:cNvSpPr txBox="1"/>
            <p:nvPr/>
          </p:nvSpPr>
          <p:spPr>
            <a:xfrm>
              <a:off x="6774287" y="3879235"/>
              <a:ext cx="671979" cy="369332"/>
            </a:xfrm>
            <a:prstGeom prst="rect">
              <a:avLst/>
            </a:prstGeom>
            <a:noFill/>
          </p:spPr>
          <p:txBody>
            <a:bodyPr wrap="none" rtlCol="0">
              <a:spAutoFit/>
            </a:bodyPr>
            <a:lstStyle/>
            <a:p>
              <a:r>
                <a:rPr lang="en-US" dirty="0">
                  <a:solidFill>
                    <a:schemeClr val="bg1"/>
                  </a:solidFill>
                </a:rPr>
                <a:t>T1 W</a:t>
              </a:r>
            </a:p>
          </p:txBody>
        </p:sp>
        <p:sp>
          <p:nvSpPr>
            <p:cNvPr id="12" name="TextBox 11"/>
            <p:cNvSpPr txBox="1"/>
            <p:nvPr/>
          </p:nvSpPr>
          <p:spPr>
            <a:xfrm>
              <a:off x="9697792" y="3866357"/>
              <a:ext cx="704039" cy="369332"/>
            </a:xfrm>
            <a:prstGeom prst="rect">
              <a:avLst/>
            </a:prstGeom>
            <a:noFill/>
          </p:spPr>
          <p:txBody>
            <a:bodyPr wrap="none" rtlCol="0">
              <a:spAutoFit/>
            </a:bodyPr>
            <a:lstStyle/>
            <a:p>
              <a:r>
                <a:rPr lang="en-US" dirty="0">
                  <a:solidFill>
                    <a:schemeClr val="bg1"/>
                  </a:solidFill>
                </a:rPr>
                <a:t>FLAIR</a:t>
              </a:r>
            </a:p>
          </p:txBody>
        </p:sp>
      </p:grpSp>
    </p:spTree>
    <p:extLst>
      <p:ext uri="{BB962C8B-B14F-4D97-AF65-F5344CB8AC3E}">
        <p14:creationId xmlns:p14="http://schemas.microsoft.com/office/powerpoint/2010/main" val="102897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a:t>Q: Will this patient be eligible for consenting?</a:t>
            </a:r>
          </a:p>
          <a:p>
            <a:r>
              <a:rPr lang="en-US" dirty="0"/>
              <a:t>Answer: Yes. </a:t>
            </a:r>
          </a:p>
        </p:txBody>
      </p:sp>
    </p:spTree>
    <p:extLst>
      <p:ext uri="{BB962C8B-B14F-4D97-AF65-F5344CB8AC3E}">
        <p14:creationId xmlns:p14="http://schemas.microsoft.com/office/powerpoint/2010/main" val="1043841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77829B-B768-4185-BC1B-E2506239A1FE}"/>
              </a:ext>
            </a:extLst>
          </p:cNvPr>
          <p:cNvSpPr>
            <a:spLocks noGrp="1"/>
          </p:cNvSpPr>
          <p:nvPr>
            <p:ph type="title"/>
          </p:nvPr>
        </p:nvSpPr>
        <p:spPr/>
        <p:txBody>
          <a:bodyPr/>
          <a:lstStyle/>
          <a:p>
            <a:r>
              <a:rPr lang="en-US" dirty="0"/>
              <a:t>Literature Update Slides - Mitch</a:t>
            </a:r>
          </a:p>
        </p:txBody>
      </p:sp>
      <p:sp>
        <p:nvSpPr>
          <p:cNvPr id="5" name="Text Placeholder 4">
            <a:extLst>
              <a:ext uri="{FF2B5EF4-FFF2-40B4-BE49-F238E27FC236}">
                <a16:creationId xmlns:a16="http://schemas.microsoft.com/office/drawing/2014/main" id="{608F0FD9-D77E-4247-9298-C660299E94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6084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A7F15D-4DDA-43F1-8B37-C5665B494DC2}"/>
              </a:ext>
            </a:extLst>
          </p:cNvPr>
          <p:cNvPicPr>
            <a:picLocks noChangeAspect="1"/>
          </p:cNvPicPr>
          <p:nvPr/>
        </p:nvPicPr>
        <p:blipFill rotWithShape="1">
          <a:blip r:embed="rId2"/>
          <a:srcRect b="10386"/>
          <a:stretch/>
        </p:blipFill>
        <p:spPr>
          <a:xfrm>
            <a:off x="1721918" y="134471"/>
            <a:ext cx="7887495" cy="5930152"/>
          </a:xfrm>
          <a:prstGeom prst="rect">
            <a:avLst/>
          </a:prstGeom>
        </p:spPr>
      </p:pic>
      <p:sp>
        <p:nvSpPr>
          <p:cNvPr id="2" name="TextBox 1">
            <a:extLst>
              <a:ext uri="{FF2B5EF4-FFF2-40B4-BE49-F238E27FC236}">
                <a16:creationId xmlns:a16="http://schemas.microsoft.com/office/drawing/2014/main" id="{9E8848D7-2D73-45C6-B13C-CF1C0AFC7D76}"/>
              </a:ext>
            </a:extLst>
          </p:cNvPr>
          <p:cNvSpPr txBox="1"/>
          <p:nvPr/>
        </p:nvSpPr>
        <p:spPr>
          <a:xfrm>
            <a:off x="8908211" y="2357887"/>
            <a:ext cx="3007743"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More sites</a:t>
            </a:r>
          </a:p>
          <a:p>
            <a:pPr marL="285750" indent="-285750">
              <a:buFont typeface="Arial" panose="020B0604020202020204" pitchFamily="34" charset="0"/>
              <a:buChar char="•"/>
            </a:pPr>
            <a:r>
              <a:rPr lang="en-US" sz="2000" dirty="0"/>
              <a:t>Continued efforts at every site to try to identify every possible patient</a:t>
            </a:r>
          </a:p>
          <a:p>
            <a:pPr marL="285750" indent="-285750">
              <a:buFont typeface="Arial" panose="020B0604020202020204" pitchFamily="34" charset="0"/>
              <a:buChar char="•"/>
            </a:pPr>
            <a:r>
              <a:rPr lang="en-US" sz="2000" dirty="0"/>
              <a:t>Efforts to randomize eligible patients</a:t>
            </a:r>
          </a:p>
        </p:txBody>
      </p:sp>
    </p:spTree>
    <p:extLst>
      <p:ext uri="{BB962C8B-B14F-4D97-AF65-F5344CB8AC3E}">
        <p14:creationId xmlns:p14="http://schemas.microsoft.com/office/powerpoint/2010/main" val="4084589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67A1-CD54-4188-95E7-614A24194110}"/>
              </a:ext>
            </a:extLst>
          </p:cNvPr>
          <p:cNvSpPr>
            <a:spLocks noGrp="1"/>
          </p:cNvSpPr>
          <p:nvPr>
            <p:ph type="title"/>
          </p:nvPr>
        </p:nvSpPr>
        <p:spPr/>
        <p:txBody>
          <a:bodyPr/>
          <a:lstStyle/>
          <a:p>
            <a:r>
              <a:rPr lang="en-US" dirty="0"/>
              <a:t>Literature update</a:t>
            </a:r>
          </a:p>
        </p:txBody>
      </p:sp>
      <p:sp>
        <p:nvSpPr>
          <p:cNvPr id="3" name="Content Placeholder 2">
            <a:extLst>
              <a:ext uri="{FF2B5EF4-FFF2-40B4-BE49-F238E27FC236}">
                <a16:creationId xmlns:a16="http://schemas.microsoft.com/office/drawing/2014/main" id="{39C51197-7FFE-43C0-9B91-C61756587FDD}"/>
              </a:ext>
            </a:extLst>
          </p:cNvPr>
          <p:cNvSpPr>
            <a:spLocks noGrp="1"/>
          </p:cNvSpPr>
          <p:nvPr>
            <p:ph idx="1"/>
          </p:nvPr>
        </p:nvSpPr>
        <p:spPr>
          <a:xfrm>
            <a:off x="838200" y="1537652"/>
            <a:ext cx="10515600" cy="3782695"/>
          </a:xfrm>
        </p:spPr>
        <p:txBody>
          <a:bodyPr/>
          <a:lstStyle/>
          <a:p>
            <a:r>
              <a:rPr lang="en-US" dirty="0" err="1"/>
              <a:t>Ntaios</a:t>
            </a:r>
            <a:r>
              <a:rPr lang="en-US" dirty="0"/>
              <a:t> G et al. Carotid plaques and detection of atrial fibrillation in ESUS. Neurology 2019; 92:e2644-2652.</a:t>
            </a:r>
          </a:p>
          <a:p>
            <a:r>
              <a:rPr lang="en-US" dirty="0"/>
              <a:t>Background: </a:t>
            </a:r>
            <a:r>
              <a:rPr lang="en-US" dirty="0" err="1"/>
              <a:t>Substenotic</a:t>
            </a:r>
            <a:r>
              <a:rPr lang="en-US" dirty="0"/>
              <a:t> plaque (i.e., carotid plaque &lt;50%) may be a cause of ESUS. If so, then patients with ipsilateral </a:t>
            </a:r>
            <a:r>
              <a:rPr lang="en-US" dirty="0" err="1"/>
              <a:t>substenotic</a:t>
            </a:r>
            <a:r>
              <a:rPr lang="en-US" dirty="0"/>
              <a:t> plaque should be </a:t>
            </a:r>
            <a:r>
              <a:rPr lang="en-US" b="1" i="1" dirty="0"/>
              <a:t>LESS LIKELY </a:t>
            </a:r>
            <a:r>
              <a:rPr lang="en-US" dirty="0"/>
              <a:t>to have AF detected during follow-up.  </a:t>
            </a:r>
          </a:p>
          <a:p>
            <a:r>
              <a:rPr lang="en-US" dirty="0"/>
              <a:t>Hypothesis: Patients with ESUS with </a:t>
            </a:r>
            <a:r>
              <a:rPr lang="en-US" dirty="0" err="1"/>
              <a:t>substenotic</a:t>
            </a:r>
            <a:r>
              <a:rPr lang="en-US" dirty="0"/>
              <a:t> plaque are less likely to have AF detected during follow up.</a:t>
            </a:r>
          </a:p>
          <a:p>
            <a:endParaRPr lang="en-US" dirty="0"/>
          </a:p>
        </p:txBody>
      </p:sp>
    </p:spTree>
    <p:extLst>
      <p:ext uri="{BB962C8B-B14F-4D97-AF65-F5344CB8AC3E}">
        <p14:creationId xmlns:p14="http://schemas.microsoft.com/office/powerpoint/2010/main" val="2233049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67A1-CD54-4188-95E7-614A24194110}"/>
              </a:ext>
            </a:extLst>
          </p:cNvPr>
          <p:cNvSpPr>
            <a:spLocks noGrp="1"/>
          </p:cNvSpPr>
          <p:nvPr>
            <p:ph type="title"/>
          </p:nvPr>
        </p:nvSpPr>
        <p:spPr/>
        <p:txBody>
          <a:bodyPr/>
          <a:lstStyle/>
          <a:p>
            <a:r>
              <a:rPr lang="en-US" dirty="0"/>
              <a:t>Literature update</a:t>
            </a:r>
          </a:p>
        </p:txBody>
      </p:sp>
      <p:sp>
        <p:nvSpPr>
          <p:cNvPr id="3" name="Content Placeholder 2">
            <a:extLst>
              <a:ext uri="{FF2B5EF4-FFF2-40B4-BE49-F238E27FC236}">
                <a16:creationId xmlns:a16="http://schemas.microsoft.com/office/drawing/2014/main" id="{39C51197-7FFE-43C0-9B91-C61756587FDD}"/>
              </a:ext>
            </a:extLst>
          </p:cNvPr>
          <p:cNvSpPr>
            <a:spLocks noGrp="1"/>
          </p:cNvSpPr>
          <p:nvPr>
            <p:ph idx="1"/>
          </p:nvPr>
        </p:nvSpPr>
        <p:spPr>
          <a:xfrm>
            <a:off x="838200" y="1537652"/>
            <a:ext cx="10515600" cy="3782695"/>
          </a:xfrm>
        </p:spPr>
        <p:txBody>
          <a:bodyPr>
            <a:normAutofit/>
          </a:bodyPr>
          <a:lstStyle/>
          <a:p>
            <a:r>
              <a:rPr lang="en-US" dirty="0"/>
              <a:t>Retrospective analysis</a:t>
            </a:r>
          </a:p>
          <a:p>
            <a:r>
              <a:rPr lang="en-US" dirty="0"/>
              <a:t>777 patients from 3 different registries (Lausanne, Athens, Larissa)</a:t>
            </a:r>
          </a:p>
          <a:p>
            <a:r>
              <a:rPr lang="en-US" dirty="0"/>
              <a:t>Follow up 2642 patient-years (mean 3.4 years per patient)</a:t>
            </a:r>
          </a:p>
          <a:p>
            <a:r>
              <a:rPr lang="en-US" dirty="0"/>
              <a:t>Primary outcome: detection of AF; no systematic monitoring for AF</a:t>
            </a:r>
          </a:p>
        </p:txBody>
      </p:sp>
      <p:sp>
        <p:nvSpPr>
          <p:cNvPr id="4" name="TextBox 3">
            <a:extLst>
              <a:ext uri="{FF2B5EF4-FFF2-40B4-BE49-F238E27FC236}">
                <a16:creationId xmlns:a16="http://schemas.microsoft.com/office/drawing/2014/main" id="{CACC8652-A789-44C9-9164-CA8E8121430D}"/>
              </a:ext>
            </a:extLst>
          </p:cNvPr>
          <p:cNvSpPr txBox="1"/>
          <p:nvPr/>
        </p:nvSpPr>
        <p:spPr>
          <a:xfrm>
            <a:off x="7331927" y="5544974"/>
            <a:ext cx="46380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Ntaios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 et al. Neurology 2019; 92:e2644-2652.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475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67A1-CD54-4188-95E7-614A24194110}"/>
              </a:ext>
            </a:extLst>
          </p:cNvPr>
          <p:cNvSpPr>
            <a:spLocks noGrp="1"/>
          </p:cNvSpPr>
          <p:nvPr>
            <p:ph type="title"/>
          </p:nvPr>
        </p:nvSpPr>
        <p:spPr/>
        <p:txBody>
          <a:bodyPr/>
          <a:lstStyle/>
          <a:p>
            <a:r>
              <a:rPr lang="en-US" dirty="0"/>
              <a:t>Literature update</a:t>
            </a:r>
          </a:p>
        </p:txBody>
      </p:sp>
      <p:sp>
        <p:nvSpPr>
          <p:cNvPr id="3" name="Content Placeholder 2">
            <a:extLst>
              <a:ext uri="{FF2B5EF4-FFF2-40B4-BE49-F238E27FC236}">
                <a16:creationId xmlns:a16="http://schemas.microsoft.com/office/drawing/2014/main" id="{39C51197-7FFE-43C0-9B91-C61756587FDD}"/>
              </a:ext>
            </a:extLst>
          </p:cNvPr>
          <p:cNvSpPr>
            <a:spLocks noGrp="1"/>
          </p:cNvSpPr>
          <p:nvPr>
            <p:ph idx="1"/>
          </p:nvPr>
        </p:nvSpPr>
        <p:spPr>
          <a:xfrm>
            <a:off x="838200" y="1537652"/>
            <a:ext cx="10515600" cy="3782695"/>
          </a:xfrm>
        </p:spPr>
        <p:txBody>
          <a:bodyPr>
            <a:normAutofit fontScale="92500" lnSpcReduction="10000"/>
          </a:bodyPr>
          <a:lstStyle/>
          <a:p>
            <a:r>
              <a:rPr lang="en-US" dirty="0"/>
              <a:t>Retrospective analysis</a:t>
            </a:r>
          </a:p>
          <a:p>
            <a:r>
              <a:rPr lang="en-US" dirty="0"/>
              <a:t>777 patients from 3 different registries (Lausanne, Athens, Larissa)</a:t>
            </a:r>
          </a:p>
          <a:p>
            <a:r>
              <a:rPr lang="en-US" dirty="0"/>
              <a:t>Follow up 2642 patient-years (mean 3.4 years per patient)</a:t>
            </a:r>
          </a:p>
          <a:p>
            <a:r>
              <a:rPr lang="en-US" dirty="0"/>
              <a:t>Primary outcome: detection of AF; no systematic monitoring for AF</a:t>
            </a:r>
          </a:p>
          <a:p>
            <a:r>
              <a:rPr lang="en-US" dirty="0"/>
              <a:t>Results: </a:t>
            </a:r>
          </a:p>
          <a:p>
            <a:pPr lvl="1"/>
            <a:r>
              <a:rPr lang="en-US" dirty="0"/>
              <a:t>38.6% of patients (n=341) had an ipsilateral </a:t>
            </a:r>
            <a:r>
              <a:rPr lang="en-US" dirty="0" err="1"/>
              <a:t>substenotic</a:t>
            </a:r>
            <a:r>
              <a:rPr lang="en-US" dirty="0"/>
              <a:t> plaque</a:t>
            </a:r>
          </a:p>
          <a:p>
            <a:pPr lvl="1"/>
            <a:r>
              <a:rPr lang="en-US" dirty="0"/>
              <a:t>The detection rate was 8.5% in patients with </a:t>
            </a:r>
            <a:r>
              <a:rPr lang="en-US" dirty="0" err="1"/>
              <a:t>substenotic</a:t>
            </a:r>
            <a:r>
              <a:rPr lang="en-US" dirty="0"/>
              <a:t> plaque vs 19.0% in patients without </a:t>
            </a:r>
            <a:r>
              <a:rPr lang="en-US" dirty="0" err="1"/>
              <a:t>substenotic</a:t>
            </a:r>
            <a:r>
              <a:rPr lang="en-US" dirty="0"/>
              <a:t> plaque.</a:t>
            </a:r>
          </a:p>
          <a:p>
            <a:pPr lvl="1"/>
            <a:r>
              <a:rPr lang="en-US" dirty="0"/>
              <a:t>After adjusting for other factors, presence of plaque associated with ~50 likelihood of detecting AF (adj HR 0.57, 95%CI 0.34-0.96). </a:t>
            </a:r>
          </a:p>
          <a:p>
            <a:endParaRPr lang="en-US" dirty="0"/>
          </a:p>
        </p:txBody>
      </p:sp>
      <p:sp>
        <p:nvSpPr>
          <p:cNvPr id="4" name="TextBox 3">
            <a:extLst>
              <a:ext uri="{FF2B5EF4-FFF2-40B4-BE49-F238E27FC236}">
                <a16:creationId xmlns:a16="http://schemas.microsoft.com/office/drawing/2014/main" id="{CACC8652-A789-44C9-9164-CA8E8121430D}"/>
              </a:ext>
            </a:extLst>
          </p:cNvPr>
          <p:cNvSpPr txBox="1"/>
          <p:nvPr/>
        </p:nvSpPr>
        <p:spPr>
          <a:xfrm>
            <a:off x="7331927" y="5544974"/>
            <a:ext cx="46380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Ntaios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 et al. Neurology 2019; 92:e2644-2652.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434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CFA47971-4B5F-402C-B67B-F6B3CA647371}"/>
              </a:ext>
            </a:extLst>
          </p:cNvPr>
          <p:cNvSpPr txBox="1">
            <a:spLocks noChangeArrowheads="1"/>
          </p:cNvSpPr>
          <p:nvPr/>
        </p:nvSpPr>
        <p:spPr bwMode="auto">
          <a:xfrm>
            <a:off x="1848995" y="381641"/>
            <a:ext cx="8494012"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marL="0" marR="0" lvl="0" indent="0" algn="ctr" defTabSz="414772" rtl="0" eaLnBrk="1" fontAlgn="base" latinLnBrk="0" hangingPunct="0">
              <a:lnSpc>
                <a:spcPct val="93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defRPr/>
            </a:pPr>
            <a:r>
              <a:rPr kumimoji="0" lang="en-GB" altLang="en-US" sz="1452" b="1" i="0" u="none" strike="noStrike" kern="1200" cap="none" spc="0" normalizeH="0" baseline="0" noProof="0" dirty="0">
                <a:ln>
                  <a:noFill/>
                </a:ln>
                <a:solidFill>
                  <a:srgbClr val="000000"/>
                </a:solidFill>
                <a:effectLst/>
                <a:uLnTx/>
                <a:uFillTx/>
                <a:latin typeface="Arial" panose="020B0604020202020204" pitchFamily="34" charset="0"/>
                <a:ea typeface="+mn-ea"/>
              </a:rPr>
              <a:t>Ten-year cumulative probability of atrial fibrillation detection in embolic stroke of undetermined source patients with and without </a:t>
            </a:r>
            <a:r>
              <a:rPr kumimoji="0" lang="en-GB" altLang="en-US" sz="1452" b="1" i="0" u="none" strike="noStrike" kern="1200" cap="none" spc="0" normalizeH="0" baseline="0" noProof="0" dirty="0" err="1">
                <a:ln>
                  <a:noFill/>
                </a:ln>
                <a:solidFill>
                  <a:srgbClr val="000000"/>
                </a:solidFill>
                <a:effectLst/>
                <a:uLnTx/>
                <a:uFillTx/>
                <a:latin typeface="Arial" panose="020B0604020202020204" pitchFamily="34" charset="0"/>
                <a:ea typeface="+mn-ea"/>
              </a:rPr>
              <a:t>nonstenotic</a:t>
            </a:r>
            <a:r>
              <a:rPr kumimoji="0" lang="en-GB" altLang="en-US" sz="1452" b="1" i="0" u="none" strike="noStrike" kern="1200" cap="none" spc="0" normalizeH="0" baseline="0" noProof="0" dirty="0">
                <a:ln>
                  <a:noFill/>
                </a:ln>
                <a:solidFill>
                  <a:srgbClr val="000000"/>
                </a:solidFill>
                <a:effectLst/>
                <a:uLnTx/>
                <a:uFillTx/>
                <a:latin typeface="Arial" panose="020B0604020202020204" pitchFamily="34" charset="0"/>
                <a:ea typeface="+mn-ea"/>
              </a:rPr>
              <a:t> carotid plaques ipsilateral to the index stroke</a:t>
            </a:r>
          </a:p>
        </p:txBody>
      </p:sp>
      <p:pic>
        <p:nvPicPr>
          <p:cNvPr id="3074" name="Picture 2">
            <a:extLst>
              <a:ext uri="{FF2B5EF4-FFF2-40B4-BE49-F238E27FC236}">
                <a16:creationId xmlns:a16="http://schemas.microsoft.com/office/drawing/2014/main" id="{F6A2A96D-E41E-4F17-A2F4-AB61DC484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1121" y="5982388"/>
            <a:ext cx="2612434"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5B849880-1FAE-4561-832C-F20D4A802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4944" y="979304"/>
            <a:ext cx="4886433"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CF5B225B-CF25-43D1-8F12-DCC77340844C}"/>
              </a:ext>
            </a:extLst>
          </p:cNvPr>
          <p:cNvSpPr txBox="1">
            <a:spLocks noChangeArrowheads="1"/>
          </p:cNvSpPr>
          <p:nvPr/>
        </p:nvSpPr>
        <p:spPr bwMode="auto">
          <a:xfrm>
            <a:off x="3654944" y="5972308"/>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marL="0" marR="0" lvl="0" indent="0" algn="l" defTabSz="414772" rtl="0" eaLnBrk="1" fontAlgn="base" latinLnBrk="0" hangingPunct="0">
              <a:lnSpc>
                <a:spcPct val="93000"/>
              </a:lnSpc>
              <a:spcBef>
                <a:spcPct val="0"/>
              </a:spcBef>
              <a:spcAft>
                <a:spcPct val="0"/>
              </a:spcAft>
              <a:buClr>
                <a:srgbClr val="000000"/>
              </a:buClr>
              <a:buSzPct val="45000"/>
              <a:buFontTx/>
              <a:buNone/>
              <a:tabLst>
                <a:tab pos="656722" algn="l"/>
                <a:tab pos="1313444" algn="l"/>
                <a:tab pos="1970166" algn="l"/>
                <a:tab pos="2626888" algn="l"/>
                <a:tab pos="3283610" algn="l"/>
              </a:tabLst>
              <a:defRPr/>
            </a:pPr>
            <a:r>
              <a:rPr kumimoji="0" lang="en-GB" altLang="en-US" sz="1089" b="1" i="0" u="none" strike="noStrike" kern="1200" cap="none" spc="0" normalizeH="0" baseline="0" noProof="0">
                <a:ln>
                  <a:noFill/>
                </a:ln>
                <a:solidFill>
                  <a:srgbClr val="000000"/>
                </a:solidFill>
                <a:effectLst/>
                <a:uLnTx/>
                <a:uFillTx/>
                <a:latin typeface="Arial" panose="020B0604020202020204" pitchFamily="34" charset="0"/>
                <a:ea typeface="+mn-ea"/>
              </a:rPr>
              <a:t>George Ntaios et al. Neurology 2019;92:e2644-e2652</a:t>
            </a:r>
          </a:p>
        </p:txBody>
      </p:sp>
      <p:sp>
        <p:nvSpPr>
          <p:cNvPr id="3077" name="Text Box 5">
            <a:extLst>
              <a:ext uri="{FF2B5EF4-FFF2-40B4-BE49-F238E27FC236}">
                <a16:creationId xmlns:a16="http://schemas.microsoft.com/office/drawing/2014/main" id="{F332D8D9-5520-4429-8784-5021767E7CE8}"/>
              </a:ext>
            </a:extLst>
          </p:cNvPr>
          <p:cNvSpPr txBox="1">
            <a:spLocks noChangeArrowheads="1"/>
          </p:cNvSpPr>
          <p:nvPr/>
        </p:nvSpPr>
        <p:spPr bwMode="auto">
          <a:xfrm>
            <a:off x="1621451" y="6613175"/>
            <a:ext cx="4931078"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pPr marL="77770" marR="0" lvl="0" indent="-77770" algn="l" defTabSz="414772" rtl="0" eaLnBrk="1" fontAlgn="base" latinLnBrk="0" hangingPunct="0">
              <a:lnSpc>
                <a:spcPct val="93000"/>
              </a:lnSpc>
              <a:spcBef>
                <a:spcPct val="0"/>
              </a:spcBef>
              <a:spcAft>
                <a:spcPct val="0"/>
              </a:spcAft>
              <a:buClr>
                <a:srgbClr val="000000"/>
              </a:buClr>
              <a:buSzPct val="45000"/>
              <a:buFontTx/>
              <a:buNone/>
              <a:tabLst>
                <a:tab pos="656722" algn="l"/>
                <a:tab pos="1313444" algn="l"/>
                <a:tab pos="1970166" algn="l"/>
                <a:tab pos="2626888" algn="l"/>
                <a:tab pos="3283610" algn="l"/>
                <a:tab pos="3940332" algn="l"/>
                <a:tab pos="4597055" algn="l"/>
              </a:tabLst>
              <a:defRPr/>
            </a:pPr>
            <a:r>
              <a:rPr kumimoji="0" lang="en-GB" altLang="en-US" sz="907" b="0" i="0" u="none" strike="noStrike" kern="1200" cap="none" spc="0" normalizeH="0" baseline="0" noProof="0">
                <a:ln>
                  <a:noFill/>
                </a:ln>
                <a:solidFill>
                  <a:srgbClr val="000000"/>
                </a:solidFill>
                <a:effectLst/>
                <a:uLnTx/>
                <a:uFillTx/>
                <a:latin typeface="Arial" panose="020B0604020202020204" pitchFamily="34" charset="0"/>
                <a:ea typeface="+mn-ea"/>
              </a:rPr>
              <a:t>© 2019 American Academy of Neurology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67A1-CD54-4188-95E7-614A24194110}"/>
              </a:ext>
            </a:extLst>
          </p:cNvPr>
          <p:cNvSpPr>
            <a:spLocks noGrp="1"/>
          </p:cNvSpPr>
          <p:nvPr>
            <p:ph type="title"/>
          </p:nvPr>
        </p:nvSpPr>
        <p:spPr/>
        <p:txBody>
          <a:bodyPr/>
          <a:lstStyle/>
          <a:p>
            <a:r>
              <a:rPr lang="en-US" dirty="0"/>
              <a:t>Literature update</a:t>
            </a:r>
          </a:p>
        </p:txBody>
      </p:sp>
      <p:sp>
        <p:nvSpPr>
          <p:cNvPr id="3" name="Content Placeholder 2">
            <a:extLst>
              <a:ext uri="{FF2B5EF4-FFF2-40B4-BE49-F238E27FC236}">
                <a16:creationId xmlns:a16="http://schemas.microsoft.com/office/drawing/2014/main" id="{39C51197-7FFE-43C0-9B91-C61756587FDD}"/>
              </a:ext>
            </a:extLst>
          </p:cNvPr>
          <p:cNvSpPr>
            <a:spLocks noGrp="1"/>
          </p:cNvSpPr>
          <p:nvPr>
            <p:ph idx="1"/>
          </p:nvPr>
        </p:nvSpPr>
        <p:spPr>
          <a:xfrm>
            <a:off x="838200" y="1537652"/>
            <a:ext cx="10515600" cy="3782695"/>
          </a:xfrm>
        </p:spPr>
        <p:txBody>
          <a:bodyPr>
            <a:normAutofit fontScale="85000" lnSpcReduction="10000"/>
          </a:bodyPr>
          <a:lstStyle/>
          <a:p>
            <a:r>
              <a:rPr lang="en-US" dirty="0"/>
              <a:t>Potential implications:</a:t>
            </a:r>
          </a:p>
          <a:p>
            <a:pPr lvl="1"/>
            <a:r>
              <a:rPr lang="en-US" dirty="0" err="1"/>
              <a:t>Substenotic</a:t>
            </a:r>
            <a:r>
              <a:rPr lang="en-US" dirty="0"/>
              <a:t> plaque may be causally associated with ESUS</a:t>
            </a:r>
          </a:p>
          <a:p>
            <a:pPr lvl="1"/>
            <a:r>
              <a:rPr lang="en-US" dirty="0"/>
              <a:t>The finding of </a:t>
            </a:r>
            <a:r>
              <a:rPr lang="en-US" dirty="0" err="1"/>
              <a:t>substenotic</a:t>
            </a:r>
            <a:r>
              <a:rPr lang="en-US" dirty="0"/>
              <a:t> plaque may be a reason to pursue more or less aggressive monitoring for AF (i.e., look less hard in those without the plaque)</a:t>
            </a:r>
          </a:p>
          <a:p>
            <a:pPr lvl="1"/>
            <a:r>
              <a:rPr lang="en-US" dirty="0"/>
              <a:t>Patients with </a:t>
            </a:r>
            <a:r>
              <a:rPr lang="en-US" dirty="0" err="1"/>
              <a:t>substentoic</a:t>
            </a:r>
            <a:r>
              <a:rPr lang="en-US" dirty="0"/>
              <a:t> plaque may similarly be less likely to have atrial cardiopathy</a:t>
            </a:r>
          </a:p>
          <a:p>
            <a:r>
              <a:rPr lang="en-US" dirty="0"/>
              <a:t>Limitations</a:t>
            </a:r>
          </a:p>
          <a:p>
            <a:pPr lvl="1"/>
            <a:r>
              <a:rPr lang="en-US" dirty="0"/>
              <a:t>The incidence of AF detection is high even in those </a:t>
            </a:r>
            <a:r>
              <a:rPr lang="en-US" i="1" dirty="0"/>
              <a:t>with</a:t>
            </a:r>
            <a:r>
              <a:rPr lang="en-US" dirty="0"/>
              <a:t> </a:t>
            </a:r>
            <a:r>
              <a:rPr lang="en-US" dirty="0" err="1"/>
              <a:t>substenotic</a:t>
            </a:r>
            <a:r>
              <a:rPr lang="en-US" dirty="0"/>
              <a:t> plaque (~9% over 3 years).</a:t>
            </a:r>
          </a:p>
          <a:p>
            <a:pPr lvl="1"/>
            <a:r>
              <a:rPr lang="en-US" dirty="0"/>
              <a:t>Study was retrospective</a:t>
            </a:r>
          </a:p>
          <a:p>
            <a:pPr lvl="1"/>
            <a:r>
              <a:rPr lang="en-US" dirty="0"/>
              <a:t>No systematic monitoring for AF or uniform detection protocol (i.e., based on clinical detection)</a:t>
            </a:r>
          </a:p>
          <a:p>
            <a:pPr lvl="1"/>
            <a:r>
              <a:rPr lang="en-US" dirty="0"/>
              <a:t>Patients did not have intracranial imaging for “pragmatic reasons”: may not have all had ESUS </a:t>
            </a:r>
          </a:p>
          <a:p>
            <a:pPr lvl="1"/>
            <a:endParaRPr lang="en-US" dirty="0"/>
          </a:p>
          <a:p>
            <a:endParaRPr lang="en-US" dirty="0"/>
          </a:p>
        </p:txBody>
      </p:sp>
      <p:sp>
        <p:nvSpPr>
          <p:cNvPr id="4" name="TextBox 3">
            <a:extLst>
              <a:ext uri="{FF2B5EF4-FFF2-40B4-BE49-F238E27FC236}">
                <a16:creationId xmlns:a16="http://schemas.microsoft.com/office/drawing/2014/main" id="{46FD68D7-E1AA-44EE-9325-C45DF8B0B40A}"/>
              </a:ext>
            </a:extLst>
          </p:cNvPr>
          <p:cNvSpPr txBox="1"/>
          <p:nvPr/>
        </p:nvSpPr>
        <p:spPr>
          <a:xfrm>
            <a:off x="7331927" y="5544974"/>
            <a:ext cx="463806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Ntaios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 et al. Neurology 2019; 92:e2644-2652.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8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mike…</a:t>
            </a:r>
          </a:p>
        </p:txBody>
      </p:sp>
      <p:sp>
        <p:nvSpPr>
          <p:cNvPr id="3" name="Content Placeholder 2"/>
          <p:cNvSpPr>
            <a:spLocks noGrp="1"/>
          </p:cNvSpPr>
          <p:nvPr>
            <p:ph idx="1"/>
          </p:nvPr>
        </p:nvSpPr>
        <p:spPr/>
        <p:txBody>
          <a:bodyPr>
            <a:normAutofit/>
          </a:bodyPr>
          <a:lstStyle/>
          <a:p>
            <a:endParaRPr lang="en-US" sz="2800" dirty="0"/>
          </a:p>
        </p:txBody>
      </p:sp>
    </p:spTree>
    <p:extLst>
      <p:ext uri="{BB962C8B-B14F-4D97-AF65-F5344CB8AC3E}">
        <p14:creationId xmlns:p14="http://schemas.microsoft.com/office/powerpoint/2010/main" val="1248249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 free to reach out!</a:t>
            </a:r>
          </a:p>
        </p:txBody>
      </p:sp>
      <p:sp>
        <p:nvSpPr>
          <p:cNvPr id="3" name="Content Placeholder 2"/>
          <p:cNvSpPr>
            <a:spLocks noGrp="1"/>
          </p:cNvSpPr>
          <p:nvPr>
            <p:ph idx="1"/>
          </p:nvPr>
        </p:nvSpPr>
        <p:spPr/>
        <p:txBody>
          <a:bodyPr/>
          <a:lstStyle/>
          <a:p>
            <a:r>
              <a:rPr lang="en-US" dirty="0"/>
              <a:t>24-hour telephone hotline</a:t>
            </a:r>
          </a:p>
          <a:p>
            <a:pPr lvl="1"/>
            <a:r>
              <a:rPr lang="en-US" dirty="0"/>
              <a:t>Please use it for any urgent questions</a:t>
            </a:r>
          </a:p>
          <a:p>
            <a:pPr lvl="1"/>
            <a:r>
              <a:rPr lang="en-US" dirty="0"/>
              <a:t>Eligibility, randomization, unblinding, etc</a:t>
            </a:r>
          </a:p>
          <a:p>
            <a:r>
              <a:rPr lang="en-US" dirty="0"/>
              <a:t>1-877-427-2234 (1-877-4AR-CADI): useful to save in your cell phone</a:t>
            </a:r>
          </a:p>
          <a:p>
            <a:r>
              <a:rPr lang="en-US" dirty="0"/>
              <a:t>The hotline automatically calls the four PIs in succession</a:t>
            </a:r>
          </a:p>
          <a:p>
            <a:pPr lvl="1"/>
            <a:r>
              <a:rPr lang="en-US" dirty="0"/>
              <a:t>Please let it ring</a:t>
            </a:r>
          </a:p>
          <a:p>
            <a:pPr lvl="1"/>
            <a:r>
              <a:rPr lang="en-US" dirty="0"/>
              <a:t>And call back if no luck—one of us will pick up!</a:t>
            </a:r>
          </a:p>
          <a:p>
            <a:r>
              <a:rPr lang="en-US" dirty="0"/>
              <a:t>Please email </a:t>
            </a:r>
            <a:r>
              <a:rPr lang="en-US" dirty="0" err="1"/>
              <a:t>arcadia@ucmail.uc.edu</a:t>
            </a:r>
            <a:r>
              <a:rPr lang="en-US" dirty="0"/>
              <a:t> with non-urgent questions</a:t>
            </a:r>
          </a:p>
        </p:txBody>
      </p:sp>
    </p:spTree>
    <p:extLst>
      <p:ext uri="{BB962C8B-B14F-4D97-AF65-F5344CB8AC3E}">
        <p14:creationId xmlns:p14="http://schemas.microsoft.com/office/powerpoint/2010/main" val="120427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BCF817-829B-4072-8706-E11E8D1044E6}"/>
              </a:ext>
            </a:extLst>
          </p:cNvPr>
          <p:cNvSpPr>
            <a:spLocks noGrp="1"/>
          </p:cNvSpPr>
          <p:nvPr>
            <p:ph type="title"/>
          </p:nvPr>
        </p:nvSpPr>
        <p:spPr/>
        <p:txBody>
          <a:bodyPr/>
          <a:lstStyle/>
          <a:p>
            <a:r>
              <a:rPr lang="en-US" dirty="0"/>
              <a:t>Eligible not yet Randomized</a:t>
            </a:r>
            <a:br>
              <a:rPr lang="en-US" dirty="0"/>
            </a:br>
            <a:r>
              <a:rPr lang="en-US" dirty="0"/>
              <a:t>N = 41</a:t>
            </a:r>
          </a:p>
        </p:txBody>
      </p:sp>
      <p:pic>
        <p:nvPicPr>
          <p:cNvPr id="7" name="Picture 6">
            <a:extLst>
              <a:ext uri="{FF2B5EF4-FFF2-40B4-BE49-F238E27FC236}">
                <a16:creationId xmlns:a16="http://schemas.microsoft.com/office/drawing/2014/main" id="{B4C5A38A-A56E-46CE-A6F2-8E0C27838045}"/>
              </a:ext>
            </a:extLst>
          </p:cNvPr>
          <p:cNvPicPr>
            <a:picLocks noChangeAspect="1"/>
          </p:cNvPicPr>
          <p:nvPr/>
        </p:nvPicPr>
        <p:blipFill>
          <a:blip r:embed="rId2"/>
          <a:stretch>
            <a:fillRect/>
          </a:stretch>
        </p:blipFill>
        <p:spPr>
          <a:xfrm>
            <a:off x="884424" y="2032140"/>
            <a:ext cx="3051810" cy="3554730"/>
          </a:xfrm>
          <a:prstGeom prst="rect">
            <a:avLst/>
          </a:prstGeom>
        </p:spPr>
      </p:pic>
      <p:pic>
        <p:nvPicPr>
          <p:cNvPr id="8" name="Picture 7">
            <a:extLst>
              <a:ext uri="{FF2B5EF4-FFF2-40B4-BE49-F238E27FC236}">
                <a16:creationId xmlns:a16="http://schemas.microsoft.com/office/drawing/2014/main" id="{92429A94-5451-4B97-B29F-30CEA3D08732}"/>
              </a:ext>
            </a:extLst>
          </p:cNvPr>
          <p:cNvPicPr>
            <a:picLocks noChangeAspect="1"/>
          </p:cNvPicPr>
          <p:nvPr/>
        </p:nvPicPr>
        <p:blipFill>
          <a:blip r:embed="rId3"/>
          <a:stretch>
            <a:fillRect/>
          </a:stretch>
        </p:blipFill>
        <p:spPr>
          <a:xfrm>
            <a:off x="4691223" y="2032140"/>
            <a:ext cx="3063240" cy="3737610"/>
          </a:xfrm>
          <a:prstGeom prst="rect">
            <a:avLst/>
          </a:prstGeom>
        </p:spPr>
      </p:pic>
      <p:pic>
        <p:nvPicPr>
          <p:cNvPr id="9" name="Picture 8">
            <a:extLst>
              <a:ext uri="{FF2B5EF4-FFF2-40B4-BE49-F238E27FC236}">
                <a16:creationId xmlns:a16="http://schemas.microsoft.com/office/drawing/2014/main" id="{C1053717-12C3-471D-9C78-CF540FD86A18}"/>
              </a:ext>
            </a:extLst>
          </p:cNvPr>
          <p:cNvPicPr>
            <a:picLocks noChangeAspect="1"/>
          </p:cNvPicPr>
          <p:nvPr/>
        </p:nvPicPr>
        <p:blipFill>
          <a:blip r:embed="rId4"/>
          <a:stretch>
            <a:fillRect/>
          </a:stretch>
        </p:blipFill>
        <p:spPr>
          <a:xfrm>
            <a:off x="8509452" y="751980"/>
            <a:ext cx="3051810" cy="5017770"/>
          </a:xfrm>
          <a:prstGeom prst="rect">
            <a:avLst/>
          </a:prstGeom>
        </p:spPr>
      </p:pic>
      <p:cxnSp>
        <p:nvCxnSpPr>
          <p:cNvPr id="3" name="Straight Arrow Connector 2">
            <a:extLst>
              <a:ext uri="{FF2B5EF4-FFF2-40B4-BE49-F238E27FC236}">
                <a16:creationId xmlns:a16="http://schemas.microsoft.com/office/drawing/2014/main" id="{1A8AECAF-D62A-4196-8CA1-BFBE5A19050E}"/>
              </a:ext>
            </a:extLst>
          </p:cNvPr>
          <p:cNvCxnSpPr/>
          <p:nvPr/>
        </p:nvCxnSpPr>
        <p:spPr>
          <a:xfrm>
            <a:off x="373812" y="3157268"/>
            <a:ext cx="49889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141640-9359-41AB-8D65-2A6D6340BA3A}"/>
              </a:ext>
            </a:extLst>
          </p:cNvPr>
          <p:cNvCxnSpPr/>
          <p:nvPr/>
        </p:nvCxnSpPr>
        <p:spPr>
          <a:xfrm>
            <a:off x="4166543" y="2987612"/>
            <a:ext cx="49889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6EA23D4-1CCD-41A4-ADD7-590A8CB4478B}"/>
              </a:ext>
            </a:extLst>
          </p:cNvPr>
          <p:cNvSpPr/>
          <p:nvPr/>
        </p:nvSpPr>
        <p:spPr>
          <a:xfrm>
            <a:off x="4691223" y="2032140"/>
            <a:ext cx="3063240" cy="7685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1DA04E-814B-470A-A206-06B104D98873}"/>
              </a:ext>
            </a:extLst>
          </p:cNvPr>
          <p:cNvSpPr/>
          <p:nvPr/>
        </p:nvSpPr>
        <p:spPr>
          <a:xfrm>
            <a:off x="4688346" y="4962250"/>
            <a:ext cx="3063240" cy="3976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C4211B-7311-49E2-930E-C6B60A79F7BC}"/>
              </a:ext>
            </a:extLst>
          </p:cNvPr>
          <p:cNvSpPr/>
          <p:nvPr/>
        </p:nvSpPr>
        <p:spPr>
          <a:xfrm>
            <a:off x="8535711" y="1333407"/>
            <a:ext cx="3063240" cy="7685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2E8BE4-C2E6-404E-B281-C3E2DE713DAE}"/>
              </a:ext>
            </a:extLst>
          </p:cNvPr>
          <p:cNvSpPr/>
          <p:nvPr/>
        </p:nvSpPr>
        <p:spPr>
          <a:xfrm>
            <a:off x="8529963" y="5083005"/>
            <a:ext cx="3063240" cy="68674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sp>
        <p:nvSpPr>
          <p:cNvPr id="14" name="Rectangle 13">
            <a:extLst>
              <a:ext uri="{FF2B5EF4-FFF2-40B4-BE49-F238E27FC236}">
                <a16:creationId xmlns:a16="http://schemas.microsoft.com/office/drawing/2014/main" id="{3BD9D8F4-86E2-42AE-B806-34EAD9096DE0}"/>
              </a:ext>
            </a:extLst>
          </p:cNvPr>
          <p:cNvSpPr/>
          <p:nvPr/>
        </p:nvSpPr>
        <p:spPr>
          <a:xfrm>
            <a:off x="4685474" y="3176568"/>
            <a:ext cx="3063240" cy="8318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spTree>
    <p:extLst>
      <p:ext uri="{BB962C8B-B14F-4D97-AF65-F5344CB8AC3E}">
        <p14:creationId xmlns:p14="http://schemas.microsoft.com/office/powerpoint/2010/main" val="35789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12BD94-645B-4F53-AD69-5A98164CB082}"/>
              </a:ext>
            </a:extLst>
          </p:cNvPr>
          <p:cNvSpPr>
            <a:spLocks noGrp="1"/>
          </p:cNvSpPr>
          <p:nvPr>
            <p:ph type="title"/>
          </p:nvPr>
        </p:nvSpPr>
        <p:spPr/>
        <p:txBody>
          <a:bodyPr/>
          <a:lstStyle/>
          <a:p>
            <a:r>
              <a:rPr lang="en-US" dirty="0"/>
              <a:t>ARCADIA Heroes </a:t>
            </a:r>
          </a:p>
        </p:txBody>
      </p:sp>
      <p:sp>
        <p:nvSpPr>
          <p:cNvPr id="4" name="Content Placeholder 3">
            <a:extLst>
              <a:ext uri="{FF2B5EF4-FFF2-40B4-BE49-F238E27FC236}">
                <a16:creationId xmlns:a16="http://schemas.microsoft.com/office/drawing/2014/main" id="{A76FAC39-A342-4BD5-8962-F2889A42480C}"/>
              </a:ext>
            </a:extLst>
          </p:cNvPr>
          <p:cNvSpPr>
            <a:spLocks noGrp="1"/>
          </p:cNvSpPr>
          <p:nvPr>
            <p:ph idx="1"/>
          </p:nvPr>
        </p:nvSpPr>
        <p:spPr/>
        <p:txBody>
          <a:bodyPr/>
          <a:lstStyle/>
          <a:p>
            <a:r>
              <a:rPr lang="en-US" dirty="0"/>
              <a:t>Lots of new (and our dedicated existing) coordinators (and PIs) trying hard to help identify and consent patients</a:t>
            </a:r>
          </a:p>
          <a:p>
            <a:r>
              <a:rPr lang="en-US" dirty="0"/>
              <a:t>Susan Hetzel - University of Mississippi Medical Center has enrolled 5 subjects this month – the site was released to enroll 5/20. She consented 3 subjects in one week!</a:t>
            </a:r>
          </a:p>
        </p:txBody>
      </p:sp>
    </p:spTree>
    <p:extLst>
      <p:ext uri="{BB962C8B-B14F-4D97-AF65-F5344CB8AC3E}">
        <p14:creationId xmlns:p14="http://schemas.microsoft.com/office/powerpoint/2010/main" val="389454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77829B-B768-4185-BC1B-E2506239A1FE}"/>
              </a:ext>
            </a:extLst>
          </p:cNvPr>
          <p:cNvSpPr>
            <a:spLocks noGrp="1"/>
          </p:cNvSpPr>
          <p:nvPr>
            <p:ph type="title"/>
          </p:nvPr>
        </p:nvSpPr>
        <p:spPr/>
        <p:txBody>
          <a:bodyPr/>
          <a:lstStyle/>
          <a:p>
            <a:r>
              <a:rPr lang="en-US" dirty="0"/>
              <a:t>DCU Slides - Faria</a:t>
            </a:r>
          </a:p>
        </p:txBody>
      </p:sp>
      <p:sp>
        <p:nvSpPr>
          <p:cNvPr id="5" name="Text Placeholder 4">
            <a:extLst>
              <a:ext uri="{FF2B5EF4-FFF2-40B4-BE49-F238E27FC236}">
                <a16:creationId xmlns:a16="http://schemas.microsoft.com/office/drawing/2014/main" id="{608F0FD9-D77E-4247-9298-C660299E94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1546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ICF v5 vs. v6 (F245 vs. F246)</a:t>
            </a:r>
          </a:p>
        </p:txBody>
      </p:sp>
      <p:sp>
        <p:nvSpPr>
          <p:cNvPr id="3" name="Content Placeholder 2"/>
          <p:cNvSpPr>
            <a:spLocks noGrp="1"/>
          </p:cNvSpPr>
          <p:nvPr>
            <p:ph idx="1"/>
          </p:nvPr>
        </p:nvSpPr>
        <p:spPr>
          <a:xfrm>
            <a:off x="838200" y="1690688"/>
            <a:ext cx="10515600" cy="3820650"/>
          </a:xfrm>
        </p:spPr>
        <p:txBody>
          <a:bodyPr anchor="ctr">
            <a:normAutofit/>
          </a:bodyPr>
          <a:lstStyle/>
          <a:p>
            <a:r>
              <a:rPr lang="en-US" sz="3600" dirty="0"/>
              <a:t>If your site has not yet been approved to use ICF v6, it should be left blank for now. </a:t>
            </a:r>
          </a:p>
          <a:p>
            <a:r>
              <a:rPr lang="en-US" sz="3600" dirty="0"/>
              <a:t>You should re-consent all active subjects once you receive ICF v6 approval. </a:t>
            </a:r>
          </a:p>
        </p:txBody>
      </p:sp>
    </p:spTree>
    <p:extLst>
      <p:ext uri="{BB962C8B-B14F-4D97-AF65-F5344CB8AC3E}">
        <p14:creationId xmlns:p14="http://schemas.microsoft.com/office/powerpoint/2010/main" val="2056036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2015"/>
            <a:ext cx="10515600" cy="5076305"/>
          </a:xfrm>
        </p:spPr>
        <p:txBody>
          <a:bodyPr/>
          <a:lstStyle/>
          <a:p>
            <a:pPr marL="0" indent="0">
              <a:buNone/>
            </a:pPr>
            <a:r>
              <a:rPr lang="en-US" dirty="0"/>
              <a:t>What happens when you are unable to re-consent subject due to LTFU, withdrawal of consent, or moved to EOS?</a:t>
            </a:r>
          </a:p>
          <a:p>
            <a:endParaRPr lang="en-US" dirty="0"/>
          </a:p>
        </p:txBody>
      </p:sp>
      <p:grpSp>
        <p:nvGrpSpPr>
          <p:cNvPr id="9" name="Group 8"/>
          <p:cNvGrpSpPr/>
          <p:nvPr/>
        </p:nvGrpSpPr>
        <p:grpSpPr>
          <a:xfrm>
            <a:off x="981635" y="1371600"/>
            <a:ext cx="8277358" cy="4236720"/>
            <a:chOff x="2660072" y="1674063"/>
            <a:chExt cx="6288169" cy="3871306"/>
          </a:xfrm>
        </p:grpSpPr>
        <p:pic>
          <p:nvPicPr>
            <p:cNvPr id="4" name="Picture 3"/>
            <p:cNvPicPr>
              <a:picLocks noChangeAspect="1"/>
            </p:cNvPicPr>
            <p:nvPr/>
          </p:nvPicPr>
          <p:blipFill>
            <a:blip r:embed="rId2"/>
            <a:stretch>
              <a:fillRect/>
            </a:stretch>
          </p:blipFill>
          <p:spPr>
            <a:xfrm>
              <a:off x="2660072" y="1674063"/>
              <a:ext cx="6288169" cy="3871306"/>
            </a:xfrm>
            <a:prstGeom prst="rect">
              <a:avLst/>
            </a:prstGeom>
          </p:spPr>
        </p:pic>
        <p:sp>
          <p:nvSpPr>
            <p:cNvPr id="5" name="Rectangle 4"/>
            <p:cNvSpPr/>
            <p:nvPr/>
          </p:nvSpPr>
          <p:spPr>
            <a:xfrm>
              <a:off x="2660072" y="2069870"/>
              <a:ext cx="6288169" cy="3906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60072" y="3586205"/>
              <a:ext cx="6288169" cy="2282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9832570" y="3174203"/>
            <a:ext cx="1521230" cy="1200329"/>
          </a:xfrm>
          <a:prstGeom prst="rect">
            <a:avLst/>
          </a:prstGeom>
          <a:noFill/>
        </p:spPr>
        <p:txBody>
          <a:bodyPr wrap="square" rtlCol="0">
            <a:spAutoFit/>
          </a:bodyPr>
          <a:lstStyle/>
          <a:p>
            <a:r>
              <a:rPr lang="en-US" dirty="0"/>
              <a:t>-Mark Q02 as no</a:t>
            </a:r>
          </a:p>
          <a:p>
            <a:r>
              <a:rPr lang="en-US" dirty="0"/>
              <a:t>-Explain why in Q08</a:t>
            </a:r>
          </a:p>
        </p:txBody>
      </p:sp>
    </p:spTree>
    <p:extLst>
      <p:ext uri="{BB962C8B-B14F-4D97-AF65-F5344CB8AC3E}">
        <p14:creationId xmlns:p14="http://schemas.microsoft.com/office/powerpoint/2010/main" val="35570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LTFU prior to randomization</a:t>
            </a:r>
          </a:p>
        </p:txBody>
      </p:sp>
      <p:sp>
        <p:nvSpPr>
          <p:cNvPr id="3" name="Content Placeholder 2"/>
          <p:cNvSpPr>
            <a:spLocks noGrp="1"/>
          </p:cNvSpPr>
          <p:nvPr>
            <p:ph idx="1"/>
          </p:nvPr>
        </p:nvSpPr>
        <p:spPr>
          <a:xfrm>
            <a:off x="838200" y="1443937"/>
            <a:ext cx="10515600" cy="4274820"/>
          </a:xfrm>
        </p:spPr>
        <p:txBody>
          <a:bodyPr>
            <a:normAutofit lnSpcReduction="10000"/>
          </a:bodyPr>
          <a:lstStyle/>
          <a:p>
            <a:r>
              <a:rPr lang="en-US" dirty="0"/>
              <a:t>In order to document this in </a:t>
            </a:r>
            <a:r>
              <a:rPr lang="en-US" dirty="0" err="1"/>
              <a:t>WebDCU</a:t>
            </a:r>
            <a:r>
              <a:rPr lang="en-US" baseline="30000" dirty="0" err="1"/>
              <a:t>TM</a:t>
            </a:r>
            <a:r>
              <a:rPr lang="en-US" dirty="0"/>
              <a:t> , please do the following:</a:t>
            </a:r>
          </a:p>
          <a:p>
            <a:pPr lvl="1"/>
            <a:r>
              <a:rPr lang="en-US" dirty="0"/>
              <a:t>Edit </a:t>
            </a:r>
            <a:r>
              <a:rPr lang="en-US" b="1" dirty="0"/>
              <a:t>F101 Q06 </a:t>
            </a:r>
            <a:r>
              <a:rPr lang="en-US" dirty="0"/>
              <a:t>‘Able to be randomized no later than 120 days after stroke onset’ to ‘No’</a:t>
            </a:r>
          </a:p>
          <a:p>
            <a:pPr lvl="1"/>
            <a:r>
              <a:rPr lang="en-US" dirty="0"/>
              <a:t>This will generate a warning on the right hand side, which needs to be addressed. Click on the blue pencil icon to respond to the warning and provide an explanation. Responding to the warning will also allow you to save and submit the CRF.</a:t>
            </a:r>
          </a:p>
          <a:p>
            <a:pPr lvl="1"/>
            <a:endParaRPr lang="en-US" dirty="0"/>
          </a:p>
          <a:p>
            <a:pPr lvl="1"/>
            <a:endParaRPr lang="en-US" dirty="0"/>
          </a:p>
          <a:p>
            <a:pPr lvl="1"/>
            <a:r>
              <a:rPr lang="en-US" dirty="0"/>
              <a:t>Due to Q06 now being an eligibility violation on F101, </a:t>
            </a:r>
            <a:r>
              <a:rPr lang="en-US" b="1" dirty="0"/>
              <a:t>F126 Q12 </a:t>
            </a:r>
            <a:r>
              <a:rPr lang="en-US" dirty="0"/>
              <a:t>‘Eligible for randomization’ should be ‘No’</a:t>
            </a:r>
          </a:p>
          <a:p>
            <a:pPr lvl="1"/>
            <a:r>
              <a:rPr lang="en-US" dirty="0"/>
              <a:t>Please </a:t>
            </a:r>
            <a:r>
              <a:rPr lang="en-US" b="1" dirty="0"/>
              <a:t>do not </a:t>
            </a:r>
            <a:r>
              <a:rPr lang="en-US" dirty="0"/>
              <a:t>mark LTFU subjects as ‘consent withdrawn’ on F126 End of Study</a:t>
            </a:r>
          </a:p>
          <a:p>
            <a:pPr lvl="1"/>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39" y="3686122"/>
            <a:ext cx="11803122" cy="762106"/>
          </a:xfrm>
          <a:prstGeom prst="rect">
            <a:avLst/>
          </a:prstGeom>
        </p:spPr>
      </p:pic>
    </p:spTree>
    <p:extLst>
      <p:ext uri="{BB962C8B-B14F-4D97-AF65-F5344CB8AC3E}">
        <p14:creationId xmlns:p14="http://schemas.microsoft.com/office/powerpoint/2010/main" val="9323394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msgothic"/>
      </a:majorFont>
      <a:minorFont>
        <a:latin typeface="Times New Roman"/>
        <a:ea typeface=""/>
        <a:cs typeface="msgothic"/>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2400" b="0" i="0" u="none" strike="noStrike" cap="none" normalizeH="0" baseline="0" smtClean="0">
            <a:ln>
              <a:noFill/>
            </a:ln>
            <a:effectLst/>
            <a:latin typeface="Times New Roman" panose="02020603050405020304" pitchFamily="18" charset="0"/>
            <a:cs typeface="ms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1572</Words>
  <Application>Microsoft Office PowerPoint</Application>
  <PresentationFormat>Widescreen</PresentationFormat>
  <Paragraphs>175</Paragraphs>
  <Slides>36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Calibri Light</vt:lpstr>
      <vt:lpstr>msgothic</vt:lpstr>
      <vt:lpstr>Symbol</vt:lpstr>
      <vt:lpstr>Times New Roman</vt:lpstr>
      <vt:lpstr>Wingdings</vt:lpstr>
      <vt:lpstr>1_Office Theme</vt:lpstr>
      <vt:lpstr>2_Office Theme</vt:lpstr>
      <vt:lpstr>PI and Coordinator Webinar</vt:lpstr>
      <vt:lpstr>Study Sites</vt:lpstr>
      <vt:lpstr>PowerPoint Presentation</vt:lpstr>
      <vt:lpstr>Eligible not yet Randomized N = 41</vt:lpstr>
      <vt:lpstr>ARCADIA Heroes </vt:lpstr>
      <vt:lpstr>DCU Slides - Faria</vt:lpstr>
      <vt:lpstr>ICF v5 vs. v6 (F245 vs. F246)</vt:lpstr>
      <vt:lpstr>PowerPoint Presentation</vt:lpstr>
      <vt:lpstr>Subject LTFU prior to randomization</vt:lpstr>
      <vt:lpstr>Documenting Eligibility Violations on F101</vt:lpstr>
      <vt:lpstr>New Study Book Format</vt:lpstr>
      <vt:lpstr>Who to Contact?</vt:lpstr>
      <vt:lpstr>Regulatory Updates Slide - Emily</vt:lpstr>
      <vt:lpstr>Regulatory Updates: </vt:lpstr>
      <vt:lpstr>Loss to Follow Up Slides - Pam</vt:lpstr>
      <vt:lpstr>Lost-to-Follow Participants</vt:lpstr>
      <vt:lpstr>When Lost-to-Follow Up Occurs</vt:lpstr>
      <vt:lpstr>PowerPoint Presentation</vt:lpstr>
      <vt:lpstr>ECHO Slides - Marco</vt:lpstr>
      <vt:lpstr>Transthoracic Echocardiogram (TTE)     Transesophageal Echocardiogram (TEE)                THE ONE WE WANT                                        THE ONE WE DO NOT WANT</vt:lpstr>
      <vt:lpstr>Transthoracic Echocardiogram – Left atrial diameter</vt:lpstr>
      <vt:lpstr>Transthoracic Echocardiogram (TTE)     Transesophageal Echocardiogram (TEE)                The cardiac apex is UP                                        The cardiac apex is DOWN</vt:lpstr>
      <vt:lpstr>ARCADIA cases</vt:lpstr>
      <vt:lpstr>Case #1</vt:lpstr>
      <vt:lpstr>CTA of head and neck </vt:lpstr>
      <vt:lpstr>PowerPoint Presentation</vt:lpstr>
      <vt:lpstr>Case #2</vt:lpstr>
      <vt:lpstr>PowerPoint Presentation</vt:lpstr>
      <vt:lpstr>Literature Update Slides - Mitch</vt:lpstr>
      <vt:lpstr>Literature update</vt:lpstr>
      <vt:lpstr>Literature update</vt:lpstr>
      <vt:lpstr>Literature update</vt:lpstr>
      <vt:lpstr>PowerPoint Presentation</vt:lpstr>
      <vt:lpstr>Literature update</vt:lpstr>
      <vt:lpstr>Open mike…</vt:lpstr>
      <vt:lpstr>Feel free to reach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update</dc:title>
  <dc:creator>Elkind, Mitchell S.</dc:creator>
  <cp:lastModifiedBy>Sester, Regina (sesterrj)</cp:lastModifiedBy>
  <cp:revision>25</cp:revision>
  <dcterms:created xsi:type="dcterms:W3CDTF">2019-07-22T15:54:10Z</dcterms:created>
  <dcterms:modified xsi:type="dcterms:W3CDTF">2019-07-23T13:34:44Z</dcterms:modified>
</cp:coreProperties>
</file>