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8" r:id="rId2"/>
    <p:sldId id="299" r:id="rId3"/>
    <p:sldId id="300" r:id="rId4"/>
    <p:sldId id="257" r:id="rId5"/>
    <p:sldId id="264" r:id="rId6"/>
    <p:sldId id="455" r:id="rId7"/>
    <p:sldId id="454" r:id="rId8"/>
    <p:sldId id="450" r:id="rId9"/>
    <p:sldId id="448" r:id="rId10"/>
    <p:sldId id="431" r:id="rId11"/>
    <p:sldId id="459" r:id="rId12"/>
    <p:sldId id="460" r:id="rId13"/>
    <p:sldId id="461" r:id="rId14"/>
    <p:sldId id="462" r:id="rId15"/>
    <p:sldId id="463" r:id="rId16"/>
    <p:sldId id="457" r:id="rId17"/>
    <p:sldId id="458" r:id="rId18"/>
    <p:sldId id="464" r:id="rId19"/>
    <p:sldId id="281" r:id="rId20"/>
    <p:sldId id="918" r:id="rId21"/>
    <p:sldId id="282" r:id="rId22"/>
    <p:sldId id="285" r:id="rId23"/>
    <p:sldId id="465" r:id="rId24"/>
    <p:sldId id="286" r:id="rId25"/>
    <p:sldId id="289" r:id="rId26"/>
    <p:sldId id="287" r:id="rId27"/>
    <p:sldId id="295" r:id="rId28"/>
    <p:sldId id="278" r:id="rId29"/>
    <p:sldId id="293" r:id="rId30"/>
    <p:sldId id="29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C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84" y="11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5" tIns="45718" rIns="91435" bIns="45718" rtlCol="0"/>
          <a:lstStyle>
            <a:lvl1pPr algn="r">
              <a:defRPr sz="1200"/>
            </a:lvl1pPr>
          </a:lstStyle>
          <a:p>
            <a:fld id="{1F253F57-B7FE-4835-BE29-D3EBE883810C}" type="datetimeFigureOut">
              <a:rPr lang="en-US" smtClean="0"/>
              <a:t>11/12/2019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5" tIns="45718" rIns="91435" bIns="45718"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5" tIns="45718" rIns="91435" bIns="4571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5" tIns="45718" rIns="91435" bIns="45718" rtlCol="0" anchor="b"/>
          <a:lstStyle>
            <a:lvl1pPr algn="r">
              <a:defRPr sz="1200"/>
            </a:lvl1pPr>
          </a:lstStyle>
          <a:p>
            <a:fld id="{F1A7A7EE-09CC-4FC3-B512-64DA93D85D4D}" type="slidenum">
              <a:rPr lang="en-US" smtClean="0"/>
              <a:t>‹#›</a:t>
            </a:fld>
            <a:endParaRPr lang="en-US"/>
          </a:p>
        </p:txBody>
      </p:sp>
    </p:spTree>
    <p:extLst>
      <p:ext uri="{BB962C8B-B14F-4D97-AF65-F5344CB8AC3E}">
        <p14:creationId xmlns:p14="http://schemas.microsoft.com/office/powerpoint/2010/main" val="388605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49:notes"/>
          <p:cNvSpPr txBox="1">
            <a:spLocks noGrp="1"/>
          </p:cNvSpPr>
          <p:nvPr>
            <p:ph type="body" idx="1"/>
          </p:nvPr>
        </p:nvSpPr>
        <p:spPr>
          <a:xfrm>
            <a:off x="685800" y="4343400"/>
            <a:ext cx="5486400" cy="4114800"/>
          </a:xfrm>
          <a:prstGeom prst="rect">
            <a:avLst/>
          </a:prstGeom>
          <a:noFill/>
          <a:ln>
            <a:noFill/>
          </a:ln>
        </p:spPr>
        <p:txBody>
          <a:bodyPr spcFirstLastPara="1" wrap="square" lIns="91420" tIns="91420" rIns="91420" bIns="91420" anchor="ctr" anchorCtr="0">
            <a:noAutofit/>
          </a:bodyPr>
          <a:lstStyle/>
          <a:p>
            <a:endParaRPr/>
          </a:p>
        </p:txBody>
      </p:sp>
      <p:sp>
        <p:nvSpPr>
          <p:cNvPr id="464" name="Google Shape;464;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596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40:notes"/>
          <p:cNvSpPr txBox="1">
            <a:spLocks noGrp="1"/>
          </p:cNvSpPr>
          <p:nvPr>
            <p:ph type="body" idx="1"/>
          </p:nvPr>
        </p:nvSpPr>
        <p:spPr>
          <a:xfrm>
            <a:off x="685800" y="4343400"/>
            <a:ext cx="5486400" cy="4114800"/>
          </a:xfrm>
          <a:prstGeom prst="rect">
            <a:avLst/>
          </a:prstGeom>
          <a:noFill/>
          <a:ln>
            <a:noFill/>
          </a:ln>
        </p:spPr>
        <p:txBody>
          <a:bodyPr spcFirstLastPara="1" wrap="square" lIns="91420" tIns="91420" rIns="91420" bIns="91420" anchor="ctr" anchorCtr="0">
            <a:noAutofit/>
          </a:bodyPr>
          <a:lstStyle/>
          <a:p>
            <a:endParaRPr/>
          </a:p>
        </p:txBody>
      </p:sp>
      <p:sp>
        <p:nvSpPr>
          <p:cNvPr id="388" name="Google Shape;388;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4682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E379FE19-F599-4D7B-B1A2-25B5E5F90D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sz="2400" b="1" i="1">
                <a:solidFill>
                  <a:schemeClr val="tx1"/>
                </a:solidFill>
                <a:latin typeface="Arial" panose="020B0604020202020204" pitchFamily="34" charset="0"/>
                <a:cs typeface="Arial" panose="020B0604020202020204" pitchFamily="34" charset="0"/>
              </a:defRPr>
            </a:lvl1pPr>
            <a:lvl2pPr marL="742950" indent="-285750" defTabSz="955675" eaLnBrk="0" hangingPunct="0">
              <a:defRPr sz="2400" b="1" i="1">
                <a:solidFill>
                  <a:schemeClr val="tx1"/>
                </a:solidFill>
                <a:latin typeface="Arial" panose="020B0604020202020204" pitchFamily="34" charset="0"/>
                <a:cs typeface="Arial" panose="020B0604020202020204" pitchFamily="34" charset="0"/>
              </a:defRPr>
            </a:lvl2pPr>
            <a:lvl3pPr marL="1143000" indent="-228600" defTabSz="955675" eaLnBrk="0" hangingPunct="0">
              <a:defRPr sz="2400" b="1" i="1">
                <a:solidFill>
                  <a:schemeClr val="tx1"/>
                </a:solidFill>
                <a:latin typeface="Arial" panose="020B0604020202020204" pitchFamily="34" charset="0"/>
                <a:cs typeface="Arial" panose="020B0604020202020204" pitchFamily="34" charset="0"/>
              </a:defRPr>
            </a:lvl3pPr>
            <a:lvl4pPr marL="1600200" indent="-228600" defTabSz="955675" eaLnBrk="0" hangingPunct="0">
              <a:defRPr sz="2400" b="1" i="1">
                <a:solidFill>
                  <a:schemeClr val="tx1"/>
                </a:solidFill>
                <a:latin typeface="Arial" panose="020B0604020202020204" pitchFamily="34" charset="0"/>
                <a:cs typeface="Arial" panose="020B0604020202020204" pitchFamily="34" charset="0"/>
              </a:defRPr>
            </a:lvl4pPr>
            <a:lvl5pPr marL="2057400" indent="-228600" defTabSz="955675" eaLnBrk="0" hangingPunct="0">
              <a:defRPr sz="2400" b="1" i="1">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0"/>
              </a:spcBef>
              <a:spcAft>
                <a:spcPct val="0"/>
              </a:spcAft>
              <a:defRPr sz="2400" b="1" i="1">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0"/>
              </a:spcBef>
              <a:spcAft>
                <a:spcPct val="0"/>
              </a:spcAft>
              <a:defRPr sz="2400" b="1" i="1">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0"/>
              </a:spcBef>
              <a:spcAft>
                <a:spcPct val="0"/>
              </a:spcAft>
              <a:defRPr sz="2400" b="1" i="1">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0"/>
              </a:spcBef>
              <a:spcAft>
                <a:spcPct val="0"/>
              </a:spcAft>
              <a:defRPr sz="2400" b="1" i="1">
                <a:solidFill>
                  <a:schemeClr val="tx1"/>
                </a:solidFill>
                <a:latin typeface="Arial" panose="020B0604020202020204" pitchFamily="34" charset="0"/>
                <a:cs typeface="Arial" panose="020B0604020202020204" pitchFamily="34" charset="0"/>
              </a:defRPr>
            </a:lvl9pPr>
          </a:lstStyle>
          <a:p>
            <a:pPr eaLnBrk="1" hangingPunct="1"/>
            <a:fld id="{EE885770-2D16-47EF-83C9-7B1B0050E9F4}" type="slidenum">
              <a:rPr lang="en-US" altLang="en-US" sz="1300" b="0" i="0"/>
              <a:pPr eaLnBrk="1" hangingPunct="1"/>
              <a:t>20</a:t>
            </a:fld>
            <a:endParaRPr lang="en-US" altLang="en-US" sz="1300" b="0" i="0"/>
          </a:p>
        </p:txBody>
      </p:sp>
      <p:sp>
        <p:nvSpPr>
          <p:cNvPr id="9219" name="Rectangle 2">
            <a:extLst>
              <a:ext uri="{FF2B5EF4-FFF2-40B4-BE49-F238E27FC236}">
                <a16:creationId xmlns:a16="http://schemas.microsoft.com/office/drawing/2014/main" id="{0311DDE6-ECCC-40DB-AAD2-96262FB28A85}"/>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42058E3D-F61D-46D7-A84A-D1FCB7581A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5073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3E5E64-827E-6C4F-A845-3AFB3A1B66E3}" type="slidenum">
              <a:rPr lang="en-US" smtClean="0"/>
              <a:t>28</a:t>
            </a:fld>
            <a:endParaRPr lang="en-US"/>
          </a:p>
        </p:txBody>
      </p:sp>
    </p:spTree>
    <p:extLst>
      <p:ext uri="{BB962C8B-B14F-4D97-AF65-F5344CB8AC3E}">
        <p14:creationId xmlns:p14="http://schemas.microsoft.com/office/powerpoint/2010/main" val="3161941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50:notes"/>
          <p:cNvSpPr txBox="1">
            <a:spLocks noGrp="1"/>
          </p:cNvSpPr>
          <p:nvPr>
            <p:ph type="body" idx="1"/>
          </p:nvPr>
        </p:nvSpPr>
        <p:spPr>
          <a:xfrm>
            <a:off x="685800" y="4343400"/>
            <a:ext cx="5486400" cy="4114800"/>
          </a:xfrm>
          <a:prstGeom prst="rect">
            <a:avLst/>
          </a:prstGeom>
          <a:noFill/>
          <a:ln>
            <a:noFill/>
          </a:ln>
        </p:spPr>
        <p:txBody>
          <a:bodyPr spcFirstLastPara="1" wrap="square" lIns="91420" tIns="91420" rIns="91420" bIns="91420" anchor="ctr" anchorCtr="0">
            <a:noAutofit/>
          </a:bodyPr>
          <a:lstStyle/>
          <a:p>
            <a:endParaRPr/>
          </a:p>
        </p:txBody>
      </p:sp>
      <p:sp>
        <p:nvSpPr>
          <p:cNvPr id="472" name="Google Shape;472;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012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12:notes"/>
          <p:cNvSpPr txBox="1">
            <a:spLocks noGrp="1"/>
          </p:cNvSpPr>
          <p:nvPr>
            <p:ph type="body" idx="1"/>
          </p:nvPr>
        </p:nvSpPr>
        <p:spPr>
          <a:xfrm>
            <a:off x="685800" y="4343400"/>
            <a:ext cx="5486400" cy="4114800"/>
          </a:xfrm>
          <a:prstGeom prst="rect">
            <a:avLst/>
          </a:prstGeom>
          <a:noFill/>
          <a:ln>
            <a:noFill/>
          </a:ln>
        </p:spPr>
        <p:txBody>
          <a:bodyPr spcFirstLastPara="1" wrap="square" lIns="91420" tIns="45697" rIns="91420" bIns="45697" anchor="t" anchorCtr="0">
            <a:noAutofit/>
          </a:bodyPr>
          <a:lstStyle/>
          <a:p>
            <a:pPr marL="457175" indent="-457175">
              <a:buClr>
                <a:schemeClr val="dk1"/>
              </a:buClr>
              <a:buSzPts val="1200"/>
              <a:buFont typeface="Calibri"/>
              <a:buChar char="-"/>
            </a:pPr>
            <a:r>
              <a:rPr lang="en-US">
                <a:solidFill>
                  <a:schemeClr val="dk1"/>
                </a:solidFill>
                <a:latin typeface="Calibri"/>
                <a:ea typeface="Calibri"/>
                <a:cs typeface="Calibri"/>
                <a:sym typeface="Calibri"/>
              </a:rPr>
              <a:t>28 088 patients deemed not able to be prescribed antiplatelet or OAC therapy as assessed by the treating health care professional and specified on data collection forms. </a:t>
            </a:r>
            <a:endParaRPr/>
          </a:p>
          <a:p>
            <a:endParaRPr>
              <a:solidFill>
                <a:schemeClr val="dk1"/>
              </a:solidFill>
              <a:latin typeface="Calibri"/>
              <a:ea typeface="Calibri"/>
              <a:cs typeface="Calibri"/>
              <a:sym typeface="Calibri"/>
            </a:endParaRPr>
          </a:p>
        </p:txBody>
      </p:sp>
      <p:sp>
        <p:nvSpPr>
          <p:cNvPr id="152" name="Google Shape;152;p12:notes"/>
          <p:cNvSpPr txBox="1">
            <a:spLocks noGrp="1"/>
          </p:cNvSpPr>
          <p:nvPr>
            <p:ph type="sldNum" idx="12"/>
          </p:nvPr>
        </p:nvSpPr>
        <p:spPr>
          <a:xfrm>
            <a:off x="3884613" y="8685213"/>
            <a:ext cx="2971800" cy="457200"/>
          </a:xfrm>
          <a:prstGeom prst="rect">
            <a:avLst/>
          </a:prstGeom>
          <a:noFill/>
          <a:ln>
            <a:noFill/>
          </a:ln>
        </p:spPr>
        <p:txBody>
          <a:bodyPr spcFirstLastPara="1" wrap="square" lIns="91420" tIns="45697" rIns="91420" bIns="45697" anchor="b" anchorCtr="0">
            <a:noAutofit/>
          </a:bodyPr>
          <a:lstStyle/>
          <a:p>
            <a:fld id="{00000000-1234-1234-1234-123412341234}" type="slidenum">
              <a:rPr lang="en-US">
                <a:solidFill>
                  <a:schemeClr val="dk1"/>
                </a:solidFill>
                <a:latin typeface="Calibri"/>
                <a:ea typeface="Calibri"/>
                <a:cs typeface="Calibri"/>
                <a:sym typeface="Calibri"/>
              </a:rPr>
              <a:pPr/>
              <a:t>5</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18467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34:notes"/>
          <p:cNvSpPr txBox="1">
            <a:spLocks noGrp="1"/>
          </p:cNvSpPr>
          <p:nvPr>
            <p:ph type="body" idx="1"/>
          </p:nvPr>
        </p:nvSpPr>
        <p:spPr>
          <a:xfrm>
            <a:off x="685800" y="4343400"/>
            <a:ext cx="5486400" cy="4114800"/>
          </a:xfrm>
          <a:prstGeom prst="rect">
            <a:avLst/>
          </a:prstGeom>
          <a:noFill/>
          <a:ln>
            <a:noFill/>
          </a:ln>
        </p:spPr>
        <p:txBody>
          <a:bodyPr spcFirstLastPara="1" wrap="square" lIns="91420" tIns="45697" rIns="91420" bIns="45697" anchor="t" anchorCtr="0">
            <a:noAutofit/>
          </a:bodyPr>
          <a:lstStyle/>
          <a:p>
            <a:r>
              <a:rPr lang="en-US">
                <a:solidFill>
                  <a:schemeClr val="dk1"/>
                </a:solidFill>
                <a:latin typeface="Calibri"/>
                <a:ea typeface="Calibri"/>
                <a:cs typeface="Calibri"/>
                <a:sym typeface="Calibri"/>
              </a:rPr>
              <a:t>ICES database</a:t>
            </a:r>
            <a:endParaRPr>
              <a:solidFill>
                <a:schemeClr val="dk1"/>
              </a:solidFill>
              <a:latin typeface="Calibri"/>
              <a:ea typeface="Calibri"/>
              <a:cs typeface="Calibri"/>
              <a:sym typeface="Calibri"/>
            </a:endParaRPr>
          </a:p>
        </p:txBody>
      </p:sp>
      <p:sp>
        <p:nvSpPr>
          <p:cNvPr id="339" name="Google Shape;339;p34:notes"/>
          <p:cNvSpPr txBox="1">
            <a:spLocks noGrp="1"/>
          </p:cNvSpPr>
          <p:nvPr>
            <p:ph type="sldNum" idx="12"/>
          </p:nvPr>
        </p:nvSpPr>
        <p:spPr>
          <a:xfrm>
            <a:off x="3884613" y="8685213"/>
            <a:ext cx="2971800" cy="457200"/>
          </a:xfrm>
          <a:prstGeom prst="rect">
            <a:avLst/>
          </a:prstGeom>
          <a:noFill/>
          <a:ln>
            <a:noFill/>
          </a:ln>
        </p:spPr>
        <p:txBody>
          <a:bodyPr spcFirstLastPara="1" wrap="square" lIns="91420" tIns="45697" rIns="91420" bIns="45697" anchor="b" anchorCtr="0">
            <a:noAutofit/>
          </a:bodyPr>
          <a:lstStyle/>
          <a:p>
            <a:fld id="{00000000-1234-1234-1234-123412341234}" type="slidenum">
              <a:rPr lang="en-US">
                <a:solidFill>
                  <a:schemeClr val="dk1"/>
                </a:solidFill>
                <a:latin typeface="Calibri"/>
                <a:ea typeface="Calibri"/>
                <a:cs typeface="Calibri"/>
                <a:sym typeface="Calibri"/>
              </a:rPr>
              <a:pPr/>
              <a:t>6</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71470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33:notes"/>
          <p:cNvSpPr txBox="1">
            <a:spLocks noGrp="1"/>
          </p:cNvSpPr>
          <p:nvPr>
            <p:ph type="body" idx="1"/>
          </p:nvPr>
        </p:nvSpPr>
        <p:spPr>
          <a:xfrm>
            <a:off x="685800" y="4343400"/>
            <a:ext cx="5486400" cy="4114800"/>
          </a:xfrm>
          <a:prstGeom prst="rect">
            <a:avLst/>
          </a:prstGeom>
          <a:noFill/>
          <a:ln>
            <a:noFill/>
          </a:ln>
        </p:spPr>
        <p:txBody>
          <a:bodyPr spcFirstLastPara="1" wrap="square" lIns="91420" tIns="91420" rIns="91420" bIns="91420" anchor="ctr" anchorCtr="0">
            <a:noAutofit/>
          </a:bodyPr>
          <a:lstStyle/>
          <a:p>
            <a:endParaRPr/>
          </a:p>
        </p:txBody>
      </p:sp>
      <p:sp>
        <p:nvSpPr>
          <p:cNvPr id="329" name="Google Shape;329;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9548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8</a:t>
            </a:fld>
            <a:endParaRPr lang="en-US"/>
          </a:p>
        </p:txBody>
      </p:sp>
    </p:spTree>
    <p:extLst>
      <p:ext uri="{BB962C8B-B14F-4D97-AF65-F5344CB8AC3E}">
        <p14:creationId xmlns:p14="http://schemas.microsoft.com/office/powerpoint/2010/main" val="2212081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9</a:t>
            </a:fld>
            <a:endParaRPr lang="en-US"/>
          </a:p>
        </p:txBody>
      </p:sp>
    </p:spTree>
    <p:extLst>
      <p:ext uri="{BB962C8B-B14F-4D97-AF65-F5344CB8AC3E}">
        <p14:creationId xmlns:p14="http://schemas.microsoft.com/office/powerpoint/2010/main" val="3697184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3F525-678D-43DE-9BC5-C22F8FC7B5C2}" type="slidenum">
              <a:rPr lang="en-US" smtClean="0"/>
              <a:t>11</a:t>
            </a:fld>
            <a:endParaRPr lang="en-US"/>
          </a:p>
        </p:txBody>
      </p:sp>
    </p:spTree>
    <p:extLst>
      <p:ext uri="{BB962C8B-B14F-4D97-AF65-F5344CB8AC3E}">
        <p14:creationId xmlns:p14="http://schemas.microsoft.com/office/powerpoint/2010/main" val="3613007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8:notes"/>
          <p:cNvSpPr txBox="1">
            <a:spLocks noGrp="1"/>
          </p:cNvSpPr>
          <p:nvPr>
            <p:ph type="body" idx="1"/>
          </p:nvPr>
        </p:nvSpPr>
        <p:spPr>
          <a:xfrm>
            <a:off x="685800" y="4343400"/>
            <a:ext cx="5486400" cy="4114800"/>
          </a:xfrm>
          <a:prstGeom prst="rect">
            <a:avLst/>
          </a:prstGeom>
          <a:noFill/>
          <a:ln>
            <a:noFill/>
          </a:ln>
        </p:spPr>
        <p:txBody>
          <a:bodyPr spcFirstLastPara="1" wrap="square" lIns="91420" tIns="91420" rIns="91420" bIns="91420" anchor="ctr" anchorCtr="0">
            <a:noAutofit/>
          </a:bodyPr>
          <a:lstStyle/>
          <a:p>
            <a:endParaRPr/>
          </a:p>
        </p:txBody>
      </p:sp>
      <p:sp>
        <p:nvSpPr>
          <p:cNvPr id="369" name="Google Shape;369;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6249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772FAB-E087-48EE-9E33-C91F4D6EEB3D}"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7FB8B-41BE-4FD0-9A2B-A922356976AA}" type="slidenum">
              <a:rPr lang="en-US" smtClean="0"/>
              <a:t>‹#›</a:t>
            </a:fld>
            <a:endParaRPr lang="en-US"/>
          </a:p>
        </p:txBody>
      </p:sp>
    </p:spTree>
    <p:extLst>
      <p:ext uri="{BB962C8B-B14F-4D97-AF65-F5344CB8AC3E}">
        <p14:creationId xmlns:p14="http://schemas.microsoft.com/office/powerpoint/2010/main" val="1070425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772FAB-E087-48EE-9E33-C91F4D6EEB3D}"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7FB8B-41BE-4FD0-9A2B-A922356976AA}" type="slidenum">
              <a:rPr lang="en-US" smtClean="0"/>
              <a:t>‹#›</a:t>
            </a:fld>
            <a:endParaRPr lang="en-US"/>
          </a:p>
        </p:txBody>
      </p:sp>
    </p:spTree>
    <p:extLst>
      <p:ext uri="{BB962C8B-B14F-4D97-AF65-F5344CB8AC3E}">
        <p14:creationId xmlns:p14="http://schemas.microsoft.com/office/powerpoint/2010/main" val="646325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772FAB-E087-48EE-9E33-C91F4D6EEB3D}"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7FB8B-41BE-4FD0-9A2B-A922356976AA}" type="slidenum">
              <a:rPr lang="en-US" smtClean="0"/>
              <a:t>‹#›</a:t>
            </a:fld>
            <a:endParaRPr lang="en-US"/>
          </a:p>
        </p:txBody>
      </p:sp>
    </p:spTree>
    <p:extLst>
      <p:ext uri="{BB962C8B-B14F-4D97-AF65-F5344CB8AC3E}">
        <p14:creationId xmlns:p14="http://schemas.microsoft.com/office/powerpoint/2010/main" val="701478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8610600" y="6356350"/>
            <a:ext cx="2743200" cy="365125"/>
          </a:xfrm>
          <a:prstGeom prst="rect">
            <a:avLst/>
          </a:prstGeom>
        </p:spPr>
        <p:txBody>
          <a:bodyPr/>
          <a:lstStyle/>
          <a:p>
            <a:r>
              <a:rPr lang="en-US"/>
              <a:t>2017 Investigator Meeting</a:t>
            </a:r>
            <a:endParaRPr lang="en-US" dirty="0"/>
          </a:p>
        </p:txBody>
      </p:sp>
      <p:sp>
        <p:nvSpPr>
          <p:cNvPr id="4" name="Text Placeholder 2"/>
          <p:cNvSpPr>
            <a:spLocks noGrp="1"/>
          </p:cNvSpPr>
          <p:nvPr>
            <p:ph idx="1"/>
          </p:nvPr>
        </p:nvSpPr>
        <p:spPr>
          <a:xfrm>
            <a:off x="838200" y="1825625"/>
            <a:ext cx="10515600" cy="378269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84280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772FAB-E087-48EE-9E33-C91F4D6EEB3D}"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7FB8B-41BE-4FD0-9A2B-A922356976AA}" type="slidenum">
              <a:rPr lang="en-US" smtClean="0"/>
              <a:t>‹#›</a:t>
            </a:fld>
            <a:endParaRPr lang="en-US"/>
          </a:p>
        </p:txBody>
      </p:sp>
    </p:spTree>
    <p:extLst>
      <p:ext uri="{BB962C8B-B14F-4D97-AF65-F5344CB8AC3E}">
        <p14:creationId xmlns:p14="http://schemas.microsoft.com/office/powerpoint/2010/main" val="2695947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772FAB-E087-48EE-9E33-C91F4D6EEB3D}"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7FB8B-41BE-4FD0-9A2B-A922356976AA}" type="slidenum">
              <a:rPr lang="en-US" smtClean="0"/>
              <a:t>‹#›</a:t>
            </a:fld>
            <a:endParaRPr lang="en-US"/>
          </a:p>
        </p:txBody>
      </p:sp>
    </p:spTree>
    <p:extLst>
      <p:ext uri="{BB962C8B-B14F-4D97-AF65-F5344CB8AC3E}">
        <p14:creationId xmlns:p14="http://schemas.microsoft.com/office/powerpoint/2010/main" val="3084932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772FAB-E087-48EE-9E33-C91F4D6EEB3D}" type="datetimeFigureOut">
              <a:rPr lang="en-US" smtClean="0"/>
              <a:t>11/12/2019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D7FB8B-41BE-4FD0-9A2B-A922356976AA}" type="slidenum">
              <a:rPr lang="en-US" smtClean="0"/>
              <a:t>‹#›</a:t>
            </a:fld>
            <a:endParaRPr lang="en-US"/>
          </a:p>
        </p:txBody>
      </p:sp>
    </p:spTree>
    <p:extLst>
      <p:ext uri="{BB962C8B-B14F-4D97-AF65-F5344CB8AC3E}">
        <p14:creationId xmlns:p14="http://schemas.microsoft.com/office/powerpoint/2010/main" val="3162416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772FAB-E087-48EE-9E33-C91F4D6EEB3D}" type="datetimeFigureOut">
              <a:rPr lang="en-US" smtClean="0"/>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7FB8B-41BE-4FD0-9A2B-A922356976AA}" type="slidenum">
              <a:rPr lang="en-US" smtClean="0"/>
              <a:t>‹#›</a:t>
            </a:fld>
            <a:endParaRPr lang="en-US"/>
          </a:p>
        </p:txBody>
      </p:sp>
    </p:spTree>
    <p:extLst>
      <p:ext uri="{BB962C8B-B14F-4D97-AF65-F5344CB8AC3E}">
        <p14:creationId xmlns:p14="http://schemas.microsoft.com/office/powerpoint/2010/main" val="2988033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772FAB-E087-48EE-9E33-C91F4D6EEB3D}" type="datetimeFigureOut">
              <a:rPr lang="en-US" smtClean="0"/>
              <a:t>11/12/2019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D7FB8B-41BE-4FD0-9A2B-A922356976AA}" type="slidenum">
              <a:rPr lang="en-US" smtClean="0"/>
              <a:t>‹#›</a:t>
            </a:fld>
            <a:endParaRPr lang="en-US"/>
          </a:p>
        </p:txBody>
      </p:sp>
    </p:spTree>
    <p:extLst>
      <p:ext uri="{BB962C8B-B14F-4D97-AF65-F5344CB8AC3E}">
        <p14:creationId xmlns:p14="http://schemas.microsoft.com/office/powerpoint/2010/main" val="262790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772FAB-E087-48EE-9E33-C91F4D6EEB3D}" type="datetimeFigureOut">
              <a:rPr lang="en-US" smtClean="0"/>
              <a:t>11/12/2019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D7FB8B-41BE-4FD0-9A2B-A922356976AA}" type="slidenum">
              <a:rPr lang="en-US" smtClean="0"/>
              <a:t>‹#›</a:t>
            </a:fld>
            <a:endParaRPr lang="en-US"/>
          </a:p>
        </p:txBody>
      </p:sp>
    </p:spTree>
    <p:extLst>
      <p:ext uri="{BB962C8B-B14F-4D97-AF65-F5344CB8AC3E}">
        <p14:creationId xmlns:p14="http://schemas.microsoft.com/office/powerpoint/2010/main" val="262693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8772FAB-E087-48EE-9E33-C91F4D6EEB3D}" type="datetimeFigureOut">
              <a:rPr lang="en-US" smtClean="0"/>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7FB8B-41BE-4FD0-9A2B-A922356976AA}" type="slidenum">
              <a:rPr lang="en-US" smtClean="0"/>
              <a:t>‹#›</a:t>
            </a:fld>
            <a:endParaRPr lang="en-US"/>
          </a:p>
        </p:txBody>
      </p:sp>
    </p:spTree>
    <p:extLst>
      <p:ext uri="{BB962C8B-B14F-4D97-AF65-F5344CB8AC3E}">
        <p14:creationId xmlns:p14="http://schemas.microsoft.com/office/powerpoint/2010/main" val="2440689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8772FAB-E087-48EE-9E33-C91F4D6EEB3D}" type="datetimeFigureOut">
              <a:rPr lang="en-US" smtClean="0"/>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7FB8B-41BE-4FD0-9A2B-A922356976AA}" type="slidenum">
              <a:rPr lang="en-US" smtClean="0"/>
              <a:t>‹#›</a:t>
            </a:fld>
            <a:endParaRPr lang="en-US"/>
          </a:p>
        </p:txBody>
      </p:sp>
    </p:spTree>
    <p:extLst>
      <p:ext uri="{BB962C8B-B14F-4D97-AF65-F5344CB8AC3E}">
        <p14:creationId xmlns:p14="http://schemas.microsoft.com/office/powerpoint/2010/main" val="535181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accent5"/>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918600"/>
          </a:xfrm>
          <a:prstGeom prst="rect">
            <a:avLst/>
          </a:prstGeom>
        </p:spPr>
        <p:txBody>
          <a:bodyPr vert="horz" lIns="91440" tIns="45720" rIns="91440" bIns="45720" rtlCol="0" anchor="ctr">
            <a:normAutofit/>
          </a:bodyPr>
          <a:lstStyle/>
          <a:p>
            <a:r>
              <a:rPr lang="en-US" sz="4400" dirty="0"/>
              <a:t>Of course you want to joint the first ICH prevention study – </a:t>
            </a:r>
            <a:r>
              <a:rPr lang="en-US" sz="4400" b="1" dirty="0"/>
              <a:t>ASPIRE – in recent NIH history!</a:t>
            </a:r>
            <a:r>
              <a:rPr lang="en-US" sz="4400" dirty="0"/>
              <a:t> </a:t>
            </a:r>
            <a:endParaRPr lang="en-US" dirty="0"/>
          </a:p>
        </p:txBody>
      </p:sp>
      <p:sp>
        <p:nvSpPr>
          <p:cNvPr id="3" name="Text Placeholder 2"/>
          <p:cNvSpPr>
            <a:spLocks noGrp="1"/>
          </p:cNvSpPr>
          <p:nvPr>
            <p:ph type="body" idx="1"/>
          </p:nvPr>
        </p:nvSpPr>
        <p:spPr>
          <a:xfrm>
            <a:off x="838200" y="2463113"/>
            <a:ext cx="10515600" cy="3713849"/>
          </a:xfrm>
          <a:prstGeom prst="rect">
            <a:avLst/>
          </a:prstGeom>
        </p:spPr>
        <p:txBody>
          <a:bodyPr vert="horz" lIns="91440" tIns="45720" rIns="91440" bIns="45720" rtlCol="0">
            <a:normAutofit/>
          </a:bodyPr>
          <a:lstStyle/>
          <a:p>
            <a:pPr marL="457200" indent="-457200" fontAlgn="base">
              <a:lnSpc>
                <a:spcPct val="90000"/>
              </a:lnSpc>
              <a:spcBef>
                <a:spcPts val="1000"/>
              </a:spcBef>
              <a:buFont typeface="+mj-lt"/>
              <a:buAutoNum type="arabicPeriod"/>
            </a:pPr>
            <a:endParaRPr lang="en-US" sz="2800" dirty="0">
              <a:solidFill>
                <a:srgbClr val="000000"/>
              </a:solidFill>
              <a:latin typeface="Calibri" panose="020F0502020204030204" pitchFamily="34" charset="0"/>
            </a:endParaRPr>
          </a:p>
          <a:p>
            <a:pPr marL="457200" indent="-457200" fontAlgn="base">
              <a:lnSpc>
                <a:spcPct val="90000"/>
              </a:lnSpc>
              <a:spcBef>
                <a:spcPts val="1000"/>
              </a:spcBef>
              <a:buFont typeface="+mj-lt"/>
              <a:buAutoNum type="arabicPeriod"/>
            </a:pPr>
            <a:r>
              <a:rPr lang="en-US" sz="2800" dirty="0">
                <a:solidFill>
                  <a:srgbClr val="000000"/>
                </a:solidFill>
                <a:latin typeface="Calibri" panose="020F0502020204030204" pitchFamily="34" charset="0"/>
              </a:rPr>
              <a:t>Start thinking about your screening, consent and randomization workflow!</a:t>
            </a:r>
          </a:p>
          <a:p>
            <a:pPr marL="457200" indent="-457200" fontAlgn="base">
              <a:lnSpc>
                <a:spcPct val="90000"/>
              </a:lnSpc>
              <a:spcBef>
                <a:spcPts val="1000"/>
              </a:spcBef>
              <a:buFont typeface="+mj-lt"/>
              <a:buAutoNum type="arabicPeriod"/>
            </a:pPr>
            <a:r>
              <a:rPr lang="en-US" sz="2800" dirty="0">
                <a:solidFill>
                  <a:srgbClr val="000000"/>
                </a:solidFill>
                <a:latin typeface="Calibri" panose="020F0502020204030204" pitchFamily="34" charset="0"/>
              </a:rPr>
              <a:t>This is a great trial to contribute to an active clinical practice question and a wonderful to build out your StrokeNet trial portfolio!</a:t>
            </a:r>
          </a:p>
          <a:p>
            <a:pPr lvl="0"/>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772FAB-E087-48EE-9E33-C91F4D6EEB3D}" type="datetimeFigureOut">
              <a:rPr lang="en-US" smtClean="0"/>
              <a:t>11/12/2019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D7FB8B-41BE-4FD0-9A2B-A922356976AA}" type="slidenum">
              <a:rPr lang="en-US" smtClean="0"/>
              <a:t>‹#›</a:t>
            </a:fld>
            <a:endParaRPr lang="en-US"/>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73761" y="5159829"/>
            <a:ext cx="1337239" cy="1561646"/>
          </a:xfrm>
          <a:prstGeom prst="rect">
            <a:avLst/>
          </a:prstGeom>
        </p:spPr>
      </p:pic>
    </p:spTree>
    <p:extLst>
      <p:ext uri="{BB962C8B-B14F-4D97-AF65-F5344CB8AC3E}">
        <p14:creationId xmlns:p14="http://schemas.microsoft.com/office/powerpoint/2010/main" val="2330138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2"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457200" indent="-457200" algn="l" defTabSz="914400" rtl="0" eaLnBrk="1" fontAlgn="base" latinLnBrk="0" hangingPunct="1">
        <a:lnSpc>
          <a:spcPct val="90000"/>
        </a:lnSpc>
        <a:spcBef>
          <a:spcPts val="1000"/>
        </a:spcBef>
        <a:buFont typeface="+mj-lt"/>
        <a:buAutoNum type="arabicPeriod"/>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CEF42E8-FFA6-6146-9850-93BEF5E159DD}"/>
              </a:ext>
            </a:extLst>
          </p:cNvPr>
          <p:cNvSpPr>
            <a:spLocks noGrp="1"/>
          </p:cNvSpPr>
          <p:nvPr>
            <p:ph type="title"/>
          </p:nvPr>
        </p:nvSpPr>
        <p:spPr>
          <a:xfrm>
            <a:off x="821217" y="1037229"/>
            <a:ext cx="10515600" cy="2938561"/>
          </a:xfrm>
        </p:spPr>
        <p:txBody>
          <a:bodyPr>
            <a:normAutofit/>
          </a:bodyPr>
          <a:lstStyle/>
          <a:p>
            <a:r>
              <a:rPr lang="en-US" dirty="0">
                <a:solidFill>
                  <a:srgbClr val="00B050"/>
                </a:solidFill>
              </a:rPr>
              <a:t>A</a:t>
            </a:r>
            <a:r>
              <a:rPr lang="en-US" dirty="0"/>
              <a:t>nticoagulation in Intracerebral Hemorrhage (ICH) </a:t>
            </a:r>
            <a:r>
              <a:rPr lang="en-US" dirty="0">
                <a:solidFill>
                  <a:srgbClr val="00B050"/>
                </a:solidFill>
              </a:rPr>
              <a:t>S</a:t>
            </a:r>
            <a:r>
              <a:rPr lang="en-US" dirty="0"/>
              <a:t>urvivors for Stroke </a:t>
            </a:r>
            <a:r>
              <a:rPr lang="en-US" dirty="0" err="1">
                <a:solidFill>
                  <a:srgbClr val="00B050"/>
                </a:solidFill>
              </a:rPr>
              <a:t>P</a:t>
            </a:r>
            <a:r>
              <a:rPr lang="en-US" dirty="0" err="1"/>
              <a:t>revent</a:t>
            </a:r>
            <a:r>
              <a:rPr lang="en-US" dirty="0" err="1">
                <a:solidFill>
                  <a:srgbClr val="00B050"/>
                </a:solidFill>
              </a:rPr>
              <a:t>I</a:t>
            </a:r>
            <a:r>
              <a:rPr lang="en-US" dirty="0" err="1"/>
              <a:t>on</a:t>
            </a:r>
            <a:r>
              <a:rPr lang="en-US" dirty="0"/>
              <a:t> and </a:t>
            </a:r>
            <a:r>
              <a:rPr lang="en-US" dirty="0" err="1">
                <a:solidFill>
                  <a:srgbClr val="00B050"/>
                </a:solidFill>
              </a:rPr>
              <a:t>RE</a:t>
            </a:r>
            <a:r>
              <a:rPr lang="en-US" dirty="0" err="1"/>
              <a:t>covery</a:t>
            </a:r>
            <a:endParaRPr lang="en-US" dirty="0"/>
          </a:p>
        </p:txBody>
      </p:sp>
    </p:spTree>
    <p:extLst>
      <p:ext uri="{BB962C8B-B14F-4D97-AF65-F5344CB8AC3E}">
        <p14:creationId xmlns:p14="http://schemas.microsoft.com/office/powerpoint/2010/main" val="1917248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9391" y="3640262"/>
            <a:ext cx="3300743" cy="2147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822121" y="127252"/>
            <a:ext cx="9776686" cy="1885890"/>
          </a:xfrm>
          <a:prstGeom prst="rect">
            <a:avLst/>
          </a:prstGeom>
          <a:solidFill>
            <a:schemeClr val="bg1"/>
          </a:solid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400" b="1" dirty="0">
                <a:cs typeface="Times New Roman" panose="02020603050405020304" pitchFamily="18" charset="0"/>
              </a:rPr>
              <a:t>Intracerebral Hemorrhage (ICH) </a:t>
            </a:r>
            <a:r>
              <a:rPr lang="en-US" sz="2400" dirty="0">
                <a:cs typeface="Times New Roman" panose="02020603050405020304" pitchFamily="18" charset="0"/>
              </a:rPr>
              <a:t>related to</a:t>
            </a:r>
          </a:p>
          <a:p>
            <a:pPr marL="0" lvl="1" indent="0">
              <a:buNone/>
            </a:pPr>
            <a:r>
              <a:rPr lang="en-US" sz="2400" b="1" dirty="0">
                <a:cs typeface="Times New Roman" panose="02020603050405020304" pitchFamily="18" charset="0"/>
              </a:rPr>
              <a:t>Oral Anticoagulation Treatment (OAT)</a:t>
            </a:r>
            <a:r>
              <a:rPr lang="en-US" sz="2400" dirty="0">
                <a:cs typeface="Times New Roman" panose="02020603050405020304" pitchFamily="18" charset="0"/>
              </a:rPr>
              <a:t>:</a:t>
            </a:r>
            <a:endParaRPr lang="en-US" sz="2400" b="1" u="sng" dirty="0">
              <a:cs typeface="Times New Roman" panose="02020603050405020304" pitchFamily="18" charset="0"/>
            </a:endParaRPr>
          </a:p>
          <a:p>
            <a:pPr marL="742950" lvl="2" indent="-342900"/>
            <a:r>
              <a:rPr lang="en-US" sz="2200" dirty="0">
                <a:cs typeface="Times New Roman" panose="02020603050405020304" pitchFamily="18" charset="0"/>
              </a:rPr>
              <a:t>~ 80% cases with atrial fibrillation → high ischemic stroke risk</a:t>
            </a:r>
          </a:p>
          <a:p>
            <a:pPr marL="742950" lvl="2" indent="-342900"/>
            <a:r>
              <a:rPr lang="en-US" sz="2200" dirty="0">
                <a:cs typeface="Times New Roman" panose="02020603050405020304" pitchFamily="18" charset="0"/>
              </a:rPr>
              <a:t>underlying small vessel disease → high re-bleeding risk</a:t>
            </a:r>
          </a:p>
        </p:txBody>
      </p:sp>
      <p:sp>
        <p:nvSpPr>
          <p:cNvPr id="7" name="TextBox 6"/>
          <p:cNvSpPr txBox="1"/>
          <p:nvPr/>
        </p:nvSpPr>
        <p:spPr>
          <a:xfrm>
            <a:off x="1539476" y="2176803"/>
            <a:ext cx="8815868" cy="759483"/>
          </a:xfrm>
          <a:prstGeom prst="rect">
            <a:avLst/>
          </a:prstGeom>
          <a:ln>
            <a:noFill/>
          </a:ln>
        </p:spPr>
        <p:style>
          <a:lnRef idx="2">
            <a:schemeClr val="dk1"/>
          </a:lnRef>
          <a:fillRef idx="1">
            <a:schemeClr val="lt1"/>
          </a:fillRef>
          <a:effectRef idx="0">
            <a:schemeClr val="dk1"/>
          </a:effectRef>
          <a:fontRef idx="minor">
            <a:schemeClr val="dk1"/>
          </a:fontRef>
        </p:style>
        <p:txBody>
          <a:bodyPr wrap="square" lIns="182880" rtlCol="0" anchor="ctr" anchorCtr="0">
            <a:noAutofit/>
          </a:bodyPr>
          <a:lstStyle/>
          <a:p>
            <a:pPr algn="ctr"/>
            <a:r>
              <a:rPr lang="en-US" sz="2800" b="1" dirty="0">
                <a:cs typeface="Times New Roman" panose="02020603050405020304" pitchFamily="18" charset="0"/>
              </a:rPr>
              <a:t>Resumption of oral anticoagulation is</a:t>
            </a:r>
          </a:p>
          <a:p>
            <a:pPr algn="ctr"/>
            <a:r>
              <a:rPr lang="en-US" sz="2800" b="1" dirty="0">
                <a:cs typeface="Times New Roman" panose="02020603050405020304" pitchFamily="18" charset="0"/>
              </a:rPr>
              <a:t>a major clinical dilemma in ICH care</a:t>
            </a:r>
            <a:endParaRPr lang="en-US" sz="2000" b="1" i="1" dirty="0">
              <a:cs typeface="Times New Roman" panose="02020603050405020304" pitchFamily="18" charset="0"/>
            </a:endParaRPr>
          </a:p>
        </p:txBody>
      </p:sp>
      <p:sp>
        <p:nvSpPr>
          <p:cNvPr id="9" name="TextBox 8"/>
          <p:cNvSpPr txBox="1"/>
          <p:nvPr/>
        </p:nvSpPr>
        <p:spPr>
          <a:xfrm>
            <a:off x="7772400" y="4239865"/>
            <a:ext cx="3589020" cy="1077218"/>
          </a:xfrm>
          <a:prstGeom prst="rect">
            <a:avLst/>
          </a:prstGeom>
          <a:noFill/>
        </p:spPr>
        <p:txBody>
          <a:bodyPr wrap="square" rtlCol="0">
            <a:spAutoFit/>
          </a:bodyPr>
          <a:lstStyle/>
          <a:p>
            <a:r>
              <a:rPr lang="en-US" sz="2400" b="1" dirty="0">
                <a:cs typeface="Times New Roman" panose="02020603050405020304" pitchFamily="18" charset="0"/>
              </a:rPr>
              <a:t>Hemorrhage Risk</a:t>
            </a:r>
          </a:p>
          <a:p>
            <a:pPr marL="227013" indent="-227013">
              <a:buFontTx/>
              <a:buChar char="-"/>
            </a:pPr>
            <a:r>
              <a:rPr lang="en-US" sz="2000" dirty="0">
                <a:cs typeface="Times New Roman" panose="02020603050405020304" pitchFamily="18" charset="0"/>
              </a:rPr>
              <a:t>CNS: recurrent ICH</a:t>
            </a:r>
          </a:p>
          <a:p>
            <a:pPr marL="227013" indent="-227013">
              <a:buFontTx/>
              <a:buChar char="-"/>
            </a:pPr>
            <a:r>
              <a:rPr lang="en-US" sz="2000" dirty="0">
                <a:cs typeface="Times New Roman" panose="02020603050405020304" pitchFamily="18" charset="0"/>
              </a:rPr>
              <a:t>Systemic Bleeding</a:t>
            </a:r>
          </a:p>
        </p:txBody>
      </p:sp>
      <p:sp>
        <p:nvSpPr>
          <p:cNvPr id="13" name="TextBox 12"/>
          <p:cNvSpPr txBox="1"/>
          <p:nvPr/>
        </p:nvSpPr>
        <p:spPr>
          <a:xfrm>
            <a:off x="1040130" y="4239865"/>
            <a:ext cx="3884178" cy="1077218"/>
          </a:xfrm>
          <a:prstGeom prst="rect">
            <a:avLst/>
          </a:prstGeom>
          <a:noFill/>
        </p:spPr>
        <p:txBody>
          <a:bodyPr wrap="square" rtlCol="0">
            <a:spAutoFit/>
          </a:bodyPr>
          <a:lstStyle/>
          <a:p>
            <a:r>
              <a:rPr lang="en-US" sz="2400" b="1" dirty="0">
                <a:cs typeface="Times New Roman" panose="02020603050405020304" pitchFamily="18" charset="0"/>
              </a:rPr>
              <a:t>Thrombosis Risk</a:t>
            </a:r>
          </a:p>
          <a:p>
            <a:pPr marL="227013" indent="-227013">
              <a:buFontTx/>
              <a:buChar char="-"/>
            </a:pPr>
            <a:r>
              <a:rPr lang="en-US" sz="2000" dirty="0">
                <a:cs typeface="Times New Roman" panose="02020603050405020304" pitchFamily="18" charset="0"/>
              </a:rPr>
              <a:t>CNS: ischemic stroke</a:t>
            </a:r>
          </a:p>
          <a:p>
            <a:pPr marL="227013" indent="-227013">
              <a:buFontTx/>
              <a:buChar char="-"/>
            </a:pPr>
            <a:r>
              <a:rPr lang="en-US" sz="2000" dirty="0">
                <a:cs typeface="Times New Roman" panose="02020603050405020304" pitchFamily="18" charset="0"/>
              </a:rPr>
              <a:t>Systemic Thromboembolism</a:t>
            </a:r>
          </a:p>
        </p:txBody>
      </p:sp>
      <p:sp>
        <p:nvSpPr>
          <p:cNvPr id="10" name="TextBox 9"/>
          <p:cNvSpPr txBox="1"/>
          <p:nvPr/>
        </p:nvSpPr>
        <p:spPr>
          <a:xfrm>
            <a:off x="1752600" y="3452402"/>
            <a:ext cx="8751334" cy="400110"/>
          </a:xfrm>
          <a:prstGeom prst="rect">
            <a:avLst/>
          </a:prstGeom>
          <a:noFill/>
        </p:spPr>
        <p:txBody>
          <a:bodyPr wrap="square" rtlCol="0">
            <a:spAutoFit/>
          </a:bodyPr>
          <a:lstStyle/>
          <a:p>
            <a:pPr algn="ctr"/>
            <a:r>
              <a:rPr lang="en-US" sz="2000" b="1" i="1" dirty="0">
                <a:cs typeface="Times New Roman" panose="02020603050405020304" pitchFamily="18" charset="0"/>
              </a:rPr>
              <a:t>Currently available evidence:</a:t>
            </a:r>
          </a:p>
        </p:txBody>
      </p:sp>
      <p:sp>
        <p:nvSpPr>
          <p:cNvPr id="14" name="Rounded Rectangle 13"/>
          <p:cNvSpPr/>
          <p:nvPr/>
        </p:nvSpPr>
        <p:spPr>
          <a:xfrm>
            <a:off x="5355362" y="5937576"/>
            <a:ext cx="1805247" cy="4572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cs typeface="Times New Roman" panose="02020603050405020304" pitchFamily="18" charset="0"/>
              </a:rPr>
              <a:t>Mortality</a:t>
            </a:r>
          </a:p>
        </p:txBody>
      </p:sp>
      <p:sp>
        <p:nvSpPr>
          <p:cNvPr id="15" name="Right Arrow 14"/>
          <p:cNvSpPr/>
          <p:nvPr/>
        </p:nvSpPr>
        <p:spPr>
          <a:xfrm rot="5400000">
            <a:off x="6099464" y="5523398"/>
            <a:ext cx="304800" cy="381000"/>
          </a:xfrm>
          <a:prstGeom prst="rightArrow">
            <a:avLst>
              <a:gd name="adj1" fmla="val 50000"/>
              <a:gd name="adj2" fmla="val 36909"/>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688066" y="3429000"/>
            <a:ext cx="8815868" cy="29718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904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500"/>
                                        <p:tgtEl>
                                          <p:spTgt spid="6">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500"/>
                                        <p:tgtEl>
                                          <p:spTgt spid="6">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nodeType="withEffect">
                                  <p:stCondLst>
                                    <p:cond delay="0"/>
                                  </p:stCondLst>
                                  <p:childTnLst>
                                    <p:set>
                                      <p:cBhvr>
                                        <p:cTn id="34" dur="1" fill="hold">
                                          <p:stCondLst>
                                            <p:cond delay="0"/>
                                          </p:stCondLst>
                                        </p:cTn>
                                        <p:tgtEl>
                                          <p:spTgt spid="1027"/>
                                        </p:tgtEl>
                                        <p:attrNameLst>
                                          <p:attrName>style.visibility</p:attrName>
                                        </p:attrNameLst>
                                      </p:cBhvr>
                                      <p:to>
                                        <p:strVal val="visible"/>
                                      </p:to>
                                    </p:set>
                                    <p:animEffect transition="in" filter="fade">
                                      <p:cBhvr>
                                        <p:cTn id="35" dur="500"/>
                                        <p:tgtEl>
                                          <p:spTgt spid="102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7" grpId="0" animBg="1"/>
      <p:bldP spid="9" grpId="0"/>
      <p:bldP spid="13" grpId="0"/>
      <p:bldP spid="10" grpId="0"/>
      <p:bldP spid="14" grpId="0" animBg="1"/>
      <p:bldP spid="15"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366842377"/>
              </p:ext>
            </p:extLst>
          </p:nvPr>
        </p:nvGraphicFramePr>
        <p:xfrm>
          <a:off x="1302173" y="401974"/>
          <a:ext cx="8815867" cy="5267451"/>
        </p:xfrm>
        <a:graphic>
          <a:graphicData uri="http://schemas.openxmlformats.org/drawingml/2006/table">
            <a:tbl>
              <a:tblPr firstRow="1" firstCol="1" bandRow="1">
                <a:effectLst>
                  <a:outerShdw blurRad="50800" dist="38100" dir="2700000" algn="tl" rotWithShape="0">
                    <a:prstClr val="black">
                      <a:alpha val="40000"/>
                    </a:prstClr>
                  </a:outerShdw>
                </a:effectLst>
                <a:tableStyleId>{2D5ABB26-0587-4C30-8999-92F81FD0307C}</a:tableStyleId>
              </a:tblPr>
              <a:tblGrid>
                <a:gridCol w="1820766">
                  <a:extLst>
                    <a:ext uri="{9D8B030D-6E8A-4147-A177-3AD203B41FA5}">
                      <a16:colId xmlns:a16="http://schemas.microsoft.com/office/drawing/2014/main" val="20000"/>
                    </a:ext>
                  </a:extLst>
                </a:gridCol>
                <a:gridCol w="1271775">
                  <a:extLst>
                    <a:ext uri="{9D8B030D-6E8A-4147-A177-3AD203B41FA5}">
                      <a16:colId xmlns:a16="http://schemas.microsoft.com/office/drawing/2014/main" val="20001"/>
                    </a:ext>
                  </a:extLst>
                </a:gridCol>
                <a:gridCol w="1138816">
                  <a:extLst>
                    <a:ext uri="{9D8B030D-6E8A-4147-A177-3AD203B41FA5}">
                      <a16:colId xmlns:a16="http://schemas.microsoft.com/office/drawing/2014/main" val="20002"/>
                    </a:ext>
                  </a:extLst>
                </a:gridCol>
                <a:gridCol w="1253933">
                  <a:extLst>
                    <a:ext uri="{9D8B030D-6E8A-4147-A177-3AD203B41FA5}">
                      <a16:colId xmlns:a16="http://schemas.microsoft.com/office/drawing/2014/main" val="20003"/>
                    </a:ext>
                  </a:extLst>
                </a:gridCol>
                <a:gridCol w="1166694">
                  <a:extLst>
                    <a:ext uri="{9D8B030D-6E8A-4147-A177-3AD203B41FA5}">
                      <a16:colId xmlns:a16="http://schemas.microsoft.com/office/drawing/2014/main" val="20004"/>
                    </a:ext>
                  </a:extLst>
                </a:gridCol>
                <a:gridCol w="1138816">
                  <a:extLst>
                    <a:ext uri="{9D8B030D-6E8A-4147-A177-3AD203B41FA5}">
                      <a16:colId xmlns:a16="http://schemas.microsoft.com/office/drawing/2014/main" val="20005"/>
                    </a:ext>
                  </a:extLst>
                </a:gridCol>
                <a:gridCol w="1025067">
                  <a:extLst>
                    <a:ext uri="{9D8B030D-6E8A-4147-A177-3AD203B41FA5}">
                      <a16:colId xmlns:a16="http://schemas.microsoft.com/office/drawing/2014/main" val="20006"/>
                    </a:ext>
                  </a:extLst>
                </a:gridCol>
              </a:tblGrid>
              <a:tr h="685799">
                <a:tc rowSpan="2">
                  <a:txBody>
                    <a:bodyPr/>
                    <a:lstStyle/>
                    <a:p>
                      <a:pPr marL="0" marR="0">
                        <a:lnSpc>
                          <a:spcPct val="115000"/>
                        </a:lnSpc>
                        <a:spcBef>
                          <a:spcPts val="0"/>
                        </a:spcBef>
                        <a:spcAft>
                          <a:spcPts val="0"/>
                        </a:spcAft>
                      </a:pPr>
                      <a:endParaRPr lang="en-US" sz="1600" b="1" dirty="0">
                        <a:effectLst/>
                        <a:latin typeface="Arial" panose="020B0604020202020204" pitchFamily="34" charset="0"/>
                        <a:ea typeface="Times New Roman"/>
                        <a:cs typeface="Arial" panose="020B0604020202020204" pitchFamily="34" charset="0"/>
                      </a:endParaRPr>
                    </a:p>
                  </a:txBody>
                  <a:tcPr marR="18288"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gridSpan="2">
                  <a:txBody>
                    <a:bodyPr/>
                    <a:lstStyle/>
                    <a:p>
                      <a:pPr marL="0" marR="0" algn="ctr">
                        <a:lnSpc>
                          <a:spcPct val="115000"/>
                        </a:lnSpc>
                        <a:spcBef>
                          <a:spcPts val="0"/>
                        </a:spcBef>
                        <a:spcAft>
                          <a:spcPts val="0"/>
                        </a:spcAft>
                      </a:pPr>
                      <a:r>
                        <a:rPr lang="en-US" sz="1800" b="1" dirty="0">
                          <a:effectLst/>
                          <a:latin typeface="Arial" panose="020B0604020202020204" pitchFamily="34" charset="0"/>
                          <a:cs typeface="Arial" panose="020B0604020202020204" pitchFamily="34" charset="0"/>
                        </a:rPr>
                        <a:t>RETRACE</a:t>
                      </a:r>
                      <a:endParaRPr lang="en-US" sz="1800" b="1" dirty="0">
                        <a:effectLst/>
                        <a:latin typeface="Arial" panose="020B0604020202020204" pitchFamily="34" charset="0"/>
                        <a:ea typeface="Times New Roman"/>
                        <a:cs typeface="Arial" panose="020B0604020202020204" pitchFamily="34" charset="0"/>
                      </a:endParaRPr>
                    </a:p>
                  </a:txBody>
                  <a:tcPr marL="18288" marR="1828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1800" b="1" dirty="0">
                          <a:effectLst/>
                          <a:latin typeface="Arial" panose="020B0604020202020204" pitchFamily="34" charset="0"/>
                          <a:cs typeface="Arial" panose="020B0604020202020204" pitchFamily="34" charset="0"/>
                        </a:rPr>
                        <a:t>MGH</a:t>
                      </a:r>
                      <a:endParaRPr lang="en-US" sz="1800" b="1" dirty="0">
                        <a:effectLst/>
                        <a:latin typeface="Arial" panose="020B0604020202020204" pitchFamily="34" charset="0"/>
                        <a:ea typeface="Times New Roman"/>
                        <a:cs typeface="Arial" panose="020B0604020202020204" pitchFamily="34" charset="0"/>
                      </a:endParaRPr>
                    </a:p>
                  </a:txBody>
                  <a:tcPr marL="18288" marR="1828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1800" b="1" dirty="0">
                          <a:effectLst/>
                          <a:latin typeface="Arial" panose="020B0604020202020204" pitchFamily="34" charset="0"/>
                          <a:cs typeface="Arial" panose="020B0604020202020204" pitchFamily="34" charset="0"/>
                        </a:rPr>
                        <a:t>ERICH</a:t>
                      </a:r>
                      <a:endParaRPr lang="en-US" sz="1800" b="1" dirty="0">
                        <a:effectLst/>
                        <a:latin typeface="Arial" panose="020B0604020202020204" pitchFamily="34" charset="0"/>
                        <a:ea typeface="Times New Roman"/>
                        <a:cs typeface="Arial" panose="020B0604020202020204" pitchFamily="34" charset="0"/>
                      </a:endParaRPr>
                    </a:p>
                  </a:txBody>
                  <a:tcPr marL="18288" marR="18288"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838200">
                <a:tc vMerge="1">
                  <a:txBody>
                    <a:bodyPr/>
                    <a:lstStyle/>
                    <a:p>
                      <a:endParaRPr lang="en-US"/>
                    </a:p>
                  </a:txBody>
                  <a:tcPr/>
                </a:tc>
                <a:tc>
                  <a:txBody>
                    <a:bodyPr/>
                    <a:lstStyle/>
                    <a:p>
                      <a:pPr marL="0" marR="0" algn="ctr">
                        <a:lnSpc>
                          <a:spcPct val="115000"/>
                        </a:lnSpc>
                        <a:spcBef>
                          <a:spcPts val="0"/>
                        </a:spcBef>
                        <a:spcAft>
                          <a:spcPts val="0"/>
                        </a:spcAft>
                      </a:pPr>
                      <a:r>
                        <a:rPr lang="en-US" sz="1600" b="1" dirty="0">
                          <a:effectLst/>
                          <a:latin typeface="Arial" panose="020B0604020202020204" pitchFamily="34" charset="0"/>
                          <a:cs typeface="Arial" panose="020B0604020202020204" pitchFamily="34" charset="0"/>
                        </a:rPr>
                        <a:t>Lobar</a:t>
                      </a:r>
                    </a:p>
                    <a:p>
                      <a:pPr marL="0" marR="0" algn="ctr">
                        <a:lnSpc>
                          <a:spcPct val="115000"/>
                        </a:lnSpc>
                        <a:spcBef>
                          <a:spcPts val="0"/>
                        </a:spcBef>
                        <a:spcAft>
                          <a:spcPts val="0"/>
                        </a:spcAft>
                      </a:pPr>
                      <a:r>
                        <a:rPr lang="en-US" sz="1600" b="1" dirty="0">
                          <a:effectLst/>
                          <a:latin typeface="Arial" panose="020B0604020202020204" pitchFamily="34" charset="0"/>
                          <a:cs typeface="Arial" panose="020B0604020202020204" pitchFamily="34" charset="0"/>
                        </a:rPr>
                        <a:t>ICH</a:t>
                      </a:r>
                      <a:endParaRPr lang="en-US" sz="1600" b="1" dirty="0">
                        <a:effectLst/>
                        <a:latin typeface="Arial" panose="020B0604020202020204" pitchFamily="34" charset="0"/>
                        <a:ea typeface="Times New Roman"/>
                        <a:cs typeface="Arial" panose="020B0604020202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600" b="1" dirty="0">
                          <a:effectLst/>
                          <a:latin typeface="Arial" panose="020B0604020202020204" pitchFamily="34" charset="0"/>
                          <a:cs typeface="Arial" panose="020B0604020202020204" pitchFamily="34" charset="0"/>
                        </a:rPr>
                        <a:t>Non-lobar</a:t>
                      </a:r>
                    </a:p>
                    <a:p>
                      <a:pPr marL="0" marR="0" algn="ctr">
                        <a:lnSpc>
                          <a:spcPct val="115000"/>
                        </a:lnSpc>
                        <a:spcBef>
                          <a:spcPts val="0"/>
                        </a:spcBef>
                        <a:spcAft>
                          <a:spcPts val="0"/>
                        </a:spcAft>
                      </a:pPr>
                      <a:r>
                        <a:rPr lang="en-US" sz="1600" b="1" dirty="0">
                          <a:effectLst/>
                          <a:latin typeface="Arial" panose="020B0604020202020204" pitchFamily="34" charset="0"/>
                          <a:cs typeface="Arial" panose="020B0604020202020204" pitchFamily="34" charset="0"/>
                        </a:rPr>
                        <a:t>ICH</a:t>
                      </a:r>
                      <a:endParaRPr lang="en-US" sz="1600" b="1" dirty="0">
                        <a:effectLst/>
                        <a:latin typeface="Arial" panose="020B0604020202020204" pitchFamily="34" charset="0"/>
                        <a:ea typeface="Times New Roman"/>
                        <a:cs typeface="Arial" panose="020B0604020202020204" pitchFamily="34" charset="0"/>
                      </a:endParaRPr>
                    </a:p>
                  </a:txBody>
                  <a:tcPr marL="18288" marR="18288"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600" b="1" dirty="0">
                          <a:effectLst/>
                          <a:latin typeface="Arial" panose="020B0604020202020204" pitchFamily="34" charset="0"/>
                          <a:cs typeface="Arial" panose="020B0604020202020204" pitchFamily="34" charset="0"/>
                        </a:rPr>
                        <a:t>Lobar</a:t>
                      </a:r>
                    </a:p>
                    <a:p>
                      <a:pPr marL="0" marR="0" algn="ctr">
                        <a:lnSpc>
                          <a:spcPct val="115000"/>
                        </a:lnSpc>
                        <a:spcBef>
                          <a:spcPts val="0"/>
                        </a:spcBef>
                        <a:spcAft>
                          <a:spcPts val="0"/>
                        </a:spcAft>
                      </a:pPr>
                      <a:r>
                        <a:rPr lang="en-US" sz="1600" b="1" dirty="0">
                          <a:effectLst/>
                          <a:latin typeface="Arial" panose="020B0604020202020204" pitchFamily="34" charset="0"/>
                          <a:cs typeface="Arial" panose="020B0604020202020204" pitchFamily="34" charset="0"/>
                        </a:rPr>
                        <a:t>ICH</a:t>
                      </a:r>
                      <a:endParaRPr lang="en-US" sz="1600" b="1" dirty="0">
                        <a:effectLst/>
                        <a:latin typeface="Arial" panose="020B0604020202020204" pitchFamily="34" charset="0"/>
                        <a:ea typeface="Times New Roman"/>
                        <a:cs typeface="Arial" panose="020B0604020202020204" pitchFamily="34" charset="0"/>
                      </a:endParaRPr>
                    </a:p>
                  </a:txBody>
                  <a:tcPr marL="18288" marR="18288"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1600" b="1" dirty="0">
                          <a:effectLst/>
                          <a:latin typeface="Arial" panose="020B0604020202020204" pitchFamily="34" charset="0"/>
                          <a:cs typeface="Arial" panose="020B0604020202020204" pitchFamily="34" charset="0"/>
                        </a:rPr>
                        <a:t>Non-lobar</a:t>
                      </a:r>
                    </a:p>
                    <a:p>
                      <a:pPr marL="0" marR="0" algn="ctr">
                        <a:lnSpc>
                          <a:spcPct val="115000"/>
                        </a:lnSpc>
                        <a:spcBef>
                          <a:spcPts val="0"/>
                        </a:spcBef>
                        <a:spcAft>
                          <a:spcPts val="0"/>
                        </a:spcAft>
                      </a:pPr>
                      <a:r>
                        <a:rPr lang="en-US" sz="1600" b="1" dirty="0">
                          <a:effectLst/>
                          <a:latin typeface="Arial" panose="020B0604020202020204" pitchFamily="34" charset="0"/>
                          <a:cs typeface="Arial" panose="020B0604020202020204" pitchFamily="34" charset="0"/>
                        </a:rPr>
                        <a:t>ICH</a:t>
                      </a:r>
                      <a:endParaRPr lang="en-US" sz="1600" b="1" dirty="0">
                        <a:effectLst/>
                        <a:latin typeface="Arial" panose="020B0604020202020204" pitchFamily="34" charset="0"/>
                        <a:ea typeface="Times New Roman"/>
                        <a:cs typeface="Arial" panose="020B0604020202020204" pitchFamily="34" charset="0"/>
                      </a:endParaRPr>
                    </a:p>
                  </a:txBody>
                  <a:tcPr marL="18288" marR="18288"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1600" b="1" dirty="0">
                          <a:effectLst/>
                          <a:latin typeface="Arial" panose="020B0604020202020204" pitchFamily="34" charset="0"/>
                          <a:cs typeface="Arial" panose="020B0604020202020204" pitchFamily="34" charset="0"/>
                        </a:rPr>
                        <a:t>Lobar</a:t>
                      </a:r>
                    </a:p>
                    <a:p>
                      <a:pPr marL="0" marR="0" algn="ctr">
                        <a:lnSpc>
                          <a:spcPct val="115000"/>
                        </a:lnSpc>
                        <a:spcBef>
                          <a:spcPts val="0"/>
                        </a:spcBef>
                        <a:spcAft>
                          <a:spcPts val="0"/>
                        </a:spcAft>
                      </a:pPr>
                      <a:r>
                        <a:rPr lang="en-US" sz="1600" b="1" dirty="0">
                          <a:effectLst/>
                          <a:latin typeface="Arial" panose="020B0604020202020204" pitchFamily="34" charset="0"/>
                          <a:cs typeface="Arial" panose="020B0604020202020204" pitchFamily="34" charset="0"/>
                        </a:rPr>
                        <a:t>ICH</a:t>
                      </a:r>
                      <a:endParaRPr lang="en-US" sz="1600" b="1" dirty="0">
                        <a:effectLst/>
                        <a:latin typeface="Arial" panose="020B0604020202020204" pitchFamily="34" charset="0"/>
                        <a:ea typeface="Times New Roman"/>
                        <a:cs typeface="Arial" panose="020B0604020202020204" pitchFamily="34" charset="0"/>
                      </a:endParaRPr>
                    </a:p>
                  </a:txBody>
                  <a:tcPr marL="18288" marR="18288"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1600" b="1" dirty="0">
                          <a:effectLst/>
                          <a:latin typeface="Arial" panose="020B0604020202020204" pitchFamily="34" charset="0"/>
                          <a:cs typeface="Arial" panose="020B0604020202020204" pitchFamily="34" charset="0"/>
                        </a:rPr>
                        <a:t>Non-lobar</a:t>
                      </a:r>
                    </a:p>
                    <a:p>
                      <a:pPr marL="0" marR="0" algn="ctr">
                        <a:lnSpc>
                          <a:spcPct val="115000"/>
                        </a:lnSpc>
                        <a:spcBef>
                          <a:spcPts val="0"/>
                        </a:spcBef>
                        <a:spcAft>
                          <a:spcPts val="0"/>
                        </a:spcAft>
                      </a:pPr>
                      <a:r>
                        <a:rPr lang="en-US" sz="1600" b="1" dirty="0">
                          <a:effectLst/>
                          <a:latin typeface="Arial" panose="020B0604020202020204" pitchFamily="34" charset="0"/>
                          <a:cs typeface="Arial" panose="020B0604020202020204" pitchFamily="34" charset="0"/>
                        </a:rPr>
                        <a:t>ICH</a:t>
                      </a:r>
                      <a:endParaRPr lang="en-US" sz="1600" b="1" dirty="0">
                        <a:effectLst/>
                        <a:latin typeface="Arial" panose="020B0604020202020204" pitchFamily="34" charset="0"/>
                        <a:ea typeface="Times New Roman"/>
                        <a:cs typeface="Arial" panose="020B0604020202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731520">
                <a:tc>
                  <a:txBody>
                    <a:bodyPr/>
                    <a:lstStyle/>
                    <a:p>
                      <a:pPr marL="0" marR="0">
                        <a:lnSpc>
                          <a:spcPct val="115000"/>
                        </a:lnSpc>
                        <a:spcBef>
                          <a:spcPts val="0"/>
                        </a:spcBef>
                        <a:spcAft>
                          <a:spcPts val="0"/>
                        </a:spcAft>
                      </a:pPr>
                      <a:r>
                        <a:rPr lang="en-US" sz="1600" b="1" dirty="0">
                          <a:effectLst/>
                          <a:latin typeface="Arial" panose="020B0604020202020204" pitchFamily="34" charset="0"/>
                          <a:cs typeface="Arial" panose="020B0604020202020204" pitchFamily="34" charset="0"/>
                        </a:rPr>
                        <a:t>No. subjects</a:t>
                      </a:r>
                      <a:endParaRPr lang="en-US" sz="1600" b="1" dirty="0">
                        <a:effectLst/>
                        <a:latin typeface="Arial" panose="020B0604020202020204" pitchFamily="34" charset="0"/>
                        <a:ea typeface="Times New Roman"/>
                        <a:cs typeface="Arial" panose="020B0604020202020204" pitchFamily="34" charset="0"/>
                      </a:endParaRPr>
                    </a:p>
                  </a:txBody>
                  <a:tcPr marR="18288"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202</a:t>
                      </a:r>
                      <a:endParaRPr lang="en-US" sz="1600" dirty="0">
                        <a:effectLst/>
                        <a:latin typeface="Arial" panose="020B0604020202020204" pitchFamily="34" charset="0"/>
                        <a:ea typeface="Times New Roman"/>
                        <a:cs typeface="Arial" panose="020B0604020202020204" pitchFamily="34" charset="0"/>
                      </a:endParaRPr>
                    </a:p>
                  </a:txBody>
                  <a:tcPr marL="18288" marR="18288"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340</a:t>
                      </a:r>
                      <a:endParaRPr lang="en-US" sz="1600" dirty="0">
                        <a:effectLst/>
                        <a:latin typeface="Arial" panose="020B0604020202020204" pitchFamily="34" charset="0"/>
                        <a:ea typeface="Times New Roman"/>
                        <a:cs typeface="Arial" panose="020B0604020202020204" pitchFamily="34" charset="0"/>
                      </a:endParaRPr>
                    </a:p>
                  </a:txBody>
                  <a:tcPr marL="18288" marR="18288"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106</a:t>
                      </a:r>
                      <a:endParaRPr lang="en-US" sz="1600" dirty="0">
                        <a:effectLst/>
                        <a:latin typeface="Arial" panose="020B0604020202020204" pitchFamily="34" charset="0"/>
                        <a:ea typeface="Times New Roman"/>
                        <a:cs typeface="Arial" panose="020B0604020202020204" pitchFamily="34" charset="0"/>
                      </a:endParaRPr>
                    </a:p>
                  </a:txBody>
                  <a:tcPr marL="18288" marR="18288"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162</a:t>
                      </a:r>
                      <a:endParaRPr lang="en-US" sz="1600">
                        <a:effectLst/>
                        <a:latin typeface="Arial" panose="020B0604020202020204" pitchFamily="34" charset="0"/>
                        <a:ea typeface="Times New Roman"/>
                        <a:cs typeface="Arial" panose="020B0604020202020204" pitchFamily="34" charset="0"/>
                      </a:endParaRPr>
                    </a:p>
                  </a:txBody>
                  <a:tcPr marL="18288" marR="18288"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78</a:t>
                      </a:r>
                      <a:endParaRPr lang="en-US" sz="1600" dirty="0">
                        <a:effectLst/>
                        <a:latin typeface="Arial" panose="020B0604020202020204" pitchFamily="34" charset="0"/>
                        <a:ea typeface="Times New Roman"/>
                        <a:cs typeface="Arial" panose="020B0604020202020204" pitchFamily="34" charset="0"/>
                      </a:endParaRPr>
                    </a:p>
                  </a:txBody>
                  <a:tcPr marL="18288" marR="18288"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139</a:t>
                      </a:r>
                      <a:endParaRPr lang="en-US" sz="1600">
                        <a:effectLst/>
                        <a:latin typeface="Arial" panose="020B0604020202020204" pitchFamily="34" charset="0"/>
                        <a:ea typeface="Times New Roman"/>
                        <a:cs typeface="Arial" panose="020B0604020202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731520">
                <a:tc>
                  <a:txBody>
                    <a:bodyPr/>
                    <a:lstStyle/>
                    <a:p>
                      <a:pPr marL="0" marR="0">
                        <a:lnSpc>
                          <a:spcPct val="115000"/>
                        </a:lnSpc>
                        <a:spcBef>
                          <a:spcPts val="0"/>
                        </a:spcBef>
                        <a:spcAft>
                          <a:spcPts val="0"/>
                        </a:spcAft>
                      </a:pPr>
                      <a:r>
                        <a:rPr lang="en-US" sz="1600" b="1" dirty="0">
                          <a:effectLst/>
                          <a:latin typeface="Arial" panose="020B0604020202020204" pitchFamily="34" charset="0"/>
                          <a:cs typeface="Arial" panose="020B0604020202020204" pitchFamily="34" charset="0"/>
                        </a:rPr>
                        <a:t>Age (years)</a:t>
                      </a:r>
                      <a:endParaRPr lang="en-US" sz="1600" b="1" dirty="0">
                        <a:effectLst/>
                        <a:latin typeface="Arial" panose="020B0604020202020204" pitchFamily="34" charset="0"/>
                        <a:ea typeface="Times New Roman"/>
                        <a:cs typeface="Arial" panose="020B0604020202020204" pitchFamily="34" charset="0"/>
                      </a:endParaRPr>
                    </a:p>
                  </a:txBody>
                  <a:tcPr marR="18288"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74.7</a:t>
                      </a:r>
                      <a:r>
                        <a:rPr lang="en-US" sz="1600" baseline="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(7.9)</a:t>
                      </a:r>
                      <a:endParaRPr lang="en-US" sz="1600" dirty="0">
                        <a:effectLst/>
                        <a:latin typeface="Arial" panose="020B0604020202020204" pitchFamily="34" charset="0"/>
                        <a:ea typeface="Times New Roman"/>
                        <a:cs typeface="Arial" panose="020B0604020202020204" pitchFamily="34" charset="0"/>
                      </a:endParaRPr>
                    </a:p>
                  </a:txBody>
                  <a:tcPr marL="18288" marR="18288"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74.6</a:t>
                      </a:r>
                      <a:r>
                        <a:rPr lang="en-US" sz="1600" baseline="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(7.8)</a:t>
                      </a:r>
                      <a:endParaRPr lang="en-US" sz="1600" dirty="0">
                        <a:effectLst/>
                        <a:latin typeface="Arial" panose="020B0604020202020204" pitchFamily="34" charset="0"/>
                        <a:ea typeface="Times New Roman"/>
                        <a:cs typeface="Arial" panose="020B0604020202020204" pitchFamily="34" charset="0"/>
                      </a:endParaRPr>
                    </a:p>
                  </a:txBody>
                  <a:tcPr marL="18288" marR="18288"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73.4</a:t>
                      </a:r>
                      <a:r>
                        <a:rPr lang="en-US" sz="1600" baseline="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(10.8)</a:t>
                      </a:r>
                      <a:endParaRPr lang="en-US" sz="1600" dirty="0">
                        <a:effectLst/>
                        <a:latin typeface="Arial" panose="020B0604020202020204" pitchFamily="34" charset="0"/>
                        <a:ea typeface="Times New Roman"/>
                        <a:cs typeface="Arial" panose="020B0604020202020204" pitchFamily="34" charset="0"/>
                      </a:endParaRPr>
                    </a:p>
                  </a:txBody>
                  <a:tcPr marL="18288" marR="18288"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70.2</a:t>
                      </a:r>
                      <a:r>
                        <a:rPr lang="en-US" sz="1600" baseline="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(9.9)</a:t>
                      </a:r>
                      <a:endParaRPr lang="en-US" sz="1600" dirty="0">
                        <a:effectLst/>
                        <a:latin typeface="Arial" panose="020B0604020202020204" pitchFamily="34" charset="0"/>
                        <a:ea typeface="Times New Roman"/>
                        <a:cs typeface="Arial" panose="020B0604020202020204" pitchFamily="34" charset="0"/>
                      </a:endParaRPr>
                    </a:p>
                  </a:txBody>
                  <a:tcPr marL="18288" marR="18288"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73.8</a:t>
                      </a:r>
                      <a:r>
                        <a:rPr lang="en-US" sz="1600" baseline="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(11.1)</a:t>
                      </a:r>
                      <a:endParaRPr lang="en-US" sz="1600" dirty="0">
                        <a:effectLst/>
                        <a:latin typeface="Arial" panose="020B0604020202020204" pitchFamily="34" charset="0"/>
                        <a:ea typeface="Times New Roman"/>
                        <a:cs typeface="Arial" panose="020B0604020202020204" pitchFamily="34" charset="0"/>
                      </a:endParaRPr>
                    </a:p>
                  </a:txBody>
                  <a:tcPr marL="18288" marR="18288"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71.3</a:t>
                      </a:r>
                      <a:r>
                        <a:rPr lang="en-US" sz="1600" baseline="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(12.0)</a:t>
                      </a:r>
                      <a:endParaRPr lang="en-US" sz="1600" dirty="0">
                        <a:effectLst/>
                        <a:latin typeface="Arial" panose="020B0604020202020204" pitchFamily="34" charset="0"/>
                        <a:ea typeface="Times New Roman"/>
                        <a:cs typeface="Arial" panose="020B0604020202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3"/>
                  </a:ext>
                </a:extLst>
              </a:tr>
              <a:tr h="731520">
                <a:tc>
                  <a:txBody>
                    <a:bodyPr/>
                    <a:lstStyle/>
                    <a:p>
                      <a:pPr marL="0" marR="0">
                        <a:lnSpc>
                          <a:spcPct val="115000"/>
                        </a:lnSpc>
                        <a:spcBef>
                          <a:spcPts val="0"/>
                        </a:spcBef>
                        <a:spcAft>
                          <a:spcPts val="0"/>
                        </a:spcAft>
                      </a:pPr>
                      <a:r>
                        <a:rPr lang="en-US" sz="1600" b="1" dirty="0">
                          <a:effectLst/>
                          <a:latin typeface="Arial" panose="020B0604020202020204" pitchFamily="34" charset="0"/>
                          <a:cs typeface="Arial" panose="020B0604020202020204" pitchFamily="34" charset="0"/>
                        </a:rPr>
                        <a:t>Sex (male)</a:t>
                      </a:r>
                      <a:endParaRPr lang="en-US" sz="1600" b="1" dirty="0">
                        <a:effectLst/>
                        <a:latin typeface="Arial" panose="020B0604020202020204" pitchFamily="34" charset="0"/>
                        <a:ea typeface="Times New Roman"/>
                        <a:cs typeface="Arial" panose="020B0604020202020204" pitchFamily="34" charset="0"/>
                      </a:endParaRPr>
                    </a:p>
                  </a:txBody>
                  <a:tcPr marR="18288"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119 (59)</a:t>
                      </a:r>
                      <a:endParaRPr lang="en-US" sz="1600" dirty="0">
                        <a:effectLst/>
                        <a:latin typeface="Arial" panose="020B0604020202020204" pitchFamily="34" charset="0"/>
                        <a:ea typeface="Times New Roman"/>
                        <a:cs typeface="Arial" panose="020B0604020202020204" pitchFamily="34" charset="0"/>
                      </a:endParaRPr>
                    </a:p>
                  </a:txBody>
                  <a:tcPr marL="18288" marR="18288"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211 (62)</a:t>
                      </a:r>
                      <a:endParaRPr lang="en-US" sz="1600" dirty="0">
                        <a:effectLst/>
                        <a:latin typeface="Arial" panose="020B0604020202020204" pitchFamily="34" charset="0"/>
                        <a:ea typeface="Times New Roman"/>
                        <a:cs typeface="Arial" panose="020B0604020202020204" pitchFamily="34" charset="0"/>
                      </a:endParaRPr>
                    </a:p>
                  </a:txBody>
                  <a:tcPr marL="18288" marR="18288"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51 (48)</a:t>
                      </a:r>
                      <a:endParaRPr lang="en-US" sz="1600" dirty="0">
                        <a:effectLst/>
                        <a:latin typeface="Arial" panose="020B0604020202020204" pitchFamily="34" charset="0"/>
                        <a:ea typeface="Times New Roman"/>
                        <a:cs typeface="Arial" panose="020B0604020202020204" pitchFamily="34" charset="0"/>
                      </a:endParaRPr>
                    </a:p>
                  </a:txBody>
                  <a:tcPr marL="18288" marR="18288"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99 (61)</a:t>
                      </a:r>
                      <a:endParaRPr lang="en-US" sz="1600">
                        <a:effectLst/>
                        <a:latin typeface="Arial" panose="020B0604020202020204" pitchFamily="34" charset="0"/>
                        <a:ea typeface="Times New Roman"/>
                        <a:cs typeface="Arial" panose="020B0604020202020204" pitchFamily="34" charset="0"/>
                      </a:endParaRPr>
                    </a:p>
                  </a:txBody>
                  <a:tcPr marL="18288" marR="18288"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46 (59)</a:t>
                      </a:r>
                      <a:endParaRPr lang="en-US" sz="1600" dirty="0">
                        <a:effectLst/>
                        <a:latin typeface="Arial" panose="020B0604020202020204" pitchFamily="34" charset="0"/>
                        <a:ea typeface="Times New Roman"/>
                        <a:cs typeface="Arial" panose="020B0604020202020204" pitchFamily="34" charset="0"/>
                      </a:endParaRPr>
                    </a:p>
                  </a:txBody>
                  <a:tcPr marL="18288" marR="18288"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76 (55)</a:t>
                      </a:r>
                      <a:endParaRPr lang="en-US" sz="1600">
                        <a:effectLst/>
                        <a:latin typeface="Arial" panose="020B0604020202020204" pitchFamily="34" charset="0"/>
                        <a:ea typeface="Times New Roman"/>
                        <a:cs typeface="Arial" panose="020B0604020202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4"/>
                  </a:ext>
                </a:extLst>
              </a:tr>
              <a:tr h="731520">
                <a:tc>
                  <a:txBody>
                    <a:bodyPr/>
                    <a:lstStyle/>
                    <a:p>
                      <a:pPr marL="0" marR="0">
                        <a:lnSpc>
                          <a:spcPct val="115000"/>
                        </a:lnSpc>
                        <a:spcBef>
                          <a:spcPts val="0"/>
                        </a:spcBef>
                        <a:spcAft>
                          <a:spcPts val="0"/>
                        </a:spcAft>
                      </a:pPr>
                      <a:r>
                        <a:rPr lang="en-US" sz="1600" b="1" dirty="0">
                          <a:effectLst/>
                          <a:latin typeface="Arial" panose="020B0604020202020204" pitchFamily="34" charset="0"/>
                          <a:cs typeface="Arial" panose="020B0604020202020204" pitchFamily="34" charset="0"/>
                        </a:rPr>
                        <a:t>ICH Volume</a:t>
                      </a:r>
                      <a:endParaRPr lang="en-US" sz="1600" b="1" dirty="0">
                        <a:effectLst/>
                        <a:latin typeface="Arial" panose="020B0604020202020204" pitchFamily="34" charset="0"/>
                        <a:ea typeface="Times New Roman"/>
                        <a:cs typeface="Arial" panose="020B0604020202020204" pitchFamily="34" charset="0"/>
                      </a:endParaRPr>
                    </a:p>
                  </a:txBody>
                  <a:tcPr marR="18288"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26.9</a:t>
                      </a:r>
                    </a:p>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(10.5</a:t>
                      </a:r>
                      <a:r>
                        <a:rPr lang="en-US" sz="1600" baseline="0" dirty="0">
                          <a:effectLst/>
                          <a:latin typeface="Arial" panose="020B0604020202020204" pitchFamily="34" charset="0"/>
                          <a:cs typeface="Arial" panose="020B0604020202020204" pitchFamily="34" charset="0"/>
                        </a:rPr>
                        <a:t> - </a:t>
                      </a:r>
                      <a:r>
                        <a:rPr lang="en-US" sz="1600" dirty="0">
                          <a:effectLst/>
                          <a:latin typeface="Arial" panose="020B0604020202020204" pitchFamily="34" charset="0"/>
                          <a:cs typeface="Arial" panose="020B0604020202020204" pitchFamily="34" charset="0"/>
                        </a:rPr>
                        <a:t>56.0)</a:t>
                      </a:r>
                      <a:endParaRPr lang="en-US" sz="1600" dirty="0">
                        <a:effectLst/>
                        <a:latin typeface="Arial" panose="020B0604020202020204" pitchFamily="34" charset="0"/>
                        <a:ea typeface="Times New Roman"/>
                        <a:cs typeface="Arial" panose="020B0604020202020204" pitchFamily="34" charset="0"/>
                      </a:endParaRPr>
                    </a:p>
                  </a:txBody>
                  <a:tcPr marL="18288" marR="18288"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10.2</a:t>
                      </a:r>
                    </a:p>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(4.8</a:t>
                      </a:r>
                      <a:r>
                        <a:rPr lang="en-US" sz="1600" baseline="0" dirty="0">
                          <a:effectLst/>
                          <a:latin typeface="Arial" panose="020B0604020202020204" pitchFamily="34" charset="0"/>
                          <a:cs typeface="Arial" panose="020B0604020202020204" pitchFamily="34" charset="0"/>
                        </a:rPr>
                        <a:t> - </a:t>
                      </a:r>
                      <a:r>
                        <a:rPr lang="en-US" sz="1600" dirty="0">
                          <a:effectLst/>
                          <a:latin typeface="Arial" panose="020B0604020202020204" pitchFamily="34" charset="0"/>
                          <a:cs typeface="Arial" panose="020B0604020202020204" pitchFamily="34" charset="0"/>
                        </a:rPr>
                        <a:t>22.0)</a:t>
                      </a:r>
                      <a:endParaRPr lang="en-US" sz="1600" dirty="0">
                        <a:effectLst/>
                        <a:latin typeface="Arial" panose="020B0604020202020204" pitchFamily="34" charset="0"/>
                        <a:ea typeface="Times New Roman"/>
                        <a:cs typeface="Arial" panose="020B0604020202020204" pitchFamily="34" charset="0"/>
                      </a:endParaRPr>
                    </a:p>
                  </a:txBody>
                  <a:tcPr marL="18288" marR="18288"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27.3</a:t>
                      </a:r>
                    </a:p>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(11.0</a:t>
                      </a:r>
                      <a:r>
                        <a:rPr lang="en-US" sz="1600" baseline="0" dirty="0">
                          <a:effectLst/>
                          <a:latin typeface="Arial" panose="020B0604020202020204" pitchFamily="34" charset="0"/>
                          <a:cs typeface="Arial" panose="020B0604020202020204" pitchFamily="34" charset="0"/>
                        </a:rPr>
                        <a:t> - </a:t>
                      </a:r>
                      <a:r>
                        <a:rPr lang="en-US" sz="1600" dirty="0">
                          <a:effectLst/>
                          <a:latin typeface="Arial" panose="020B0604020202020204" pitchFamily="34" charset="0"/>
                          <a:cs typeface="Arial" panose="020B0604020202020204" pitchFamily="34" charset="0"/>
                        </a:rPr>
                        <a:t>57.4)</a:t>
                      </a:r>
                      <a:endParaRPr lang="en-US" sz="1600" dirty="0">
                        <a:effectLst/>
                        <a:latin typeface="Arial" panose="020B0604020202020204" pitchFamily="34" charset="0"/>
                        <a:ea typeface="Times New Roman"/>
                        <a:cs typeface="Arial" panose="020B0604020202020204" pitchFamily="34" charset="0"/>
                      </a:endParaRPr>
                    </a:p>
                  </a:txBody>
                  <a:tcPr marL="18288" marR="18288"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11.2</a:t>
                      </a:r>
                    </a:p>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(4.6</a:t>
                      </a:r>
                      <a:r>
                        <a:rPr lang="en-US" sz="1600" baseline="0" dirty="0">
                          <a:effectLst/>
                          <a:latin typeface="Arial" panose="020B0604020202020204" pitchFamily="34" charset="0"/>
                          <a:cs typeface="Arial" panose="020B0604020202020204" pitchFamily="34" charset="0"/>
                        </a:rPr>
                        <a:t> - </a:t>
                      </a:r>
                      <a:r>
                        <a:rPr lang="en-US" sz="1600" dirty="0">
                          <a:effectLst/>
                          <a:latin typeface="Arial" panose="020B0604020202020204" pitchFamily="34" charset="0"/>
                          <a:cs typeface="Arial" panose="020B0604020202020204" pitchFamily="34" charset="0"/>
                        </a:rPr>
                        <a:t>21.9)</a:t>
                      </a:r>
                      <a:endParaRPr lang="en-US" sz="1600" dirty="0">
                        <a:effectLst/>
                        <a:latin typeface="Arial" panose="020B0604020202020204" pitchFamily="34" charset="0"/>
                        <a:ea typeface="Times New Roman"/>
                        <a:cs typeface="Arial" panose="020B0604020202020204" pitchFamily="34" charset="0"/>
                      </a:endParaRPr>
                    </a:p>
                  </a:txBody>
                  <a:tcPr marL="18288" marR="18288"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18.4</a:t>
                      </a:r>
                    </a:p>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(6.2</a:t>
                      </a:r>
                      <a:r>
                        <a:rPr lang="en-US" sz="1600" baseline="0" dirty="0">
                          <a:effectLst/>
                          <a:latin typeface="Arial" panose="020B0604020202020204" pitchFamily="34" charset="0"/>
                          <a:cs typeface="Arial" panose="020B0604020202020204" pitchFamily="34" charset="0"/>
                        </a:rPr>
                        <a:t> - </a:t>
                      </a:r>
                      <a:r>
                        <a:rPr lang="en-US" sz="1600" dirty="0">
                          <a:effectLst/>
                          <a:latin typeface="Arial" panose="020B0604020202020204" pitchFamily="34" charset="0"/>
                          <a:cs typeface="Arial" panose="020B0604020202020204" pitchFamily="34" charset="0"/>
                        </a:rPr>
                        <a:t>43.7)</a:t>
                      </a:r>
                      <a:endParaRPr lang="en-US" sz="1600" dirty="0">
                        <a:effectLst/>
                        <a:latin typeface="Arial" panose="020B0604020202020204" pitchFamily="34" charset="0"/>
                        <a:ea typeface="Times New Roman"/>
                        <a:cs typeface="Arial" panose="020B0604020202020204" pitchFamily="34" charset="0"/>
                      </a:endParaRPr>
                    </a:p>
                  </a:txBody>
                  <a:tcPr marL="18288" marR="18288"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6.2</a:t>
                      </a:r>
                    </a:p>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(1.6</a:t>
                      </a:r>
                      <a:r>
                        <a:rPr lang="en-US" sz="1600" baseline="0" dirty="0">
                          <a:effectLst/>
                          <a:latin typeface="Arial" panose="020B0604020202020204" pitchFamily="34" charset="0"/>
                          <a:cs typeface="Arial" panose="020B0604020202020204" pitchFamily="34" charset="0"/>
                        </a:rPr>
                        <a:t> - </a:t>
                      </a:r>
                      <a:r>
                        <a:rPr lang="en-US" sz="1600" dirty="0">
                          <a:effectLst/>
                          <a:latin typeface="Arial" panose="020B0604020202020204" pitchFamily="34" charset="0"/>
                          <a:cs typeface="Arial" panose="020B0604020202020204" pitchFamily="34" charset="0"/>
                        </a:rPr>
                        <a:t>15.8)</a:t>
                      </a:r>
                      <a:endParaRPr lang="en-US" sz="1600" dirty="0">
                        <a:effectLst/>
                        <a:latin typeface="Arial" panose="020B0604020202020204" pitchFamily="34" charset="0"/>
                        <a:ea typeface="Times New Roman"/>
                        <a:cs typeface="Arial" panose="020B0604020202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5"/>
                  </a:ext>
                </a:extLst>
              </a:tr>
              <a:tr h="731520">
                <a:tc>
                  <a:txBody>
                    <a:bodyPr/>
                    <a:lstStyle/>
                    <a:p>
                      <a:pPr marL="0" marR="0">
                        <a:lnSpc>
                          <a:spcPct val="115000"/>
                        </a:lnSpc>
                        <a:spcBef>
                          <a:spcPts val="0"/>
                        </a:spcBef>
                        <a:spcAft>
                          <a:spcPts val="0"/>
                        </a:spcAft>
                      </a:pPr>
                      <a:r>
                        <a:rPr lang="en-US" sz="1600" b="1" dirty="0">
                          <a:effectLst/>
                          <a:latin typeface="Arial" panose="020B0604020202020204" pitchFamily="34" charset="0"/>
                          <a:cs typeface="Arial" panose="020B0604020202020204" pitchFamily="34" charset="0"/>
                        </a:rPr>
                        <a:t>OAT</a:t>
                      </a:r>
                    </a:p>
                    <a:p>
                      <a:pPr marL="0" marR="0">
                        <a:lnSpc>
                          <a:spcPct val="115000"/>
                        </a:lnSpc>
                        <a:spcBef>
                          <a:spcPts val="0"/>
                        </a:spcBef>
                        <a:spcAft>
                          <a:spcPts val="0"/>
                        </a:spcAft>
                      </a:pPr>
                      <a:r>
                        <a:rPr lang="en-US" sz="1600" b="1" dirty="0">
                          <a:effectLst/>
                          <a:latin typeface="Arial" panose="020B0604020202020204" pitchFamily="34" charset="0"/>
                          <a:cs typeface="Arial" panose="020B0604020202020204" pitchFamily="34" charset="0"/>
                        </a:rPr>
                        <a:t>Resumption</a:t>
                      </a:r>
                      <a:endParaRPr lang="en-US" sz="1600" b="1" dirty="0">
                        <a:effectLst/>
                        <a:latin typeface="Arial" panose="020B0604020202020204" pitchFamily="34" charset="0"/>
                        <a:ea typeface="Times New Roman"/>
                        <a:cs typeface="Arial" panose="020B0604020202020204" pitchFamily="34" charset="0"/>
                      </a:endParaRPr>
                    </a:p>
                  </a:txBody>
                  <a:tcPr marR="18288"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38 (19)</a:t>
                      </a:r>
                      <a:endParaRPr lang="en-US" sz="1600">
                        <a:effectLst/>
                        <a:latin typeface="Arial" panose="020B0604020202020204" pitchFamily="34" charset="0"/>
                        <a:ea typeface="Times New Roman"/>
                        <a:cs typeface="Arial" panose="020B0604020202020204" pitchFamily="34" charset="0"/>
                      </a:endParaRPr>
                    </a:p>
                  </a:txBody>
                  <a:tcPr marL="18288" marR="18288"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72 (21)</a:t>
                      </a:r>
                      <a:endParaRPr lang="en-US" sz="1600" dirty="0">
                        <a:effectLst/>
                        <a:latin typeface="Arial" panose="020B0604020202020204" pitchFamily="34" charset="0"/>
                        <a:ea typeface="Times New Roman"/>
                        <a:cs typeface="Arial" panose="020B0604020202020204" pitchFamily="34" charset="0"/>
                      </a:endParaRPr>
                    </a:p>
                  </a:txBody>
                  <a:tcPr marL="18288" marR="18288"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38 (36)</a:t>
                      </a:r>
                      <a:endParaRPr lang="en-US" sz="1600" dirty="0">
                        <a:effectLst/>
                        <a:latin typeface="Arial" panose="020B0604020202020204" pitchFamily="34" charset="0"/>
                        <a:ea typeface="Times New Roman"/>
                        <a:cs typeface="Arial" panose="020B0604020202020204" pitchFamily="34" charset="0"/>
                      </a:endParaRPr>
                    </a:p>
                  </a:txBody>
                  <a:tcPr marL="18288" marR="18288"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74 (46)</a:t>
                      </a:r>
                      <a:endParaRPr lang="en-US" sz="1600" dirty="0">
                        <a:effectLst/>
                        <a:latin typeface="Arial" panose="020B0604020202020204" pitchFamily="34" charset="0"/>
                        <a:ea typeface="Times New Roman"/>
                        <a:cs typeface="Arial" panose="020B0604020202020204" pitchFamily="34" charset="0"/>
                      </a:endParaRPr>
                    </a:p>
                  </a:txBody>
                  <a:tcPr marL="18288" marR="18288"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12 (15)</a:t>
                      </a:r>
                      <a:endParaRPr lang="en-US" sz="1600" dirty="0">
                        <a:effectLst/>
                        <a:latin typeface="Arial" panose="020B0604020202020204" pitchFamily="34" charset="0"/>
                        <a:ea typeface="Times New Roman"/>
                        <a:cs typeface="Arial" panose="020B0604020202020204" pitchFamily="34" charset="0"/>
                      </a:endParaRPr>
                    </a:p>
                  </a:txBody>
                  <a:tcPr marL="18288" marR="18288"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33 (24)</a:t>
                      </a:r>
                      <a:endParaRPr lang="en-US" sz="1600" dirty="0">
                        <a:effectLst/>
                        <a:latin typeface="Arial" panose="020B0604020202020204" pitchFamily="34" charset="0"/>
                        <a:ea typeface="Times New Roman"/>
                        <a:cs typeface="Arial" panose="020B0604020202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6"/>
                  </a:ext>
                </a:extLst>
              </a:tr>
            </a:tbl>
          </a:graphicData>
        </a:graphic>
      </p:graphicFrame>
      <p:sp>
        <p:nvSpPr>
          <p:cNvPr id="4" name="Rectangle 3"/>
          <p:cNvSpPr/>
          <p:nvPr/>
        </p:nvSpPr>
        <p:spPr>
          <a:xfrm>
            <a:off x="1302172" y="4973972"/>
            <a:ext cx="8815868" cy="6858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p Arrow 1"/>
          <p:cNvSpPr/>
          <p:nvPr/>
        </p:nvSpPr>
        <p:spPr>
          <a:xfrm>
            <a:off x="5367900" y="5256604"/>
            <a:ext cx="152400" cy="152400"/>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p:cNvSpPr/>
          <p:nvPr/>
        </p:nvSpPr>
        <p:spPr>
          <a:xfrm>
            <a:off x="7806300" y="5256604"/>
            <a:ext cx="152400" cy="152400"/>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a:off x="7653900" y="5256604"/>
            <a:ext cx="152400" cy="152400"/>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a:off x="9939900" y="5256604"/>
            <a:ext cx="152400" cy="152400"/>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a:off x="6472106" y="5256604"/>
            <a:ext cx="152400" cy="152400"/>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618217E-D1EA-4FDA-94EF-B2E02A24A103}"/>
              </a:ext>
            </a:extLst>
          </p:cNvPr>
          <p:cNvSpPr txBox="1"/>
          <p:nvPr/>
        </p:nvSpPr>
        <p:spPr>
          <a:xfrm>
            <a:off x="1302172" y="6168949"/>
            <a:ext cx="3677174" cy="369332"/>
          </a:xfrm>
          <a:prstGeom prst="rect">
            <a:avLst/>
          </a:prstGeom>
          <a:noFill/>
        </p:spPr>
        <p:txBody>
          <a:bodyPr wrap="square" rtlCol="0">
            <a:spAutoFit/>
          </a:bodyPr>
          <a:lstStyle/>
          <a:p>
            <a:r>
              <a:rPr lang="en-US" dirty="0"/>
              <a:t>Biffi, Annals of Neurology, 2017</a:t>
            </a:r>
          </a:p>
        </p:txBody>
      </p:sp>
    </p:spTree>
    <p:extLst>
      <p:ext uri="{BB962C8B-B14F-4D97-AF65-F5344CB8AC3E}">
        <p14:creationId xmlns:p14="http://schemas.microsoft.com/office/powerpoint/2010/main" val="315589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607476" y="183714"/>
            <a:ext cx="8815868" cy="533400"/>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atin typeface="+mn-lt"/>
                <a:cs typeface="Times New Roman" panose="02020603050405020304" pitchFamily="18" charset="0"/>
              </a:rPr>
              <a:t>OAT Resumption and Outcomes</a:t>
            </a:r>
          </a:p>
        </p:txBody>
      </p:sp>
      <p:graphicFrame>
        <p:nvGraphicFramePr>
          <p:cNvPr id="5" name="Table 4"/>
          <p:cNvGraphicFramePr>
            <a:graphicFrameLocks noGrp="1"/>
          </p:cNvGraphicFramePr>
          <p:nvPr>
            <p:extLst>
              <p:ext uri="{D42A27DB-BD31-4B8C-83A1-F6EECF244321}">
                <p14:modId xmlns:p14="http://schemas.microsoft.com/office/powerpoint/2010/main" val="326225249"/>
              </p:ext>
            </p:extLst>
          </p:nvPr>
        </p:nvGraphicFramePr>
        <p:xfrm>
          <a:off x="1608057" y="1341120"/>
          <a:ext cx="8816451" cy="1280160"/>
        </p:xfrm>
        <a:graphic>
          <a:graphicData uri="http://schemas.openxmlformats.org/drawingml/2006/table">
            <a:tbl>
              <a:tblPr firstRow="1" firstCol="1" bandRow="1">
                <a:effectLst>
                  <a:outerShdw blurRad="50800" dist="38100" dir="2700000" algn="tl" rotWithShape="0">
                    <a:prstClr val="black">
                      <a:alpha val="40000"/>
                    </a:prstClr>
                  </a:outerShdw>
                </a:effectLst>
                <a:tableStyleId>{2D5ABB26-0587-4C30-8999-92F81FD0307C}</a:tableStyleId>
              </a:tblPr>
              <a:tblGrid>
                <a:gridCol w="3569734">
                  <a:extLst>
                    <a:ext uri="{9D8B030D-6E8A-4147-A177-3AD203B41FA5}">
                      <a16:colId xmlns:a16="http://schemas.microsoft.com/office/drawing/2014/main" val="20000"/>
                    </a:ext>
                  </a:extLst>
                </a:gridCol>
                <a:gridCol w="1456629">
                  <a:extLst>
                    <a:ext uri="{9D8B030D-6E8A-4147-A177-3AD203B41FA5}">
                      <a16:colId xmlns:a16="http://schemas.microsoft.com/office/drawing/2014/main" val="20001"/>
                    </a:ext>
                  </a:extLst>
                </a:gridCol>
                <a:gridCol w="1895044">
                  <a:extLst>
                    <a:ext uri="{9D8B030D-6E8A-4147-A177-3AD203B41FA5}">
                      <a16:colId xmlns:a16="http://schemas.microsoft.com/office/drawing/2014/main" val="20002"/>
                    </a:ext>
                  </a:extLst>
                </a:gridCol>
                <a:gridCol w="1895044">
                  <a:extLst>
                    <a:ext uri="{9D8B030D-6E8A-4147-A177-3AD203B41FA5}">
                      <a16:colId xmlns:a16="http://schemas.microsoft.com/office/drawing/2014/main" val="20003"/>
                    </a:ext>
                  </a:extLst>
                </a:gridCol>
              </a:tblGrid>
              <a:tr h="320040">
                <a:tc rowSpan="2">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b="1" dirty="0">
                          <a:effectLst/>
                          <a:latin typeface="Arial" panose="020B0604020202020204" pitchFamily="34" charset="0"/>
                          <a:cs typeface="Arial" panose="020B0604020202020204" pitchFamily="34" charset="0"/>
                        </a:rPr>
                        <a:t>Outcome</a:t>
                      </a:r>
                      <a:r>
                        <a:rPr lang="en-US" sz="1800" b="1" baseline="0" dirty="0">
                          <a:effectLst/>
                          <a:latin typeface="Arial" panose="020B0604020202020204" pitchFamily="34" charset="0"/>
                          <a:cs typeface="Arial" panose="020B0604020202020204" pitchFamily="34" charset="0"/>
                        </a:rPr>
                        <a:t> </a:t>
                      </a:r>
                      <a:r>
                        <a:rPr lang="en-US" sz="1800" b="1" dirty="0">
                          <a:effectLst/>
                          <a:latin typeface="Arial" panose="020B0604020202020204" pitchFamily="34" charset="0"/>
                          <a:cs typeface="Arial" panose="020B0604020202020204" pitchFamily="34" charset="0"/>
                        </a:rPr>
                        <a:t>at 1 Year</a:t>
                      </a:r>
                      <a:endParaRPr lang="en-US" sz="1800" b="1" dirty="0">
                        <a:effectLst/>
                        <a:latin typeface="Arial" panose="020B0604020202020204" pitchFamily="34" charset="0"/>
                        <a:ea typeface="Times New Roman"/>
                        <a:cs typeface="Arial" panose="020B0604020202020204" pitchFamily="34" charset="0"/>
                      </a:endParaRPr>
                    </a:p>
                  </a:txBody>
                  <a:tcPr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gridSpan="3">
                  <a:txBody>
                    <a:bodyPr/>
                    <a:lstStyle/>
                    <a:p>
                      <a:pPr marL="0" marR="0" algn="ctr">
                        <a:lnSpc>
                          <a:spcPct val="115000"/>
                        </a:lnSpc>
                        <a:spcBef>
                          <a:spcPts val="0"/>
                        </a:spcBef>
                        <a:spcAft>
                          <a:spcPts val="0"/>
                        </a:spcAft>
                      </a:pPr>
                      <a:r>
                        <a:rPr lang="en-US" sz="1800" b="1" dirty="0">
                          <a:effectLst/>
                          <a:latin typeface="Arial" panose="020B0604020202020204" pitchFamily="34" charset="0"/>
                          <a:cs typeface="Arial" panose="020B0604020202020204" pitchFamily="34" charset="0"/>
                        </a:rPr>
                        <a:t>Effect of OAT Resumption</a:t>
                      </a:r>
                      <a:endParaRPr lang="en-US" sz="1800" b="1" dirty="0">
                        <a:effectLst/>
                        <a:latin typeface="Arial" panose="020B0604020202020204" pitchFamily="34" charset="0"/>
                        <a:ea typeface="Times New Roman"/>
                        <a:cs typeface="Arial" panose="020B0604020202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0040">
                <a:tc vMerge="1">
                  <a:txBody>
                    <a:bodyPr/>
                    <a:lstStyle/>
                    <a:p>
                      <a:endParaRPr lang="en-US"/>
                    </a:p>
                  </a:txBody>
                  <a:tcPr/>
                </a:tc>
                <a:tc>
                  <a:txBody>
                    <a:bodyPr/>
                    <a:lstStyle/>
                    <a:p>
                      <a:pPr marL="0" marR="0" algn="ctr">
                        <a:lnSpc>
                          <a:spcPct val="115000"/>
                        </a:lnSpc>
                        <a:spcBef>
                          <a:spcPts val="0"/>
                        </a:spcBef>
                        <a:spcAft>
                          <a:spcPts val="0"/>
                        </a:spcAft>
                      </a:pPr>
                      <a:r>
                        <a:rPr lang="en-US" sz="1800" b="1" dirty="0">
                          <a:effectLst/>
                          <a:latin typeface="Arial" panose="020B0604020202020204" pitchFamily="34" charset="0"/>
                          <a:cs typeface="Arial" panose="020B0604020202020204" pitchFamily="34" charset="0"/>
                        </a:rPr>
                        <a:t>HR</a:t>
                      </a:r>
                      <a:endParaRPr lang="en-US" sz="1800" b="1" dirty="0">
                        <a:effectLst/>
                        <a:latin typeface="Arial" panose="020B0604020202020204" pitchFamily="34" charset="0"/>
                        <a:ea typeface="Times New Roman"/>
                        <a:cs typeface="Arial" panose="020B0604020202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800" b="1" dirty="0">
                          <a:effectLst/>
                          <a:latin typeface="Arial" panose="020B0604020202020204" pitchFamily="34" charset="0"/>
                          <a:cs typeface="Arial" panose="020B0604020202020204" pitchFamily="34" charset="0"/>
                        </a:rPr>
                        <a:t>95% CI</a:t>
                      </a:r>
                      <a:endParaRPr lang="en-US" sz="1800" b="1" dirty="0">
                        <a:effectLst/>
                        <a:latin typeface="Arial" panose="020B0604020202020204" pitchFamily="34" charset="0"/>
                        <a:ea typeface="Times New Roman"/>
                        <a:cs typeface="Arial" panose="020B0604020202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800" b="1" dirty="0">
                          <a:effectLst/>
                          <a:latin typeface="Arial" panose="020B0604020202020204" pitchFamily="34" charset="0"/>
                          <a:cs typeface="Arial" panose="020B0604020202020204" pitchFamily="34" charset="0"/>
                        </a:rPr>
                        <a:t>p</a:t>
                      </a:r>
                      <a:endParaRPr lang="en-US" sz="1800" b="1" dirty="0">
                        <a:effectLst/>
                        <a:latin typeface="Arial" panose="020B0604020202020204" pitchFamily="34" charset="0"/>
                        <a:ea typeface="Times New Roman"/>
                        <a:cs typeface="Arial" panose="020B0604020202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320040">
                <a:tc>
                  <a:txBody>
                    <a:bodyPr/>
                    <a:lstStyle/>
                    <a:p>
                      <a:pPr marL="0" marR="0">
                        <a:lnSpc>
                          <a:spcPct val="115000"/>
                        </a:lnSpc>
                        <a:spcBef>
                          <a:spcPts val="0"/>
                        </a:spcBef>
                        <a:spcAft>
                          <a:spcPts val="0"/>
                        </a:spcAft>
                      </a:pPr>
                      <a:r>
                        <a:rPr lang="en-US" sz="1800" b="1" dirty="0">
                          <a:effectLst/>
                          <a:latin typeface="Arial" panose="020B0604020202020204" pitchFamily="34" charset="0"/>
                          <a:cs typeface="Arial" panose="020B0604020202020204" pitchFamily="34" charset="0"/>
                        </a:rPr>
                        <a:t>Favorable</a:t>
                      </a:r>
                      <a:r>
                        <a:rPr lang="en-US" sz="1800" b="1" baseline="0" dirty="0">
                          <a:effectLst/>
                          <a:latin typeface="Arial" panose="020B0604020202020204" pitchFamily="34" charset="0"/>
                          <a:cs typeface="Arial" panose="020B0604020202020204" pitchFamily="34" charset="0"/>
                        </a:rPr>
                        <a:t> </a:t>
                      </a:r>
                      <a:r>
                        <a:rPr lang="en-US" sz="1800" b="1" dirty="0">
                          <a:effectLst/>
                          <a:latin typeface="Arial" panose="020B0604020202020204" pitchFamily="34" charset="0"/>
                          <a:cs typeface="Arial" panose="020B0604020202020204" pitchFamily="34" charset="0"/>
                        </a:rPr>
                        <a:t>Outcome</a:t>
                      </a:r>
                      <a:r>
                        <a:rPr lang="en-US" sz="1800" b="1" baseline="0" dirty="0">
                          <a:effectLst/>
                          <a:latin typeface="Arial" panose="020B0604020202020204" pitchFamily="34" charset="0"/>
                          <a:cs typeface="Arial" panose="020B0604020202020204" pitchFamily="34" charset="0"/>
                        </a:rPr>
                        <a:t> </a:t>
                      </a:r>
                      <a:r>
                        <a:rPr lang="en-US" sz="1800" b="1" dirty="0">
                          <a:effectLst/>
                          <a:latin typeface="Arial" panose="020B0604020202020204" pitchFamily="34" charset="0"/>
                          <a:cs typeface="Arial" panose="020B0604020202020204" pitchFamily="34" charset="0"/>
                        </a:rPr>
                        <a:t>(</a:t>
                      </a:r>
                      <a:r>
                        <a:rPr lang="en-US" sz="1800" b="1" dirty="0" err="1">
                          <a:effectLst/>
                          <a:latin typeface="Arial" panose="020B0604020202020204" pitchFamily="34" charset="0"/>
                          <a:cs typeface="Arial" panose="020B0604020202020204" pitchFamily="34" charset="0"/>
                        </a:rPr>
                        <a:t>mRS</a:t>
                      </a:r>
                      <a:r>
                        <a:rPr lang="en-US" sz="1800" b="1" dirty="0">
                          <a:effectLst/>
                          <a:latin typeface="Arial" panose="020B0604020202020204" pitchFamily="34" charset="0"/>
                          <a:cs typeface="Arial" panose="020B0604020202020204" pitchFamily="34" charset="0"/>
                        </a:rPr>
                        <a:t> 0 -3)</a:t>
                      </a:r>
                      <a:endParaRPr lang="en-US" sz="1800" b="1" dirty="0">
                        <a:effectLst/>
                        <a:latin typeface="Arial" panose="020B0604020202020204" pitchFamily="34" charset="0"/>
                        <a:ea typeface="Times New Roman"/>
                        <a:cs typeface="Arial" panose="020B0604020202020204" pitchFamily="34" charset="0"/>
                      </a:endParaRPr>
                    </a:p>
                  </a:txBody>
                  <a:tcPr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4.41</a:t>
                      </a:r>
                      <a:endParaRPr lang="en-US" sz="1800" dirty="0">
                        <a:effectLst/>
                        <a:latin typeface="Arial" panose="020B0604020202020204" pitchFamily="34" charset="0"/>
                        <a:ea typeface="Times New Roman"/>
                        <a:cs typeface="Arial" panose="020B0604020202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2.92-6.67</a:t>
                      </a:r>
                      <a:endParaRPr lang="en-US" sz="1800" dirty="0">
                        <a:effectLst/>
                        <a:latin typeface="Arial" panose="020B0604020202020204" pitchFamily="34" charset="0"/>
                        <a:ea typeface="Times New Roman"/>
                        <a:cs typeface="Arial" panose="020B0604020202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800" b="1" dirty="0">
                          <a:effectLst/>
                          <a:latin typeface="Arial" panose="020B0604020202020204" pitchFamily="34" charset="0"/>
                          <a:cs typeface="Arial" panose="020B0604020202020204" pitchFamily="34" charset="0"/>
                        </a:rPr>
                        <a:t>&lt;0.0001</a:t>
                      </a:r>
                      <a:endParaRPr lang="en-US" sz="1800" b="1" dirty="0">
                        <a:effectLst/>
                        <a:latin typeface="Arial" panose="020B0604020202020204" pitchFamily="34" charset="0"/>
                        <a:ea typeface="Times New Roman"/>
                        <a:cs typeface="Arial" panose="020B0604020202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320040">
                <a:tc>
                  <a:txBody>
                    <a:bodyPr/>
                    <a:lstStyle/>
                    <a:p>
                      <a:pPr marL="0" marR="0">
                        <a:lnSpc>
                          <a:spcPct val="115000"/>
                        </a:lnSpc>
                        <a:spcBef>
                          <a:spcPts val="0"/>
                        </a:spcBef>
                        <a:spcAft>
                          <a:spcPts val="0"/>
                        </a:spcAft>
                      </a:pPr>
                      <a:r>
                        <a:rPr lang="en-US" sz="1800" b="1" dirty="0">
                          <a:effectLst/>
                          <a:latin typeface="Arial" panose="020B0604020202020204" pitchFamily="34" charset="0"/>
                          <a:cs typeface="Arial" panose="020B0604020202020204" pitchFamily="34" charset="0"/>
                        </a:rPr>
                        <a:t>Mortality</a:t>
                      </a:r>
                      <a:endParaRPr lang="en-US" sz="1800" b="1" dirty="0">
                        <a:effectLst/>
                        <a:latin typeface="Arial" panose="020B0604020202020204" pitchFamily="34" charset="0"/>
                        <a:ea typeface="Times New Roman"/>
                        <a:cs typeface="Arial" panose="020B0604020202020204" pitchFamily="34" charset="0"/>
                      </a:endParaRPr>
                    </a:p>
                  </a:txBody>
                  <a:tcPr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0.26</a:t>
                      </a:r>
                      <a:endParaRPr lang="en-US" sz="1800" dirty="0">
                        <a:effectLst/>
                        <a:latin typeface="Arial" panose="020B0604020202020204" pitchFamily="34" charset="0"/>
                        <a:ea typeface="Times New Roman"/>
                        <a:cs typeface="Arial" panose="020B0604020202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0.17-0.39</a:t>
                      </a:r>
                      <a:endParaRPr lang="en-US" sz="1800" dirty="0">
                        <a:effectLst/>
                        <a:latin typeface="Arial" panose="020B0604020202020204" pitchFamily="34" charset="0"/>
                        <a:ea typeface="Times New Roman"/>
                        <a:cs typeface="Arial" panose="020B0604020202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800" b="1" dirty="0">
                          <a:effectLst/>
                          <a:latin typeface="Arial" panose="020B0604020202020204" pitchFamily="34" charset="0"/>
                          <a:cs typeface="Arial" panose="020B0604020202020204" pitchFamily="34" charset="0"/>
                        </a:rPr>
                        <a:t>&lt;0.0001</a:t>
                      </a:r>
                      <a:endParaRPr lang="en-US" sz="1800" b="1" dirty="0">
                        <a:effectLst/>
                        <a:latin typeface="Arial" panose="020B0604020202020204" pitchFamily="34" charset="0"/>
                        <a:ea typeface="Times New Roman"/>
                        <a:cs typeface="Arial" panose="020B0604020202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359010389"/>
              </p:ext>
            </p:extLst>
          </p:nvPr>
        </p:nvGraphicFramePr>
        <p:xfrm>
          <a:off x="1608057" y="4226814"/>
          <a:ext cx="8815869" cy="1280160"/>
        </p:xfrm>
        <a:graphic>
          <a:graphicData uri="http://schemas.openxmlformats.org/drawingml/2006/table">
            <a:tbl>
              <a:tblPr firstRow="1" firstCol="1" bandRow="1">
                <a:effectLst>
                  <a:outerShdw blurRad="50800" dist="38100" dir="2700000" algn="tl" rotWithShape="0">
                    <a:prstClr val="black">
                      <a:alpha val="40000"/>
                    </a:prstClr>
                  </a:outerShdw>
                </a:effectLst>
                <a:tableStyleId>{2D5ABB26-0587-4C30-8999-92F81FD0307C}</a:tableStyleId>
              </a:tblPr>
              <a:tblGrid>
                <a:gridCol w="3569734">
                  <a:extLst>
                    <a:ext uri="{9D8B030D-6E8A-4147-A177-3AD203B41FA5}">
                      <a16:colId xmlns:a16="http://schemas.microsoft.com/office/drawing/2014/main" val="20000"/>
                    </a:ext>
                  </a:extLst>
                </a:gridCol>
                <a:gridCol w="1456297">
                  <a:extLst>
                    <a:ext uri="{9D8B030D-6E8A-4147-A177-3AD203B41FA5}">
                      <a16:colId xmlns:a16="http://schemas.microsoft.com/office/drawing/2014/main" val="20001"/>
                    </a:ext>
                  </a:extLst>
                </a:gridCol>
                <a:gridCol w="1894919">
                  <a:extLst>
                    <a:ext uri="{9D8B030D-6E8A-4147-A177-3AD203B41FA5}">
                      <a16:colId xmlns:a16="http://schemas.microsoft.com/office/drawing/2014/main" val="20002"/>
                    </a:ext>
                  </a:extLst>
                </a:gridCol>
                <a:gridCol w="1894919">
                  <a:extLst>
                    <a:ext uri="{9D8B030D-6E8A-4147-A177-3AD203B41FA5}">
                      <a16:colId xmlns:a16="http://schemas.microsoft.com/office/drawing/2014/main" val="20003"/>
                    </a:ext>
                  </a:extLst>
                </a:gridCol>
              </a:tblGrid>
              <a:tr h="320040">
                <a:tc rowSpan="2">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b="1" dirty="0">
                          <a:effectLst/>
                          <a:latin typeface="Arial" panose="020B0604020202020204" pitchFamily="34" charset="0"/>
                          <a:cs typeface="Arial" panose="020B0604020202020204" pitchFamily="34" charset="0"/>
                        </a:rPr>
                        <a:t>Outcome</a:t>
                      </a:r>
                      <a:r>
                        <a:rPr lang="en-US" sz="1800" b="1" baseline="0" dirty="0">
                          <a:effectLst/>
                          <a:latin typeface="Arial" panose="020B0604020202020204" pitchFamily="34" charset="0"/>
                          <a:cs typeface="Arial" panose="020B0604020202020204" pitchFamily="34" charset="0"/>
                        </a:rPr>
                        <a:t> </a:t>
                      </a:r>
                      <a:r>
                        <a:rPr lang="en-US" sz="1800" b="1" dirty="0">
                          <a:effectLst/>
                          <a:latin typeface="Arial" panose="020B0604020202020204" pitchFamily="34" charset="0"/>
                          <a:cs typeface="Arial" panose="020B0604020202020204" pitchFamily="34" charset="0"/>
                        </a:rPr>
                        <a:t>at 1 Year</a:t>
                      </a:r>
                      <a:endParaRPr lang="en-US" sz="1800" b="1" dirty="0">
                        <a:effectLst/>
                        <a:latin typeface="Arial" panose="020B0604020202020204" pitchFamily="34" charset="0"/>
                        <a:ea typeface="Times New Roman"/>
                        <a:cs typeface="Arial" panose="020B0604020202020204" pitchFamily="34" charset="0"/>
                      </a:endParaRPr>
                    </a:p>
                  </a:txBody>
                  <a:tcPr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gridSpan="3">
                  <a:txBody>
                    <a:bodyPr/>
                    <a:lstStyle/>
                    <a:p>
                      <a:pPr marL="0" marR="0" algn="ctr">
                        <a:lnSpc>
                          <a:spcPct val="115000"/>
                        </a:lnSpc>
                        <a:spcBef>
                          <a:spcPts val="0"/>
                        </a:spcBef>
                        <a:spcAft>
                          <a:spcPts val="0"/>
                        </a:spcAft>
                      </a:pPr>
                      <a:r>
                        <a:rPr lang="en-US" sz="1800" b="1" dirty="0">
                          <a:effectLst/>
                          <a:latin typeface="Arial" panose="020B0604020202020204" pitchFamily="34" charset="0"/>
                          <a:cs typeface="Arial" panose="020B0604020202020204" pitchFamily="34" charset="0"/>
                        </a:rPr>
                        <a:t>Effect of OAT Resumption</a:t>
                      </a:r>
                      <a:endParaRPr lang="en-US" sz="1800" b="1" dirty="0">
                        <a:effectLst/>
                        <a:latin typeface="Arial" panose="020B0604020202020204" pitchFamily="34" charset="0"/>
                        <a:ea typeface="Times New Roman"/>
                        <a:cs typeface="Arial" panose="020B0604020202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0040">
                <a:tc vMerge="1">
                  <a:txBody>
                    <a:bodyPr/>
                    <a:lstStyle/>
                    <a:p>
                      <a:endParaRPr lang="en-US"/>
                    </a:p>
                  </a:txBody>
                  <a:tcPr/>
                </a:tc>
                <a:tc>
                  <a:txBody>
                    <a:bodyPr/>
                    <a:lstStyle/>
                    <a:p>
                      <a:pPr marL="0" marR="0" algn="ctr">
                        <a:lnSpc>
                          <a:spcPct val="115000"/>
                        </a:lnSpc>
                        <a:spcBef>
                          <a:spcPts val="0"/>
                        </a:spcBef>
                        <a:spcAft>
                          <a:spcPts val="0"/>
                        </a:spcAft>
                      </a:pPr>
                      <a:r>
                        <a:rPr lang="en-US" sz="1800" b="1" dirty="0">
                          <a:effectLst/>
                          <a:latin typeface="Arial" panose="020B0604020202020204" pitchFamily="34" charset="0"/>
                          <a:cs typeface="Arial" panose="020B0604020202020204" pitchFamily="34" charset="0"/>
                        </a:rPr>
                        <a:t>HR</a:t>
                      </a:r>
                      <a:endParaRPr lang="en-US" sz="1800" b="1" dirty="0">
                        <a:effectLst/>
                        <a:latin typeface="Arial" panose="020B0604020202020204" pitchFamily="34" charset="0"/>
                        <a:ea typeface="Times New Roman"/>
                        <a:cs typeface="Arial" panose="020B0604020202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1800" b="1" dirty="0">
                          <a:effectLst/>
                          <a:latin typeface="Arial" panose="020B0604020202020204" pitchFamily="34" charset="0"/>
                          <a:cs typeface="Arial" panose="020B0604020202020204" pitchFamily="34" charset="0"/>
                        </a:rPr>
                        <a:t>95% CI</a:t>
                      </a:r>
                      <a:endParaRPr lang="en-US" sz="1800" b="1" dirty="0">
                        <a:effectLst/>
                        <a:latin typeface="Arial" panose="020B0604020202020204" pitchFamily="34" charset="0"/>
                        <a:ea typeface="Times New Roman"/>
                        <a:cs typeface="Arial" panose="020B0604020202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1800" b="1" dirty="0">
                          <a:effectLst/>
                          <a:latin typeface="Arial" panose="020B0604020202020204" pitchFamily="34" charset="0"/>
                          <a:cs typeface="Arial" panose="020B0604020202020204" pitchFamily="34" charset="0"/>
                        </a:rPr>
                        <a:t>p</a:t>
                      </a:r>
                      <a:endParaRPr lang="en-US" sz="1800" b="1" dirty="0">
                        <a:effectLst/>
                        <a:latin typeface="Arial" panose="020B0604020202020204" pitchFamily="34" charset="0"/>
                        <a:ea typeface="Times New Roman"/>
                        <a:cs typeface="Arial" panose="020B0604020202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20040">
                <a:tc>
                  <a:txBody>
                    <a:bodyPr/>
                    <a:lstStyle/>
                    <a:p>
                      <a:pPr marL="0" marR="0">
                        <a:lnSpc>
                          <a:spcPct val="115000"/>
                        </a:lnSpc>
                        <a:spcBef>
                          <a:spcPts val="0"/>
                        </a:spcBef>
                        <a:spcAft>
                          <a:spcPts val="0"/>
                        </a:spcAft>
                      </a:pPr>
                      <a:r>
                        <a:rPr lang="en-US" sz="1800" b="1" dirty="0">
                          <a:effectLst/>
                          <a:latin typeface="Arial" panose="020B0604020202020204" pitchFamily="34" charset="0"/>
                          <a:cs typeface="Arial" panose="020B0604020202020204" pitchFamily="34" charset="0"/>
                        </a:rPr>
                        <a:t>Favorable</a:t>
                      </a:r>
                      <a:r>
                        <a:rPr lang="en-US" sz="1800" b="1" baseline="0" dirty="0">
                          <a:effectLst/>
                          <a:latin typeface="Arial" panose="020B0604020202020204" pitchFamily="34" charset="0"/>
                          <a:cs typeface="Arial" panose="020B0604020202020204" pitchFamily="34" charset="0"/>
                        </a:rPr>
                        <a:t> </a:t>
                      </a:r>
                      <a:r>
                        <a:rPr lang="en-US" sz="1800" b="1" dirty="0">
                          <a:effectLst/>
                          <a:latin typeface="Arial" panose="020B0604020202020204" pitchFamily="34" charset="0"/>
                          <a:cs typeface="Arial" panose="020B0604020202020204" pitchFamily="34" charset="0"/>
                        </a:rPr>
                        <a:t>Outcome (</a:t>
                      </a:r>
                      <a:r>
                        <a:rPr lang="en-US" sz="1800" b="1" dirty="0" err="1">
                          <a:effectLst/>
                          <a:latin typeface="Arial" panose="020B0604020202020204" pitchFamily="34" charset="0"/>
                          <a:cs typeface="Arial" panose="020B0604020202020204" pitchFamily="34" charset="0"/>
                        </a:rPr>
                        <a:t>mRS</a:t>
                      </a:r>
                      <a:r>
                        <a:rPr lang="en-US" sz="1800" b="1" dirty="0">
                          <a:effectLst/>
                          <a:latin typeface="Arial" panose="020B0604020202020204" pitchFamily="34" charset="0"/>
                          <a:cs typeface="Arial" panose="020B0604020202020204" pitchFamily="34" charset="0"/>
                        </a:rPr>
                        <a:t> 0 -3)</a:t>
                      </a:r>
                      <a:endParaRPr lang="en-US" sz="1800" b="1" dirty="0">
                        <a:effectLst/>
                        <a:latin typeface="Arial" panose="020B0604020202020204" pitchFamily="34" charset="0"/>
                        <a:ea typeface="Times New Roman"/>
                        <a:cs typeface="Arial" panose="020B0604020202020204" pitchFamily="34" charset="0"/>
                      </a:endParaRPr>
                    </a:p>
                  </a:txBody>
                  <a:tcPr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4.15</a:t>
                      </a:r>
                      <a:endParaRPr lang="en-US" sz="1800" dirty="0">
                        <a:effectLst/>
                        <a:latin typeface="Arial" panose="020B0604020202020204" pitchFamily="34" charset="0"/>
                        <a:ea typeface="Times New Roman"/>
                        <a:cs typeface="Arial" panose="020B0604020202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2.81-6.13</a:t>
                      </a:r>
                      <a:endParaRPr lang="en-US" sz="1800" dirty="0">
                        <a:effectLst/>
                        <a:latin typeface="Arial" panose="020B0604020202020204" pitchFamily="34" charset="0"/>
                        <a:ea typeface="Times New Roman"/>
                        <a:cs typeface="Arial" panose="020B0604020202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1800" b="1" dirty="0">
                          <a:effectLst/>
                          <a:latin typeface="Arial" panose="020B0604020202020204" pitchFamily="34" charset="0"/>
                          <a:cs typeface="Arial" panose="020B0604020202020204" pitchFamily="34" charset="0"/>
                        </a:rPr>
                        <a:t>&lt;0.0001</a:t>
                      </a:r>
                      <a:endParaRPr lang="en-US" sz="1800" b="1" dirty="0">
                        <a:effectLst/>
                        <a:latin typeface="Arial" panose="020B0604020202020204" pitchFamily="34" charset="0"/>
                        <a:ea typeface="Times New Roman"/>
                        <a:cs typeface="Arial" panose="020B0604020202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20040">
                <a:tc>
                  <a:txBody>
                    <a:bodyPr/>
                    <a:lstStyle/>
                    <a:p>
                      <a:pPr marL="0" marR="0">
                        <a:lnSpc>
                          <a:spcPct val="115000"/>
                        </a:lnSpc>
                        <a:spcBef>
                          <a:spcPts val="0"/>
                        </a:spcBef>
                        <a:spcAft>
                          <a:spcPts val="0"/>
                        </a:spcAft>
                      </a:pPr>
                      <a:r>
                        <a:rPr lang="en-US" sz="1800" b="1" dirty="0">
                          <a:effectLst/>
                          <a:latin typeface="Arial" panose="020B0604020202020204" pitchFamily="34" charset="0"/>
                          <a:cs typeface="Arial" panose="020B0604020202020204" pitchFamily="34" charset="0"/>
                        </a:rPr>
                        <a:t>Mortality</a:t>
                      </a:r>
                      <a:endParaRPr lang="en-US" sz="1800" b="1" dirty="0">
                        <a:effectLst/>
                        <a:latin typeface="Arial" panose="020B0604020202020204" pitchFamily="34" charset="0"/>
                        <a:ea typeface="Times New Roman"/>
                        <a:cs typeface="Arial" panose="020B0604020202020204" pitchFamily="34" charset="0"/>
                      </a:endParaRPr>
                    </a:p>
                  </a:txBody>
                  <a:tcPr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0.29</a:t>
                      </a:r>
                      <a:endParaRPr lang="en-US" sz="1800" dirty="0">
                        <a:effectLst/>
                        <a:latin typeface="Arial" panose="020B0604020202020204" pitchFamily="34" charset="0"/>
                        <a:ea typeface="Times New Roman"/>
                        <a:cs typeface="Arial" panose="020B0604020202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0.20-0.42</a:t>
                      </a:r>
                      <a:endParaRPr lang="en-US" sz="1800" dirty="0">
                        <a:effectLst/>
                        <a:latin typeface="Arial" panose="020B0604020202020204" pitchFamily="34" charset="0"/>
                        <a:ea typeface="Times New Roman"/>
                        <a:cs typeface="Arial" panose="020B0604020202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1800" b="1" dirty="0">
                          <a:effectLst/>
                          <a:latin typeface="Arial" panose="020B0604020202020204" pitchFamily="34" charset="0"/>
                          <a:cs typeface="Arial" panose="020B0604020202020204" pitchFamily="34" charset="0"/>
                        </a:rPr>
                        <a:t>&lt;0.0001</a:t>
                      </a:r>
                      <a:endParaRPr lang="en-US" sz="1800" b="1" dirty="0">
                        <a:effectLst/>
                        <a:latin typeface="Arial" panose="020B0604020202020204" pitchFamily="34" charset="0"/>
                        <a:ea typeface="Times New Roman"/>
                        <a:cs typeface="Arial" panose="020B0604020202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bl>
          </a:graphicData>
        </a:graphic>
      </p:graphicFrame>
      <p:sp>
        <p:nvSpPr>
          <p:cNvPr id="4" name="TextBox 3"/>
          <p:cNvSpPr txBox="1"/>
          <p:nvPr/>
        </p:nvSpPr>
        <p:spPr>
          <a:xfrm>
            <a:off x="1608056" y="838201"/>
            <a:ext cx="8816450" cy="461665"/>
          </a:xfrm>
          <a:prstGeom prst="rect">
            <a:avLst/>
          </a:prstGeom>
          <a:solidFill>
            <a:schemeClr val="accent5">
              <a:lumMod val="60000"/>
              <a:lumOff val="40000"/>
            </a:schemeClr>
          </a:solidFill>
          <a:ln>
            <a:solidFill>
              <a:schemeClr val="bg1"/>
            </a:solidFill>
          </a:ln>
          <a:effectLst>
            <a:outerShdw blurRad="50800" dist="38100" dir="2700000" algn="tl" rotWithShape="0">
              <a:prstClr val="black">
                <a:alpha val="40000"/>
              </a:prstClr>
            </a:outerShdw>
          </a:effectLst>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Non-lobar ICH</a:t>
            </a:r>
          </a:p>
        </p:txBody>
      </p:sp>
      <p:sp>
        <p:nvSpPr>
          <p:cNvPr id="8" name="TextBox 7"/>
          <p:cNvSpPr txBox="1"/>
          <p:nvPr/>
        </p:nvSpPr>
        <p:spPr>
          <a:xfrm>
            <a:off x="1596390" y="3729991"/>
            <a:ext cx="8828116" cy="461665"/>
          </a:xfrm>
          <a:prstGeom prst="rect">
            <a:avLst/>
          </a:prstGeom>
          <a:solidFill>
            <a:schemeClr val="accent2">
              <a:lumMod val="75000"/>
            </a:schemeClr>
          </a:solidFill>
          <a:ln>
            <a:solidFill>
              <a:schemeClr val="bg1"/>
            </a:solidFill>
          </a:ln>
          <a:effectLst>
            <a:outerShdw blurRad="50800" dist="38100" dir="2700000" algn="tl" rotWithShape="0">
              <a:prstClr val="black">
                <a:alpha val="40000"/>
              </a:prstClr>
            </a:outerShdw>
          </a:effectLst>
        </p:spPr>
        <p:txBody>
          <a:bodyPr wrap="square" rtlCol="0">
            <a:spAutoFit/>
          </a:bodyPr>
          <a:lstStyle/>
          <a:p>
            <a:pPr algn="ctr"/>
            <a:r>
              <a:rPr lang="en-US" sz="2400" b="1" dirty="0">
                <a:solidFill>
                  <a:schemeClr val="bg1"/>
                </a:solidFill>
                <a:latin typeface="Times New Roman" panose="02020603050405020304" pitchFamily="18" charset="0"/>
                <a:cs typeface="Times New Roman" panose="02020603050405020304" pitchFamily="18" charset="0"/>
              </a:rPr>
              <a:t>Lobar ICH</a:t>
            </a:r>
          </a:p>
        </p:txBody>
      </p:sp>
      <p:graphicFrame>
        <p:nvGraphicFramePr>
          <p:cNvPr id="2" name="Table 1"/>
          <p:cNvGraphicFramePr>
            <a:graphicFrameLocks noGrp="1"/>
          </p:cNvGraphicFramePr>
          <p:nvPr>
            <p:extLst>
              <p:ext uri="{D42A27DB-BD31-4B8C-83A1-F6EECF244321}">
                <p14:modId xmlns:p14="http://schemas.microsoft.com/office/powerpoint/2010/main" val="1273516895"/>
              </p:ext>
            </p:extLst>
          </p:nvPr>
        </p:nvGraphicFramePr>
        <p:xfrm>
          <a:off x="1607475" y="2625434"/>
          <a:ext cx="8816451" cy="960120"/>
        </p:xfrm>
        <a:graphic>
          <a:graphicData uri="http://schemas.openxmlformats.org/drawingml/2006/table">
            <a:tbl>
              <a:tblPr firstRow="1" firstCol="1" bandRow="1">
                <a:effectLst>
                  <a:outerShdw blurRad="50800" dist="38100" dir="2700000" algn="tl" rotWithShape="0">
                    <a:prstClr val="black">
                      <a:alpha val="40000"/>
                    </a:prstClr>
                  </a:outerShdw>
                </a:effectLst>
                <a:tableStyleId>{2D5ABB26-0587-4C30-8999-92F81FD0307C}</a:tableStyleId>
              </a:tblPr>
              <a:tblGrid>
                <a:gridCol w="3569734">
                  <a:extLst>
                    <a:ext uri="{9D8B030D-6E8A-4147-A177-3AD203B41FA5}">
                      <a16:colId xmlns:a16="http://schemas.microsoft.com/office/drawing/2014/main" val="20000"/>
                    </a:ext>
                  </a:extLst>
                </a:gridCol>
                <a:gridCol w="1456629">
                  <a:extLst>
                    <a:ext uri="{9D8B030D-6E8A-4147-A177-3AD203B41FA5}">
                      <a16:colId xmlns:a16="http://schemas.microsoft.com/office/drawing/2014/main" val="20001"/>
                    </a:ext>
                  </a:extLst>
                </a:gridCol>
                <a:gridCol w="1895044">
                  <a:extLst>
                    <a:ext uri="{9D8B030D-6E8A-4147-A177-3AD203B41FA5}">
                      <a16:colId xmlns:a16="http://schemas.microsoft.com/office/drawing/2014/main" val="20002"/>
                    </a:ext>
                  </a:extLst>
                </a:gridCol>
                <a:gridCol w="1895044">
                  <a:extLst>
                    <a:ext uri="{9D8B030D-6E8A-4147-A177-3AD203B41FA5}">
                      <a16:colId xmlns:a16="http://schemas.microsoft.com/office/drawing/2014/main" val="20003"/>
                    </a:ext>
                  </a:extLst>
                </a:gridCol>
              </a:tblGrid>
              <a:tr h="320040">
                <a:tc>
                  <a:txBody>
                    <a:bodyPr/>
                    <a:lstStyle/>
                    <a:p>
                      <a:pPr marL="0" marR="0">
                        <a:lnSpc>
                          <a:spcPct val="115000"/>
                        </a:lnSpc>
                        <a:spcBef>
                          <a:spcPts val="0"/>
                        </a:spcBef>
                        <a:spcAft>
                          <a:spcPts val="0"/>
                        </a:spcAft>
                      </a:pPr>
                      <a:r>
                        <a:rPr lang="en-US" sz="1800" b="1" dirty="0">
                          <a:effectLst/>
                          <a:latin typeface="Arial" panose="020B0604020202020204" pitchFamily="34" charset="0"/>
                          <a:cs typeface="Arial" panose="020B0604020202020204" pitchFamily="34" charset="0"/>
                        </a:rPr>
                        <a:t>All-cause</a:t>
                      </a:r>
                      <a:r>
                        <a:rPr lang="en-US" sz="1800" b="1" baseline="0" dirty="0">
                          <a:effectLst/>
                          <a:latin typeface="Arial" panose="020B0604020202020204" pitchFamily="34" charset="0"/>
                          <a:cs typeface="Arial" panose="020B0604020202020204" pitchFamily="34" charset="0"/>
                        </a:rPr>
                        <a:t> </a:t>
                      </a:r>
                      <a:r>
                        <a:rPr lang="en-US" sz="1800" b="1" dirty="0">
                          <a:effectLst/>
                          <a:latin typeface="Arial" panose="020B0604020202020204" pitchFamily="34" charset="0"/>
                          <a:cs typeface="Arial" panose="020B0604020202020204" pitchFamily="34" charset="0"/>
                        </a:rPr>
                        <a:t>Stroke</a:t>
                      </a:r>
                      <a:endParaRPr lang="en-US" sz="1800" b="1" dirty="0">
                        <a:effectLst/>
                        <a:latin typeface="Arial" panose="020B0604020202020204" pitchFamily="34" charset="0"/>
                        <a:ea typeface="Times New Roman"/>
                        <a:cs typeface="Arial" panose="020B0604020202020204" pitchFamily="34" charset="0"/>
                      </a:endParaRPr>
                    </a:p>
                  </a:txBody>
                  <a:tcPr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0.45</a:t>
                      </a:r>
                      <a:endParaRPr lang="en-US" sz="1800" dirty="0">
                        <a:effectLst/>
                        <a:latin typeface="Arial" panose="020B0604020202020204" pitchFamily="34" charset="0"/>
                        <a:ea typeface="Times New Roman"/>
                        <a:cs typeface="Arial" panose="020B0604020202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0.28-0.71</a:t>
                      </a:r>
                      <a:endParaRPr lang="en-US" sz="1800" dirty="0">
                        <a:effectLst/>
                        <a:latin typeface="Arial" panose="020B0604020202020204" pitchFamily="34" charset="0"/>
                        <a:ea typeface="Times New Roman"/>
                        <a:cs typeface="Arial" panose="020B0604020202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800" b="1" dirty="0">
                          <a:effectLst/>
                          <a:latin typeface="Arial" panose="020B0604020202020204" pitchFamily="34" charset="0"/>
                          <a:cs typeface="Arial" panose="020B0604020202020204" pitchFamily="34" charset="0"/>
                        </a:rPr>
                        <a:t>0.0008</a:t>
                      </a:r>
                      <a:endParaRPr lang="en-US" sz="1800" b="1" dirty="0">
                        <a:effectLst/>
                        <a:latin typeface="Arial" panose="020B0604020202020204" pitchFamily="34" charset="0"/>
                        <a:ea typeface="Times New Roman"/>
                        <a:cs typeface="Arial" panose="020B0604020202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320040">
                <a:tc>
                  <a:txBody>
                    <a:bodyPr/>
                    <a:lstStyle/>
                    <a:p>
                      <a:pPr marL="0" marR="0" indent="0">
                        <a:lnSpc>
                          <a:spcPct val="115000"/>
                        </a:lnSpc>
                        <a:spcBef>
                          <a:spcPts val="0"/>
                        </a:spcBef>
                        <a:spcAft>
                          <a:spcPts val="0"/>
                        </a:spcAft>
                        <a:buFontTx/>
                        <a:buNone/>
                      </a:pPr>
                      <a:r>
                        <a:rPr lang="en-US" sz="1800" b="1" dirty="0">
                          <a:effectLst/>
                          <a:latin typeface="Arial" panose="020B0604020202020204" pitchFamily="34" charset="0"/>
                          <a:cs typeface="Arial" panose="020B0604020202020204" pitchFamily="34" charset="0"/>
                        </a:rPr>
                        <a:t> - Recurrent</a:t>
                      </a:r>
                      <a:r>
                        <a:rPr lang="en-US" sz="1800" b="1" baseline="0" dirty="0">
                          <a:effectLst/>
                          <a:latin typeface="Arial" panose="020B0604020202020204" pitchFamily="34" charset="0"/>
                          <a:cs typeface="Arial" panose="020B0604020202020204" pitchFamily="34" charset="0"/>
                        </a:rPr>
                        <a:t> </a:t>
                      </a:r>
                      <a:r>
                        <a:rPr lang="en-US" sz="1800" b="1" dirty="0">
                          <a:effectLst/>
                          <a:latin typeface="Arial" panose="020B0604020202020204" pitchFamily="34" charset="0"/>
                          <a:cs typeface="Arial" panose="020B0604020202020204" pitchFamily="34" charset="0"/>
                        </a:rPr>
                        <a:t>ICH</a:t>
                      </a:r>
                      <a:endParaRPr lang="en-US" sz="1800" b="1" dirty="0">
                        <a:effectLst/>
                        <a:latin typeface="Arial" panose="020B0604020202020204" pitchFamily="34" charset="0"/>
                        <a:ea typeface="Times New Roman"/>
                        <a:cs typeface="Arial" panose="020B0604020202020204" pitchFamily="34" charset="0"/>
                      </a:endParaRPr>
                    </a:p>
                  </a:txBody>
                  <a:tcPr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1.12</a:t>
                      </a:r>
                      <a:endParaRPr lang="en-US" sz="1800" dirty="0">
                        <a:effectLst/>
                        <a:latin typeface="Arial" panose="020B0604020202020204" pitchFamily="34" charset="0"/>
                        <a:ea typeface="Times New Roman"/>
                        <a:cs typeface="Arial" panose="020B0604020202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0.94-1.34</a:t>
                      </a:r>
                      <a:endParaRPr lang="en-US" sz="1800" dirty="0">
                        <a:effectLst/>
                        <a:latin typeface="Arial" panose="020B0604020202020204" pitchFamily="34" charset="0"/>
                        <a:ea typeface="Times New Roman"/>
                        <a:cs typeface="Arial" panose="020B0604020202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0.22</a:t>
                      </a:r>
                      <a:endParaRPr lang="en-US" sz="1800" dirty="0">
                        <a:effectLst/>
                        <a:latin typeface="Arial" panose="020B0604020202020204" pitchFamily="34" charset="0"/>
                        <a:ea typeface="Times New Roman"/>
                        <a:cs typeface="Arial" panose="020B0604020202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320040">
                <a:tc>
                  <a:txBody>
                    <a:bodyPr/>
                    <a:lstStyle/>
                    <a:p>
                      <a:pPr marL="0" marR="0">
                        <a:lnSpc>
                          <a:spcPct val="115000"/>
                        </a:lnSpc>
                        <a:spcBef>
                          <a:spcPts val="0"/>
                        </a:spcBef>
                        <a:spcAft>
                          <a:spcPts val="0"/>
                        </a:spcAft>
                      </a:pPr>
                      <a:r>
                        <a:rPr lang="en-US" sz="1800" b="1" dirty="0">
                          <a:effectLst/>
                          <a:latin typeface="Arial" panose="020B0604020202020204" pitchFamily="34" charset="0"/>
                          <a:cs typeface="Arial" panose="020B0604020202020204" pitchFamily="34" charset="0"/>
                        </a:rPr>
                        <a:t> - Ischemic</a:t>
                      </a:r>
                      <a:r>
                        <a:rPr lang="en-US" sz="1800" b="1" baseline="0" dirty="0">
                          <a:effectLst/>
                          <a:latin typeface="Arial" panose="020B0604020202020204" pitchFamily="34" charset="0"/>
                          <a:cs typeface="Arial" panose="020B0604020202020204" pitchFamily="34" charset="0"/>
                        </a:rPr>
                        <a:t> </a:t>
                      </a:r>
                      <a:r>
                        <a:rPr lang="en-US" sz="1800" b="1" dirty="0">
                          <a:effectLst/>
                          <a:latin typeface="Arial" panose="020B0604020202020204" pitchFamily="34" charset="0"/>
                          <a:cs typeface="Arial" panose="020B0604020202020204" pitchFamily="34" charset="0"/>
                        </a:rPr>
                        <a:t>Stroke</a:t>
                      </a:r>
                      <a:endParaRPr lang="en-US" sz="1800" b="1" dirty="0">
                        <a:effectLst/>
                        <a:latin typeface="Arial" panose="020B0604020202020204" pitchFamily="34" charset="0"/>
                        <a:ea typeface="Times New Roman"/>
                        <a:cs typeface="Arial" panose="020B0604020202020204" pitchFamily="34" charset="0"/>
                      </a:endParaRPr>
                    </a:p>
                  </a:txBody>
                  <a:tcPr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0.42</a:t>
                      </a:r>
                      <a:endParaRPr lang="en-US" sz="1800" dirty="0">
                        <a:effectLst/>
                        <a:latin typeface="Arial" panose="020B0604020202020204" pitchFamily="34" charset="0"/>
                        <a:ea typeface="Times New Roman"/>
                        <a:cs typeface="Arial" panose="020B0604020202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0.22-0.81</a:t>
                      </a:r>
                      <a:endParaRPr lang="en-US" sz="1800" dirty="0">
                        <a:effectLst/>
                        <a:latin typeface="Arial" panose="020B0604020202020204" pitchFamily="34" charset="0"/>
                        <a:ea typeface="Times New Roman"/>
                        <a:cs typeface="Arial" panose="020B0604020202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800" b="1" dirty="0">
                          <a:effectLst/>
                          <a:latin typeface="Arial" panose="020B0604020202020204" pitchFamily="34" charset="0"/>
                          <a:cs typeface="Arial" panose="020B0604020202020204" pitchFamily="34" charset="0"/>
                        </a:rPr>
                        <a:t>0.011</a:t>
                      </a:r>
                      <a:endParaRPr lang="en-US" sz="1800" b="1" dirty="0">
                        <a:effectLst/>
                        <a:latin typeface="Arial" panose="020B0604020202020204" pitchFamily="34" charset="0"/>
                        <a:ea typeface="Times New Roman"/>
                        <a:cs typeface="Arial" panose="020B0604020202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181504969"/>
              </p:ext>
            </p:extLst>
          </p:nvPr>
        </p:nvGraphicFramePr>
        <p:xfrm>
          <a:off x="1607475" y="5506140"/>
          <a:ext cx="8815869" cy="960120"/>
        </p:xfrm>
        <a:graphic>
          <a:graphicData uri="http://schemas.openxmlformats.org/drawingml/2006/table">
            <a:tbl>
              <a:tblPr firstRow="1" firstCol="1" bandRow="1">
                <a:effectLst>
                  <a:outerShdw blurRad="50800" dist="38100" dir="2700000" algn="tl" rotWithShape="0">
                    <a:prstClr val="black">
                      <a:alpha val="40000"/>
                    </a:prstClr>
                  </a:outerShdw>
                </a:effectLst>
                <a:tableStyleId>{2D5ABB26-0587-4C30-8999-92F81FD0307C}</a:tableStyleId>
              </a:tblPr>
              <a:tblGrid>
                <a:gridCol w="3569734">
                  <a:extLst>
                    <a:ext uri="{9D8B030D-6E8A-4147-A177-3AD203B41FA5}">
                      <a16:colId xmlns:a16="http://schemas.microsoft.com/office/drawing/2014/main" val="20000"/>
                    </a:ext>
                  </a:extLst>
                </a:gridCol>
                <a:gridCol w="1456297">
                  <a:extLst>
                    <a:ext uri="{9D8B030D-6E8A-4147-A177-3AD203B41FA5}">
                      <a16:colId xmlns:a16="http://schemas.microsoft.com/office/drawing/2014/main" val="20001"/>
                    </a:ext>
                  </a:extLst>
                </a:gridCol>
                <a:gridCol w="1894919">
                  <a:extLst>
                    <a:ext uri="{9D8B030D-6E8A-4147-A177-3AD203B41FA5}">
                      <a16:colId xmlns:a16="http://schemas.microsoft.com/office/drawing/2014/main" val="20002"/>
                    </a:ext>
                  </a:extLst>
                </a:gridCol>
                <a:gridCol w="1894919">
                  <a:extLst>
                    <a:ext uri="{9D8B030D-6E8A-4147-A177-3AD203B41FA5}">
                      <a16:colId xmlns:a16="http://schemas.microsoft.com/office/drawing/2014/main" val="20003"/>
                    </a:ext>
                  </a:extLst>
                </a:gridCol>
              </a:tblGrid>
              <a:tr h="320040">
                <a:tc>
                  <a:txBody>
                    <a:bodyPr/>
                    <a:lstStyle/>
                    <a:p>
                      <a:pPr marL="0" marR="0">
                        <a:lnSpc>
                          <a:spcPct val="115000"/>
                        </a:lnSpc>
                        <a:spcBef>
                          <a:spcPts val="0"/>
                        </a:spcBef>
                        <a:spcAft>
                          <a:spcPts val="0"/>
                        </a:spcAft>
                      </a:pPr>
                      <a:r>
                        <a:rPr lang="en-US" sz="1800" b="1" dirty="0">
                          <a:effectLst/>
                          <a:latin typeface="Arial" panose="020B0604020202020204" pitchFamily="34" charset="0"/>
                          <a:cs typeface="Arial" panose="020B0604020202020204" pitchFamily="34" charset="0"/>
                        </a:rPr>
                        <a:t>All-cause</a:t>
                      </a:r>
                      <a:r>
                        <a:rPr lang="en-US" sz="1800" b="1" baseline="0" dirty="0">
                          <a:effectLst/>
                          <a:latin typeface="Arial" panose="020B0604020202020204" pitchFamily="34" charset="0"/>
                          <a:cs typeface="Arial" panose="020B0604020202020204" pitchFamily="34" charset="0"/>
                        </a:rPr>
                        <a:t> </a:t>
                      </a:r>
                      <a:r>
                        <a:rPr lang="en-US" sz="1800" b="1" dirty="0">
                          <a:effectLst/>
                          <a:latin typeface="Arial" panose="020B0604020202020204" pitchFamily="34" charset="0"/>
                          <a:cs typeface="Arial" panose="020B0604020202020204" pitchFamily="34" charset="0"/>
                        </a:rPr>
                        <a:t>Stroke</a:t>
                      </a:r>
                      <a:endParaRPr lang="en-US" sz="1800" b="1" dirty="0">
                        <a:effectLst/>
                        <a:latin typeface="Arial" panose="020B0604020202020204" pitchFamily="34" charset="0"/>
                        <a:ea typeface="Times New Roman"/>
                        <a:cs typeface="Arial" panose="020B0604020202020204" pitchFamily="34" charset="0"/>
                      </a:endParaRPr>
                    </a:p>
                  </a:txBody>
                  <a:tcPr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0.51</a:t>
                      </a:r>
                      <a:endParaRPr lang="en-US" sz="1800" dirty="0">
                        <a:effectLst/>
                        <a:latin typeface="Arial" panose="020B0604020202020204" pitchFamily="34" charset="0"/>
                        <a:ea typeface="Times New Roman"/>
                        <a:cs typeface="Arial" panose="020B0604020202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0.32-0.80</a:t>
                      </a:r>
                      <a:endParaRPr lang="en-US" sz="1800" dirty="0">
                        <a:effectLst/>
                        <a:latin typeface="Arial" panose="020B0604020202020204" pitchFamily="34" charset="0"/>
                        <a:ea typeface="Times New Roman"/>
                        <a:cs typeface="Arial" panose="020B0604020202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1800" b="1" dirty="0">
                          <a:effectLst/>
                          <a:latin typeface="Arial" panose="020B0604020202020204" pitchFamily="34" charset="0"/>
                          <a:cs typeface="Arial" panose="020B0604020202020204" pitchFamily="34" charset="0"/>
                        </a:rPr>
                        <a:t>0.004</a:t>
                      </a:r>
                      <a:endParaRPr lang="en-US" sz="1800" b="1" dirty="0">
                        <a:effectLst/>
                        <a:latin typeface="Arial" panose="020B0604020202020204" pitchFamily="34" charset="0"/>
                        <a:ea typeface="Times New Roman"/>
                        <a:cs typeface="Arial" panose="020B0604020202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320040">
                <a:tc>
                  <a:txBody>
                    <a:bodyPr/>
                    <a:lstStyle/>
                    <a:p>
                      <a:pPr marL="0" marR="0" indent="0">
                        <a:lnSpc>
                          <a:spcPct val="115000"/>
                        </a:lnSpc>
                        <a:spcBef>
                          <a:spcPts val="0"/>
                        </a:spcBef>
                        <a:spcAft>
                          <a:spcPts val="0"/>
                        </a:spcAft>
                        <a:buFontTx/>
                        <a:buNone/>
                      </a:pPr>
                      <a:r>
                        <a:rPr lang="en-US" sz="1800" b="1" dirty="0">
                          <a:effectLst/>
                          <a:latin typeface="Arial" panose="020B0604020202020204" pitchFamily="34" charset="0"/>
                          <a:cs typeface="Arial" panose="020B0604020202020204" pitchFamily="34" charset="0"/>
                        </a:rPr>
                        <a:t> - Recurrent</a:t>
                      </a:r>
                      <a:r>
                        <a:rPr lang="en-US" sz="1800" b="1" baseline="0" dirty="0">
                          <a:effectLst/>
                          <a:latin typeface="Arial" panose="020B0604020202020204" pitchFamily="34" charset="0"/>
                          <a:cs typeface="Arial" panose="020B0604020202020204" pitchFamily="34" charset="0"/>
                        </a:rPr>
                        <a:t> </a:t>
                      </a:r>
                      <a:r>
                        <a:rPr lang="en-US" sz="1800" b="1" dirty="0">
                          <a:effectLst/>
                          <a:latin typeface="Arial" panose="020B0604020202020204" pitchFamily="34" charset="0"/>
                          <a:cs typeface="Arial" panose="020B0604020202020204" pitchFamily="34" charset="0"/>
                        </a:rPr>
                        <a:t>ICH</a:t>
                      </a:r>
                      <a:endParaRPr lang="en-US" sz="1800" b="1" dirty="0">
                        <a:effectLst/>
                        <a:latin typeface="Arial" panose="020B0604020202020204" pitchFamily="34" charset="0"/>
                        <a:ea typeface="Times New Roman"/>
                        <a:cs typeface="Arial" panose="020B0604020202020204" pitchFamily="34" charset="0"/>
                      </a:endParaRPr>
                    </a:p>
                  </a:txBody>
                  <a:tcPr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1.26</a:t>
                      </a:r>
                      <a:endParaRPr lang="en-US" sz="1800" dirty="0">
                        <a:effectLst/>
                        <a:latin typeface="Arial" panose="020B0604020202020204" pitchFamily="34" charset="0"/>
                        <a:ea typeface="Times New Roman"/>
                        <a:cs typeface="Arial" panose="020B0604020202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0.99-1.60</a:t>
                      </a:r>
                      <a:endParaRPr lang="en-US" sz="1800" dirty="0">
                        <a:effectLst/>
                        <a:latin typeface="Arial" panose="020B0604020202020204" pitchFamily="34" charset="0"/>
                        <a:ea typeface="Times New Roman"/>
                        <a:cs typeface="Arial" panose="020B0604020202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0.059</a:t>
                      </a:r>
                      <a:endParaRPr lang="en-US" sz="1800" dirty="0">
                        <a:effectLst/>
                        <a:latin typeface="Arial" panose="020B0604020202020204" pitchFamily="34" charset="0"/>
                        <a:ea typeface="Times New Roman"/>
                        <a:cs typeface="Arial" panose="020B0604020202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20040">
                <a:tc>
                  <a:txBody>
                    <a:bodyPr/>
                    <a:lstStyle/>
                    <a:p>
                      <a:pPr marL="0" marR="0">
                        <a:lnSpc>
                          <a:spcPct val="115000"/>
                        </a:lnSpc>
                        <a:spcBef>
                          <a:spcPts val="0"/>
                        </a:spcBef>
                        <a:spcAft>
                          <a:spcPts val="0"/>
                        </a:spcAft>
                      </a:pPr>
                      <a:r>
                        <a:rPr lang="en-US" sz="1800" b="1" dirty="0">
                          <a:effectLst/>
                          <a:latin typeface="Arial" panose="020B0604020202020204" pitchFamily="34" charset="0"/>
                          <a:cs typeface="Arial" panose="020B0604020202020204" pitchFamily="34" charset="0"/>
                        </a:rPr>
                        <a:t> - Ischemic</a:t>
                      </a:r>
                      <a:r>
                        <a:rPr lang="en-US" sz="1800" b="1" baseline="0" dirty="0">
                          <a:effectLst/>
                          <a:latin typeface="Arial" panose="020B0604020202020204" pitchFamily="34" charset="0"/>
                          <a:cs typeface="Arial" panose="020B0604020202020204" pitchFamily="34" charset="0"/>
                        </a:rPr>
                        <a:t> </a:t>
                      </a:r>
                      <a:r>
                        <a:rPr lang="en-US" sz="1800" b="1" dirty="0">
                          <a:effectLst/>
                          <a:latin typeface="Arial" panose="020B0604020202020204" pitchFamily="34" charset="0"/>
                          <a:cs typeface="Arial" panose="020B0604020202020204" pitchFamily="34" charset="0"/>
                        </a:rPr>
                        <a:t>Stroke</a:t>
                      </a:r>
                      <a:endParaRPr lang="en-US" sz="1800" b="1" dirty="0">
                        <a:effectLst/>
                        <a:latin typeface="Arial" panose="020B0604020202020204" pitchFamily="34" charset="0"/>
                        <a:ea typeface="Times New Roman"/>
                        <a:cs typeface="Arial" panose="020B0604020202020204" pitchFamily="34" charset="0"/>
                      </a:endParaRPr>
                    </a:p>
                  </a:txBody>
                  <a:tcPr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0.48</a:t>
                      </a:r>
                      <a:endParaRPr lang="en-US" sz="1800" dirty="0">
                        <a:effectLst/>
                        <a:latin typeface="Arial" panose="020B0604020202020204" pitchFamily="34" charset="0"/>
                        <a:ea typeface="Times New Roman"/>
                        <a:cs typeface="Arial" panose="020B0604020202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1800" dirty="0">
                          <a:effectLst/>
                          <a:latin typeface="Arial" panose="020B0604020202020204" pitchFamily="34" charset="0"/>
                          <a:cs typeface="Arial" panose="020B0604020202020204" pitchFamily="34" charset="0"/>
                        </a:rPr>
                        <a:t>0.27-0.85</a:t>
                      </a:r>
                      <a:endParaRPr lang="en-US" sz="1800" dirty="0">
                        <a:effectLst/>
                        <a:latin typeface="Arial" panose="020B0604020202020204" pitchFamily="34" charset="0"/>
                        <a:ea typeface="Times New Roman"/>
                        <a:cs typeface="Arial" panose="020B0604020202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1800" b="1" dirty="0">
                          <a:effectLst/>
                          <a:latin typeface="Arial" panose="020B0604020202020204" pitchFamily="34" charset="0"/>
                          <a:cs typeface="Arial" panose="020B0604020202020204" pitchFamily="34" charset="0"/>
                        </a:rPr>
                        <a:t>0.013</a:t>
                      </a:r>
                      <a:endParaRPr lang="en-US" sz="1800" b="1" dirty="0">
                        <a:effectLst/>
                        <a:latin typeface="Arial" panose="020B0604020202020204" pitchFamily="34" charset="0"/>
                        <a:ea typeface="Times New Roman"/>
                        <a:cs typeface="Arial" panose="020B0604020202020204" pitchFamily="34" charset="0"/>
                      </a:endParaRPr>
                    </a:p>
                  </a:txBody>
                  <a:tcPr marL="18288" marR="1828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6245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93537748"/>
              </p:ext>
            </p:extLst>
          </p:nvPr>
        </p:nvGraphicFramePr>
        <p:xfrm>
          <a:off x="1016948" y="775283"/>
          <a:ext cx="8804201" cy="2194560"/>
        </p:xfrm>
        <a:graphic>
          <a:graphicData uri="http://schemas.openxmlformats.org/drawingml/2006/table">
            <a:tbl>
              <a:tblPr firstRow="1" firstCol="1" bandRow="1">
                <a:effectLst>
                  <a:outerShdw blurRad="50800" dist="38100" algn="l" rotWithShape="0">
                    <a:prstClr val="black">
                      <a:alpha val="40000"/>
                    </a:prstClr>
                  </a:outerShdw>
                </a:effectLst>
                <a:tableStyleId>{2D5ABB26-0587-4C30-8999-92F81FD0307C}</a:tableStyleId>
              </a:tblPr>
              <a:tblGrid>
                <a:gridCol w="2174171">
                  <a:extLst>
                    <a:ext uri="{9D8B030D-6E8A-4147-A177-3AD203B41FA5}">
                      <a16:colId xmlns:a16="http://schemas.microsoft.com/office/drawing/2014/main" val="20000"/>
                    </a:ext>
                  </a:extLst>
                </a:gridCol>
                <a:gridCol w="1015032">
                  <a:extLst>
                    <a:ext uri="{9D8B030D-6E8A-4147-A177-3AD203B41FA5}">
                      <a16:colId xmlns:a16="http://schemas.microsoft.com/office/drawing/2014/main" val="20001"/>
                    </a:ext>
                  </a:extLst>
                </a:gridCol>
                <a:gridCol w="1520744">
                  <a:extLst>
                    <a:ext uri="{9D8B030D-6E8A-4147-A177-3AD203B41FA5}">
                      <a16:colId xmlns:a16="http://schemas.microsoft.com/office/drawing/2014/main" val="20002"/>
                    </a:ext>
                  </a:extLst>
                </a:gridCol>
                <a:gridCol w="882630">
                  <a:extLst>
                    <a:ext uri="{9D8B030D-6E8A-4147-A177-3AD203B41FA5}">
                      <a16:colId xmlns:a16="http://schemas.microsoft.com/office/drawing/2014/main" val="20003"/>
                    </a:ext>
                  </a:extLst>
                </a:gridCol>
                <a:gridCol w="964011">
                  <a:extLst>
                    <a:ext uri="{9D8B030D-6E8A-4147-A177-3AD203B41FA5}">
                      <a16:colId xmlns:a16="http://schemas.microsoft.com/office/drawing/2014/main" val="20004"/>
                    </a:ext>
                  </a:extLst>
                </a:gridCol>
                <a:gridCol w="1364983">
                  <a:extLst>
                    <a:ext uri="{9D8B030D-6E8A-4147-A177-3AD203B41FA5}">
                      <a16:colId xmlns:a16="http://schemas.microsoft.com/office/drawing/2014/main" val="20005"/>
                    </a:ext>
                  </a:extLst>
                </a:gridCol>
                <a:gridCol w="882630">
                  <a:extLst>
                    <a:ext uri="{9D8B030D-6E8A-4147-A177-3AD203B41FA5}">
                      <a16:colId xmlns:a16="http://schemas.microsoft.com/office/drawing/2014/main" val="20006"/>
                    </a:ext>
                  </a:extLst>
                </a:gridCol>
              </a:tblGrid>
              <a:tr h="54864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effectLst/>
                          <a:latin typeface="Arial" panose="020B0604020202020204" pitchFamily="34" charset="0"/>
                          <a:cs typeface="Arial" panose="020B0604020202020204" pitchFamily="34" charset="0"/>
                        </a:rPr>
                        <a:t>Outcome at 1 Year</a:t>
                      </a:r>
                      <a:endParaRPr lang="en-US" sz="1400" b="1" dirty="0">
                        <a:effectLst/>
                        <a:latin typeface="Arial" panose="020B0604020202020204" pitchFamily="34" charset="0"/>
                        <a:ea typeface="Times New Roman"/>
                        <a:cs typeface="Arial" panose="020B0604020202020204" pitchFamily="34" charset="0"/>
                      </a:endParaRPr>
                    </a:p>
                  </a:txBody>
                  <a:tcPr marR="32805"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gridSpan="3">
                  <a:txBody>
                    <a:bodyPr/>
                    <a:lstStyle/>
                    <a:p>
                      <a:pPr marL="0" marR="0" algn="ctr">
                        <a:lnSpc>
                          <a:spcPct val="115000"/>
                        </a:lnSpc>
                        <a:spcBef>
                          <a:spcPts val="0"/>
                        </a:spcBef>
                        <a:spcAft>
                          <a:spcPts val="0"/>
                        </a:spcAft>
                      </a:pPr>
                      <a:r>
                        <a:rPr lang="en-US" sz="1400" b="1" dirty="0">
                          <a:effectLst/>
                          <a:latin typeface="Arial" panose="020B0604020202020204" pitchFamily="34" charset="0"/>
                          <a:cs typeface="Arial" panose="020B0604020202020204" pitchFamily="34" charset="0"/>
                        </a:rPr>
                        <a:t>Unadjusted</a:t>
                      </a:r>
                      <a:endParaRPr lang="en-US" sz="1400" b="1" dirty="0">
                        <a:effectLst/>
                        <a:latin typeface="Arial" panose="020B0604020202020204" pitchFamily="34" charset="0"/>
                        <a:ea typeface="Times New Roman"/>
                        <a:cs typeface="Arial" panose="020B0604020202020204" pitchFamily="34" charset="0"/>
                      </a:endParaRPr>
                    </a:p>
                  </a:txBody>
                  <a:tcPr marL="32805" marR="32805"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400" b="1" dirty="0">
                          <a:effectLst/>
                          <a:latin typeface="Arial" panose="020B0604020202020204" pitchFamily="34" charset="0"/>
                          <a:cs typeface="Arial" panose="020B0604020202020204" pitchFamily="34" charset="0"/>
                        </a:rPr>
                        <a:t>Adjusted</a:t>
                      </a:r>
                      <a:endParaRPr lang="en-US" sz="1400" b="1" dirty="0">
                        <a:effectLst/>
                        <a:latin typeface="Arial" panose="020B0604020202020204" pitchFamily="34" charset="0"/>
                        <a:ea typeface="Times New Roman"/>
                        <a:cs typeface="Arial" panose="020B0604020202020204" pitchFamily="34" charset="0"/>
                      </a:endParaRPr>
                    </a:p>
                  </a:txBody>
                  <a:tcPr marL="32805" marR="32805"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48640">
                <a:tc vMerge="1">
                  <a:txBody>
                    <a:bodyPr/>
                    <a:lstStyle/>
                    <a:p>
                      <a:endParaRPr lang="en-US"/>
                    </a:p>
                  </a:txBody>
                  <a:tcPr/>
                </a:tc>
                <a:tc>
                  <a:txBody>
                    <a:bodyPr/>
                    <a:lstStyle/>
                    <a:p>
                      <a:pPr marL="0" marR="0" algn="ctr">
                        <a:lnSpc>
                          <a:spcPct val="115000"/>
                        </a:lnSpc>
                        <a:spcBef>
                          <a:spcPts val="0"/>
                        </a:spcBef>
                        <a:spcAft>
                          <a:spcPts val="0"/>
                        </a:spcAft>
                      </a:pPr>
                      <a:r>
                        <a:rPr lang="en-US" sz="1400" b="1" dirty="0">
                          <a:effectLst/>
                          <a:latin typeface="Arial" panose="020B0604020202020204" pitchFamily="34" charset="0"/>
                          <a:cs typeface="Arial" panose="020B0604020202020204" pitchFamily="34" charset="0"/>
                        </a:rPr>
                        <a:t>HR</a:t>
                      </a:r>
                      <a:endParaRPr lang="en-US" sz="1400" b="1" dirty="0">
                        <a:effectLst/>
                        <a:latin typeface="Arial" panose="020B0604020202020204" pitchFamily="34" charset="0"/>
                        <a:ea typeface="Times New Roman"/>
                        <a:cs typeface="Arial" panose="020B0604020202020204" pitchFamily="34" charset="0"/>
                      </a:endParaRPr>
                    </a:p>
                  </a:txBody>
                  <a:tcPr marL="32805" marR="32805"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400" b="1" dirty="0">
                          <a:effectLst/>
                          <a:latin typeface="Arial" panose="020B0604020202020204" pitchFamily="34" charset="0"/>
                          <a:cs typeface="Arial" panose="020B0604020202020204" pitchFamily="34" charset="0"/>
                        </a:rPr>
                        <a:t>95% CI</a:t>
                      </a:r>
                      <a:endParaRPr lang="en-US" sz="1400" b="1" dirty="0">
                        <a:effectLst/>
                        <a:latin typeface="Arial" panose="020B0604020202020204" pitchFamily="34" charset="0"/>
                        <a:ea typeface="Times New Roman"/>
                        <a:cs typeface="Arial" panose="020B0604020202020204" pitchFamily="34" charset="0"/>
                      </a:endParaRPr>
                    </a:p>
                  </a:txBody>
                  <a:tcPr marL="32805" marR="328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400" b="1">
                          <a:effectLst/>
                          <a:latin typeface="Arial" panose="020B0604020202020204" pitchFamily="34" charset="0"/>
                          <a:cs typeface="Arial" panose="020B0604020202020204" pitchFamily="34" charset="0"/>
                        </a:rPr>
                        <a:t>p</a:t>
                      </a:r>
                      <a:endParaRPr lang="en-US" sz="1400" b="1">
                        <a:effectLst/>
                        <a:latin typeface="Arial" panose="020B0604020202020204" pitchFamily="34" charset="0"/>
                        <a:ea typeface="Times New Roman"/>
                        <a:cs typeface="Arial" panose="020B0604020202020204" pitchFamily="34" charset="0"/>
                      </a:endParaRPr>
                    </a:p>
                  </a:txBody>
                  <a:tcPr marL="32805" marR="32805"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400" b="1" dirty="0">
                          <a:effectLst/>
                          <a:latin typeface="Arial" panose="020B0604020202020204" pitchFamily="34" charset="0"/>
                          <a:cs typeface="Arial" panose="020B0604020202020204" pitchFamily="34" charset="0"/>
                        </a:rPr>
                        <a:t>HR</a:t>
                      </a:r>
                      <a:endParaRPr lang="en-US" sz="1400" b="1" dirty="0">
                        <a:effectLst/>
                        <a:latin typeface="Arial" panose="020B0604020202020204" pitchFamily="34" charset="0"/>
                        <a:ea typeface="Times New Roman"/>
                        <a:cs typeface="Arial" panose="020B0604020202020204" pitchFamily="34" charset="0"/>
                      </a:endParaRPr>
                    </a:p>
                  </a:txBody>
                  <a:tcPr marL="32805" marR="32805"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marL="0" marR="0" algn="ctr">
                        <a:lnSpc>
                          <a:spcPct val="115000"/>
                        </a:lnSpc>
                        <a:spcBef>
                          <a:spcPts val="0"/>
                        </a:spcBef>
                        <a:spcAft>
                          <a:spcPts val="0"/>
                        </a:spcAft>
                      </a:pPr>
                      <a:r>
                        <a:rPr lang="en-US" sz="1400" b="1" dirty="0">
                          <a:effectLst/>
                          <a:latin typeface="Arial" panose="020B0604020202020204" pitchFamily="34" charset="0"/>
                          <a:cs typeface="Arial" panose="020B0604020202020204" pitchFamily="34" charset="0"/>
                        </a:rPr>
                        <a:t>95% CI</a:t>
                      </a:r>
                      <a:endParaRPr lang="en-US" sz="1400" b="1" dirty="0">
                        <a:effectLst/>
                        <a:latin typeface="Arial" panose="020B0604020202020204" pitchFamily="34" charset="0"/>
                        <a:ea typeface="Times New Roman"/>
                        <a:cs typeface="Arial" panose="020B0604020202020204" pitchFamily="34" charset="0"/>
                      </a:endParaRPr>
                    </a:p>
                  </a:txBody>
                  <a:tcPr marL="32805" marR="328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marL="0" marR="0" algn="ctr">
                        <a:lnSpc>
                          <a:spcPct val="115000"/>
                        </a:lnSpc>
                        <a:spcBef>
                          <a:spcPts val="0"/>
                        </a:spcBef>
                        <a:spcAft>
                          <a:spcPts val="0"/>
                        </a:spcAft>
                      </a:pPr>
                      <a:r>
                        <a:rPr lang="en-US" sz="1400" b="1" dirty="0">
                          <a:effectLst/>
                          <a:latin typeface="Arial" panose="020B0604020202020204" pitchFamily="34" charset="0"/>
                          <a:cs typeface="Arial" panose="020B0604020202020204" pitchFamily="34" charset="0"/>
                        </a:rPr>
                        <a:t>p</a:t>
                      </a:r>
                      <a:endParaRPr lang="en-US" sz="1400" b="1" dirty="0">
                        <a:effectLst/>
                        <a:latin typeface="Arial" panose="020B0604020202020204" pitchFamily="34" charset="0"/>
                        <a:ea typeface="Times New Roman"/>
                        <a:cs typeface="Arial" panose="020B0604020202020204" pitchFamily="34" charset="0"/>
                      </a:endParaRPr>
                    </a:p>
                  </a:txBody>
                  <a:tcPr marL="32805" marR="328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1"/>
                  </a:ext>
                </a:extLst>
              </a:tr>
              <a:tr h="548640">
                <a:tc>
                  <a:txBody>
                    <a:bodyPr/>
                    <a:lstStyle/>
                    <a:p>
                      <a:pPr marL="0" marR="0">
                        <a:lnSpc>
                          <a:spcPct val="115000"/>
                        </a:lnSpc>
                        <a:spcBef>
                          <a:spcPts val="0"/>
                        </a:spcBef>
                        <a:spcAft>
                          <a:spcPts val="0"/>
                        </a:spcAft>
                      </a:pPr>
                      <a:r>
                        <a:rPr lang="en-US" sz="1400" b="1" dirty="0">
                          <a:effectLst/>
                          <a:latin typeface="Arial" panose="020B0604020202020204" pitchFamily="34" charset="0"/>
                          <a:cs typeface="Arial" panose="020B0604020202020204" pitchFamily="34" charset="0"/>
                        </a:rPr>
                        <a:t>Favorable Outcome</a:t>
                      </a:r>
                    </a:p>
                    <a:p>
                      <a:pPr marL="0" marR="0">
                        <a:lnSpc>
                          <a:spcPct val="115000"/>
                        </a:lnSpc>
                        <a:spcBef>
                          <a:spcPts val="0"/>
                        </a:spcBef>
                        <a:spcAft>
                          <a:spcPts val="0"/>
                        </a:spcAft>
                      </a:pPr>
                      <a:r>
                        <a:rPr lang="en-US" sz="1400" b="1" dirty="0">
                          <a:effectLst/>
                          <a:latin typeface="Arial" panose="020B0604020202020204" pitchFamily="34" charset="0"/>
                          <a:cs typeface="Arial" panose="020B0604020202020204" pitchFamily="34" charset="0"/>
                        </a:rPr>
                        <a:t>(</a:t>
                      </a:r>
                      <a:r>
                        <a:rPr lang="en-US" sz="1400" b="1" dirty="0" err="1">
                          <a:effectLst/>
                          <a:latin typeface="Arial" panose="020B0604020202020204" pitchFamily="34" charset="0"/>
                          <a:cs typeface="Arial" panose="020B0604020202020204" pitchFamily="34" charset="0"/>
                        </a:rPr>
                        <a:t>mRS</a:t>
                      </a:r>
                      <a:r>
                        <a:rPr lang="en-US" sz="1400" b="1" dirty="0">
                          <a:effectLst/>
                          <a:latin typeface="Arial" panose="020B0604020202020204" pitchFamily="34" charset="0"/>
                          <a:cs typeface="Arial" panose="020B0604020202020204" pitchFamily="34" charset="0"/>
                        </a:rPr>
                        <a:t> 0 -3)</a:t>
                      </a:r>
                      <a:endParaRPr lang="en-US" sz="1400" b="1" dirty="0">
                        <a:effectLst/>
                        <a:latin typeface="Arial" panose="020B0604020202020204" pitchFamily="34" charset="0"/>
                        <a:ea typeface="Times New Roman"/>
                        <a:cs typeface="Arial" panose="020B0604020202020204" pitchFamily="34" charset="0"/>
                      </a:endParaRPr>
                    </a:p>
                  </a:txBody>
                  <a:tcPr marR="32805"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3.44</a:t>
                      </a:r>
                      <a:endParaRPr lang="en-US" sz="1400" dirty="0">
                        <a:effectLst/>
                        <a:latin typeface="Arial" panose="020B0604020202020204" pitchFamily="34" charset="0"/>
                        <a:ea typeface="Times New Roman"/>
                        <a:cs typeface="Arial" panose="020B0604020202020204" pitchFamily="34" charset="0"/>
                      </a:endParaRPr>
                    </a:p>
                  </a:txBody>
                  <a:tcPr marL="32805" marR="32805"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1.16-10.22</a:t>
                      </a:r>
                      <a:endParaRPr lang="en-US" sz="1400" dirty="0">
                        <a:effectLst/>
                        <a:latin typeface="Arial" panose="020B0604020202020204" pitchFamily="34" charset="0"/>
                        <a:ea typeface="Times New Roman"/>
                        <a:cs typeface="Arial" panose="020B0604020202020204" pitchFamily="34" charset="0"/>
                      </a:endParaRPr>
                    </a:p>
                  </a:txBody>
                  <a:tcPr marL="32805" marR="328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400" b="1" dirty="0">
                          <a:effectLst/>
                          <a:latin typeface="Arial" panose="020B0604020202020204" pitchFamily="34" charset="0"/>
                          <a:cs typeface="Arial" panose="020B0604020202020204" pitchFamily="34" charset="0"/>
                        </a:rPr>
                        <a:t>0.027</a:t>
                      </a:r>
                      <a:endParaRPr lang="en-US" sz="1400" b="1" dirty="0">
                        <a:effectLst/>
                        <a:latin typeface="Arial" panose="020B0604020202020204" pitchFamily="34" charset="0"/>
                        <a:ea typeface="Times New Roman"/>
                        <a:cs typeface="Arial" panose="020B0604020202020204" pitchFamily="34" charset="0"/>
                      </a:endParaRPr>
                    </a:p>
                  </a:txBody>
                  <a:tcPr marL="32805" marR="32805"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3.40</a:t>
                      </a:r>
                      <a:endParaRPr lang="en-US" sz="1400" dirty="0">
                        <a:effectLst/>
                        <a:latin typeface="Arial" panose="020B0604020202020204" pitchFamily="34" charset="0"/>
                        <a:ea typeface="Times New Roman"/>
                        <a:cs typeface="Arial" panose="020B0604020202020204" pitchFamily="34" charset="0"/>
                      </a:endParaRPr>
                    </a:p>
                  </a:txBody>
                  <a:tcPr marL="32805" marR="32805"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marL="0" marR="0" algn="ctr">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1.22-9.46</a:t>
                      </a:r>
                      <a:endParaRPr lang="en-US" sz="1400" dirty="0">
                        <a:effectLst/>
                        <a:latin typeface="Arial" panose="020B0604020202020204" pitchFamily="34" charset="0"/>
                        <a:ea typeface="Times New Roman"/>
                        <a:cs typeface="Arial" panose="020B0604020202020204" pitchFamily="34" charset="0"/>
                      </a:endParaRPr>
                    </a:p>
                  </a:txBody>
                  <a:tcPr marL="32805" marR="328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marL="0" marR="0" algn="ctr">
                        <a:lnSpc>
                          <a:spcPct val="115000"/>
                        </a:lnSpc>
                        <a:spcBef>
                          <a:spcPts val="0"/>
                        </a:spcBef>
                        <a:spcAft>
                          <a:spcPts val="0"/>
                        </a:spcAft>
                      </a:pPr>
                      <a:r>
                        <a:rPr lang="en-US" sz="1400" b="1" dirty="0">
                          <a:effectLst/>
                          <a:latin typeface="Arial" panose="020B0604020202020204" pitchFamily="34" charset="0"/>
                          <a:cs typeface="Arial" panose="020B0604020202020204" pitchFamily="34" charset="0"/>
                        </a:rPr>
                        <a:t>0.020</a:t>
                      </a:r>
                      <a:endParaRPr lang="en-US" sz="1400" b="1" dirty="0">
                        <a:effectLst/>
                        <a:latin typeface="Arial" panose="020B0604020202020204" pitchFamily="34" charset="0"/>
                        <a:ea typeface="Times New Roman"/>
                        <a:cs typeface="Arial" panose="020B0604020202020204" pitchFamily="34" charset="0"/>
                      </a:endParaRPr>
                    </a:p>
                  </a:txBody>
                  <a:tcPr marL="32805" marR="328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2"/>
                  </a:ext>
                </a:extLst>
              </a:tr>
              <a:tr h="548640">
                <a:tc>
                  <a:txBody>
                    <a:bodyPr/>
                    <a:lstStyle/>
                    <a:p>
                      <a:pPr marL="0" marR="0">
                        <a:lnSpc>
                          <a:spcPct val="115000"/>
                        </a:lnSpc>
                        <a:spcBef>
                          <a:spcPts val="0"/>
                        </a:spcBef>
                        <a:spcAft>
                          <a:spcPts val="0"/>
                        </a:spcAft>
                      </a:pPr>
                      <a:r>
                        <a:rPr lang="en-US" sz="1400" b="1" dirty="0">
                          <a:effectLst/>
                          <a:latin typeface="Arial" panose="020B0604020202020204" pitchFamily="34" charset="0"/>
                          <a:cs typeface="Arial" panose="020B0604020202020204" pitchFamily="34" charset="0"/>
                        </a:rPr>
                        <a:t>Mortality</a:t>
                      </a:r>
                      <a:endParaRPr lang="en-US" sz="1400" b="1" dirty="0">
                        <a:effectLst/>
                        <a:latin typeface="Arial" panose="020B0604020202020204" pitchFamily="34" charset="0"/>
                        <a:ea typeface="Times New Roman"/>
                        <a:cs typeface="Arial" panose="020B0604020202020204" pitchFamily="34" charset="0"/>
                      </a:endParaRPr>
                    </a:p>
                  </a:txBody>
                  <a:tcPr marR="32805"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0.21</a:t>
                      </a:r>
                      <a:endParaRPr lang="en-US" sz="1400" dirty="0">
                        <a:effectLst/>
                        <a:latin typeface="Arial" panose="020B0604020202020204" pitchFamily="34" charset="0"/>
                        <a:ea typeface="Times New Roman"/>
                        <a:cs typeface="Arial" panose="020B0604020202020204" pitchFamily="34" charset="0"/>
                      </a:endParaRPr>
                    </a:p>
                  </a:txBody>
                  <a:tcPr marL="32805" marR="32805"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0.05-0.89</a:t>
                      </a:r>
                      <a:endParaRPr lang="en-US" sz="1400" dirty="0">
                        <a:effectLst/>
                        <a:latin typeface="Arial" panose="020B0604020202020204" pitchFamily="34" charset="0"/>
                        <a:ea typeface="Times New Roman"/>
                        <a:cs typeface="Arial" panose="020B0604020202020204" pitchFamily="34" charset="0"/>
                      </a:endParaRPr>
                    </a:p>
                  </a:txBody>
                  <a:tcPr marL="32805" marR="328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400" b="1" dirty="0">
                          <a:effectLst/>
                          <a:latin typeface="Arial" panose="020B0604020202020204" pitchFamily="34" charset="0"/>
                          <a:cs typeface="Arial" panose="020B0604020202020204" pitchFamily="34" charset="0"/>
                        </a:rPr>
                        <a:t>0.034</a:t>
                      </a:r>
                      <a:endParaRPr lang="en-US" sz="1400" b="1" dirty="0">
                        <a:effectLst/>
                        <a:latin typeface="Arial" panose="020B0604020202020204" pitchFamily="34" charset="0"/>
                        <a:ea typeface="Times New Roman"/>
                        <a:cs typeface="Arial" panose="020B0604020202020204" pitchFamily="34" charset="0"/>
                      </a:endParaRPr>
                    </a:p>
                  </a:txBody>
                  <a:tcPr marL="32805" marR="32805"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0.27</a:t>
                      </a:r>
                      <a:endParaRPr lang="en-US" sz="1400" dirty="0">
                        <a:effectLst/>
                        <a:latin typeface="Arial" panose="020B0604020202020204" pitchFamily="34" charset="0"/>
                        <a:ea typeface="Times New Roman"/>
                        <a:cs typeface="Arial" panose="020B0604020202020204" pitchFamily="34" charset="0"/>
                      </a:endParaRPr>
                    </a:p>
                  </a:txBody>
                  <a:tcPr marL="32805" marR="32805"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marL="0" marR="0" algn="ctr">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0.08-0.86</a:t>
                      </a:r>
                      <a:endParaRPr lang="en-US" sz="1400" dirty="0">
                        <a:effectLst/>
                        <a:latin typeface="Arial" panose="020B0604020202020204" pitchFamily="34" charset="0"/>
                        <a:ea typeface="Times New Roman"/>
                        <a:cs typeface="Arial" panose="020B0604020202020204" pitchFamily="34" charset="0"/>
                      </a:endParaRPr>
                    </a:p>
                  </a:txBody>
                  <a:tcPr marL="32805" marR="328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marL="0" marR="0" algn="ctr">
                        <a:lnSpc>
                          <a:spcPct val="115000"/>
                        </a:lnSpc>
                        <a:spcBef>
                          <a:spcPts val="0"/>
                        </a:spcBef>
                        <a:spcAft>
                          <a:spcPts val="0"/>
                        </a:spcAft>
                      </a:pPr>
                      <a:r>
                        <a:rPr lang="en-US" sz="1400" b="1" dirty="0">
                          <a:effectLst/>
                          <a:latin typeface="Arial" panose="020B0604020202020204" pitchFamily="34" charset="0"/>
                          <a:cs typeface="Arial" panose="020B0604020202020204" pitchFamily="34" charset="0"/>
                        </a:rPr>
                        <a:t>0.028</a:t>
                      </a:r>
                      <a:endParaRPr lang="en-US" sz="1400" b="1" dirty="0">
                        <a:effectLst/>
                        <a:latin typeface="Arial" panose="020B0604020202020204" pitchFamily="34" charset="0"/>
                        <a:ea typeface="Times New Roman"/>
                        <a:cs typeface="Arial" panose="020B0604020202020204" pitchFamily="34" charset="0"/>
                      </a:endParaRPr>
                    </a:p>
                  </a:txBody>
                  <a:tcPr marL="32805" marR="328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3"/>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509816978"/>
              </p:ext>
            </p:extLst>
          </p:nvPr>
        </p:nvGraphicFramePr>
        <p:xfrm>
          <a:off x="1005282" y="3747083"/>
          <a:ext cx="8815868" cy="2194560"/>
        </p:xfrm>
        <a:graphic>
          <a:graphicData uri="http://schemas.openxmlformats.org/drawingml/2006/table">
            <a:tbl>
              <a:tblPr firstRow="1" firstCol="1" bandRow="1">
                <a:effectLst>
                  <a:outerShdw blurRad="50800" dist="38100" dir="2700000" algn="tl" rotWithShape="0">
                    <a:prstClr val="black">
                      <a:alpha val="40000"/>
                    </a:prstClr>
                  </a:outerShdw>
                </a:effectLst>
                <a:tableStyleId>{2D5ABB26-0587-4C30-8999-92F81FD0307C}</a:tableStyleId>
              </a:tblPr>
              <a:tblGrid>
                <a:gridCol w="2177052">
                  <a:extLst>
                    <a:ext uri="{9D8B030D-6E8A-4147-A177-3AD203B41FA5}">
                      <a16:colId xmlns:a16="http://schemas.microsoft.com/office/drawing/2014/main" val="20000"/>
                    </a:ext>
                  </a:extLst>
                </a:gridCol>
                <a:gridCol w="1016377">
                  <a:extLst>
                    <a:ext uri="{9D8B030D-6E8A-4147-A177-3AD203B41FA5}">
                      <a16:colId xmlns:a16="http://schemas.microsoft.com/office/drawing/2014/main" val="20001"/>
                    </a:ext>
                  </a:extLst>
                </a:gridCol>
                <a:gridCol w="1522759">
                  <a:extLst>
                    <a:ext uri="{9D8B030D-6E8A-4147-A177-3AD203B41FA5}">
                      <a16:colId xmlns:a16="http://schemas.microsoft.com/office/drawing/2014/main" val="20002"/>
                    </a:ext>
                  </a:extLst>
                </a:gridCol>
                <a:gridCol w="883800">
                  <a:extLst>
                    <a:ext uri="{9D8B030D-6E8A-4147-A177-3AD203B41FA5}">
                      <a16:colId xmlns:a16="http://schemas.microsoft.com/office/drawing/2014/main" val="20003"/>
                    </a:ext>
                  </a:extLst>
                </a:gridCol>
                <a:gridCol w="965288">
                  <a:extLst>
                    <a:ext uri="{9D8B030D-6E8A-4147-A177-3AD203B41FA5}">
                      <a16:colId xmlns:a16="http://schemas.microsoft.com/office/drawing/2014/main" val="20004"/>
                    </a:ext>
                  </a:extLst>
                </a:gridCol>
                <a:gridCol w="1366792">
                  <a:extLst>
                    <a:ext uri="{9D8B030D-6E8A-4147-A177-3AD203B41FA5}">
                      <a16:colId xmlns:a16="http://schemas.microsoft.com/office/drawing/2014/main" val="20005"/>
                    </a:ext>
                  </a:extLst>
                </a:gridCol>
                <a:gridCol w="883800">
                  <a:extLst>
                    <a:ext uri="{9D8B030D-6E8A-4147-A177-3AD203B41FA5}">
                      <a16:colId xmlns:a16="http://schemas.microsoft.com/office/drawing/2014/main" val="20006"/>
                    </a:ext>
                  </a:extLst>
                </a:gridCol>
              </a:tblGrid>
              <a:tr h="548640">
                <a:tc rowSpan="2">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b="1" dirty="0">
                          <a:effectLst/>
                          <a:latin typeface="Arial" panose="020B0604020202020204" pitchFamily="34" charset="0"/>
                          <a:cs typeface="Arial" panose="020B0604020202020204" pitchFamily="34" charset="0"/>
                        </a:rPr>
                        <a:t>Outcome at 1 Year</a:t>
                      </a:r>
                      <a:endParaRPr lang="en-US" sz="1400" b="1" dirty="0">
                        <a:effectLst/>
                        <a:latin typeface="Arial" panose="020B0604020202020204" pitchFamily="34" charset="0"/>
                        <a:ea typeface="Times New Roman"/>
                        <a:cs typeface="Arial" panose="020B0604020202020204" pitchFamily="34" charset="0"/>
                      </a:endParaRPr>
                    </a:p>
                  </a:txBody>
                  <a:tcPr marR="32805"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gridSpan="3">
                  <a:txBody>
                    <a:bodyPr/>
                    <a:lstStyle/>
                    <a:p>
                      <a:pPr marL="0" marR="0" algn="ctr">
                        <a:lnSpc>
                          <a:spcPct val="115000"/>
                        </a:lnSpc>
                        <a:spcBef>
                          <a:spcPts val="0"/>
                        </a:spcBef>
                        <a:spcAft>
                          <a:spcPts val="0"/>
                        </a:spcAft>
                      </a:pPr>
                      <a:r>
                        <a:rPr lang="en-US" sz="1400" b="1" dirty="0">
                          <a:effectLst/>
                          <a:latin typeface="Arial" panose="020B0604020202020204" pitchFamily="34" charset="0"/>
                          <a:cs typeface="Arial" panose="020B0604020202020204" pitchFamily="34" charset="0"/>
                        </a:rPr>
                        <a:t>Unadjusted</a:t>
                      </a:r>
                      <a:endParaRPr lang="en-US" sz="1400" b="1" dirty="0">
                        <a:effectLst/>
                        <a:latin typeface="Arial" panose="020B0604020202020204" pitchFamily="34" charset="0"/>
                        <a:ea typeface="Times New Roman"/>
                        <a:cs typeface="Arial" panose="020B0604020202020204" pitchFamily="34" charset="0"/>
                      </a:endParaRPr>
                    </a:p>
                  </a:txBody>
                  <a:tcPr marL="32805" marR="32805"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400" b="1" dirty="0">
                          <a:effectLst/>
                          <a:latin typeface="Arial" panose="020B0604020202020204" pitchFamily="34" charset="0"/>
                          <a:cs typeface="Arial" panose="020B0604020202020204" pitchFamily="34" charset="0"/>
                        </a:rPr>
                        <a:t>Adjusted</a:t>
                      </a:r>
                      <a:endParaRPr lang="en-US" sz="1400" b="1" dirty="0">
                        <a:effectLst/>
                        <a:latin typeface="Arial" panose="020B0604020202020204" pitchFamily="34" charset="0"/>
                        <a:ea typeface="Times New Roman"/>
                        <a:cs typeface="Arial" panose="020B0604020202020204" pitchFamily="34" charset="0"/>
                      </a:endParaRPr>
                    </a:p>
                  </a:txBody>
                  <a:tcPr marL="32805" marR="32805"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48640">
                <a:tc vMerge="1">
                  <a:txBody>
                    <a:bodyPr/>
                    <a:lstStyle/>
                    <a:p>
                      <a:pPr marL="0" marR="0">
                        <a:lnSpc>
                          <a:spcPct val="115000"/>
                        </a:lnSpc>
                        <a:spcBef>
                          <a:spcPts val="0"/>
                        </a:spcBef>
                        <a:spcAft>
                          <a:spcPts val="0"/>
                        </a:spcAft>
                      </a:pPr>
                      <a:endParaRPr lang="en-US" sz="1400" dirty="0">
                        <a:effectLst/>
                        <a:latin typeface="Arial" panose="020B0604020202020204" pitchFamily="34" charset="0"/>
                        <a:ea typeface="Times New Roman"/>
                        <a:cs typeface="Arial" panose="020B0604020202020204" pitchFamily="34" charset="0"/>
                      </a:endParaRPr>
                    </a:p>
                  </a:txBody>
                  <a:tcPr marL="32805" marR="328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400" b="1" dirty="0">
                          <a:effectLst/>
                          <a:latin typeface="Arial" panose="020B0604020202020204" pitchFamily="34" charset="0"/>
                          <a:cs typeface="Arial" panose="020B0604020202020204" pitchFamily="34" charset="0"/>
                        </a:rPr>
                        <a:t>HR</a:t>
                      </a:r>
                      <a:endParaRPr lang="en-US" sz="1400" b="1" dirty="0">
                        <a:effectLst/>
                        <a:latin typeface="Arial" panose="020B0604020202020204" pitchFamily="34" charset="0"/>
                        <a:ea typeface="Times New Roman"/>
                        <a:cs typeface="Arial" panose="020B0604020202020204" pitchFamily="34" charset="0"/>
                      </a:endParaRPr>
                    </a:p>
                  </a:txBody>
                  <a:tcPr marL="32805" marR="32805"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1400" b="1" dirty="0">
                          <a:effectLst/>
                          <a:latin typeface="Arial" panose="020B0604020202020204" pitchFamily="34" charset="0"/>
                          <a:cs typeface="Arial" panose="020B0604020202020204" pitchFamily="34" charset="0"/>
                        </a:rPr>
                        <a:t>95% CI</a:t>
                      </a:r>
                      <a:endParaRPr lang="en-US" sz="1400" b="1" dirty="0">
                        <a:effectLst/>
                        <a:latin typeface="Arial" panose="020B0604020202020204" pitchFamily="34" charset="0"/>
                        <a:ea typeface="Times New Roman"/>
                        <a:cs typeface="Arial" panose="020B0604020202020204" pitchFamily="34" charset="0"/>
                      </a:endParaRPr>
                    </a:p>
                  </a:txBody>
                  <a:tcPr marL="32805" marR="328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1400" b="1" dirty="0">
                          <a:effectLst/>
                          <a:latin typeface="Arial" panose="020B0604020202020204" pitchFamily="34" charset="0"/>
                          <a:cs typeface="Arial" panose="020B0604020202020204" pitchFamily="34" charset="0"/>
                        </a:rPr>
                        <a:t>p</a:t>
                      </a:r>
                      <a:endParaRPr lang="en-US" sz="1400" b="1" dirty="0">
                        <a:effectLst/>
                        <a:latin typeface="Arial" panose="020B0604020202020204" pitchFamily="34" charset="0"/>
                        <a:ea typeface="Times New Roman"/>
                        <a:cs typeface="Arial" panose="020B0604020202020204" pitchFamily="34" charset="0"/>
                      </a:endParaRPr>
                    </a:p>
                  </a:txBody>
                  <a:tcPr marL="32805" marR="32805"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1400" b="1" dirty="0">
                          <a:effectLst/>
                          <a:latin typeface="Arial" panose="020B0604020202020204" pitchFamily="34" charset="0"/>
                          <a:cs typeface="Arial" panose="020B0604020202020204" pitchFamily="34" charset="0"/>
                        </a:rPr>
                        <a:t>HR</a:t>
                      </a:r>
                      <a:endParaRPr lang="en-US" sz="1400" b="1" dirty="0">
                        <a:effectLst/>
                        <a:latin typeface="Arial" panose="020B0604020202020204" pitchFamily="34" charset="0"/>
                        <a:ea typeface="Times New Roman"/>
                        <a:cs typeface="Arial" panose="020B0604020202020204" pitchFamily="34" charset="0"/>
                      </a:endParaRPr>
                    </a:p>
                  </a:txBody>
                  <a:tcPr marL="32805" marR="32805"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pPr>
                      <a:r>
                        <a:rPr lang="en-US" sz="1400" b="1" dirty="0">
                          <a:effectLst/>
                          <a:latin typeface="Arial" panose="020B0604020202020204" pitchFamily="34" charset="0"/>
                          <a:cs typeface="Arial" panose="020B0604020202020204" pitchFamily="34" charset="0"/>
                        </a:rPr>
                        <a:t>95% CI</a:t>
                      </a:r>
                      <a:endParaRPr lang="en-US" sz="1400" b="1" dirty="0">
                        <a:effectLst/>
                        <a:latin typeface="Arial" panose="020B0604020202020204" pitchFamily="34" charset="0"/>
                        <a:ea typeface="Times New Roman"/>
                        <a:cs typeface="Arial" panose="020B0604020202020204" pitchFamily="34" charset="0"/>
                      </a:endParaRPr>
                    </a:p>
                  </a:txBody>
                  <a:tcPr marL="32805" marR="328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pPr>
                      <a:r>
                        <a:rPr lang="en-US" sz="1400" b="1" dirty="0">
                          <a:effectLst/>
                          <a:latin typeface="Arial" panose="020B0604020202020204" pitchFamily="34" charset="0"/>
                          <a:cs typeface="Arial" panose="020B0604020202020204" pitchFamily="34" charset="0"/>
                        </a:rPr>
                        <a:t>p</a:t>
                      </a:r>
                      <a:endParaRPr lang="en-US" sz="1400" b="1" dirty="0">
                        <a:effectLst/>
                        <a:latin typeface="Arial" panose="020B0604020202020204" pitchFamily="34" charset="0"/>
                        <a:ea typeface="Times New Roman"/>
                        <a:cs typeface="Arial" panose="020B0604020202020204" pitchFamily="34" charset="0"/>
                      </a:endParaRPr>
                    </a:p>
                  </a:txBody>
                  <a:tcPr marL="32805" marR="328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548640">
                <a:tc>
                  <a:txBody>
                    <a:bodyPr/>
                    <a:lstStyle/>
                    <a:p>
                      <a:pPr marL="0" marR="0">
                        <a:lnSpc>
                          <a:spcPct val="115000"/>
                        </a:lnSpc>
                        <a:spcBef>
                          <a:spcPts val="0"/>
                        </a:spcBef>
                        <a:spcAft>
                          <a:spcPts val="0"/>
                        </a:spcAft>
                      </a:pPr>
                      <a:r>
                        <a:rPr lang="en-US" sz="1400" b="1" dirty="0">
                          <a:effectLst/>
                          <a:latin typeface="Arial" panose="020B0604020202020204" pitchFamily="34" charset="0"/>
                          <a:cs typeface="Arial" panose="020B0604020202020204" pitchFamily="34" charset="0"/>
                        </a:rPr>
                        <a:t>Favorable Outcome</a:t>
                      </a:r>
                    </a:p>
                    <a:p>
                      <a:pPr marL="0" marR="0">
                        <a:lnSpc>
                          <a:spcPct val="115000"/>
                        </a:lnSpc>
                        <a:spcBef>
                          <a:spcPts val="0"/>
                        </a:spcBef>
                        <a:spcAft>
                          <a:spcPts val="0"/>
                        </a:spcAft>
                      </a:pPr>
                      <a:r>
                        <a:rPr lang="en-US" sz="1400" b="1" dirty="0">
                          <a:effectLst/>
                          <a:latin typeface="Arial" panose="020B0604020202020204" pitchFamily="34" charset="0"/>
                          <a:cs typeface="Arial" panose="020B0604020202020204" pitchFamily="34" charset="0"/>
                        </a:rPr>
                        <a:t>(</a:t>
                      </a:r>
                      <a:r>
                        <a:rPr lang="en-US" sz="1400" b="1" dirty="0" err="1">
                          <a:effectLst/>
                          <a:latin typeface="Arial" panose="020B0604020202020204" pitchFamily="34" charset="0"/>
                          <a:cs typeface="Arial" panose="020B0604020202020204" pitchFamily="34" charset="0"/>
                        </a:rPr>
                        <a:t>mRS</a:t>
                      </a:r>
                      <a:r>
                        <a:rPr lang="en-US" sz="1400" b="1" dirty="0">
                          <a:effectLst/>
                          <a:latin typeface="Arial" panose="020B0604020202020204" pitchFamily="34" charset="0"/>
                          <a:cs typeface="Arial" panose="020B0604020202020204" pitchFamily="34" charset="0"/>
                        </a:rPr>
                        <a:t> 0 -3)</a:t>
                      </a:r>
                      <a:endParaRPr lang="en-US" sz="1400" b="1" dirty="0">
                        <a:effectLst/>
                        <a:latin typeface="Arial" panose="020B0604020202020204" pitchFamily="34" charset="0"/>
                        <a:ea typeface="Times New Roman"/>
                        <a:cs typeface="Arial" panose="020B0604020202020204" pitchFamily="34" charset="0"/>
                      </a:endParaRPr>
                    </a:p>
                  </a:txBody>
                  <a:tcPr marR="32805"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3.33</a:t>
                      </a:r>
                      <a:endParaRPr lang="en-US" sz="1400" dirty="0">
                        <a:effectLst/>
                        <a:latin typeface="Arial" panose="020B0604020202020204" pitchFamily="34" charset="0"/>
                        <a:ea typeface="Times New Roman"/>
                        <a:cs typeface="Arial" panose="020B0604020202020204" pitchFamily="34" charset="0"/>
                      </a:endParaRPr>
                    </a:p>
                  </a:txBody>
                  <a:tcPr marL="32805" marR="32805"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1.03-10.77</a:t>
                      </a:r>
                      <a:endParaRPr lang="en-US" sz="1400" dirty="0">
                        <a:effectLst/>
                        <a:latin typeface="Arial" panose="020B0604020202020204" pitchFamily="34" charset="0"/>
                        <a:ea typeface="Times New Roman"/>
                        <a:cs typeface="Arial" panose="020B0604020202020204" pitchFamily="34" charset="0"/>
                      </a:endParaRPr>
                    </a:p>
                  </a:txBody>
                  <a:tcPr marL="32805" marR="328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1400" b="1" dirty="0">
                          <a:effectLst/>
                          <a:latin typeface="Arial" panose="020B0604020202020204" pitchFamily="34" charset="0"/>
                          <a:cs typeface="Arial" panose="020B0604020202020204" pitchFamily="34" charset="0"/>
                        </a:rPr>
                        <a:t>0.046</a:t>
                      </a:r>
                      <a:endParaRPr lang="en-US" sz="1400" b="1" dirty="0">
                        <a:effectLst/>
                        <a:latin typeface="Arial" panose="020B0604020202020204" pitchFamily="34" charset="0"/>
                        <a:ea typeface="Times New Roman"/>
                        <a:cs typeface="Arial" panose="020B0604020202020204" pitchFamily="34" charset="0"/>
                      </a:endParaRPr>
                    </a:p>
                  </a:txBody>
                  <a:tcPr marL="32805" marR="32805"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3.11</a:t>
                      </a:r>
                      <a:endParaRPr lang="en-US" sz="1400" dirty="0">
                        <a:effectLst/>
                        <a:latin typeface="Arial" panose="020B0604020202020204" pitchFamily="34" charset="0"/>
                        <a:ea typeface="Times New Roman"/>
                        <a:cs typeface="Arial" panose="020B0604020202020204" pitchFamily="34" charset="0"/>
                      </a:endParaRPr>
                    </a:p>
                  </a:txBody>
                  <a:tcPr marL="32805" marR="32805"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1.08-8.97</a:t>
                      </a:r>
                      <a:endParaRPr lang="en-US" sz="1400" dirty="0">
                        <a:effectLst/>
                        <a:latin typeface="Arial" panose="020B0604020202020204" pitchFamily="34" charset="0"/>
                        <a:ea typeface="Times New Roman"/>
                        <a:cs typeface="Arial" panose="020B0604020202020204" pitchFamily="34" charset="0"/>
                      </a:endParaRPr>
                    </a:p>
                  </a:txBody>
                  <a:tcPr marL="32805" marR="328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pPr>
                      <a:r>
                        <a:rPr lang="en-US" sz="1400" b="1" dirty="0">
                          <a:effectLst/>
                          <a:latin typeface="Arial" panose="020B0604020202020204" pitchFamily="34" charset="0"/>
                          <a:cs typeface="Arial" panose="020B0604020202020204" pitchFamily="34" charset="0"/>
                        </a:rPr>
                        <a:t>0.038</a:t>
                      </a:r>
                      <a:endParaRPr lang="en-US" sz="1400" b="1" dirty="0">
                        <a:effectLst/>
                        <a:latin typeface="Arial" panose="020B0604020202020204" pitchFamily="34" charset="0"/>
                        <a:ea typeface="Times New Roman"/>
                        <a:cs typeface="Arial" panose="020B0604020202020204" pitchFamily="34" charset="0"/>
                      </a:endParaRPr>
                    </a:p>
                  </a:txBody>
                  <a:tcPr marL="32805" marR="328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2"/>
                  </a:ext>
                </a:extLst>
              </a:tr>
              <a:tr h="548640">
                <a:tc>
                  <a:txBody>
                    <a:bodyPr/>
                    <a:lstStyle/>
                    <a:p>
                      <a:pPr marL="0" marR="0">
                        <a:lnSpc>
                          <a:spcPct val="115000"/>
                        </a:lnSpc>
                        <a:spcBef>
                          <a:spcPts val="0"/>
                        </a:spcBef>
                        <a:spcAft>
                          <a:spcPts val="0"/>
                        </a:spcAft>
                      </a:pPr>
                      <a:r>
                        <a:rPr lang="en-US" sz="1400" b="1" dirty="0">
                          <a:effectLst/>
                          <a:latin typeface="Arial" panose="020B0604020202020204" pitchFamily="34" charset="0"/>
                          <a:cs typeface="Arial" panose="020B0604020202020204" pitchFamily="34" charset="0"/>
                        </a:rPr>
                        <a:t>Mortality</a:t>
                      </a:r>
                      <a:endParaRPr lang="en-US" sz="1400" b="1" dirty="0">
                        <a:effectLst/>
                        <a:latin typeface="Arial" panose="020B0604020202020204" pitchFamily="34" charset="0"/>
                        <a:ea typeface="Times New Roman"/>
                        <a:cs typeface="Arial" panose="020B0604020202020204" pitchFamily="34" charset="0"/>
                      </a:endParaRPr>
                    </a:p>
                  </a:txBody>
                  <a:tcPr marR="32805"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0.28</a:t>
                      </a:r>
                      <a:endParaRPr lang="en-US" sz="1400" dirty="0">
                        <a:effectLst/>
                        <a:latin typeface="Arial" panose="020B0604020202020204" pitchFamily="34" charset="0"/>
                        <a:ea typeface="Times New Roman"/>
                        <a:cs typeface="Arial" panose="020B0604020202020204" pitchFamily="34" charset="0"/>
                      </a:endParaRPr>
                    </a:p>
                  </a:txBody>
                  <a:tcPr marL="32805" marR="32805"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0.09-0.91</a:t>
                      </a:r>
                      <a:endParaRPr lang="en-US" sz="1400" dirty="0">
                        <a:effectLst/>
                        <a:latin typeface="Arial" panose="020B0604020202020204" pitchFamily="34" charset="0"/>
                        <a:ea typeface="Times New Roman"/>
                        <a:cs typeface="Arial" panose="020B0604020202020204" pitchFamily="34" charset="0"/>
                      </a:endParaRPr>
                    </a:p>
                  </a:txBody>
                  <a:tcPr marL="32805" marR="328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1400" b="1" dirty="0">
                          <a:effectLst/>
                          <a:latin typeface="Arial" panose="020B0604020202020204" pitchFamily="34" charset="0"/>
                          <a:cs typeface="Arial" panose="020B0604020202020204" pitchFamily="34" charset="0"/>
                        </a:rPr>
                        <a:t>0.035</a:t>
                      </a:r>
                      <a:endParaRPr lang="en-US" sz="1400" b="1" dirty="0">
                        <a:effectLst/>
                        <a:latin typeface="Arial" panose="020B0604020202020204" pitchFamily="34" charset="0"/>
                        <a:ea typeface="Times New Roman"/>
                        <a:cs typeface="Arial" panose="020B0604020202020204" pitchFamily="34" charset="0"/>
                      </a:endParaRPr>
                    </a:p>
                  </a:txBody>
                  <a:tcPr marL="32805" marR="32805"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0.30</a:t>
                      </a:r>
                      <a:endParaRPr lang="en-US" sz="1400" dirty="0">
                        <a:effectLst/>
                        <a:latin typeface="Arial" panose="020B0604020202020204" pitchFamily="34" charset="0"/>
                        <a:ea typeface="Times New Roman"/>
                        <a:cs typeface="Arial" panose="020B0604020202020204" pitchFamily="34" charset="0"/>
                      </a:endParaRPr>
                    </a:p>
                  </a:txBody>
                  <a:tcPr marL="32805" marR="32805" marT="0" marB="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0.10-0.92</a:t>
                      </a:r>
                      <a:endParaRPr lang="en-US" sz="1400" dirty="0">
                        <a:effectLst/>
                        <a:latin typeface="Arial" panose="020B0604020202020204" pitchFamily="34" charset="0"/>
                        <a:ea typeface="Times New Roman"/>
                        <a:cs typeface="Arial" panose="020B0604020202020204" pitchFamily="34" charset="0"/>
                      </a:endParaRPr>
                    </a:p>
                  </a:txBody>
                  <a:tcPr marL="32805" marR="328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pPr>
                      <a:r>
                        <a:rPr lang="en-US" sz="1400" b="1" dirty="0">
                          <a:effectLst/>
                          <a:latin typeface="Arial" panose="020B0604020202020204" pitchFamily="34" charset="0"/>
                          <a:cs typeface="Arial" panose="020B0604020202020204" pitchFamily="34" charset="0"/>
                        </a:rPr>
                        <a:t>0.037</a:t>
                      </a:r>
                      <a:endParaRPr lang="en-US" sz="1400" b="1" dirty="0">
                        <a:effectLst/>
                        <a:latin typeface="Arial" panose="020B0604020202020204" pitchFamily="34" charset="0"/>
                        <a:ea typeface="Times New Roman"/>
                        <a:cs typeface="Arial" panose="020B0604020202020204" pitchFamily="34" charset="0"/>
                      </a:endParaRPr>
                    </a:p>
                  </a:txBody>
                  <a:tcPr marL="32805" marR="3280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3"/>
                  </a:ext>
                </a:extLst>
              </a:tr>
            </a:tbl>
          </a:graphicData>
        </a:graphic>
      </p:graphicFrame>
      <p:sp>
        <p:nvSpPr>
          <p:cNvPr id="5" name="Rectangle 4"/>
          <p:cNvSpPr/>
          <p:nvPr/>
        </p:nvSpPr>
        <p:spPr>
          <a:xfrm>
            <a:off x="1016947" y="318083"/>
            <a:ext cx="8815868" cy="381000"/>
          </a:xfrm>
          <a:prstGeom prst="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Possible CAA (n=137)</a:t>
            </a:r>
          </a:p>
        </p:txBody>
      </p:sp>
      <p:sp>
        <p:nvSpPr>
          <p:cNvPr id="6" name="Rectangle 5"/>
          <p:cNvSpPr/>
          <p:nvPr/>
        </p:nvSpPr>
        <p:spPr>
          <a:xfrm>
            <a:off x="1005281" y="3289883"/>
            <a:ext cx="8815868" cy="38100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Probable CAA (n=55)</a:t>
            </a:r>
          </a:p>
        </p:txBody>
      </p:sp>
      <p:sp>
        <p:nvSpPr>
          <p:cNvPr id="7" name="TextBox 6">
            <a:extLst>
              <a:ext uri="{FF2B5EF4-FFF2-40B4-BE49-F238E27FC236}">
                <a16:creationId xmlns:a16="http://schemas.microsoft.com/office/drawing/2014/main" id="{809F46FB-A415-480E-9AFD-2AFFB1AB99DF}"/>
              </a:ext>
            </a:extLst>
          </p:cNvPr>
          <p:cNvSpPr txBox="1"/>
          <p:nvPr/>
        </p:nvSpPr>
        <p:spPr>
          <a:xfrm>
            <a:off x="918210" y="6138252"/>
            <a:ext cx="3677174" cy="369332"/>
          </a:xfrm>
          <a:prstGeom prst="rect">
            <a:avLst/>
          </a:prstGeom>
          <a:noFill/>
        </p:spPr>
        <p:txBody>
          <a:bodyPr wrap="square" rtlCol="0">
            <a:spAutoFit/>
          </a:bodyPr>
          <a:lstStyle/>
          <a:p>
            <a:r>
              <a:rPr lang="en-US" dirty="0"/>
              <a:t>Biffi, Annals of Neurology, 2017</a:t>
            </a:r>
          </a:p>
        </p:txBody>
      </p:sp>
    </p:spTree>
    <p:extLst>
      <p:ext uri="{BB962C8B-B14F-4D97-AF65-F5344CB8AC3E}">
        <p14:creationId xmlns:p14="http://schemas.microsoft.com/office/powerpoint/2010/main" val="314644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3DA9C6-5AF8-4952-9FC5-0017A358B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81" y="165749"/>
            <a:ext cx="8715375" cy="5872163"/>
          </a:xfrm>
          <a:prstGeom prst="rect">
            <a:avLst/>
          </a:prstGeom>
        </p:spPr>
      </p:pic>
      <p:sp>
        <p:nvSpPr>
          <p:cNvPr id="4" name="TextBox 3">
            <a:extLst>
              <a:ext uri="{FF2B5EF4-FFF2-40B4-BE49-F238E27FC236}">
                <a16:creationId xmlns:a16="http://schemas.microsoft.com/office/drawing/2014/main" id="{AE8649A2-F672-44D5-830D-4F8E7F6C8DB9}"/>
              </a:ext>
            </a:extLst>
          </p:cNvPr>
          <p:cNvSpPr txBox="1"/>
          <p:nvPr/>
        </p:nvSpPr>
        <p:spPr>
          <a:xfrm>
            <a:off x="924581" y="6322919"/>
            <a:ext cx="3677174" cy="369332"/>
          </a:xfrm>
          <a:prstGeom prst="rect">
            <a:avLst/>
          </a:prstGeom>
          <a:noFill/>
        </p:spPr>
        <p:txBody>
          <a:bodyPr wrap="square" rtlCol="0">
            <a:spAutoFit/>
          </a:bodyPr>
          <a:lstStyle/>
          <a:p>
            <a:r>
              <a:rPr lang="en-US" dirty="0"/>
              <a:t>Murphy, Stroke, 2018</a:t>
            </a:r>
          </a:p>
        </p:txBody>
      </p:sp>
    </p:spTree>
    <p:extLst>
      <p:ext uri="{BB962C8B-B14F-4D97-AF65-F5344CB8AC3E}">
        <p14:creationId xmlns:p14="http://schemas.microsoft.com/office/powerpoint/2010/main" val="3775810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5409" y="1066800"/>
            <a:ext cx="8815868" cy="4069140"/>
          </a:xfrm>
        </p:spPr>
        <p:txBody>
          <a:bodyPr>
            <a:noAutofit/>
          </a:bodyPr>
          <a:lstStyle/>
          <a:p>
            <a:r>
              <a:rPr lang="en-US" sz="2400" b="1" dirty="0">
                <a:cs typeface="Times New Roman" panose="02020603050405020304" pitchFamily="18" charset="0"/>
              </a:rPr>
              <a:t>OAT resumption after both lobar and non-lobar ICH</a:t>
            </a:r>
            <a:endParaRPr lang="en-US" sz="2400" dirty="0">
              <a:cs typeface="Times New Roman" panose="02020603050405020304" pitchFamily="18" charset="0"/>
            </a:endParaRPr>
          </a:p>
          <a:p>
            <a:pPr indent="0">
              <a:buNone/>
            </a:pPr>
            <a:r>
              <a:rPr lang="en-US" sz="2400" dirty="0">
                <a:cs typeface="Times New Roman" panose="02020603050405020304" pitchFamily="18" charset="0"/>
              </a:rPr>
              <a:t>was associated with the following outcomes at 1 year:</a:t>
            </a:r>
          </a:p>
          <a:p>
            <a:pPr marL="800100" lvl="1" indent="-342900">
              <a:buFont typeface="Arial" panose="020B0604020202020204" pitchFamily="34" charset="0"/>
              <a:buChar char="•"/>
            </a:pPr>
            <a:r>
              <a:rPr lang="en-US" dirty="0">
                <a:cs typeface="Times New Roman" panose="02020603050405020304" pitchFamily="18" charset="0"/>
              </a:rPr>
              <a:t>Improved functional outcome</a:t>
            </a:r>
          </a:p>
          <a:p>
            <a:pPr marL="800100" lvl="1" indent="-342900">
              <a:buFont typeface="Arial" panose="020B0604020202020204" pitchFamily="34" charset="0"/>
              <a:buChar char="•"/>
            </a:pPr>
            <a:r>
              <a:rPr lang="en-US" dirty="0">
                <a:cs typeface="Times New Roman" panose="02020603050405020304" pitchFamily="18" charset="0"/>
              </a:rPr>
              <a:t>Decreased mortality risk</a:t>
            </a:r>
          </a:p>
          <a:p>
            <a:pPr marL="800100" lvl="1" indent="-342900">
              <a:buFont typeface="Arial" panose="020B0604020202020204" pitchFamily="34" charset="0"/>
              <a:buChar char="•"/>
            </a:pPr>
            <a:r>
              <a:rPr lang="en-US" dirty="0">
                <a:cs typeface="Times New Roman" panose="02020603050405020304" pitchFamily="18" charset="0"/>
              </a:rPr>
              <a:t>Decreased ischemic stroke risk</a:t>
            </a:r>
          </a:p>
          <a:p>
            <a:endParaRPr lang="en-US" sz="500" dirty="0">
              <a:cs typeface="Times New Roman" panose="02020603050405020304" pitchFamily="18" charset="0"/>
            </a:endParaRPr>
          </a:p>
          <a:p>
            <a:pPr>
              <a:buFont typeface="+mj-lt"/>
              <a:buAutoNum type="arabicPeriod" startAt="2"/>
            </a:pPr>
            <a:r>
              <a:rPr lang="en-US" sz="2400" b="1" dirty="0">
                <a:cs typeface="Times New Roman" panose="02020603050405020304" pitchFamily="18" charset="0"/>
              </a:rPr>
              <a:t>OAT resumption after ICH due to possible / probable CAA</a:t>
            </a:r>
          </a:p>
          <a:p>
            <a:pPr marL="800100" indent="-342900">
              <a:buFont typeface="Arial" panose="020B0604020202020204" pitchFamily="34" charset="0"/>
              <a:buChar char="•"/>
            </a:pPr>
            <a:r>
              <a:rPr lang="en-US" sz="2400" dirty="0">
                <a:cs typeface="Times New Roman" panose="02020603050405020304" pitchFamily="18" charset="0"/>
              </a:rPr>
              <a:t>was associated with improved outcome and decreased mortality</a:t>
            </a:r>
            <a:endParaRPr lang="en-US" sz="500" dirty="0">
              <a:cs typeface="Times New Roman" panose="02020603050405020304" pitchFamily="18" charset="0"/>
            </a:endParaRPr>
          </a:p>
          <a:p>
            <a:endParaRPr lang="en-US" sz="2400" dirty="0">
              <a:cs typeface="Times New Roman" panose="02020603050405020304" pitchFamily="18" charset="0"/>
            </a:endParaRPr>
          </a:p>
          <a:p>
            <a:endParaRPr lang="en-US" sz="2400" dirty="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11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688066" y="4644450"/>
            <a:ext cx="8815868" cy="160020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182880" rtlCol="0" anchor="ctr" anchorCtr="0">
            <a:noAutofit/>
          </a:bodyPr>
          <a:lstStyle/>
          <a:p>
            <a:r>
              <a:rPr lang="en-US" sz="2400" b="1" dirty="0">
                <a:cs typeface="Times New Roman" panose="02020603050405020304" pitchFamily="18" charset="0"/>
              </a:rPr>
              <a:t>Limitations:</a:t>
            </a:r>
          </a:p>
          <a:p>
            <a:pPr marL="914400" lvl="1" indent="-457200">
              <a:buFont typeface="Arial" panose="020B0604020202020204" pitchFamily="34" charset="0"/>
              <a:buChar char="•"/>
            </a:pPr>
            <a:r>
              <a:rPr lang="en-US" sz="2400" dirty="0">
                <a:cs typeface="Times New Roman" panose="02020603050405020304" pitchFamily="18" charset="0"/>
              </a:rPr>
              <a:t>Observational study framework</a:t>
            </a:r>
          </a:p>
          <a:p>
            <a:pPr marL="914400" lvl="1" indent="-457200">
              <a:buFont typeface="Arial" panose="020B0604020202020204" pitchFamily="34" charset="0"/>
              <a:buChar char="•"/>
            </a:pPr>
            <a:r>
              <a:rPr lang="en-US" sz="2400" dirty="0">
                <a:cs typeface="Times New Roman" panose="02020603050405020304" pitchFamily="18" charset="0"/>
              </a:rPr>
              <a:t>Follow-up limited to one year</a:t>
            </a:r>
          </a:p>
          <a:p>
            <a:pPr marL="914400" lvl="1" indent="-457200">
              <a:buFont typeface="Arial" panose="020B0604020202020204" pitchFamily="34" charset="0"/>
              <a:buChar char="•"/>
            </a:pPr>
            <a:r>
              <a:rPr lang="en-US" sz="2400" dirty="0">
                <a:cs typeface="Times New Roman" panose="02020603050405020304" pitchFamily="18" charset="0"/>
              </a:rPr>
              <a:t>Very few patients on NOAC</a:t>
            </a:r>
          </a:p>
        </p:txBody>
      </p:sp>
      <p:sp>
        <p:nvSpPr>
          <p:cNvPr id="6" name="Title 1"/>
          <p:cNvSpPr txBox="1">
            <a:spLocks/>
          </p:cNvSpPr>
          <p:nvPr/>
        </p:nvSpPr>
        <p:spPr>
          <a:xfrm>
            <a:off x="1505197" y="304800"/>
            <a:ext cx="8815868" cy="533400"/>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atin typeface="+mn-lt"/>
                <a:cs typeface="Times New Roman" panose="02020603050405020304" pitchFamily="18" charset="0"/>
              </a:rPr>
              <a:t>Conclusions</a:t>
            </a:r>
            <a:endParaRPr lang="en-US" sz="2800" dirty="0">
              <a:latin typeface="+mn-lt"/>
              <a:cs typeface="Times New Roman" panose="02020603050405020304" pitchFamily="18" charset="0"/>
            </a:endParaRPr>
          </a:p>
        </p:txBody>
      </p:sp>
    </p:spTree>
    <p:extLst>
      <p:ext uri="{BB962C8B-B14F-4D97-AF65-F5344CB8AC3E}">
        <p14:creationId xmlns:p14="http://schemas.microsoft.com/office/powerpoint/2010/main" val="263315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372" name="Google Shape;372;p45"/>
          <p:cNvPicPr preferRelativeResize="0"/>
          <p:nvPr/>
        </p:nvPicPr>
        <p:blipFill rotWithShape="1">
          <a:blip r:embed="rId3">
            <a:alphaModFix/>
          </a:blip>
          <a:srcRect/>
          <a:stretch/>
        </p:blipFill>
        <p:spPr>
          <a:xfrm>
            <a:off x="7581253" y="6535016"/>
            <a:ext cx="2771729" cy="312105"/>
          </a:xfrm>
          <a:prstGeom prst="rect">
            <a:avLst/>
          </a:prstGeom>
          <a:solidFill>
            <a:srgbClr val="FFFFFF"/>
          </a:solidFill>
          <a:ln>
            <a:noFill/>
          </a:ln>
        </p:spPr>
      </p:pic>
      <p:pic>
        <p:nvPicPr>
          <p:cNvPr id="371" name="Google Shape;371;p45"/>
          <p:cNvPicPr preferRelativeResize="0"/>
          <p:nvPr/>
        </p:nvPicPr>
        <p:blipFill rotWithShape="1">
          <a:blip r:embed="rId4">
            <a:alphaModFix/>
          </a:blip>
          <a:srcRect/>
          <a:stretch/>
        </p:blipFill>
        <p:spPr>
          <a:xfrm>
            <a:off x="1648179" y="110976"/>
            <a:ext cx="9509760" cy="1589511"/>
          </a:xfrm>
          <a:prstGeom prst="rect">
            <a:avLst/>
          </a:prstGeom>
          <a:solidFill>
            <a:srgbClr val="FFFFFF"/>
          </a:solidFill>
          <a:ln w="9525" cap="flat" cmpd="sng">
            <a:solidFill>
              <a:srgbClr val="FF0000"/>
            </a:solidFill>
            <a:prstDash val="solid"/>
            <a:round/>
            <a:headEnd type="none" w="sm" len="sm"/>
            <a:tailEnd type="none" w="sm" len="sm"/>
          </a:ln>
        </p:spPr>
      </p:pic>
      <p:sp>
        <p:nvSpPr>
          <p:cNvPr id="373" name="Google Shape;373;p45"/>
          <p:cNvSpPr txBox="1">
            <a:spLocks noGrp="1"/>
          </p:cNvSpPr>
          <p:nvPr>
            <p:ph type="body" idx="1"/>
          </p:nvPr>
        </p:nvSpPr>
        <p:spPr>
          <a:xfrm>
            <a:off x="1832759" y="2078974"/>
            <a:ext cx="8571717" cy="4525963"/>
          </a:xfrm>
          <a:prstGeom prst="rect">
            <a:avLst/>
          </a:prstGeom>
          <a:noFill/>
          <a:ln>
            <a:noFill/>
          </a:ln>
        </p:spPr>
        <p:txBody>
          <a:bodyPr spcFirstLastPara="1" vert="horz" wrap="square" lIns="90214" tIns="45095" rIns="90214" bIns="45095" numCol="1" rtlCol="0" anchor="t" anchorCtr="0" compatLnSpc="1">
            <a:prstTxWarp prst="textNoShape">
              <a:avLst/>
            </a:prstTxWarp>
            <a:noAutofit/>
          </a:bodyPr>
          <a:lstStyle/>
          <a:p>
            <a:pPr marL="338374" indent="-338374">
              <a:lnSpc>
                <a:spcPct val="80000"/>
              </a:lnSpc>
              <a:spcBef>
                <a:spcPts val="0"/>
              </a:spcBef>
              <a:buClr>
                <a:srgbClr val="FF0000"/>
              </a:buClr>
              <a:buSzPts val="2960"/>
            </a:pPr>
            <a:r>
              <a:rPr lang="en-US" sz="2921">
                <a:solidFill>
                  <a:srgbClr val="FF0000"/>
                </a:solidFill>
                <a:latin typeface="Calibri"/>
                <a:ea typeface="Calibri"/>
                <a:cs typeface="Calibri"/>
                <a:sym typeface="Calibri"/>
              </a:rPr>
              <a:t>Indication</a:t>
            </a:r>
            <a:endParaRPr/>
          </a:p>
          <a:p>
            <a:pPr marL="733143" lvl="1" indent="-281978">
              <a:lnSpc>
                <a:spcPct val="80000"/>
              </a:lnSpc>
              <a:spcBef>
                <a:spcPts val="511"/>
              </a:spcBef>
              <a:buClr>
                <a:schemeClr val="dk1"/>
              </a:buClr>
              <a:buSzPts val="2590"/>
              <a:buFont typeface="Arial"/>
              <a:buChar char="–"/>
            </a:pPr>
            <a:r>
              <a:rPr lang="en-US" sz="2556">
                <a:solidFill>
                  <a:schemeClr val="dk1"/>
                </a:solidFill>
                <a:latin typeface="Calibri"/>
                <a:ea typeface="Calibri"/>
                <a:cs typeface="Calibri"/>
                <a:sym typeface="Calibri"/>
              </a:rPr>
              <a:t>AF 48% (9 w)</a:t>
            </a:r>
            <a:endParaRPr/>
          </a:p>
          <a:p>
            <a:pPr marL="733143" lvl="1" indent="-281978">
              <a:lnSpc>
                <a:spcPct val="80000"/>
              </a:lnSpc>
              <a:spcBef>
                <a:spcPts val="511"/>
              </a:spcBef>
              <a:buClr>
                <a:schemeClr val="dk1"/>
              </a:buClr>
              <a:buSzPts val="2590"/>
              <a:buFont typeface="Arial"/>
              <a:buChar char="–"/>
            </a:pPr>
            <a:r>
              <a:rPr lang="en-US" sz="2556">
                <a:solidFill>
                  <a:schemeClr val="dk1"/>
                </a:solidFill>
                <a:latin typeface="Calibri"/>
                <a:ea typeface="Calibri"/>
                <a:cs typeface="Calibri"/>
                <a:sym typeface="Calibri"/>
              </a:rPr>
              <a:t>MV 49% (2-3 w)</a:t>
            </a:r>
            <a:endParaRPr/>
          </a:p>
          <a:p>
            <a:pPr marL="733143" lvl="1" indent="-281978">
              <a:lnSpc>
                <a:spcPct val="80000"/>
              </a:lnSpc>
              <a:spcBef>
                <a:spcPts val="511"/>
              </a:spcBef>
              <a:buClr>
                <a:schemeClr val="dk1"/>
              </a:buClr>
              <a:buSzPts val="2590"/>
              <a:buFont typeface="Arial"/>
              <a:buChar char="–"/>
            </a:pPr>
            <a:r>
              <a:rPr lang="en-US" sz="2556">
                <a:solidFill>
                  <a:schemeClr val="dk1"/>
                </a:solidFill>
                <a:latin typeface="Calibri"/>
                <a:ea typeface="Calibri"/>
                <a:cs typeface="Calibri"/>
                <a:sym typeface="Calibri"/>
              </a:rPr>
              <a:t>VTE 17%</a:t>
            </a:r>
            <a:endParaRPr/>
          </a:p>
          <a:p>
            <a:pPr marL="338374" indent="-338374">
              <a:lnSpc>
                <a:spcPct val="80000"/>
              </a:lnSpc>
              <a:spcBef>
                <a:spcPts val="584"/>
              </a:spcBef>
              <a:buClr>
                <a:srgbClr val="FF0000"/>
              </a:buClr>
              <a:buSzPts val="2960"/>
            </a:pPr>
            <a:r>
              <a:rPr lang="en-US" sz="2921">
                <a:solidFill>
                  <a:srgbClr val="FF0000"/>
                </a:solidFill>
                <a:latin typeface="Calibri"/>
                <a:ea typeface="Calibri"/>
                <a:cs typeface="Calibri"/>
                <a:sym typeface="Calibri"/>
              </a:rPr>
              <a:t>Baseline </a:t>
            </a:r>
            <a:endParaRPr/>
          </a:p>
          <a:p>
            <a:pPr marL="733143" lvl="1" indent="-281978">
              <a:lnSpc>
                <a:spcPct val="80000"/>
              </a:lnSpc>
              <a:spcBef>
                <a:spcPts val="511"/>
              </a:spcBef>
              <a:buClr>
                <a:schemeClr val="dk1"/>
              </a:buClr>
              <a:buSzPts val="2590"/>
              <a:buFont typeface="Arial"/>
              <a:buChar char="–"/>
            </a:pPr>
            <a:r>
              <a:rPr lang="en-US" sz="2556">
                <a:solidFill>
                  <a:schemeClr val="dk1"/>
                </a:solidFill>
                <a:latin typeface="Calibri"/>
                <a:ea typeface="Calibri"/>
                <a:cs typeface="Calibri"/>
                <a:sym typeface="Calibri"/>
              </a:rPr>
              <a:t>47% ICH</a:t>
            </a:r>
            <a:endParaRPr/>
          </a:p>
          <a:p>
            <a:pPr marL="733143" lvl="1" indent="-281978">
              <a:lnSpc>
                <a:spcPct val="80000"/>
              </a:lnSpc>
              <a:spcBef>
                <a:spcPts val="511"/>
              </a:spcBef>
              <a:buClr>
                <a:schemeClr val="dk1"/>
              </a:buClr>
              <a:buSzPts val="2590"/>
              <a:buFont typeface="Arial"/>
              <a:buChar char="–"/>
            </a:pPr>
            <a:r>
              <a:rPr lang="en-US" sz="2556">
                <a:solidFill>
                  <a:schemeClr val="dk1"/>
                </a:solidFill>
                <a:latin typeface="Calibri"/>
                <a:ea typeface="Calibri"/>
                <a:cs typeface="Calibri"/>
                <a:sym typeface="Calibri"/>
              </a:rPr>
              <a:t>43% SDH</a:t>
            </a:r>
            <a:endParaRPr/>
          </a:p>
          <a:p>
            <a:pPr marL="733143" lvl="1" indent="-281978">
              <a:lnSpc>
                <a:spcPct val="80000"/>
              </a:lnSpc>
              <a:spcBef>
                <a:spcPts val="511"/>
              </a:spcBef>
              <a:buClr>
                <a:schemeClr val="dk1"/>
              </a:buClr>
              <a:buSzPts val="2590"/>
              <a:buFont typeface="Arial"/>
              <a:buChar char="–"/>
            </a:pPr>
            <a:r>
              <a:rPr lang="en-US" sz="2556">
                <a:solidFill>
                  <a:schemeClr val="dk1"/>
                </a:solidFill>
                <a:latin typeface="Calibri"/>
                <a:ea typeface="Calibri"/>
                <a:cs typeface="Calibri"/>
                <a:sym typeface="Calibri"/>
              </a:rPr>
              <a:t>10% SAH</a:t>
            </a:r>
            <a:endParaRPr/>
          </a:p>
          <a:p>
            <a:pPr marL="338374" indent="-338374">
              <a:lnSpc>
                <a:spcPct val="80000"/>
              </a:lnSpc>
              <a:spcBef>
                <a:spcPts val="584"/>
              </a:spcBef>
              <a:buClr>
                <a:srgbClr val="FF0000"/>
              </a:buClr>
              <a:buSzPts val="2960"/>
            </a:pPr>
            <a:r>
              <a:rPr lang="en-US" sz="2921">
                <a:solidFill>
                  <a:srgbClr val="FF0000"/>
                </a:solidFill>
                <a:latin typeface="Calibri"/>
                <a:ea typeface="Calibri"/>
                <a:cs typeface="Calibri"/>
                <a:sym typeface="Calibri"/>
              </a:rPr>
              <a:t>Recurrence</a:t>
            </a:r>
            <a:endParaRPr/>
          </a:p>
          <a:p>
            <a:pPr marL="733143" lvl="1" indent="-281978">
              <a:lnSpc>
                <a:spcPct val="80000"/>
              </a:lnSpc>
              <a:spcBef>
                <a:spcPts val="511"/>
              </a:spcBef>
              <a:buClr>
                <a:schemeClr val="dk1"/>
              </a:buClr>
              <a:buSzPts val="2590"/>
              <a:buFont typeface="Arial"/>
              <a:buChar char="–"/>
            </a:pPr>
            <a:r>
              <a:rPr lang="en-US" sz="2556">
                <a:solidFill>
                  <a:schemeClr val="dk1"/>
                </a:solidFill>
                <a:latin typeface="Calibri"/>
                <a:ea typeface="Calibri"/>
                <a:cs typeface="Calibri"/>
                <a:sym typeface="Calibri"/>
              </a:rPr>
              <a:t>67% SDH</a:t>
            </a:r>
            <a:endParaRPr/>
          </a:p>
          <a:p>
            <a:pPr marL="733143" lvl="1" indent="-281978">
              <a:lnSpc>
                <a:spcPct val="80000"/>
              </a:lnSpc>
              <a:spcBef>
                <a:spcPts val="511"/>
              </a:spcBef>
              <a:buClr>
                <a:schemeClr val="dk1"/>
              </a:buClr>
              <a:buSzPts val="2590"/>
              <a:buFont typeface="Arial"/>
              <a:buChar char="–"/>
            </a:pPr>
            <a:r>
              <a:rPr lang="en-US" sz="2556">
                <a:solidFill>
                  <a:schemeClr val="dk1"/>
                </a:solidFill>
                <a:latin typeface="Calibri"/>
                <a:ea typeface="Calibri"/>
                <a:cs typeface="Calibri"/>
                <a:sym typeface="Calibri"/>
              </a:rPr>
              <a:t>33% ICH</a:t>
            </a:r>
            <a:endParaRPr/>
          </a:p>
          <a:p>
            <a:pPr marL="733143" lvl="1" indent="-119683">
              <a:lnSpc>
                <a:spcPct val="80000"/>
              </a:lnSpc>
              <a:spcBef>
                <a:spcPts val="511"/>
              </a:spcBef>
              <a:buClr>
                <a:schemeClr val="dk1"/>
              </a:buClr>
              <a:buSzPts val="2590"/>
              <a:buNone/>
            </a:pPr>
            <a:endParaRPr sz="2556">
              <a:solidFill>
                <a:schemeClr val="dk1"/>
              </a:solidFill>
              <a:latin typeface="Calibri"/>
              <a:ea typeface="Calibri"/>
              <a:cs typeface="Calibri"/>
              <a:sym typeface="Calibri"/>
            </a:endParaRPr>
          </a:p>
          <a:p>
            <a:pPr marL="733143" lvl="1" indent="-119683">
              <a:lnSpc>
                <a:spcPct val="80000"/>
              </a:lnSpc>
              <a:spcBef>
                <a:spcPts val="511"/>
              </a:spcBef>
              <a:buClr>
                <a:schemeClr val="dk1"/>
              </a:buClr>
              <a:buSzPts val="2590"/>
              <a:buNone/>
            </a:pPr>
            <a:endParaRPr sz="2556">
              <a:solidFill>
                <a:schemeClr val="dk1"/>
              </a:solidFill>
              <a:latin typeface="Calibri"/>
              <a:ea typeface="Calibri"/>
              <a:cs typeface="Calibri"/>
              <a:sym typeface="Calibri"/>
            </a:endParaRPr>
          </a:p>
        </p:txBody>
      </p:sp>
      <p:pic>
        <p:nvPicPr>
          <p:cNvPr id="374" name="Google Shape;374;p45"/>
          <p:cNvPicPr preferRelativeResize="0"/>
          <p:nvPr/>
        </p:nvPicPr>
        <p:blipFill rotWithShape="1">
          <a:blip r:embed="rId5">
            <a:alphaModFix/>
          </a:blip>
          <a:srcRect/>
          <a:stretch/>
        </p:blipFill>
        <p:spPr>
          <a:xfrm>
            <a:off x="4817028" y="1942671"/>
            <a:ext cx="5535954" cy="4003918"/>
          </a:xfrm>
          <a:prstGeom prst="rect">
            <a:avLst/>
          </a:prstGeom>
          <a:solidFill>
            <a:srgbClr val="FFFFFF"/>
          </a:solidFill>
          <a:ln>
            <a:noFill/>
          </a:ln>
        </p:spPr>
      </p:pic>
      <p:sp>
        <p:nvSpPr>
          <p:cNvPr id="375" name="Google Shape;375;p45"/>
          <p:cNvSpPr txBox="1"/>
          <p:nvPr/>
        </p:nvSpPr>
        <p:spPr>
          <a:xfrm>
            <a:off x="8014459" y="2292136"/>
            <a:ext cx="781594" cy="364439"/>
          </a:xfrm>
          <a:prstGeom prst="rect">
            <a:avLst/>
          </a:prstGeom>
          <a:noFill/>
          <a:ln>
            <a:noFill/>
          </a:ln>
        </p:spPr>
        <p:txBody>
          <a:bodyPr spcFirstLastPara="1" wrap="square" lIns="90214" tIns="45095" rIns="90214" bIns="45095" anchor="t" anchorCtr="0">
            <a:noAutofit/>
          </a:bodyPr>
          <a:lstStyle/>
          <a:p>
            <a:r>
              <a:rPr lang="en-US" sz="1776">
                <a:solidFill>
                  <a:schemeClr val="dk1"/>
                </a:solidFill>
                <a:latin typeface="Calibri"/>
                <a:ea typeface="Calibri"/>
                <a:cs typeface="Calibri"/>
                <a:sym typeface="Calibri"/>
              </a:rPr>
              <a:t>N=234</a:t>
            </a:r>
            <a:endParaRPr sz="1776">
              <a:solidFill>
                <a:schemeClr val="dk1"/>
              </a:solidFill>
              <a:latin typeface="Calibri"/>
              <a:ea typeface="Calibri"/>
              <a:cs typeface="Calibri"/>
              <a:sym typeface="Calibri"/>
            </a:endParaRPr>
          </a:p>
        </p:txBody>
      </p:sp>
      <p:sp>
        <p:nvSpPr>
          <p:cNvPr id="376" name="Google Shape;376;p45"/>
          <p:cNvSpPr txBox="1"/>
          <p:nvPr/>
        </p:nvSpPr>
        <p:spPr>
          <a:xfrm>
            <a:off x="4888082" y="6058000"/>
            <a:ext cx="2637120" cy="364439"/>
          </a:xfrm>
          <a:prstGeom prst="rect">
            <a:avLst/>
          </a:prstGeom>
          <a:noFill/>
          <a:ln w="9525" cap="flat" cmpd="sng">
            <a:solidFill>
              <a:srgbClr val="FF0000"/>
            </a:solidFill>
            <a:prstDash val="solid"/>
            <a:round/>
            <a:headEnd type="none" w="sm" len="sm"/>
            <a:tailEnd type="none" w="sm" len="sm"/>
          </a:ln>
        </p:spPr>
        <p:txBody>
          <a:bodyPr spcFirstLastPara="1" wrap="square" lIns="90214" tIns="45095" rIns="90214" bIns="45095" anchor="t" anchorCtr="0">
            <a:noAutofit/>
          </a:bodyPr>
          <a:lstStyle/>
          <a:p>
            <a:r>
              <a:rPr lang="en-US" sz="1776">
                <a:solidFill>
                  <a:schemeClr val="dk1"/>
                </a:solidFill>
                <a:latin typeface="Calibri"/>
                <a:ea typeface="Calibri"/>
                <a:cs typeface="Calibri"/>
                <a:sym typeface="Calibri"/>
              </a:rPr>
              <a:t>Sweet spot: 10 – 30 weeks</a:t>
            </a:r>
            <a:endParaRPr sz="1776">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42815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pic>
        <p:nvPicPr>
          <p:cNvPr id="390" name="Google Shape;390;p47"/>
          <p:cNvPicPr preferRelativeResize="0"/>
          <p:nvPr/>
        </p:nvPicPr>
        <p:blipFill rotWithShape="1">
          <a:blip r:embed="rId3">
            <a:alphaModFix/>
          </a:blip>
          <a:srcRect/>
          <a:stretch/>
        </p:blipFill>
        <p:spPr>
          <a:xfrm>
            <a:off x="1601090" y="174021"/>
            <a:ext cx="9509760" cy="2069268"/>
          </a:xfrm>
          <a:prstGeom prst="rect">
            <a:avLst/>
          </a:prstGeom>
          <a:solidFill>
            <a:srgbClr val="FFFFFF"/>
          </a:solidFill>
          <a:ln w="9525" cap="flat" cmpd="sng">
            <a:solidFill>
              <a:srgbClr val="FF0000"/>
            </a:solidFill>
            <a:prstDash val="solid"/>
            <a:round/>
            <a:headEnd type="none" w="sm" len="sm"/>
            <a:tailEnd type="none" w="sm" len="sm"/>
          </a:ln>
        </p:spPr>
      </p:pic>
      <p:sp>
        <p:nvSpPr>
          <p:cNvPr id="391" name="Google Shape;391;p47"/>
          <p:cNvSpPr txBox="1"/>
          <p:nvPr/>
        </p:nvSpPr>
        <p:spPr>
          <a:xfrm>
            <a:off x="1601090" y="2288622"/>
            <a:ext cx="6182740" cy="328848"/>
          </a:xfrm>
          <a:prstGeom prst="rect">
            <a:avLst/>
          </a:prstGeom>
          <a:noFill/>
          <a:ln w="9525" cap="flat" cmpd="sng">
            <a:solidFill>
              <a:srgbClr val="FF0000"/>
            </a:solidFill>
            <a:prstDash val="solid"/>
            <a:round/>
            <a:headEnd type="none" w="sm" len="sm"/>
            <a:tailEnd type="none" w="sm" len="sm"/>
          </a:ln>
        </p:spPr>
        <p:txBody>
          <a:bodyPr spcFirstLastPara="1" wrap="square" lIns="90214" tIns="45095" rIns="90214" bIns="45095" anchor="t" anchorCtr="0">
            <a:noAutofit/>
          </a:bodyPr>
          <a:lstStyle/>
          <a:p>
            <a:r>
              <a:rPr lang="en-US" sz="1776" dirty="0">
                <a:solidFill>
                  <a:schemeClr val="dk1"/>
                </a:solidFill>
                <a:ea typeface="Calibri"/>
                <a:cs typeface="Calibri"/>
                <a:sym typeface="Calibri"/>
              </a:rPr>
              <a:t>N=2662  Swedish National </a:t>
            </a:r>
            <a:r>
              <a:rPr lang="en-US" sz="1776" dirty="0" err="1">
                <a:solidFill>
                  <a:schemeClr val="dk1"/>
                </a:solidFill>
                <a:ea typeface="Calibri"/>
                <a:cs typeface="Calibri"/>
                <a:sym typeface="Calibri"/>
              </a:rPr>
              <a:t>Rikkstroke</a:t>
            </a:r>
            <a:r>
              <a:rPr lang="en-US" sz="1776" dirty="0">
                <a:solidFill>
                  <a:schemeClr val="dk1"/>
                </a:solidFill>
                <a:ea typeface="Calibri"/>
                <a:cs typeface="Calibri"/>
                <a:sym typeface="Calibri"/>
              </a:rPr>
              <a:t> hospital-based database</a:t>
            </a:r>
            <a:endParaRPr sz="1776" dirty="0">
              <a:solidFill>
                <a:schemeClr val="dk1"/>
              </a:solidFill>
              <a:ea typeface="Calibri"/>
              <a:cs typeface="Calibri"/>
              <a:sym typeface="Calibri"/>
            </a:endParaRPr>
          </a:p>
        </p:txBody>
      </p:sp>
      <p:pic>
        <p:nvPicPr>
          <p:cNvPr id="392" name="Google Shape;392;p47"/>
          <p:cNvPicPr preferRelativeResize="0"/>
          <p:nvPr/>
        </p:nvPicPr>
        <p:blipFill rotWithShape="1">
          <a:blip r:embed="rId4">
            <a:alphaModFix/>
          </a:blip>
          <a:srcRect/>
          <a:stretch/>
        </p:blipFill>
        <p:spPr>
          <a:xfrm>
            <a:off x="2137707" y="2828838"/>
            <a:ext cx="6811983" cy="3754842"/>
          </a:xfrm>
          <a:prstGeom prst="rect">
            <a:avLst/>
          </a:prstGeom>
          <a:noFill/>
          <a:ln>
            <a:noFill/>
          </a:ln>
        </p:spPr>
      </p:pic>
      <p:sp>
        <p:nvSpPr>
          <p:cNvPr id="393" name="Google Shape;393;p47"/>
          <p:cNvSpPr txBox="1"/>
          <p:nvPr/>
        </p:nvSpPr>
        <p:spPr>
          <a:xfrm>
            <a:off x="8949690" y="3414387"/>
            <a:ext cx="1313998" cy="364439"/>
          </a:xfrm>
          <a:prstGeom prst="rect">
            <a:avLst/>
          </a:prstGeom>
          <a:noFill/>
          <a:ln>
            <a:noFill/>
          </a:ln>
        </p:spPr>
        <p:txBody>
          <a:bodyPr spcFirstLastPara="1" wrap="square" lIns="90214" tIns="45095" rIns="90214" bIns="45095" anchor="t" anchorCtr="0">
            <a:noAutofit/>
          </a:bodyPr>
          <a:lstStyle/>
          <a:p>
            <a:r>
              <a:rPr lang="en-US" sz="1776">
                <a:solidFill>
                  <a:schemeClr val="dk1"/>
                </a:solidFill>
                <a:latin typeface="Calibri"/>
                <a:ea typeface="Calibri"/>
                <a:cs typeface="Calibri"/>
                <a:sym typeface="Calibri"/>
              </a:rPr>
              <a:t>4-16 weeks</a:t>
            </a:r>
            <a:endParaRPr sz="1776">
              <a:solidFill>
                <a:schemeClr val="dk1"/>
              </a:solidFill>
              <a:latin typeface="Calibri"/>
              <a:ea typeface="Calibri"/>
              <a:cs typeface="Calibri"/>
              <a:sym typeface="Calibri"/>
            </a:endParaRPr>
          </a:p>
        </p:txBody>
      </p:sp>
      <p:sp>
        <p:nvSpPr>
          <p:cNvPr id="394" name="Google Shape;394;p47"/>
          <p:cNvSpPr txBox="1"/>
          <p:nvPr/>
        </p:nvSpPr>
        <p:spPr>
          <a:xfrm>
            <a:off x="8949690" y="4364375"/>
            <a:ext cx="2161160" cy="637768"/>
          </a:xfrm>
          <a:prstGeom prst="rect">
            <a:avLst/>
          </a:prstGeom>
          <a:noFill/>
          <a:ln>
            <a:noFill/>
          </a:ln>
        </p:spPr>
        <p:txBody>
          <a:bodyPr spcFirstLastPara="1" wrap="square" lIns="90214" tIns="45095" rIns="90214" bIns="45095" anchor="t" anchorCtr="0">
            <a:noAutofit/>
          </a:bodyPr>
          <a:lstStyle/>
          <a:p>
            <a:r>
              <a:rPr lang="en-US" sz="1776" dirty="0">
                <a:solidFill>
                  <a:schemeClr val="dk1"/>
                </a:solidFill>
                <a:latin typeface="Calibri"/>
                <a:ea typeface="Calibri"/>
                <a:cs typeface="Calibri"/>
                <a:sym typeface="Calibri"/>
              </a:rPr>
              <a:t>No increase In HE</a:t>
            </a:r>
            <a:endParaRPr sz="1776" dirty="0">
              <a:solidFill>
                <a:schemeClr val="dk1"/>
              </a:solidFill>
              <a:latin typeface="Calibri"/>
              <a:ea typeface="Calibri"/>
              <a:cs typeface="Calibri"/>
              <a:sym typeface="Calibri"/>
            </a:endParaRPr>
          </a:p>
        </p:txBody>
      </p:sp>
      <p:sp>
        <p:nvSpPr>
          <p:cNvPr id="395" name="Google Shape;395;p47"/>
          <p:cNvSpPr txBox="1"/>
          <p:nvPr/>
        </p:nvSpPr>
        <p:spPr>
          <a:xfrm>
            <a:off x="8949690" y="5389288"/>
            <a:ext cx="1313998" cy="364439"/>
          </a:xfrm>
          <a:prstGeom prst="rect">
            <a:avLst/>
          </a:prstGeom>
          <a:noFill/>
          <a:ln>
            <a:noFill/>
          </a:ln>
        </p:spPr>
        <p:txBody>
          <a:bodyPr spcFirstLastPara="1" wrap="square" lIns="90214" tIns="45095" rIns="90214" bIns="45095" anchor="t" anchorCtr="0">
            <a:noAutofit/>
          </a:bodyPr>
          <a:lstStyle/>
          <a:p>
            <a:r>
              <a:rPr lang="en-US" sz="1776" dirty="0">
                <a:solidFill>
                  <a:schemeClr val="dk1"/>
                </a:solidFill>
                <a:latin typeface="Calibri"/>
                <a:ea typeface="Calibri"/>
                <a:cs typeface="Calibri"/>
                <a:sym typeface="Calibri"/>
              </a:rPr>
              <a:t>7-8 weeks</a:t>
            </a:r>
            <a:endParaRPr sz="1776"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01326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CEF42E8-FFA6-6146-9850-93BEF5E159DD}"/>
              </a:ext>
            </a:extLst>
          </p:cNvPr>
          <p:cNvSpPr>
            <a:spLocks noGrp="1"/>
          </p:cNvSpPr>
          <p:nvPr>
            <p:ph type="title"/>
          </p:nvPr>
        </p:nvSpPr>
        <p:spPr>
          <a:xfrm>
            <a:off x="821217" y="1037229"/>
            <a:ext cx="10515600" cy="2938561"/>
          </a:xfrm>
        </p:spPr>
        <p:txBody>
          <a:bodyPr>
            <a:normAutofit/>
          </a:bodyPr>
          <a:lstStyle/>
          <a:p>
            <a:r>
              <a:rPr lang="en-US" dirty="0">
                <a:solidFill>
                  <a:srgbClr val="00B050"/>
                </a:solidFill>
              </a:rPr>
              <a:t>A</a:t>
            </a:r>
            <a:r>
              <a:rPr lang="en-US" dirty="0"/>
              <a:t>nticoagulation in Intracerebral Hemorrhage (ICH) </a:t>
            </a:r>
            <a:r>
              <a:rPr lang="en-US" dirty="0">
                <a:solidFill>
                  <a:srgbClr val="00B050"/>
                </a:solidFill>
              </a:rPr>
              <a:t>S</a:t>
            </a:r>
            <a:r>
              <a:rPr lang="en-US" dirty="0"/>
              <a:t>urvivors for Stroke </a:t>
            </a:r>
            <a:r>
              <a:rPr lang="en-US" dirty="0" err="1">
                <a:solidFill>
                  <a:srgbClr val="00B050"/>
                </a:solidFill>
              </a:rPr>
              <a:t>P</a:t>
            </a:r>
            <a:r>
              <a:rPr lang="en-US" dirty="0" err="1"/>
              <a:t>revent</a:t>
            </a:r>
            <a:r>
              <a:rPr lang="en-US" dirty="0" err="1">
                <a:solidFill>
                  <a:srgbClr val="00B050"/>
                </a:solidFill>
              </a:rPr>
              <a:t>I</a:t>
            </a:r>
            <a:r>
              <a:rPr lang="en-US" dirty="0" err="1"/>
              <a:t>on</a:t>
            </a:r>
            <a:r>
              <a:rPr lang="en-US" dirty="0"/>
              <a:t> and </a:t>
            </a:r>
            <a:r>
              <a:rPr lang="en-US" dirty="0" err="1">
                <a:solidFill>
                  <a:srgbClr val="00B050"/>
                </a:solidFill>
              </a:rPr>
              <a:t>RE</a:t>
            </a:r>
            <a:r>
              <a:rPr lang="en-US" dirty="0" err="1"/>
              <a:t>covery</a:t>
            </a:r>
            <a:endParaRPr lang="en-US" dirty="0"/>
          </a:p>
        </p:txBody>
      </p:sp>
    </p:spTree>
    <p:extLst>
      <p:ext uri="{BB962C8B-B14F-4D97-AF65-F5344CB8AC3E}">
        <p14:creationId xmlns:p14="http://schemas.microsoft.com/office/powerpoint/2010/main" val="3262121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ASPIRE</a:t>
            </a:r>
          </a:p>
        </p:txBody>
      </p:sp>
      <p:sp>
        <p:nvSpPr>
          <p:cNvPr id="3" name="Content Placeholder 2"/>
          <p:cNvSpPr>
            <a:spLocks noGrp="1"/>
          </p:cNvSpPr>
          <p:nvPr>
            <p:ph idx="1"/>
          </p:nvPr>
        </p:nvSpPr>
        <p:spPr/>
        <p:txBody>
          <a:bodyPr>
            <a:normAutofit/>
          </a:bodyPr>
          <a:lstStyle/>
          <a:p>
            <a:pPr marL="0" indent="0">
              <a:buNone/>
            </a:pPr>
            <a:r>
              <a:rPr lang="en-US" dirty="0"/>
              <a:t>Primary hypothesis: Apixaban is superior to aspirin for prevention of recurrent stroke/death in patients with prior ICH and AF</a:t>
            </a:r>
          </a:p>
          <a:p>
            <a:pPr marL="0" indent="0">
              <a:buNone/>
            </a:pPr>
            <a:endParaRPr lang="en-US" dirty="0"/>
          </a:p>
          <a:p>
            <a:pPr marL="0" indent="0">
              <a:buNone/>
            </a:pPr>
            <a:r>
              <a:rPr lang="en-US" dirty="0"/>
              <a:t>Secondary hypothesis: Benefit of apixaban will also result in improved functional outcomes</a:t>
            </a:r>
          </a:p>
          <a:p>
            <a:pPr lvl="1"/>
            <a:r>
              <a:rPr lang="en-US" dirty="0"/>
              <a:t>-Patient centered outcomes are pathology, location, and size naive and will complement hard traditional endpoints</a:t>
            </a:r>
          </a:p>
        </p:txBody>
      </p:sp>
    </p:spTree>
    <p:extLst>
      <p:ext uri="{BB962C8B-B14F-4D97-AF65-F5344CB8AC3E}">
        <p14:creationId xmlns:p14="http://schemas.microsoft.com/office/powerpoint/2010/main" val="1413567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pic>
        <p:nvPicPr>
          <p:cNvPr id="466" name="Google Shape;466;p56"/>
          <p:cNvPicPr preferRelativeResize="0"/>
          <p:nvPr/>
        </p:nvPicPr>
        <p:blipFill rotWithShape="1">
          <a:blip r:embed="rId3">
            <a:alphaModFix/>
          </a:blip>
          <a:srcRect/>
          <a:stretch/>
        </p:blipFill>
        <p:spPr>
          <a:xfrm>
            <a:off x="1332171" y="137152"/>
            <a:ext cx="9509760" cy="2357260"/>
          </a:xfrm>
          <a:prstGeom prst="rect">
            <a:avLst/>
          </a:prstGeom>
          <a:solidFill>
            <a:srgbClr val="FFFFFF"/>
          </a:solidFill>
          <a:ln w="9525" cap="flat" cmpd="sng">
            <a:solidFill>
              <a:srgbClr val="FF0000"/>
            </a:solidFill>
            <a:prstDash val="solid"/>
            <a:round/>
            <a:headEnd type="none" w="sm" len="sm"/>
            <a:tailEnd type="none" w="sm" len="sm"/>
          </a:ln>
        </p:spPr>
      </p:pic>
      <p:pic>
        <p:nvPicPr>
          <p:cNvPr id="467" name="Google Shape;467;p56"/>
          <p:cNvPicPr preferRelativeResize="0"/>
          <p:nvPr/>
        </p:nvPicPr>
        <p:blipFill rotWithShape="1">
          <a:blip r:embed="rId4">
            <a:alphaModFix/>
          </a:blip>
          <a:srcRect/>
          <a:stretch/>
        </p:blipFill>
        <p:spPr>
          <a:xfrm>
            <a:off x="1332171" y="6215464"/>
            <a:ext cx="2313288" cy="313975"/>
          </a:xfrm>
          <a:prstGeom prst="rect">
            <a:avLst/>
          </a:prstGeom>
          <a:solidFill>
            <a:srgbClr val="FFFFFF"/>
          </a:solidFill>
          <a:ln>
            <a:noFill/>
          </a:ln>
        </p:spPr>
      </p:pic>
      <p:pic>
        <p:nvPicPr>
          <p:cNvPr id="468" name="Google Shape;468;p56"/>
          <p:cNvPicPr preferRelativeResize="0"/>
          <p:nvPr/>
        </p:nvPicPr>
        <p:blipFill rotWithShape="1">
          <a:blip r:embed="rId5">
            <a:alphaModFix/>
          </a:blip>
          <a:srcRect/>
          <a:stretch/>
        </p:blipFill>
        <p:spPr>
          <a:xfrm>
            <a:off x="1341120" y="2615677"/>
            <a:ext cx="9509760" cy="3049540"/>
          </a:xfrm>
          <a:prstGeom prst="rect">
            <a:avLst/>
          </a:prstGeom>
          <a:solidFill>
            <a:srgbClr val="FFFFFF"/>
          </a:solidFill>
          <a:ln>
            <a:noFill/>
          </a:ln>
        </p:spPr>
      </p:pic>
      <p:sp>
        <p:nvSpPr>
          <p:cNvPr id="469" name="Google Shape;469;p56"/>
          <p:cNvSpPr txBox="1"/>
          <p:nvPr/>
        </p:nvSpPr>
        <p:spPr>
          <a:xfrm>
            <a:off x="1332171" y="5786482"/>
            <a:ext cx="8283896" cy="369332"/>
          </a:xfrm>
          <a:prstGeom prst="rect">
            <a:avLst/>
          </a:prstGeom>
          <a:noFill/>
          <a:ln>
            <a:noFill/>
          </a:ln>
        </p:spPr>
        <p:txBody>
          <a:bodyPr spcFirstLastPara="1" wrap="square" lIns="90214" tIns="45095" rIns="90214" bIns="45095" anchor="t" anchorCtr="0">
            <a:noAutofit/>
          </a:bodyPr>
          <a:lstStyle/>
          <a:p>
            <a:r>
              <a:rPr lang="en-US" sz="1776" dirty="0">
                <a:solidFill>
                  <a:srgbClr val="FF0000"/>
                </a:solidFill>
                <a:latin typeface="Calibri"/>
                <a:ea typeface="Calibri"/>
                <a:cs typeface="Calibri"/>
                <a:sym typeface="Calibri"/>
              </a:rPr>
              <a:t> Mean reduction of 9/4 mm Hg</a:t>
            </a:r>
            <a:endParaRPr sz="1776"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451231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501" name="Oval 5">
            <a:extLst>
              <a:ext uri="{FF2B5EF4-FFF2-40B4-BE49-F238E27FC236}">
                <a16:creationId xmlns:a16="http://schemas.microsoft.com/office/drawing/2014/main" id="{9B50F232-616A-45E8-9812-601E8B123C0C}"/>
              </a:ext>
            </a:extLst>
          </p:cNvPr>
          <p:cNvSpPr>
            <a:spLocks noChangeArrowheads="1"/>
          </p:cNvSpPr>
          <p:nvPr/>
        </p:nvSpPr>
        <p:spPr bwMode="auto">
          <a:xfrm>
            <a:off x="918410" y="2749217"/>
            <a:ext cx="1600200" cy="1524000"/>
          </a:xfrm>
          <a:prstGeom prst="ellipse">
            <a:avLst/>
          </a:prstGeom>
          <a:solidFill>
            <a:srgbClr val="F68C22"/>
          </a:solidFill>
          <a:ln w="9525">
            <a:solidFill>
              <a:schemeClr val="tx1"/>
            </a:solidFill>
            <a:round/>
            <a:headEnd/>
            <a:tailEnd/>
          </a:ln>
        </p:spPr>
        <p:txBody>
          <a:bodyPr wrap="none" anchor="ctr"/>
          <a:lstStyle/>
          <a:p>
            <a:pPr>
              <a:defRPr/>
            </a:pPr>
            <a:r>
              <a:rPr lang="en-US" sz="2800" b="1" dirty="0">
                <a:latin typeface="+mj-lt"/>
                <a:ea typeface="ＭＳ Ｐゴシック" charset="-128"/>
                <a:cs typeface="Arial" charset="0"/>
              </a:rPr>
              <a:t>N=700</a:t>
            </a:r>
          </a:p>
        </p:txBody>
      </p:sp>
      <p:sp>
        <p:nvSpPr>
          <p:cNvPr id="490502" name="Text Box 6">
            <a:extLst>
              <a:ext uri="{FF2B5EF4-FFF2-40B4-BE49-F238E27FC236}">
                <a16:creationId xmlns:a16="http://schemas.microsoft.com/office/drawing/2014/main" id="{DBE26769-EAC1-4420-8DC8-1E96F3822AAD}"/>
              </a:ext>
            </a:extLst>
          </p:cNvPr>
          <p:cNvSpPr txBox="1">
            <a:spLocks noChangeArrowheads="1"/>
          </p:cNvSpPr>
          <p:nvPr/>
        </p:nvSpPr>
        <p:spPr bwMode="auto">
          <a:xfrm>
            <a:off x="3171139" y="2311454"/>
            <a:ext cx="2649648"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i="1">
                <a:solidFill>
                  <a:schemeClr val="tx1"/>
                </a:solidFill>
                <a:latin typeface="Arial" panose="020B0604020202020204" pitchFamily="34" charset="0"/>
                <a:cs typeface="Arial" panose="020B0604020202020204" pitchFamily="34" charset="0"/>
              </a:defRPr>
            </a:lvl1pPr>
            <a:lvl2pPr marL="742950" indent="-285750" eaLnBrk="0" hangingPunct="0">
              <a:defRPr sz="2400" b="1" i="1">
                <a:solidFill>
                  <a:schemeClr val="tx1"/>
                </a:solidFill>
                <a:latin typeface="Arial" panose="020B0604020202020204" pitchFamily="34" charset="0"/>
                <a:cs typeface="Arial" panose="020B0604020202020204" pitchFamily="34" charset="0"/>
              </a:defRPr>
            </a:lvl2pPr>
            <a:lvl3pPr marL="1143000" indent="-228600" eaLnBrk="0" hangingPunct="0">
              <a:defRPr sz="2400" b="1" i="1">
                <a:solidFill>
                  <a:schemeClr val="tx1"/>
                </a:solidFill>
                <a:latin typeface="Arial" panose="020B0604020202020204" pitchFamily="34" charset="0"/>
                <a:cs typeface="Arial" panose="020B0604020202020204" pitchFamily="34" charset="0"/>
              </a:defRPr>
            </a:lvl3pPr>
            <a:lvl4pPr marL="1600200" indent="-228600" eaLnBrk="0" hangingPunct="0">
              <a:defRPr sz="2400" b="1" i="1">
                <a:solidFill>
                  <a:schemeClr val="tx1"/>
                </a:solidFill>
                <a:latin typeface="Arial" panose="020B0604020202020204" pitchFamily="34" charset="0"/>
                <a:cs typeface="Arial" panose="020B0604020202020204" pitchFamily="34" charset="0"/>
              </a:defRPr>
            </a:lvl4pPr>
            <a:lvl5pPr marL="2057400" indent="-228600" eaLnBrk="0" hangingPunct="0">
              <a:defRPr sz="2400" b="1"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cs typeface="Arial" panose="020B0604020202020204" pitchFamily="34" charset="0"/>
              </a:defRPr>
            </a:lvl9pPr>
          </a:lstStyle>
          <a:p>
            <a:pPr eaLnBrk="1" hangingPunct="1"/>
            <a:r>
              <a:rPr lang="en-US" altLang="en-US" sz="2600" b="0" i="0" dirty="0">
                <a:latin typeface="Calibri" panose="020F0502020204030204" pitchFamily="34" charset="0"/>
                <a:ea typeface="MS PGothic" panose="020B0600070205080204" pitchFamily="34" charset="-128"/>
              </a:rPr>
              <a:t>Apixaban</a:t>
            </a:r>
            <a:r>
              <a:rPr lang="en-US" altLang="en-US" sz="2600" i="0" dirty="0">
                <a:latin typeface="Calibri" panose="020F0502020204030204" pitchFamily="34" charset="0"/>
                <a:ea typeface="MS PGothic" panose="020B0600070205080204" pitchFamily="34" charset="-128"/>
              </a:rPr>
              <a:t> </a:t>
            </a:r>
          </a:p>
          <a:p>
            <a:pPr eaLnBrk="1" hangingPunct="1"/>
            <a:r>
              <a:rPr lang="en-US" altLang="en-US" sz="2000" b="0" i="0" dirty="0">
                <a:latin typeface="Calibri" panose="020F0502020204030204" pitchFamily="34" charset="0"/>
                <a:ea typeface="MS PGothic" panose="020B0600070205080204" pitchFamily="34" charset="-128"/>
              </a:rPr>
              <a:t>5.0 mg twice daily*</a:t>
            </a:r>
            <a:endParaRPr lang="en-US" altLang="en-US" b="0" i="0" dirty="0">
              <a:latin typeface="Calibri" panose="020F0502020204030204" pitchFamily="34" charset="0"/>
              <a:ea typeface="MS PGothic" panose="020B0600070205080204" pitchFamily="34" charset="-128"/>
            </a:endParaRPr>
          </a:p>
        </p:txBody>
      </p:sp>
      <p:sp>
        <p:nvSpPr>
          <p:cNvPr id="490503" name="Text Box 7">
            <a:extLst>
              <a:ext uri="{FF2B5EF4-FFF2-40B4-BE49-F238E27FC236}">
                <a16:creationId xmlns:a16="http://schemas.microsoft.com/office/drawing/2014/main" id="{F3181543-7F21-4E90-9B62-BCCBFA84D477}"/>
              </a:ext>
            </a:extLst>
          </p:cNvPr>
          <p:cNvSpPr txBox="1">
            <a:spLocks noChangeArrowheads="1"/>
          </p:cNvSpPr>
          <p:nvPr/>
        </p:nvSpPr>
        <p:spPr bwMode="auto">
          <a:xfrm>
            <a:off x="8706293" y="3294270"/>
            <a:ext cx="2467745" cy="830997"/>
          </a:xfrm>
          <a:prstGeom prst="rect">
            <a:avLst/>
          </a:prstGeom>
          <a:noFill/>
          <a:ln w="9525">
            <a:noFill/>
            <a:miter lim="800000"/>
            <a:headEnd/>
            <a:tailEnd/>
          </a:ln>
        </p:spPr>
        <p:txBody>
          <a:bodyPr wrap="square">
            <a:spAutoFit/>
          </a:bodyPr>
          <a:lstStyle/>
          <a:p>
            <a:pPr>
              <a:defRPr/>
            </a:pPr>
            <a:r>
              <a:rPr lang="en-US" sz="2400" dirty="0">
                <a:ea typeface="ＭＳ Ｐゴシック" charset="-128"/>
                <a:cs typeface="Arial" charset="0"/>
              </a:rPr>
              <a:t>Stroke (any type)</a:t>
            </a:r>
          </a:p>
          <a:p>
            <a:pPr>
              <a:defRPr/>
            </a:pPr>
            <a:r>
              <a:rPr lang="en-US" sz="2400" dirty="0">
                <a:ea typeface="ＭＳ Ｐゴシック" charset="-128"/>
                <a:cs typeface="Arial" charset="0"/>
              </a:rPr>
              <a:t>Death</a:t>
            </a:r>
          </a:p>
        </p:txBody>
      </p:sp>
      <p:sp>
        <p:nvSpPr>
          <p:cNvPr id="490505" name="Line 9">
            <a:extLst>
              <a:ext uri="{FF2B5EF4-FFF2-40B4-BE49-F238E27FC236}">
                <a16:creationId xmlns:a16="http://schemas.microsoft.com/office/drawing/2014/main" id="{DD175769-8901-4C27-B77A-286A1129370B}"/>
              </a:ext>
            </a:extLst>
          </p:cNvPr>
          <p:cNvSpPr>
            <a:spLocks noChangeShapeType="1"/>
          </p:cNvSpPr>
          <p:nvPr/>
        </p:nvSpPr>
        <p:spPr bwMode="auto">
          <a:xfrm>
            <a:off x="5527799" y="3682641"/>
            <a:ext cx="2779324" cy="14803"/>
          </a:xfrm>
          <a:prstGeom prst="line">
            <a:avLst/>
          </a:prstGeom>
          <a:noFill/>
          <a:ln w="28575">
            <a:solidFill>
              <a:schemeClr val="tx1"/>
            </a:solidFill>
            <a:round/>
            <a:headEnd/>
            <a:tailEnd type="triangle" w="med" len="med"/>
          </a:ln>
        </p:spPr>
        <p:txBody>
          <a:bodyPr/>
          <a:lstStyle/>
          <a:p>
            <a:pPr>
              <a:defRPr/>
            </a:pPr>
            <a:endParaRPr lang="en-US">
              <a:solidFill>
                <a:srgbClr val="002060"/>
              </a:solidFill>
              <a:latin typeface="+mj-lt"/>
              <a:cs typeface="Arial" charset="0"/>
            </a:endParaRPr>
          </a:p>
        </p:txBody>
      </p:sp>
      <p:sp>
        <p:nvSpPr>
          <p:cNvPr id="490506" name="AutoShape 10">
            <a:extLst>
              <a:ext uri="{FF2B5EF4-FFF2-40B4-BE49-F238E27FC236}">
                <a16:creationId xmlns:a16="http://schemas.microsoft.com/office/drawing/2014/main" id="{4857E719-CC0C-4A41-BD3A-2198C6803FB8}"/>
              </a:ext>
            </a:extLst>
          </p:cNvPr>
          <p:cNvSpPr>
            <a:spLocks/>
          </p:cNvSpPr>
          <p:nvPr/>
        </p:nvSpPr>
        <p:spPr bwMode="auto">
          <a:xfrm>
            <a:off x="8474604" y="3041591"/>
            <a:ext cx="152400" cy="1447800"/>
          </a:xfrm>
          <a:prstGeom prst="rightBrace">
            <a:avLst>
              <a:gd name="adj1" fmla="val 79167"/>
              <a:gd name="adj2" fmla="val 50000"/>
            </a:avLst>
          </a:prstGeom>
          <a:noFill/>
          <a:ln w="28575">
            <a:solidFill>
              <a:schemeClr val="tx1"/>
            </a:solidFill>
            <a:round/>
            <a:headEnd/>
            <a:tailEnd/>
          </a:ln>
        </p:spPr>
        <p:txBody>
          <a:bodyPr wrap="none" anchor="ctr"/>
          <a:lstStyle/>
          <a:p>
            <a:pPr>
              <a:defRPr/>
            </a:pPr>
            <a:endParaRPr lang="en-US">
              <a:solidFill>
                <a:srgbClr val="002060"/>
              </a:solidFill>
              <a:latin typeface="+mj-lt"/>
              <a:cs typeface="Arial" charset="0"/>
            </a:endParaRPr>
          </a:p>
        </p:txBody>
      </p:sp>
      <p:sp>
        <p:nvSpPr>
          <p:cNvPr id="490508" name="Text Box 12">
            <a:extLst>
              <a:ext uri="{FF2B5EF4-FFF2-40B4-BE49-F238E27FC236}">
                <a16:creationId xmlns:a16="http://schemas.microsoft.com/office/drawing/2014/main" id="{4242B8F0-75C4-49F9-B3B8-7F52C091C8F3}"/>
              </a:ext>
            </a:extLst>
          </p:cNvPr>
          <p:cNvSpPr txBox="1">
            <a:spLocks noChangeArrowheads="1"/>
          </p:cNvSpPr>
          <p:nvPr/>
        </p:nvSpPr>
        <p:spPr bwMode="auto">
          <a:xfrm>
            <a:off x="5413976" y="3266996"/>
            <a:ext cx="2856935" cy="769441"/>
          </a:xfrm>
          <a:prstGeom prst="rect">
            <a:avLst/>
          </a:prstGeom>
          <a:noFill/>
          <a:ln w="9525">
            <a:noFill/>
            <a:miter lim="800000"/>
            <a:headEnd/>
            <a:tailEnd/>
          </a:ln>
        </p:spPr>
        <p:txBody>
          <a:bodyPr wrap="square">
            <a:spAutoFit/>
          </a:bodyPr>
          <a:lstStyle/>
          <a:p>
            <a:pPr algn="ctr">
              <a:defRPr/>
            </a:pPr>
            <a:r>
              <a:rPr lang="en-US" sz="2400" b="1" dirty="0">
                <a:latin typeface="+mj-lt"/>
                <a:ea typeface="ＭＳ Ｐゴシック" charset="-128"/>
                <a:cs typeface="Arial" charset="0"/>
              </a:rPr>
              <a:t>1 to 3 years follow-up</a:t>
            </a:r>
          </a:p>
          <a:p>
            <a:pPr algn="ctr">
              <a:defRPr/>
            </a:pPr>
            <a:r>
              <a:rPr lang="en-US" sz="2000" b="1" dirty="0">
                <a:latin typeface="+mj-lt"/>
                <a:ea typeface="ＭＳ Ｐゴシック" charset="-128"/>
                <a:cs typeface="Arial" charset="0"/>
              </a:rPr>
              <a:t> (2 years median)</a:t>
            </a:r>
          </a:p>
        </p:txBody>
      </p:sp>
      <p:sp>
        <p:nvSpPr>
          <p:cNvPr id="490509" name="Line 13">
            <a:extLst>
              <a:ext uri="{FF2B5EF4-FFF2-40B4-BE49-F238E27FC236}">
                <a16:creationId xmlns:a16="http://schemas.microsoft.com/office/drawing/2014/main" id="{3128B94F-9DAC-46D2-81FF-4C235E0829D6}"/>
              </a:ext>
            </a:extLst>
          </p:cNvPr>
          <p:cNvSpPr>
            <a:spLocks noChangeShapeType="1"/>
          </p:cNvSpPr>
          <p:nvPr/>
        </p:nvSpPr>
        <p:spPr bwMode="auto">
          <a:xfrm flipV="1">
            <a:off x="2308915" y="2591949"/>
            <a:ext cx="946463" cy="391940"/>
          </a:xfrm>
          <a:prstGeom prst="line">
            <a:avLst/>
          </a:prstGeom>
          <a:noFill/>
          <a:ln w="28575">
            <a:solidFill>
              <a:schemeClr val="tx1"/>
            </a:solidFill>
            <a:round/>
            <a:headEnd/>
            <a:tailEnd type="triangle" w="med" len="med"/>
          </a:ln>
        </p:spPr>
        <p:txBody>
          <a:bodyPr/>
          <a:lstStyle/>
          <a:p>
            <a:pPr>
              <a:defRPr/>
            </a:pPr>
            <a:endParaRPr lang="en-US">
              <a:solidFill>
                <a:srgbClr val="002060"/>
              </a:solidFill>
              <a:latin typeface="+mj-lt"/>
              <a:cs typeface="Arial" charset="0"/>
            </a:endParaRPr>
          </a:p>
        </p:txBody>
      </p:sp>
      <p:sp>
        <p:nvSpPr>
          <p:cNvPr id="490510" name="Line 14">
            <a:extLst>
              <a:ext uri="{FF2B5EF4-FFF2-40B4-BE49-F238E27FC236}">
                <a16:creationId xmlns:a16="http://schemas.microsoft.com/office/drawing/2014/main" id="{092D7AB1-C4A8-4F3D-8DEF-56EA9C8859E2}"/>
              </a:ext>
            </a:extLst>
          </p:cNvPr>
          <p:cNvSpPr>
            <a:spLocks noChangeShapeType="1"/>
          </p:cNvSpPr>
          <p:nvPr/>
        </p:nvSpPr>
        <p:spPr bwMode="auto">
          <a:xfrm>
            <a:off x="2257224" y="4063711"/>
            <a:ext cx="940677" cy="491330"/>
          </a:xfrm>
          <a:prstGeom prst="line">
            <a:avLst/>
          </a:prstGeom>
          <a:noFill/>
          <a:ln w="28575">
            <a:solidFill>
              <a:schemeClr val="tx1"/>
            </a:solidFill>
            <a:round/>
            <a:headEnd/>
            <a:tailEnd type="triangle" w="med" len="med"/>
          </a:ln>
        </p:spPr>
        <p:txBody>
          <a:bodyPr/>
          <a:lstStyle/>
          <a:p>
            <a:pPr>
              <a:defRPr/>
            </a:pPr>
            <a:endParaRPr lang="en-US">
              <a:solidFill>
                <a:srgbClr val="002060"/>
              </a:solidFill>
              <a:latin typeface="+mj-lt"/>
              <a:cs typeface="Arial" charset="0"/>
            </a:endParaRPr>
          </a:p>
        </p:txBody>
      </p:sp>
      <p:sp>
        <p:nvSpPr>
          <p:cNvPr id="16" name="Title 1">
            <a:extLst>
              <a:ext uri="{FF2B5EF4-FFF2-40B4-BE49-F238E27FC236}">
                <a16:creationId xmlns:a16="http://schemas.microsoft.com/office/drawing/2014/main" id="{BB812296-FE6F-4078-87BC-9E68F02A79F4}"/>
              </a:ext>
            </a:extLst>
          </p:cNvPr>
          <p:cNvSpPr txBox="1">
            <a:spLocks/>
          </p:cNvSpPr>
          <p:nvPr/>
        </p:nvSpPr>
        <p:spPr>
          <a:xfrm>
            <a:off x="784117" y="189616"/>
            <a:ext cx="10515600" cy="1918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a:p>
            <a:r>
              <a:rPr lang="en-US" dirty="0"/>
              <a:t>Study Design </a:t>
            </a:r>
          </a:p>
        </p:txBody>
      </p:sp>
      <p:sp>
        <p:nvSpPr>
          <p:cNvPr id="17" name="Text Box 6">
            <a:extLst>
              <a:ext uri="{FF2B5EF4-FFF2-40B4-BE49-F238E27FC236}">
                <a16:creationId xmlns:a16="http://schemas.microsoft.com/office/drawing/2014/main" id="{FCA002C0-2D11-4DEF-BE46-55ACB5E8A373}"/>
              </a:ext>
            </a:extLst>
          </p:cNvPr>
          <p:cNvSpPr txBox="1">
            <a:spLocks noChangeArrowheads="1"/>
          </p:cNvSpPr>
          <p:nvPr/>
        </p:nvSpPr>
        <p:spPr bwMode="auto">
          <a:xfrm>
            <a:off x="3112391" y="4243219"/>
            <a:ext cx="276589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i="1">
                <a:solidFill>
                  <a:schemeClr val="tx1"/>
                </a:solidFill>
                <a:latin typeface="Arial" panose="020B0604020202020204" pitchFamily="34" charset="0"/>
                <a:cs typeface="Arial" panose="020B0604020202020204" pitchFamily="34" charset="0"/>
              </a:defRPr>
            </a:lvl1pPr>
            <a:lvl2pPr marL="742950" indent="-285750" eaLnBrk="0" hangingPunct="0">
              <a:defRPr sz="2400" b="1" i="1">
                <a:solidFill>
                  <a:schemeClr val="tx1"/>
                </a:solidFill>
                <a:latin typeface="Arial" panose="020B0604020202020204" pitchFamily="34" charset="0"/>
                <a:cs typeface="Arial" panose="020B0604020202020204" pitchFamily="34" charset="0"/>
              </a:defRPr>
            </a:lvl2pPr>
            <a:lvl3pPr marL="1143000" indent="-228600" eaLnBrk="0" hangingPunct="0">
              <a:defRPr sz="2400" b="1" i="1">
                <a:solidFill>
                  <a:schemeClr val="tx1"/>
                </a:solidFill>
                <a:latin typeface="Arial" panose="020B0604020202020204" pitchFamily="34" charset="0"/>
                <a:cs typeface="Arial" panose="020B0604020202020204" pitchFamily="34" charset="0"/>
              </a:defRPr>
            </a:lvl3pPr>
            <a:lvl4pPr marL="1600200" indent="-228600" eaLnBrk="0" hangingPunct="0">
              <a:defRPr sz="2400" b="1" i="1">
                <a:solidFill>
                  <a:schemeClr val="tx1"/>
                </a:solidFill>
                <a:latin typeface="Arial" panose="020B0604020202020204" pitchFamily="34" charset="0"/>
                <a:cs typeface="Arial" panose="020B0604020202020204" pitchFamily="34" charset="0"/>
              </a:defRPr>
            </a:lvl4pPr>
            <a:lvl5pPr marL="2057400" indent="-228600" eaLnBrk="0" hangingPunct="0">
              <a:defRPr sz="2400" b="1"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i="1">
                <a:solidFill>
                  <a:schemeClr val="tx1"/>
                </a:solidFill>
                <a:latin typeface="Arial" panose="020B0604020202020204" pitchFamily="34" charset="0"/>
                <a:cs typeface="Arial" panose="020B0604020202020204" pitchFamily="34" charset="0"/>
              </a:defRPr>
            </a:lvl9pPr>
          </a:lstStyle>
          <a:p>
            <a:pPr eaLnBrk="1" hangingPunct="1"/>
            <a:r>
              <a:rPr lang="en-US" altLang="en-US" sz="2600" b="0" i="0" dirty="0">
                <a:latin typeface="Calibri" panose="020F0502020204030204" pitchFamily="34" charset="0"/>
                <a:ea typeface="MS PGothic" panose="020B0600070205080204" pitchFamily="34" charset="-128"/>
              </a:rPr>
              <a:t>Aspirin</a:t>
            </a:r>
            <a:r>
              <a:rPr lang="en-US" altLang="en-US" i="0" dirty="0">
                <a:latin typeface="Calibri" panose="020F0502020204030204" pitchFamily="34" charset="0"/>
                <a:ea typeface="MS PGothic" panose="020B0600070205080204" pitchFamily="34" charset="-128"/>
              </a:rPr>
              <a:t> </a:t>
            </a:r>
          </a:p>
          <a:p>
            <a:pPr eaLnBrk="1" hangingPunct="1"/>
            <a:r>
              <a:rPr lang="en-US" altLang="en-US" sz="2000" b="0" i="0" dirty="0">
                <a:latin typeface="Calibri" panose="020F0502020204030204" pitchFamily="34" charset="0"/>
                <a:ea typeface="MS PGothic" panose="020B0600070205080204" pitchFamily="34" charset="-128"/>
              </a:rPr>
              <a:t>81 mg once daily</a:t>
            </a:r>
          </a:p>
        </p:txBody>
      </p:sp>
      <p:sp>
        <p:nvSpPr>
          <p:cNvPr id="2" name="TextBox 1">
            <a:extLst>
              <a:ext uri="{FF2B5EF4-FFF2-40B4-BE49-F238E27FC236}">
                <a16:creationId xmlns:a16="http://schemas.microsoft.com/office/drawing/2014/main" id="{ACE934AB-B991-45B0-B2FC-17F6A91E15AA}"/>
              </a:ext>
            </a:extLst>
          </p:cNvPr>
          <p:cNvSpPr txBox="1"/>
          <p:nvPr/>
        </p:nvSpPr>
        <p:spPr>
          <a:xfrm>
            <a:off x="918410" y="5649362"/>
            <a:ext cx="8424766" cy="923330"/>
          </a:xfrm>
          <a:prstGeom prst="rect">
            <a:avLst/>
          </a:prstGeom>
          <a:noFill/>
        </p:spPr>
        <p:txBody>
          <a:bodyPr wrap="square" rtlCol="0">
            <a:spAutoFit/>
          </a:bodyPr>
          <a:lstStyle/>
          <a:p>
            <a:r>
              <a:rPr lang="en-US" dirty="0"/>
              <a:t>Blinding is achieved through use of active and matching placebo medications for both aspirin and apixaban.</a:t>
            </a:r>
          </a:p>
          <a:p>
            <a:r>
              <a:rPr lang="en-US" dirty="0"/>
              <a:t>*Reduced 2.5 mg dose apixaban may be used following standard criteria. </a:t>
            </a:r>
          </a:p>
        </p:txBody>
      </p:sp>
      <p:sp>
        <p:nvSpPr>
          <p:cNvPr id="3" name="Rectangle 2">
            <a:extLst>
              <a:ext uri="{FF2B5EF4-FFF2-40B4-BE49-F238E27FC236}">
                <a16:creationId xmlns:a16="http://schemas.microsoft.com/office/drawing/2014/main" id="{AA3CEBCD-1F6B-4709-8605-039AD22233B1}"/>
              </a:ext>
            </a:extLst>
          </p:cNvPr>
          <p:cNvSpPr/>
          <p:nvPr/>
        </p:nvSpPr>
        <p:spPr>
          <a:xfrm>
            <a:off x="784117" y="1478709"/>
            <a:ext cx="6531083" cy="461665"/>
          </a:xfrm>
          <a:prstGeom prst="rect">
            <a:avLst/>
          </a:prstGeom>
        </p:spPr>
        <p:txBody>
          <a:bodyPr wrap="none">
            <a:spAutoFit/>
          </a:bodyPr>
          <a:lstStyle/>
          <a:p>
            <a:r>
              <a:rPr lang="en-US" sz="2400" dirty="0"/>
              <a:t>Randomized, double-blinded, phase III clinical trial </a:t>
            </a:r>
          </a:p>
        </p:txBody>
      </p:sp>
    </p:spTree>
    <p:extLst>
      <p:ext uri="{BB962C8B-B14F-4D97-AF65-F5344CB8AC3E}">
        <p14:creationId xmlns:p14="http://schemas.microsoft.com/office/powerpoint/2010/main" val="17802461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Inclusion Criteria</a:t>
            </a:r>
          </a:p>
        </p:txBody>
      </p:sp>
      <p:sp>
        <p:nvSpPr>
          <p:cNvPr id="3" name="Content Placeholder 2"/>
          <p:cNvSpPr>
            <a:spLocks noGrp="1"/>
          </p:cNvSpPr>
          <p:nvPr>
            <p:ph idx="1"/>
          </p:nvPr>
        </p:nvSpPr>
        <p:spPr/>
        <p:txBody>
          <a:bodyPr/>
          <a:lstStyle/>
          <a:p>
            <a:r>
              <a:rPr lang="en-US" dirty="0"/>
              <a:t>Age </a:t>
            </a:r>
            <a:r>
              <a:rPr lang="en-US" dirty="0">
                <a:sym typeface="Symbol" charset="2"/>
              </a:rPr>
              <a:t> 18 years</a:t>
            </a:r>
          </a:p>
          <a:p>
            <a:r>
              <a:rPr lang="en-US" dirty="0">
                <a:sym typeface="Symbol" charset="2"/>
              </a:rPr>
              <a:t>Qualifying ICH </a:t>
            </a:r>
          </a:p>
          <a:p>
            <a:pPr lvl="1"/>
            <a:r>
              <a:rPr lang="en-US" dirty="0">
                <a:sym typeface="Symbol" charset="2"/>
              </a:rPr>
              <a:t>- Includes trauma but no subdural hemorrhage</a:t>
            </a:r>
          </a:p>
          <a:p>
            <a:pPr lvl="1"/>
            <a:r>
              <a:rPr lang="en-US" dirty="0">
                <a:sym typeface="Symbol" charset="2"/>
              </a:rPr>
              <a:t>- Cortical SAH, AVM if secured</a:t>
            </a:r>
          </a:p>
          <a:p>
            <a:r>
              <a:rPr lang="en-US" dirty="0"/>
              <a:t>Ability to be randomized 14-120 days after index ICH</a:t>
            </a:r>
          </a:p>
          <a:p>
            <a:r>
              <a:rPr lang="en-US" dirty="0"/>
              <a:t>Non-valvular AF and CHA</a:t>
            </a:r>
            <a:r>
              <a:rPr lang="en-US" baseline="-25000" dirty="0"/>
              <a:t>2</a:t>
            </a:r>
            <a:r>
              <a:rPr lang="en-US" dirty="0"/>
              <a:t>DS</a:t>
            </a:r>
            <a:r>
              <a:rPr lang="en-US" baseline="-25000" dirty="0"/>
              <a:t>2</a:t>
            </a:r>
            <a:r>
              <a:rPr lang="en-US" dirty="0"/>
              <a:t>-VASc score ≥ 2</a:t>
            </a:r>
          </a:p>
          <a:p>
            <a:pPr lvl="1"/>
            <a:endParaRPr lang="en-US" dirty="0"/>
          </a:p>
          <a:p>
            <a:pPr lvl="1"/>
            <a:endParaRPr lang="en-US" dirty="0"/>
          </a:p>
        </p:txBody>
      </p:sp>
    </p:spTree>
    <p:extLst>
      <p:ext uri="{BB962C8B-B14F-4D97-AF65-F5344CB8AC3E}">
        <p14:creationId xmlns:p14="http://schemas.microsoft.com/office/powerpoint/2010/main" val="1463838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Exclusion Criteria</a:t>
            </a:r>
          </a:p>
        </p:txBody>
      </p:sp>
      <p:sp>
        <p:nvSpPr>
          <p:cNvPr id="3" name="Content Placeholder 2"/>
          <p:cNvSpPr>
            <a:spLocks noGrp="1"/>
          </p:cNvSpPr>
          <p:nvPr>
            <p:ph idx="1"/>
          </p:nvPr>
        </p:nvSpPr>
        <p:spPr>
          <a:xfrm>
            <a:off x="838200" y="1825625"/>
            <a:ext cx="10515600" cy="3927475"/>
          </a:xfrm>
        </p:spPr>
        <p:txBody>
          <a:bodyPr>
            <a:normAutofit/>
          </a:bodyPr>
          <a:lstStyle/>
          <a:p>
            <a:r>
              <a:rPr lang="en-US" dirty="0"/>
              <a:t>History of ICH before index event</a:t>
            </a:r>
          </a:p>
          <a:p>
            <a:r>
              <a:rPr lang="en-US" dirty="0"/>
              <a:t>Lobar ICH with “high-risk” cerebral amyloid angiopathy</a:t>
            </a:r>
          </a:p>
          <a:p>
            <a:r>
              <a:rPr lang="en-US" dirty="0"/>
              <a:t>Clear indication for antithrombotic therapy</a:t>
            </a:r>
          </a:p>
          <a:p>
            <a:r>
              <a:rPr lang="en-US" dirty="0"/>
              <a:t>Left atrial appendage closure</a:t>
            </a:r>
          </a:p>
        </p:txBody>
      </p:sp>
    </p:spTree>
    <p:extLst>
      <p:ext uri="{BB962C8B-B14F-4D97-AF65-F5344CB8AC3E}">
        <p14:creationId xmlns:p14="http://schemas.microsoft.com/office/powerpoint/2010/main" val="1449071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06329"/>
          </a:xfrm>
        </p:spPr>
        <p:txBody>
          <a:bodyPr/>
          <a:lstStyle/>
          <a:p>
            <a:pPr algn="ctr"/>
            <a:r>
              <a:rPr lang="en-US" dirty="0"/>
              <a:t>“High-Risk” Lobar ICH</a:t>
            </a:r>
          </a:p>
        </p:txBody>
      </p:sp>
      <p:sp>
        <p:nvSpPr>
          <p:cNvPr id="3" name="Content Placeholder 2"/>
          <p:cNvSpPr>
            <a:spLocks noGrp="1"/>
          </p:cNvSpPr>
          <p:nvPr>
            <p:ph idx="1"/>
          </p:nvPr>
        </p:nvSpPr>
        <p:spPr>
          <a:xfrm>
            <a:off x="838200" y="1428750"/>
            <a:ext cx="10515600" cy="4709159"/>
          </a:xfrm>
        </p:spPr>
        <p:txBody>
          <a:bodyPr>
            <a:normAutofit/>
          </a:bodyPr>
          <a:lstStyle/>
          <a:p>
            <a:pPr marL="0" indent="0">
              <a:buNone/>
            </a:pPr>
            <a:r>
              <a:rPr lang="en-US" dirty="0"/>
              <a:t>Definition:</a:t>
            </a:r>
          </a:p>
          <a:p>
            <a:pPr lvl="0"/>
            <a:r>
              <a:rPr lang="en-US" dirty="0"/>
              <a:t> ≥5 lobar microbleeds on brain MRI</a:t>
            </a:r>
          </a:p>
          <a:p>
            <a:pPr lvl="2" indent="-457200">
              <a:buFontTx/>
              <a:buChar char="-"/>
            </a:pPr>
            <a:r>
              <a:rPr lang="en-US" sz="2400" dirty="0"/>
              <a:t>Lobar microbleeds ranging from 2mm to 10 mm on T2* or GRE lesions</a:t>
            </a:r>
          </a:p>
          <a:p>
            <a:pPr marL="0" lvl="0" indent="0">
              <a:buNone/>
            </a:pPr>
            <a:r>
              <a:rPr lang="en-US" sz="2400" dirty="0"/>
              <a:t>       </a:t>
            </a:r>
            <a:r>
              <a:rPr lang="en-US" sz="2000" i="1" dirty="0"/>
              <a:t>OR</a:t>
            </a:r>
            <a:endParaRPr lang="en-US" i="1" dirty="0"/>
          </a:p>
          <a:p>
            <a:pPr>
              <a:buFont typeface="+mj-lt"/>
              <a:buAutoNum type="arabicPeriod" startAt="2"/>
            </a:pPr>
            <a:r>
              <a:rPr lang="en-US" dirty="0"/>
              <a:t>Disseminated cortical superficial siderosis (cSS) on T2*-GRE or other susceptibility-weighted imaging (SWI) MRI </a:t>
            </a:r>
          </a:p>
          <a:p>
            <a:pPr lvl="2" indent="-457200">
              <a:buFontTx/>
              <a:buChar char="-"/>
            </a:pPr>
            <a:r>
              <a:rPr lang="en-US" sz="2400" dirty="0"/>
              <a:t>cSS is defined as well-defined, homogenous hypointense curvilinear signal intensity (black) in the superficial layers of the cerebral cortex, within the subarachnoid space (‘sulcal siderosis’), or both.</a:t>
            </a:r>
          </a:p>
          <a:p>
            <a:pPr lvl="2" indent="-457200">
              <a:buFontTx/>
              <a:buChar char="-"/>
            </a:pPr>
            <a:r>
              <a:rPr lang="en-US" sz="2400" dirty="0"/>
              <a:t>Disseminated cSS is defined as cSS affecting at least four sulci.</a:t>
            </a:r>
          </a:p>
          <a:p>
            <a:pPr lvl="1"/>
            <a:endParaRPr lang="en-US" dirty="0"/>
          </a:p>
          <a:p>
            <a:pPr marL="0" indent="0">
              <a:buNone/>
            </a:pPr>
            <a:endParaRPr lang="en-US" dirty="0"/>
          </a:p>
        </p:txBody>
      </p:sp>
    </p:spTree>
    <p:extLst>
      <p:ext uri="{BB962C8B-B14F-4D97-AF65-F5344CB8AC3E}">
        <p14:creationId xmlns:p14="http://schemas.microsoft.com/office/powerpoint/2010/main" val="2547919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Enrollment Process</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a:t>Apply inclusion/exclusion criteria</a:t>
            </a:r>
          </a:p>
          <a:p>
            <a:pPr marL="514350" indent="-514350">
              <a:buFont typeface="+mj-lt"/>
              <a:buAutoNum type="arabicPeriod"/>
            </a:pPr>
            <a:r>
              <a:rPr lang="en-US" dirty="0"/>
              <a:t>Obtain consent as soon as possible</a:t>
            </a:r>
          </a:p>
          <a:p>
            <a:pPr marL="514350" indent="-514350">
              <a:buFont typeface="+mj-lt"/>
              <a:buAutoNum type="arabicPeriod"/>
            </a:pPr>
            <a:r>
              <a:rPr lang="en-US" dirty="0"/>
              <a:t>Follow 2 temporary exclusion criteria:</a:t>
            </a:r>
          </a:p>
          <a:p>
            <a:pPr marL="0" lvl="1"/>
            <a:r>
              <a:rPr lang="en-US" dirty="0"/>
              <a:t>	- Systolic blood pressure ≥ 180 mm Hg</a:t>
            </a:r>
          </a:p>
          <a:p>
            <a:pPr marL="0" lvl="1"/>
            <a:r>
              <a:rPr lang="en-US" dirty="0"/>
              <a:t>	- Vascular etiology which requires surgery (i.e. AVM)</a:t>
            </a:r>
          </a:p>
        </p:txBody>
      </p:sp>
    </p:spTree>
    <p:extLst>
      <p:ext uri="{BB962C8B-B14F-4D97-AF65-F5344CB8AC3E}">
        <p14:creationId xmlns:p14="http://schemas.microsoft.com/office/powerpoint/2010/main" val="958925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Post-Consent Work Flow</a:t>
            </a:r>
          </a:p>
        </p:txBody>
      </p:sp>
      <p:sp>
        <p:nvSpPr>
          <p:cNvPr id="3" name="Content Placeholder 2"/>
          <p:cNvSpPr>
            <a:spLocks noGrp="1"/>
          </p:cNvSpPr>
          <p:nvPr>
            <p:ph idx="1"/>
          </p:nvPr>
        </p:nvSpPr>
        <p:spPr>
          <a:xfrm>
            <a:off x="430794" y="1834678"/>
            <a:ext cx="10723076" cy="4131555"/>
          </a:xfrm>
        </p:spPr>
        <p:txBody>
          <a:bodyPr>
            <a:normAutofit fontScale="92500" lnSpcReduction="20000"/>
          </a:bodyPr>
          <a:lstStyle/>
          <a:p>
            <a:pPr marL="914400" lvl="1" indent="-457200">
              <a:buAutoNum type="arabicPeriod"/>
            </a:pPr>
            <a:r>
              <a:rPr lang="en-US" sz="2800" dirty="0"/>
              <a:t>Draw blood sample any time and send to ASPIRE Biobank</a:t>
            </a:r>
          </a:p>
          <a:p>
            <a:pPr marL="914400" lvl="1" indent="-457200">
              <a:buAutoNum type="arabicPeriod"/>
            </a:pPr>
            <a:endParaRPr lang="en-US" dirty="0"/>
          </a:p>
          <a:p>
            <a:pPr marL="914400" lvl="1" indent="-457200">
              <a:buAutoNum type="arabicPeriod"/>
            </a:pPr>
            <a:r>
              <a:rPr lang="en-US" sz="2800" dirty="0"/>
              <a:t>Identify location, logistics, and timing of baseline visit </a:t>
            </a:r>
          </a:p>
          <a:p>
            <a:pPr marL="914400" lvl="3"/>
            <a:r>
              <a:rPr lang="en-US" sz="2400" dirty="0"/>
              <a:t>- Ideally randomize early within window</a:t>
            </a:r>
          </a:p>
          <a:p>
            <a:pPr marL="914400" lvl="1" indent="-457200">
              <a:buAutoNum type="arabicPeriod"/>
            </a:pPr>
            <a:endParaRPr lang="en-US" dirty="0"/>
          </a:p>
          <a:p>
            <a:pPr marL="914400" lvl="1" indent="-457200">
              <a:buAutoNum type="arabicPeriod"/>
            </a:pPr>
            <a:r>
              <a:rPr lang="en-US" sz="2800" dirty="0"/>
              <a:t>Confirm eligibility criteria including blood pressure measurement</a:t>
            </a:r>
          </a:p>
          <a:p>
            <a:pPr marL="914400" lvl="1" indent="-457200">
              <a:buAutoNum type="arabicPeriod"/>
            </a:pPr>
            <a:endParaRPr lang="en-US" dirty="0"/>
          </a:p>
          <a:p>
            <a:pPr marL="914400" lvl="1" indent="-457200">
              <a:buAutoNum type="arabicPeriod"/>
            </a:pPr>
            <a:r>
              <a:rPr lang="en-US" sz="2800" dirty="0"/>
              <a:t>Randomize and make plan to deliver/mail study drug asap</a:t>
            </a:r>
          </a:p>
          <a:p>
            <a:pPr lvl="1"/>
            <a:endParaRPr lang="en-US" sz="2800" dirty="0"/>
          </a:p>
          <a:p>
            <a:pPr marL="971550" lvl="1" indent="-514350">
              <a:buFont typeface="+mj-lt"/>
              <a:buAutoNum type="arabicPeriod" startAt="5"/>
            </a:pPr>
            <a:r>
              <a:rPr lang="en-US" sz="2800" dirty="0"/>
              <a:t>Follow-up contacts every 3 months to resupply study drug/identify outcomes</a:t>
            </a:r>
          </a:p>
          <a:p>
            <a:pPr lvl="2"/>
            <a:r>
              <a:rPr lang="en-US" sz="2600" dirty="0"/>
              <a:t>- </a:t>
            </a:r>
            <a:r>
              <a:rPr lang="en-US" sz="2400" dirty="0"/>
              <a:t>Maximum follow-up of 36 months</a:t>
            </a:r>
          </a:p>
          <a:p>
            <a:pPr marL="914400" lvl="1" indent="-457200">
              <a:buAutoNum type="arabicPeriod" startAt="5"/>
            </a:pPr>
            <a:endParaRPr lang="en-US" dirty="0"/>
          </a:p>
        </p:txBody>
      </p:sp>
    </p:spTree>
    <p:extLst>
      <p:ext uri="{BB962C8B-B14F-4D97-AF65-F5344CB8AC3E}">
        <p14:creationId xmlns:p14="http://schemas.microsoft.com/office/powerpoint/2010/main" val="1079031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Outcomes</a:t>
            </a:r>
          </a:p>
        </p:txBody>
      </p:sp>
      <p:sp>
        <p:nvSpPr>
          <p:cNvPr id="3" name="Content Placeholder 2"/>
          <p:cNvSpPr>
            <a:spLocks noGrp="1"/>
          </p:cNvSpPr>
          <p:nvPr>
            <p:ph idx="1"/>
          </p:nvPr>
        </p:nvSpPr>
        <p:spPr/>
        <p:txBody>
          <a:bodyPr>
            <a:normAutofit fontScale="92500" lnSpcReduction="20000"/>
          </a:bodyPr>
          <a:lstStyle/>
          <a:p>
            <a:r>
              <a:rPr lang="en-US" dirty="0"/>
              <a:t>Primary: Stroke of any type or Death</a:t>
            </a:r>
          </a:p>
          <a:p>
            <a:pPr lvl="2"/>
            <a:r>
              <a:rPr lang="en-US" sz="2600" dirty="0"/>
              <a:t>- Ischemic</a:t>
            </a:r>
          </a:p>
          <a:p>
            <a:pPr lvl="2"/>
            <a:r>
              <a:rPr lang="en-US" sz="2600" dirty="0"/>
              <a:t>- Hemorrhagic (i.e., symptomatic, nontraumatic ICH)</a:t>
            </a:r>
          </a:p>
          <a:p>
            <a:pPr lvl="2"/>
            <a:r>
              <a:rPr lang="en-US" sz="2600" dirty="0"/>
              <a:t>- All-cause death</a:t>
            </a:r>
          </a:p>
          <a:p>
            <a:pPr lvl="1"/>
            <a:endParaRPr lang="en-US" dirty="0"/>
          </a:p>
          <a:p>
            <a:pPr marL="514350" lvl="1" indent="-514350">
              <a:buAutoNum type="arabicPeriod" startAt="2"/>
            </a:pPr>
            <a:r>
              <a:rPr lang="en-US" sz="2800" dirty="0"/>
              <a:t>Secondary: Modified Rankin Scale</a:t>
            </a:r>
          </a:p>
          <a:p>
            <a:pPr marL="0" lvl="1"/>
            <a:endParaRPr lang="en-US" sz="2800" dirty="0"/>
          </a:p>
          <a:p>
            <a:pPr marL="514350" lvl="1" indent="-514350">
              <a:buFont typeface="+mj-lt"/>
              <a:buAutoNum type="arabicPeriod" startAt="3"/>
            </a:pPr>
            <a:r>
              <a:rPr lang="en-US" sz="2800" dirty="0"/>
              <a:t>Tertiary and Safety:</a:t>
            </a:r>
          </a:p>
          <a:p>
            <a:pPr marL="914400" lvl="3"/>
            <a:r>
              <a:rPr lang="en-US" sz="2600" dirty="0"/>
              <a:t>- Cognition/quality of life (MoCA, PROMIS)</a:t>
            </a:r>
          </a:p>
          <a:p>
            <a:pPr marL="914400" lvl="3"/>
            <a:r>
              <a:rPr lang="en-US" sz="2600" dirty="0"/>
              <a:t>- Thromboembolic events</a:t>
            </a:r>
          </a:p>
          <a:p>
            <a:pPr marL="914400" lvl="3"/>
            <a:r>
              <a:rPr lang="en-US" sz="2600" dirty="0"/>
              <a:t>- Intracranial/non-intracranial major bleeding </a:t>
            </a:r>
          </a:p>
          <a:p>
            <a:pPr marL="917575" lvl="2" indent="-460375">
              <a:buAutoNum type="arabicPeriod" startAt="2"/>
            </a:pPr>
            <a:endParaRPr lang="en-US" sz="2600" dirty="0"/>
          </a:p>
        </p:txBody>
      </p:sp>
    </p:spTree>
    <p:extLst>
      <p:ext uri="{BB962C8B-B14F-4D97-AF65-F5344CB8AC3E}">
        <p14:creationId xmlns:p14="http://schemas.microsoft.com/office/powerpoint/2010/main" val="319742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Statistical Analysis Plan</a:t>
            </a:r>
          </a:p>
        </p:txBody>
      </p:sp>
      <p:sp>
        <p:nvSpPr>
          <p:cNvPr id="3" name="Content Placeholder 2"/>
          <p:cNvSpPr>
            <a:spLocks noGrp="1"/>
          </p:cNvSpPr>
          <p:nvPr>
            <p:ph idx="1"/>
          </p:nvPr>
        </p:nvSpPr>
        <p:spPr/>
        <p:txBody>
          <a:bodyPr>
            <a:normAutofit/>
          </a:bodyPr>
          <a:lstStyle/>
          <a:p>
            <a:r>
              <a:rPr lang="en-US" dirty="0"/>
              <a:t>Intention-to-treat approach</a:t>
            </a:r>
          </a:p>
          <a:p>
            <a:r>
              <a:rPr lang="en-US" dirty="0"/>
              <a:t>Survival analysis with log-rank test to compare treatment groups</a:t>
            </a:r>
          </a:p>
          <a:p>
            <a:r>
              <a:rPr lang="en-US" dirty="0"/>
              <a:t>Interim analysis after 2/3 of primary outcome events</a:t>
            </a:r>
          </a:p>
          <a:p>
            <a:r>
              <a:rPr lang="en-US" dirty="0"/>
              <a:t>Secondary analysis: test interaction apixaban vs. aspirin and change in modified Rankin Scale from baseline visit</a:t>
            </a:r>
          </a:p>
          <a:p>
            <a:endParaRPr lang="en-US" dirty="0"/>
          </a:p>
          <a:p>
            <a:pPr lvl="1"/>
            <a:endParaRPr lang="en-US" dirty="0"/>
          </a:p>
        </p:txBody>
      </p:sp>
    </p:spTree>
    <p:extLst>
      <p:ext uri="{BB962C8B-B14F-4D97-AF65-F5344CB8AC3E}">
        <p14:creationId xmlns:p14="http://schemas.microsoft.com/office/powerpoint/2010/main" val="1252798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to Find and Enroll Patients</a:t>
            </a:r>
          </a:p>
        </p:txBody>
      </p:sp>
      <p:sp>
        <p:nvSpPr>
          <p:cNvPr id="3" name="Content Placeholder 2"/>
          <p:cNvSpPr>
            <a:spLocks noGrp="1"/>
          </p:cNvSpPr>
          <p:nvPr>
            <p:ph idx="1"/>
          </p:nvPr>
        </p:nvSpPr>
        <p:spPr/>
        <p:txBody>
          <a:bodyPr/>
          <a:lstStyle/>
          <a:p>
            <a:endParaRPr lang="en-US" dirty="0"/>
          </a:p>
          <a:p>
            <a:r>
              <a:rPr lang="en-US" dirty="0"/>
              <a:t>Use EPIC clinical trial search function periodically</a:t>
            </a:r>
          </a:p>
          <a:p>
            <a:endParaRPr lang="en-US" dirty="0"/>
          </a:p>
          <a:p>
            <a:r>
              <a:rPr lang="en-US" dirty="0"/>
              <a:t>“Hot pursuit” ID – scan ICU and stroke service lists daily</a:t>
            </a:r>
          </a:p>
          <a:p>
            <a:endParaRPr lang="en-US" dirty="0"/>
          </a:p>
          <a:p>
            <a:r>
              <a:rPr lang="en-US" dirty="0"/>
              <a:t>Reach out to cardiology, stroke and NSG clinics</a:t>
            </a:r>
          </a:p>
          <a:p>
            <a:endParaRPr lang="en-US" dirty="0"/>
          </a:p>
          <a:p>
            <a:endParaRPr lang="en-US" dirty="0"/>
          </a:p>
        </p:txBody>
      </p:sp>
    </p:spTree>
    <p:extLst>
      <p:ext uri="{BB962C8B-B14F-4D97-AF65-F5344CB8AC3E}">
        <p14:creationId xmlns:p14="http://schemas.microsoft.com/office/powerpoint/2010/main" val="611681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674096" cy="1325563"/>
          </a:xfrm>
        </p:spPr>
        <p:txBody>
          <a:bodyPr/>
          <a:lstStyle/>
          <a:p>
            <a:r>
              <a:rPr lang="en-US" dirty="0"/>
              <a:t>ASPIRE Protocol Key Points</a:t>
            </a:r>
          </a:p>
        </p:txBody>
      </p:sp>
      <p:sp>
        <p:nvSpPr>
          <p:cNvPr id="3" name="Content Placeholder 2"/>
          <p:cNvSpPr>
            <a:spLocks noGrp="1"/>
          </p:cNvSpPr>
          <p:nvPr>
            <p:ph idx="1"/>
          </p:nvPr>
        </p:nvSpPr>
        <p:spPr/>
        <p:txBody>
          <a:bodyPr/>
          <a:lstStyle/>
          <a:p>
            <a:pPr marL="514350" indent="-514350">
              <a:buFont typeface="+mj-lt"/>
              <a:buAutoNum type="arabicPeriod"/>
            </a:pPr>
            <a:r>
              <a:rPr lang="en-US" dirty="0"/>
              <a:t>Identify ICH patients with possible AF</a:t>
            </a:r>
          </a:p>
          <a:p>
            <a:pPr marL="514350" indent="-514350">
              <a:buFont typeface="+mj-lt"/>
              <a:buAutoNum type="arabicPeriod"/>
            </a:pPr>
            <a:r>
              <a:rPr lang="en-US" dirty="0"/>
              <a:t>Apply inclusion/exclusion criteria</a:t>
            </a:r>
          </a:p>
          <a:p>
            <a:pPr marL="514350" indent="-514350">
              <a:buFont typeface="+mj-lt"/>
              <a:buAutoNum type="arabicPeriod"/>
            </a:pPr>
            <a:r>
              <a:rPr lang="en-US" dirty="0"/>
              <a:t>Consent asap</a:t>
            </a:r>
          </a:p>
          <a:p>
            <a:pPr marL="514350" indent="-514350">
              <a:buFont typeface="+mj-lt"/>
              <a:buAutoNum type="arabicPeriod"/>
            </a:pPr>
            <a:r>
              <a:rPr lang="en-US" dirty="0"/>
              <a:t>Make plan for randomization (baseline) visit</a:t>
            </a:r>
          </a:p>
          <a:p>
            <a:pPr marL="514350" indent="-514350">
              <a:buFont typeface="+mj-lt"/>
              <a:buAutoNum type="arabicPeriod"/>
            </a:pPr>
            <a:r>
              <a:rPr lang="en-US" dirty="0"/>
              <a:t>Follow-up visits q3 months</a:t>
            </a:r>
            <a:endParaRPr lang="en-US" sz="2400" dirty="0"/>
          </a:p>
          <a:p>
            <a:pPr marL="0" indent="0">
              <a:buNone/>
            </a:pPr>
            <a:endParaRPr lang="en-US" dirty="0"/>
          </a:p>
        </p:txBody>
      </p:sp>
    </p:spTree>
    <p:extLst>
      <p:ext uri="{BB962C8B-B14F-4D97-AF65-F5344CB8AC3E}">
        <p14:creationId xmlns:p14="http://schemas.microsoft.com/office/powerpoint/2010/main" val="599119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pic>
        <p:nvPicPr>
          <p:cNvPr id="475" name="Google Shape;475;p57"/>
          <p:cNvPicPr preferRelativeResize="0"/>
          <p:nvPr/>
        </p:nvPicPr>
        <p:blipFill rotWithShape="1">
          <a:blip r:embed="rId3">
            <a:alphaModFix/>
          </a:blip>
          <a:srcRect/>
          <a:stretch/>
        </p:blipFill>
        <p:spPr>
          <a:xfrm>
            <a:off x="1126569" y="2048604"/>
            <a:ext cx="9509760" cy="4198151"/>
          </a:xfrm>
          <a:prstGeom prst="rect">
            <a:avLst/>
          </a:prstGeom>
          <a:solidFill>
            <a:srgbClr val="FFFFFF"/>
          </a:solidFill>
          <a:ln>
            <a:noFill/>
          </a:ln>
        </p:spPr>
      </p:pic>
      <p:pic>
        <p:nvPicPr>
          <p:cNvPr id="476" name="Google Shape;476;p57"/>
          <p:cNvPicPr preferRelativeResize="0"/>
          <p:nvPr/>
        </p:nvPicPr>
        <p:blipFill rotWithShape="1">
          <a:blip r:embed="rId4">
            <a:alphaModFix/>
          </a:blip>
          <a:srcRect/>
          <a:stretch/>
        </p:blipFill>
        <p:spPr>
          <a:xfrm>
            <a:off x="1160860" y="1752250"/>
            <a:ext cx="9509759" cy="447172"/>
          </a:xfrm>
          <a:prstGeom prst="rect">
            <a:avLst/>
          </a:prstGeom>
          <a:solidFill>
            <a:srgbClr val="FFFFFF"/>
          </a:solidFill>
          <a:ln>
            <a:noFill/>
          </a:ln>
        </p:spPr>
      </p:pic>
      <p:sp>
        <p:nvSpPr>
          <p:cNvPr id="478" name="Google Shape;478;p57"/>
          <p:cNvSpPr/>
          <p:nvPr/>
        </p:nvSpPr>
        <p:spPr>
          <a:xfrm>
            <a:off x="1229440" y="5700216"/>
            <a:ext cx="9372598" cy="579152"/>
          </a:xfrm>
          <a:prstGeom prst="rect">
            <a:avLst/>
          </a:prstGeom>
          <a:solidFill>
            <a:srgbClr val="FFFF00">
              <a:alpha val="9803"/>
            </a:srgbClr>
          </a:solid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0214" tIns="45095" rIns="90214" bIns="45095" anchor="ctr" anchorCtr="0">
            <a:noAutofit/>
          </a:bodyPr>
          <a:lstStyle/>
          <a:p>
            <a:pPr algn="ctr"/>
            <a:endParaRPr sz="1776">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31388BFD-3A1A-4653-8768-6B5A7A29D9EA}"/>
              </a:ext>
            </a:extLst>
          </p:cNvPr>
          <p:cNvPicPr>
            <a:picLocks noChangeAspect="1"/>
          </p:cNvPicPr>
          <p:nvPr/>
        </p:nvPicPr>
        <p:blipFill>
          <a:blip r:embed="rId5"/>
          <a:stretch>
            <a:fillRect/>
          </a:stretch>
        </p:blipFill>
        <p:spPr>
          <a:xfrm>
            <a:off x="1160861" y="305100"/>
            <a:ext cx="9509760" cy="1384544"/>
          </a:xfrm>
          <a:prstGeom prst="rect">
            <a:avLst/>
          </a:prstGeom>
        </p:spPr>
      </p:pic>
      <p:pic>
        <p:nvPicPr>
          <p:cNvPr id="3" name="Picture 2">
            <a:extLst>
              <a:ext uri="{FF2B5EF4-FFF2-40B4-BE49-F238E27FC236}">
                <a16:creationId xmlns:a16="http://schemas.microsoft.com/office/drawing/2014/main" id="{830A7663-6D95-48B3-B3F3-5AFC9784A62D}"/>
              </a:ext>
            </a:extLst>
          </p:cNvPr>
          <p:cNvPicPr>
            <a:picLocks noChangeAspect="1"/>
          </p:cNvPicPr>
          <p:nvPr/>
        </p:nvPicPr>
        <p:blipFill>
          <a:blip r:embed="rId6"/>
          <a:stretch>
            <a:fillRect/>
          </a:stretch>
        </p:blipFill>
        <p:spPr>
          <a:xfrm>
            <a:off x="1298021" y="6451432"/>
            <a:ext cx="2029389" cy="366234"/>
          </a:xfrm>
          <a:prstGeom prst="rect">
            <a:avLst/>
          </a:prstGeom>
        </p:spPr>
      </p:pic>
    </p:spTree>
    <p:extLst>
      <p:ext uri="{BB962C8B-B14F-4D97-AF65-F5344CB8AC3E}">
        <p14:creationId xmlns:p14="http://schemas.microsoft.com/office/powerpoint/2010/main" val="20787214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674096" cy="1325563"/>
          </a:xfrm>
        </p:spPr>
        <p:txBody>
          <a:bodyPr/>
          <a:lstStyle/>
          <a:p>
            <a:r>
              <a:rPr lang="en-US" dirty="0"/>
              <a:t>Likely Benefits of ASPIRE</a:t>
            </a:r>
          </a:p>
        </p:txBody>
      </p:sp>
      <p:sp>
        <p:nvSpPr>
          <p:cNvPr id="3" name="Content Placeholder 2"/>
          <p:cNvSpPr>
            <a:spLocks noGrp="1"/>
          </p:cNvSpPr>
          <p:nvPr>
            <p:ph idx="1"/>
          </p:nvPr>
        </p:nvSpPr>
        <p:spPr/>
        <p:txBody>
          <a:bodyPr>
            <a:normAutofit lnSpcReduction="10000"/>
          </a:bodyPr>
          <a:lstStyle/>
          <a:p>
            <a:r>
              <a:rPr lang="en-US" dirty="0"/>
              <a:t>Provide clear answer to clinically relevant question that will directly inform guidelines</a:t>
            </a:r>
          </a:p>
          <a:p>
            <a:r>
              <a:rPr lang="en-US" dirty="0"/>
              <a:t>Provide point estimates for risk and treatment effect</a:t>
            </a:r>
          </a:p>
          <a:p>
            <a:r>
              <a:rPr lang="en-US" dirty="0"/>
              <a:t>Allow </a:t>
            </a:r>
            <a:r>
              <a:rPr lang="en-US" u="sng" dirty="0"/>
              <a:t>personalized</a:t>
            </a:r>
            <a:r>
              <a:rPr lang="en-US" dirty="0"/>
              <a:t> treatment for preventing recurrent stroke and death</a:t>
            </a:r>
          </a:p>
          <a:p>
            <a:r>
              <a:rPr lang="en-US" dirty="0"/>
              <a:t>Advance understanding of risk factors in recurrent ischemic and hemorrhagic stroke</a:t>
            </a:r>
          </a:p>
          <a:p>
            <a:r>
              <a:rPr lang="en-US" dirty="0"/>
              <a:t>Set stage for trials of comparative effectiveness in other high risk populations of AF</a:t>
            </a:r>
          </a:p>
        </p:txBody>
      </p:sp>
    </p:spTree>
    <p:extLst>
      <p:ext uri="{BB962C8B-B14F-4D97-AF65-F5344CB8AC3E}">
        <p14:creationId xmlns:p14="http://schemas.microsoft.com/office/powerpoint/2010/main" val="768872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969" y="531380"/>
            <a:ext cx="11488616" cy="1918600"/>
          </a:xfrm>
          <a:solidFill>
            <a:schemeClr val="bg1"/>
          </a:solidFill>
        </p:spPr>
        <p:txBody>
          <a:bodyPr>
            <a:normAutofit/>
          </a:bodyPr>
          <a:lstStyle/>
          <a:p>
            <a:pPr algn="ctr"/>
            <a:r>
              <a:rPr lang="en-US" sz="4000" dirty="0">
                <a:latin typeface="+mn-lt"/>
                <a:cs typeface="Calibri Light" panose="020F0302020204030204" pitchFamily="34" charset="0"/>
              </a:rPr>
              <a:t>Of course you want to join the first ICH prevention study – </a:t>
            </a:r>
            <a:r>
              <a:rPr lang="en-US" sz="4000" b="1" dirty="0">
                <a:cs typeface="Calibri Light" panose="020F0302020204030204" pitchFamily="34" charset="0"/>
              </a:rPr>
              <a:t>ASPIRE</a:t>
            </a:r>
            <a:r>
              <a:rPr lang="en-US" sz="4000" dirty="0">
                <a:latin typeface="+mn-lt"/>
                <a:cs typeface="Calibri Light" panose="020F0302020204030204" pitchFamily="34" charset="0"/>
              </a:rPr>
              <a:t> – in recent NIH history! </a:t>
            </a:r>
          </a:p>
        </p:txBody>
      </p:sp>
      <p:sp>
        <p:nvSpPr>
          <p:cNvPr id="3" name="Content Placeholder 2"/>
          <p:cNvSpPr>
            <a:spLocks noGrp="1"/>
          </p:cNvSpPr>
          <p:nvPr>
            <p:ph idx="1"/>
          </p:nvPr>
        </p:nvSpPr>
        <p:spPr>
          <a:xfrm>
            <a:off x="609600" y="3062670"/>
            <a:ext cx="10515600" cy="3488800"/>
          </a:xfrm>
        </p:spPr>
        <p:txBody>
          <a:bodyPr/>
          <a:lstStyle/>
          <a:p>
            <a:pPr>
              <a:buFont typeface="Arial" panose="020B0604020202020204" pitchFamily="34" charset="0"/>
              <a:buChar char="•"/>
            </a:pPr>
            <a:r>
              <a:rPr lang="en-US" dirty="0">
                <a:solidFill>
                  <a:srgbClr val="000000"/>
                </a:solidFill>
                <a:latin typeface="Calibri Light" panose="020F0302020204030204" pitchFamily="34" charset="0"/>
                <a:cs typeface="Calibri Light" panose="020F0302020204030204" pitchFamily="34" charset="0"/>
              </a:rPr>
              <a:t>This is a great trial to contribute to an active clinical practice question and a wonderful way to build out your StrokeNet trial portfolio!</a:t>
            </a:r>
          </a:p>
          <a:p>
            <a:pPr>
              <a:buFont typeface="Arial" panose="020B0604020202020204" pitchFamily="34" charset="0"/>
              <a:buChar char="•"/>
            </a:pPr>
            <a:endParaRPr lang="en-US" dirty="0">
              <a:solidFill>
                <a:srgbClr val="000000"/>
              </a:solidFill>
              <a:latin typeface="Calibri Light" panose="020F0302020204030204" pitchFamily="34" charset="0"/>
              <a:cs typeface="Calibri Light" panose="020F0302020204030204" pitchFamily="34" charset="0"/>
            </a:endParaRPr>
          </a:p>
          <a:p>
            <a:pPr>
              <a:buFont typeface="Arial" panose="020B0604020202020204" pitchFamily="34" charset="0"/>
              <a:buChar char="•"/>
            </a:pPr>
            <a:r>
              <a:rPr lang="en-US" dirty="0">
                <a:solidFill>
                  <a:srgbClr val="000000"/>
                </a:solidFill>
                <a:latin typeface="Calibri Light" panose="020F0302020204030204" pitchFamily="34" charset="0"/>
                <a:cs typeface="Calibri Light" panose="020F0302020204030204" pitchFamily="34" charset="0"/>
              </a:rPr>
              <a:t>Start thinking about your screening, consent and randomization workflow!</a:t>
            </a:r>
          </a:p>
        </p:txBody>
      </p:sp>
    </p:spTree>
    <p:extLst>
      <p:ext uri="{BB962C8B-B14F-4D97-AF65-F5344CB8AC3E}">
        <p14:creationId xmlns:p14="http://schemas.microsoft.com/office/powerpoint/2010/main" val="1759803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1"/>
          <p:cNvSpPr txBox="1"/>
          <p:nvPr/>
        </p:nvSpPr>
        <p:spPr>
          <a:xfrm>
            <a:off x="1520190" y="2635201"/>
            <a:ext cx="8743950" cy="3250570"/>
          </a:xfrm>
          <a:prstGeom prst="rect">
            <a:avLst/>
          </a:prstGeom>
          <a:noFill/>
          <a:ln>
            <a:noFill/>
          </a:ln>
        </p:spPr>
        <p:txBody>
          <a:bodyPr spcFirstLastPara="1" wrap="square" lIns="90214" tIns="45095" rIns="90214" bIns="45095" anchor="t" anchorCtr="0">
            <a:noAutofit/>
          </a:bodyPr>
          <a:lstStyle/>
          <a:p>
            <a:pPr marL="451165" indent="-451165">
              <a:buClr>
                <a:schemeClr val="dk1"/>
              </a:buClr>
              <a:buSzPts val="2800"/>
              <a:buFont typeface="Calibri"/>
              <a:buChar char="-"/>
            </a:pPr>
            <a:r>
              <a:rPr lang="en-US" sz="2400" dirty="0">
                <a:solidFill>
                  <a:schemeClr val="dk1"/>
                </a:solidFill>
                <a:latin typeface="Calibri"/>
                <a:ea typeface="Calibri"/>
                <a:cs typeface="Calibri"/>
                <a:sym typeface="Calibri"/>
              </a:rPr>
              <a:t>Cross-sectional registry of outpatients with AF enrolled in the American College of Cardiology National Cardiovascular Data PINNACLE (2008-2012) Registry ~  430 000 AF patients</a:t>
            </a:r>
          </a:p>
          <a:p>
            <a:pPr>
              <a:buClr>
                <a:schemeClr val="dk1"/>
              </a:buClr>
              <a:buSzPts val="2800"/>
            </a:pPr>
            <a:endParaRPr sz="1600" dirty="0"/>
          </a:p>
          <a:p>
            <a:pPr marL="451165" indent="-451165">
              <a:buClr>
                <a:srgbClr val="FF0000"/>
              </a:buClr>
              <a:buSzPts val="2800"/>
              <a:buFont typeface="Calibri"/>
              <a:buChar char="-"/>
            </a:pPr>
            <a:r>
              <a:rPr lang="en-US" sz="2400" dirty="0">
                <a:solidFill>
                  <a:srgbClr val="FF0000"/>
                </a:solidFill>
                <a:latin typeface="Calibri"/>
                <a:ea typeface="Calibri"/>
                <a:cs typeface="Calibri"/>
                <a:sym typeface="Calibri"/>
              </a:rPr>
              <a:t>45% received anticoagulation </a:t>
            </a:r>
            <a:endParaRPr sz="1600" dirty="0"/>
          </a:p>
          <a:p>
            <a:pPr marL="733143" lvl="1" indent="-281978">
              <a:buClr>
                <a:schemeClr val="dk1"/>
              </a:buClr>
              <a:buSzPts val="2800"/>
              <a:buFont typeface="Calibri"/>
              <a:buChar char="-"/>
            </a:pPr>
            <a:r>
              <a:rPr lang="en-US" sz="2400" dirty="0">
                <a:solidFill>
                  <a:schemeClr val="dk1"/>
                </a:solidFill>
                <a:latin typeface="Calibri"/>
                <a:ea typeface="Calibri"/>
                <a:cs typeface="Calibri"/>
                <a:sym typeface="Calibri"/>
              </a:rPr>
              <a:t>90.3% Warfarin</a:t>
            </a:r>
            <a:endParaRPr sz="1600" dirty="0"/>
          </a:p>
          <a:p>
            <a:pPr marL="451165" lvl="1" indent="-451165">
              <a:buClr>
                <a:srgbClr val="FF0000"/>
              </a:buClr>
              <a:buSzPts val="2800"/>
              <a:buFont typeface="Calibri"/>
              <a:buChar char="-"/>
            </a:pPr>
            <a:r>
              <a:rPr lang="en-US" sz="2400" dirty="0">
                <a:solidFill>
                  <a:srgbClr val="FF0000"/>
                </a:solidFill>
                <a:latin typeface="Calibri"/>
                <a:cs typeface="Calibri"/>
                <a:sym typeface="Calibri"/>
              </a:rPr>
              <a:t>26% ASA</a:t>
            </a:r>
            <a:endParaRPr sz="2400" dirty="0">
              <a:solidFill>
                <a:srgbClr val="FF0000"/>
              </a:solidFill>
              <a:latin typeface="Calibri"/>
              <a:cs typeface="Calibri"/>
            </a:endParaRPr>
          </a:p>
          <a:p>
            <a:pPr marL="281978" indent="-106525">
              <a:buClr>
                <a:schemeClr val="dk1"/>
              </a:buClr>
              <a:buSzPts val="2800"/>
            </a:pPr>
            <a:endParaRPr sz="2400" dirty="0">
              <a:solidFill>
                <a:schemeClr val="dk1"/>
              </a:solidFill>
              <a:latin typeface="Calibri"/>
              <a:ea typeface="Calibri"/>
              <a:cs typeface="Calibri"/>
              <a:sym typeface="Calibri"/>
            </a:endParaRPr>
          </a:p>
          <a:p>
            <a:pPr marL="281978" indent="-281978">
              <a:buClr>
                <a:srgbClr val="FF0000"/>
              </a:buClr>
              <a:buSzPts val="2800"/>
              <a:buFont typeface="Calibri"/>
              <a:buChar char="-"/>
            </a:pPr>
            <a:r>
              <a:rPr lang="en-US" sz="2400" dirty="0">
                <a:solidFill>
                  <a:srgbClr val="FF0000"/>
                </a:solidFill>
                <a:latin typeface="Calibri"/>
                <a:ea typeface="Calibri"/>
                <a:cs typeface="Calibri"/>
                <a:sym typeface="Calibri"/>
              </a:rPr>
              <a:t>CHADS</a:t>
            </a:r>
            <a:r>
              <a:rPr lang="en-US" sz="2400" baseline="-25000" dirty="0">
                <a:solidFill>
                  <a:srgbClr val="FF0000"/>
                </a:solidFill>
                <a:latin typeface="Calibri"/>
                <a:ea typeface="Calibri"/>
                <a:cs typeface="Calibri"/>
                <a:sym typeface="Calibri"/>
              </a:rPr>
              <a:t>2</a:t>
            </a:r>
            <a:r>
              <a:rPr lang="en-US" sz="2400" dirty="0">
                <a:solidFill>
                  <a:srgbClr val="FF0000"/>
                </a:solidFill>
                <a:latin typeface="Calibri"/>
                <a:ea typeface="Calibri"/>
                <a:cs typeface="Calibri"/>
                <a:sym typeface="Calibri"/>
              </a:rPr>
              <a:t>≥3 50% prescribed anticoagulation</a:t>
            </a:r>
            <a:endParaRPr sz="2763" dirty="0">
              <a:solidFill>
                <a:schemeClr val="dk1"/>
              </a:solidFill>
              <a:latin typeface="Calibri"/>
              <a:ea typeface="Calibri"/>
              <a:cs typeface="Calibri"/>
              <a:sym typeface="Calibri"/>
            </a:endParaRPr>
          </a:p>
        </p:txBody>
      </p:sp>
      <p:pic>
        <p:nvPicPr>
          <p:cNvPr id="156" name="Google Shape;156;p21"/>
          <p:cNvPicPr preferRelativeResize="0"/>
          <p:nvPr/>
        </p:nvPicPr>
        <p:blipFill rotWithShape="1">
          <a:blip r:embed="rId3">
            <a:alphaModFix/>
          </a:blip>
          <a:srcRect/>
          <a:stretch/>
        </p:blipFill>
        <p:spPr>
          <a:xfrm>
            <a:off x="1378287" y="6262833"/>
            <a:ext cx="4686874" cy="330200"/>
          </a:xfrm>
          <a:prstGeom prst="rect">
            <a:avLst/>
          </a:prstGeom>
          <a:noFill/>
          <a:ln>
            <a:noFill/>
          </a:ln>
        </p:spPr>
      </p:pic>
      <p:pic>
        <p:nvPicPr>
          <p:cNvPr id="2" name="Picture 1">
            <a:extLst>
              <a:ext uri="{FF2B5EF4-FFF2-40B4-BE49-F238E27FC236}">
                <a16:creationId xmlns:a16="http://schemas.microsoft.com/office/drawing/2014/main" id="{45551A30-E740-405C-A742-85F471EBCD4C}"/>
              </a:ext>
            </a:extLst>
          </p:cNvPr>
          <p:cNvPicPr>
            <a:picLocks noChangeAspect="1"/>
          </p:cNvPicPr>
          <p:nvPr/>
        </p:nvPicPr>
        <p:blipFill>
          <a:blip r:embed="rId4"/>
          <a:stretch>
            <a:fillRect/>
          </a:stretch>
        </p:blipFill>
        <p:spPr>
          <a:xfrm>
            <a:off x="1310281" y="269030"/>
            <a:ext cx="9509760" cy="2201409"/>
          </a:xfrm>
          <a:prstGeom prst="rect">
            <a:avLst/>
          </a:prstGeom>
        </p:spPr>
      </p:pic>
    </p:spTree>
    <p:extLst>
      <p:ext uri="{BB962C8B-B14F-4D97-AF65-F5344CB8AC3E}">
        <p14:creationId xmlns:p14="http://schemas.microsoft.com/office/powerpoint/2010/main" val="1127410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Google Shape;341;p41"/>
          <p:cNvPicPr preferRelativeResize="0"/>
          <p:nvPr/>
        </p:nvPicPr>
        <p:blipFill rotWithShape="1">
          <a:blip r:embed="rId3">
            <a:alphaModFix/>
          </a:blip>
          <a:srcRect/>
          <a:stretch/>
        </p:blipFill>
        <p:spPr>
          <a:xfrm>
            <a:off x="1381324" y="260287"/>
            <a:ext cx="9533012" cy="2312276"/>
          </a:xfrm>
          <a:prstGeom prst="rect">
            <a:avLst/>
          </a:prstGeom>
          <a:noFill/>
          <a:ln w="9525" cap="flat" cmpd="sng">
            <a:solidFill>
              <a:srgbClr val="FF0000"/>
            </a:solidFill>
            <a:prstDash val="solid"/>
            <a:round/>
            <a:headEnd type="none" w="sm" len="sm"/>
            <a:tailEnd type="none" w="sm" len="sm"/>
          </a:ln>
        </p:spPr>
      </p:pic>
      <p:pic>
        <p:nvPicPr>
          <p:cNvPr id="342" name="Google Shape;342;p41"/>
          <p:cNvPicPr preferRelativeResize="0"/>
          <p:nvPr/>
        </p:nvPicPr>
        <p:blipFill rotWithShape="1">
          <a:blip r:embed="rId4">
            <a:alphaModFix/>
          </a:blip>
          <a:srcRect/>
          <a:stretch/>
        </p:blipFill>
        <p:spPr>
          <a:xfrm>
            <a:off x="1381324" y="6107494"/>
            <a:ext cx="2531413" cy="279400"/>
          </a:xfrm>
          <a:prstGeom prst="rect">
            <a:avLst/>
          </a:prstGeom>
          <a:noFill/>
          <a:ln>
            <a:noFill/>
          </a:ln>
        </p:spPr>
      </p:pic>
      <p:pic>
        <p:nvPicPr>
          <p:cNvPr id="343" name="Google Shape;343;p41"/>
          <p:cNvPicPr preferRelativeResize="0"/>
          <p:nvPr/>
        </p:nvPicPr>
        <p:blipFill rotWithShape="1">
          <a:blip r:embed="rId5">
            <a:alphaModFix/>
          </a:blip>
          <a:srcRect b="80498"/>
          <a:stretch/>
        </p:blipFill>
        <p:spPr>
          <a:xfrm>
            <a:off x="1381324" y="2674621"/>
            <a:ext cx="9550514" cy="628650"/>
          </a:xfrm>
          <a:prstGeom prst="rect">
            <a:avLst/>
          </a:prstGeom>
          <a:noFill/>
          <a:ln>
            <a:noFill/>
          </a:ln>
        </p:spPr>
      </p:pic>
      <p:pic>
        <p:nvPicPr>
          <p:cNvPr id="344" name="Google Shape;344;p41"/>
          <p:cNvPicPr preferRelativeResize="0"/>
          <p:nvPr/>
        </p:nvPicPr>
        <p:blipFill rotWithShape="1">
          <a:blip r:embed="rId5">
            <a:alphaModFix/>
          </a:blip>
          <a:srcRect t="73526" r="1360"/>
          <a:stretch/>
        </p:blipFill>
        <p:spPr>
          <a:xfrm>
            <a:off x="1381324" y="3303271"/>
            <a:ext cx="9533012" cy="1978444"/>
          </a:xfrm>
          <a:prstGeom prst="rect">
            <a:avLst/>
          </a:prstGeom>
          <a:noFill/>
          <a:ln>
            <a:noFill/>
          </a:ln>
        </p:spPr>
      </p:pic>
    </p:spTree>
    <p:extLst>
      <p:ext uri="{BB962C8B-B14F-4D97-AF65-F5344CB8AC3E}">
        <p14:creationId xmlns:p14="http://schemas.microsoft.com/office/powerpoint/2010/main" val="1240014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Google Shape;331;p40"/>
          <p:cNvPicPr preferRelativeResize="0"/>
          <p:nvPr/>
        </p:nvPicPr>
        <p:blipFill rotWithShape="1">
          <a:blip r:embed="rId3">
            <a:alphaModFix/>
          </a:blip>
          <a:srcRect/>
          <a:stretch/>
        </p:blipFill>
        <p:spPr>
          <a:xfrm>
            <a:off x="1341120" y="274320"/>
            <a:ext cx="9509760" cy="2151530"/>
          </a:xfrm>
          <a:prstGeom prst="rect">
            <a:avLst/>
          </a:prstGeom>
          <a:solidFill>
            <a:srgbClr val="FFFFFF"/>
          </a:solidFill>
          <a:ln>
            <a:noFill/>
          </a:ln>
        </p:spPr>
      </p:pic>
      <p:pic>
        <p:nvPicPr>
          <p:cNvPr id="332" name="Google Shape;332;p40"/>
          <p:cNvPicPr preferRelativeResize="0"/>
          <p:nvPr/>
        </p:nvPicPr>
        <p:blipFill rotWithShape="1">
          <a:blip r:embed="rId4">
            <a:alphaModFix/>
          </a:blip>
          <a:srcRect/>
          <a:stretch/>
        </p:blipFill>
        <p:spPr>
          <a:xfrm>
            <a:off x="1341120" y="6423850"/>
            <a:ext cx="1682229" cy="236780"/>
          </a:xfrm>
          <a:prstGeom prst="rect">
            <a:avLst/>
          </a:prstGeom>
          <a:solidFill>
            <a:schemeClr val="bg1"/>
          </a:solidFill>
          <a:ln>
            <a:noFill/>
          </a:ln>
        </p:spPr>
      </p:pic>
      <p:pic>
        <p:nvPicPr>
          <p:cNvPr id="333" name="Google Shape;333;p40"/>
          <p:cNvPicPr preferRelativeResize="0"/>
          <p:nvPr/>
        </p:nvPicPr>
        <p:blipFill rotWithShape="1">
          <a:blip r:embed="rId5">
            <a:alphaModFix/>
          </a:blip>
          <a:srcRect/>
          <a:stretch/>
        </p:blipFill>
        <p:spPr>
          <a:xfrm>
            <a:off x="1306830" y="2425850"/>
            <a:ext cx="9509760" cy="3105989"/>
          </a:xfrm>
          <a:prstGeom prst="rect">
            <a:avLst/>
          </a:prstGeom>
          <a:solidFill>
            <a:srgbClr val="FFFFFF"/>
          </a:solidFill>
          <a:ln>
            <a:noFill/>
          </a:ln>
        </p:spPr>
      </p:pic>
      <p:sp>
        <p:nvSpPr>
          <p:cNvPr id="334" name="Google Shape;334;p40"/>
          <p:cNvSpPr/>
          <p:nvPr/>
        </p:nvSpPr>
        <p:spPr>
          <a:xfrm>
            <a:off x="1478280" y="3463291"/>
            <a:ext cx="9060180" cy="240030"/>
          </a:xfrm>
          <a:prstGeom prst="rect">
            <a:avLst/>
          </a:prstGeom>
          <a:solidFill>
            <a:srgbClr val="FF0000">
              <a:alpha val="6666"/>
            </a:srgbClr>
          </a:solid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0214" tIns="45095" rIns="90214" bIns="45095" anchor="ctr" anchorCtr="0">
            <a:noAutofit/>
          </a:bodyPr>
          <a:lstStyle/>
          <a:p>
            <a:pPr algn="ctr"/>
            <a:endParaRPr sz="1776">
              <a:solidFill>
                <a:schemeClr val="lt1"/>
              </a:solidFill>
              <a:latin typeface="Calibri"/>
              <a:ea typeface="Calibri"/>
              <a:cs typeface="Calibri"/>
              <a:sym typeface="Calibri"/>
            </a:endParaRPr>
          </a:p>
        </p:txBody>
      </p:sp>
      <p:sp>
        <p:nvSpPr>
          <p:cNvPr id="335" name="Google Shape;335;p40"/>
          <p:cNvSpPr txBox="1"/>
          <p:nvPr/>
        </p:nvSpPr>
        <p:spPr>
          <a:xfrm>
            <a:off x="1341120" y="5747012"/>
            <a:ext cx="7266284" cy="461665"/>
          </a:xfrm>
          <a:prstGeom prst="rect">
            <a:avLst/>
          </a:prstGeom>
          <a:noFill/>
          <a:ln>
            <a:noFill/>
          </a:ln>
        </p:spPr>
        <p:txBody>
          <a:bodyPr spcFirstLastPara="1" wrap="square" lIns="90214" tIns="45095" rIns="90214" bIns="45095" anchor="t" anchorCtr="0">
            <a:noAutofit/>
          </a:bodyPr>
          <a:lstStyle/>
          <a:p>
            <a:r>
              <a:rPr lang="en-US" sz="2368" dirty="0">
                <a:solidFill>
                  <a:srgbClr val="FF0000"/>
                </a:solidFill>
                <a:latin typeface="Calibri"/>
                <a:ea typeface="Calibri"/>
                <a:cs typeface="Calibri"/>
                <a:sym typeface="Calibri"/>
              </a:rPr>
              <a:t>51% reduction in hemorrhagic stroke</a:t>
            </a:r>
            <a:endParaRPr sz="2368"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103431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78809" y="919539"/>
            <a:ext cx="10515600" cy="3713849"/>
          </a:xfrm>
        </p:spPr>
        <p:txBody>
          <a:bodyPr>
            <a:normAutofit fontScale="92500" lnSpcReduction="10000"/>
          </a:bodyPr>
          <a:lstStyle/>
          <a:p>
            <a:endParaRPr lang="en-US" sz="2200" dirty="0"/>
          </a:p>
          <a:p>
            <a:r>
              <a:rPr lang="en-US" dirty="0"/>
              <a:t>As many as 20% of ICH survivors have or develop atrial fibrillation. This subset faces an especially high risk for ischemic stroke and poor outcome.</a:t>
            </a:r>
          </a:p>
          <a:p>
            <a:endParaRPr lang="en-US" dirty="0"/>
          </a:p>
          <a:p>
            <a:r>
              <a:rPr lang="en-US" dirty="0"/>
              <a:t>In patients with AF and a CHA</a:t>
            </a:r>
            <a:r>
              <a:rPr lang="en-US" baseline="-25000" dirty="0"/>
              <a:t>2</a:t>
            </a:r>
            <a:r>
              <a:rPr lang="en-US" dirty="0"/>
              <a:t>DS</a:t>
            </a:r>
            <a:r>
              <a:rPr lang="en-US" baseline="-25000" dirty="0"/>
              <a:t>2</a:t>
            </a:r>
            <a:r>
              <a:rPr lang="en-US" dirty="0"/>
              <a:t>-VASc score ≥ 2, treatment with oral anticoagulants (OAC) is a IA recommendation from the AHA</a:t>
            </a:r>
          </a:p>
          <a:p>
            <a:endParaRPr lang="en-US" dirty="0"/>
          </a:p>
          <a:p>
            <a:r>
              <a:rPr lang="en-US" dirty="0"/>
              <a:t>In all OAC studies of “newer” agents, which have improved safety profiles, ICH patients have been excluded</a:t>
            </a:r>
          </a:p>
        </p:txBody>
      </p:sp>
    </p:spTree>
    <p:extLst>
      <p:ext uri="{BB962C8B-B14F-4D97-AF65-F5344CB8AC3E}">
        <p14:creationId xmlns:p14="http://schemas.microsoft.com/office/powerpoint/2010/main" val="2079329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84835"/>
          </a:xfrm>
          <a:solidFill>
            <a:schemeClr val="bg1"/>
          </a:solidFill>
        </p:spPr>
        <p:txBody>
          <a:bodyPr/>
          <a:lstStyle/>
          <a:p>
            <a:pPr algn="ctr"/>
            <a:r>
              <a:rPr lang="en-US" dirty="0">
                <a:latin typeface="+mn-lt"/>
                <a:cs typeface="Times New Roman" panose="02020603050405020304" pitchFamily="18" charset="0"/>
              </a:rPr>
              <a:t>AHA ICH Guidelines (2015)</a:t>
            </a:r>
          </a:p>
        </p:txBody>
      </p:sp>
      <p:sp>
        <p:nvSpPr>
          <p:cNvPr id="4" name="Content Placeholder 3"/>
          <p:cNvSpPr>
            <a:spLocks noGrp="1"/>
          </p:cNvSpPr>
          <p:nvPr>
            <p:ph idx="1"/>
          </p:nvPr>
        </p:nvSpPr>
        <p:spPr>
          <a:xfrm>
            <a:off x="754310" y="1431267"/>
            <a:ext cx="10515600" cy="3952263"/>
          </a:xfrm>
        </p:spPr>
        <p:txBody>
          <a:bodyPr>
            <a:normAutofit fontScale="70000" lnSpcReduction="20000"/>
          </a:bodyPr>
          <a:lstStyle/>
          <a:p>
            <a:pPr>
              <a:lnSpc>
                <a:spcPct val="110000"/>
              </a:lnSpc>
            </a:pPr>
            <a:r>
              <a:rPr lang="en-US" sz="3400" dirty="0">
                <a:solidFill>
                  <a:schemeClr val="tx1"/>
                </a:solidFill>
                <a:cs typeface="Times New Roman" panose="02020603050405020304" pitchFamily="18" charset="0"/>
              </a:rPr>
              <a:t>“Anticoagulation and antiplatelet therapy after non-lobar ICH might be considered” (</a:t>
            </a:r>
            <a:r>
              <a:rPr lang="en-US" sz="3400" dirty="0" err="1">
                <a:solidFill>
                  <a:schemeClr val="tx1"/>
                </a:solidFill>
                <a:cs typeface="Times New Roman" panose="02020603050405020304" pitchFamily="18" charset="0"/>
              </a:rPr>
              <a:t>IIb</a:t>
            </a:r>
            <a:r>
              <a:rPr lang="en-US" sz="3400" dirty="0">
                <a:solidFill>
                  <a:schemeClr val="tx1"/>
                </a:solidFill>
                <a:cs typeface="Times New Roman" panose="02020603050405020304" pitchFamily="18" charset="0"/>
              </a:rPr>
              <a:t>, B)</a:t>
            </a:r>
          </a:p>
          <a:p>
            <a:pPr>
              <a:lnSpc>
                <a:spcPct val="110000"/>
              </a:lnSpc>
            </a:pPr>
            <a:endParaRPr lang="en-US" sz="3400" dirty="0">
              <a:solidFill>
                <a:schemeClr val="tx1"/>
              </a:solidFill>
              <a:cs typeface="Times New Roman" panose="02020603050405020304" pitchFamily="18" charset="0"/>
            </a:endParaRPr>
          </a:p>
          <a:p>
            <a:pPr>
              <a:lnSpc>
                <a:spcPct val="110000"/>
              </a:lnSpc>
            </a:pPr>
            <a:r>
              <a:rPr lang="en-US" sz="3400" dirty="0">
                <a:solidFill>
                  <a:schemeClr val="tx1"/>
                </a:solidFill>
                <a:cs typeface="Times New Roman" panose="02020603050405020304" pitchFamily="18" charset="0"/>
              </a:rPr>
              <a:t>“The usefulness of dabigatran, rivaroxaban, or </a:t>
            </a:r>
            <a:r>
              <a:rPr lang="en-US" sz="3400" dirty="0" err="1">
                <a:solidFill>
                  <a:schemeClr val="tx1"/>
                </a:solidFill>
                <a:cs typeface="Times New Roman" panose="02020603050405020304" pitchFamily="18" charset="0"/>
              </a:rPr>
              <a:t>apixaban</a:t>
            </a:r>
            <a:r>
              <a:rPr lang="en-US" sz="3400" dirty="0">
                <a:solidFill>
                  <a:schemeClr val="tx1"/>
                </a:solidFill>
                <a:cs typeface="Times New Roman" panose="02020603050405020304" pitchFamily="18" charset="0"/>
              </a:rPr>
              <a:t> in patients with atrial fibrillation and past ICH is uncertain” (</a:t>
            </a:r>
            <a:r>
              <a:rPr lang="en-US" sz="3400" dirty="0" err="1">
                <a:solidFill>
                  <a:schemeClr val="tx1"/>
                </a:solidFill>
                <a:cs typeface="Times New Roman" panose="02020603050405020304" pitchFamily="18" charset="0"/>
              </a:rPr>
              <a:t>IIb</a:t>
            </a:r>
            <a:r>
              <a:rPr lang="en-US" sz="3400" dirty="0">
                <a:solidFill>
                  <a:schemeClr val="tx1"/>
                </a:solidFill>
                <a:cs typeface="Times New Roman" panose="02020603050405020304" pitchFamily="18" charset="0"/>
              </a:rPr>
              <a:t>, C)</a:t>
            </a:r>
          </a:p>
          <a:p>
            <a:pPr>
              <a:lnSpc>
                <a:spcPct val="110000"/>
              </a:lnSpc>
            </a:pPr>
            <a:endParaRPr lang="en-US" sz="3400" dirty="0">
              <a:solidFill>
                <a:schemeClr val="tx1"/>
              </a:solidFill>
              <a:cs typeface="Times New Roman" panose="02020603050405020304" pitchFamily="18" charset="0"/>
            </a:endParaRPr>
          </a:p>
          <a:p>
            <a:pPr>
              <a:lnSpc>
                <a:spcPct val="110000"/>
              </a:lnSpc>
            </a:pPr>
            <a:r>
              <a:rPr lang="en-US" sz="3400" dirty="0">
                <a:solidFill>
                  <a:schemeClr val="tx1"/>
                </a:solidFill>
                <a:cs typeface="Times New Roman" panose="02020603050405020304" pitchFamily="18" charset="0"/>
              </a:rPr>
              <a:t>“An important question to be addressed is the possible role of the newer direct OAC’s in patients at increased ICH risk and the identification of the subgroup that might derive the greatest benefit from the reduced tendency of these agents to trigger intracranial bleeding”</a:t>
            </a:r>
          </a:p>
          <a:p>
            <a:endParaRPr lang="en-US" dirty="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2756546"/>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TotalTime>
  <Words>1423</Words>
  <Application>Microsoft Office PowerPoint</Application>
  <PresentationFormat>Widescreen</PresentationFormat>
  <Paragraphs>338</Paragraphs>
  <Slides>30</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MS PGothic</vt:lpstr>
      <vt:lpstr>MS PGothic</vt:lpstr>
      <vt:lpstr>Arial</vt:lpstr>
      <vt:lpstr>Calibri</vt:lpstr>
      <vt:lpstr>Calibri Light</vt:lpstr>
      <vt:lpstr>Symbol</vt:lpstr>
      <vt:lpstr>Times New Roman</vt:lpstr>
      <vt:lpstr>Office Theme</vt:lpstr>
      <vt:lpstr>Anticoagulation in Intracerebral Hemorrhage (ICH) Survivors for Stroke PreventIon and REcovery</vt:lpstr>
      <vt:lpstr>PowerPoint Presentation</vt:lpstr>
      <vt:lpstr>PowerPoint Presentation</vt:lpstr>
      <vt:lpstr>Of course you want to join the first ICH prevention study – ASPIRE – in recent NIH history! </vt:lpstr>
      <vt:lpstr>PowerPoint Presentation</vt:lpstr>
      <vt:lpstr>PowerPoint Presentation</vt:lpstr>
      <vt:lpstr>PowerPoint Presentation</vt:lpstr>
      <vt:lpstr>PowerPoint Presentation</vt:lpstr>
      <vt:lpstr>AHA ICH Guidelines (2015)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Anticoagulation in Intracerebral Hemorrhage (ICH) Survivors for Stroke PreventIon and REcovery</vt:lpstr>
      <vt:lpstr>ASPIRE</vt:lpstr>
      <vt:lpstr>PowerPoint Presentation</vt:lpstr>
      <vt:lpstr>Inclusion Criteria</vt:lpstr>
      <vt:lpstr>Exclusion Criteria</vt:lpstr>
      <vt:lpstr>“High-Risk” Lobar ICH</vt:lpstr>
      <vt:lpstr>Enrollment Process</vt:lpstr>
      <vt:lpstr>Post-Consent Work Flow</vt:lpstr>
      <vt:lpstr>Study Outcomes</vt:lpstr>
      <vt:lpstr>Statistical Analysis Plan</vt:lpstr>
      <vt:lpstr>Tips to Find and Enroll Patients</vt:lpstr>
      <vt:lpstr>ASPIRE Protocol Key Points</vt:lpstr>
      <vt:lpstr>Likely Benefits of ASPIRE</vt:lpstr>
    </vt:vector>
  </TitlesOfParts>
  <Company>University of Cincinnati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Benken, Laura (osinsklr)</dc:creator>
  <cp:lastModifiedBy>Sester, Regina (sesterrj)</cp:lastModifiedBy>
  <cp:revision>42</cp:revision>
  <cp:lastPrinted>2019-11-11T18:20:55Z</cp:lastPrinted>
  <dcterms:created xsi:type="dcterms:W3CDTF">2019-10-24T22:26:48Z</dcterms:created>
  <dcterms:modified xsi:type="dcterms:W3CDTF">2019-11-12T19:59:43Z</dcterms:modified>
</cp:coreProperties>
</file>