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70" r:id="rId13"/>
    <p:sldId id="272" r:id="rId14"/>
    <p:sldId id="274" r:id="rId15"/>
    <p:sldId id="265" r:id="rId16"/>
    <p:sldId id="275" r:id="rId17"/>
    <p:sldId id="276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1956C-3433-CB8A-2218-D3C2FCF2C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94DCD-E1A8-8EB4-BA11-1156BF9E9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75632-B4C2-D00C-0634-EFE17C5CF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FF632-1819-20F0-277E-A9DD76CB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87D2A-DDAF-75BE-FBE1-2FC319A67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8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8EA4C-4EF5-ABE1-039A-F6A7F7366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280F5-8678-3AD5-6576-03BF8E084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0B64E-E1C5-7C2A-19BF-C314EC0F1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C465C-4CB4-B9E7-BA31-5C4EB0C35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45069-A978-9045-C4DB-1BCF2370B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1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7BE16F-8D45-0D33-D775-E9FE0E7647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66A499-0C9C-75D8-B12F-0790DC20A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EB582-61C8-2B13-5AF8-721C49D5C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FBD31-616E-49F4-E88C-D32FEA4BD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674D5-4FE7-2FDD-4006-491B13161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9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63531-4728-670A-313E-7AD85C6B7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B2CBD-C93A-D964-CE8A-E7A99AE88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2795B-1026-7CB3-CAF5-131999DDA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2D4A9-2E71-5AA2-DD91-51ECD65C4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4AD81-DF3E-F25A-DE44-5D4B4221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8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474A-0B55-47C8-1B39-FCF130B93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56791-425E-EFE4-FB6A-AC39ADD37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A650D-72BE-2FCA-30C2-459E99CF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67A34-0A16-CFE8-F0DC-C62B02DC7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B1F27-AC74-EFED-F5CA-C8F7053E8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1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66B4C-9E20-9DD5-CFAF-46A97F615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483EF-875B-2ADD-4DC2-073550BAC4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B6E05-885C-733E-E0F3-06A1DD78C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CC5B2-C2A7-C0D2-3D18-36574D437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8FEB9-37C8-FD1B-21CE-853FA2C5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C1DCC-7792-EA6C-AF0D-C5A275297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3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06938-8F6D-6163-3AA4-37A42CC3F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F1C9FD-172C-8610-A6DA-67C4BAD8A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67CB6-54B5-52D0-C391-2488644E4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15FF8A-FFB4-9F46-90F3-491E79289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3B49BD-D5DF-D95F-6415-BAAB70427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E24659-F605-E81E-C5E1-2356E6B1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60E8D4-1E89-F53B-F772-C4DC2B01B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DC9F35-4150-4C1E-7683-0D187E11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FFDA3-7758-AD55-39D6-6424998A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4337DE-9DC5-14F6-0148-24BE083C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6FB01C-5108-86A4-4EA4-64237BFC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674E59-62D0-3849-8595-643CCFE8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A780EB-F073-6859-17D4-D2C8B51B1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32ACFA-F1BC-42D7-5517-3E99236C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B5D4E-C723-E4F1-37BE-C5F088821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2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09695-B5A4-B511-6649-AF0BDFC3E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94301-DBB1-79E8-C72C-39201D861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99A633-810F-CB42-5BA1-C1DDE4F0D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AACF1-10DF-B30D-A6C6-8D14C288A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3B03B-A274-3602-C119-D3772596D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9555C-9B51-BDFE-23A4-FBE0A3BA5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6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82AC0-B1F5-8EE0-67FF-BD4E915D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206E3C-65B3-BCFE-2866-F64EDCCB44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B598F-7781-954E-CFE7-0AC87EF0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BDA9A3-539E-B60A-E1B1-565E3BADC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3A5CD-C664-C040-3387-2E2D1B848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5CB59-C803-AD96-1A4B-34C4732BD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7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35A707-486C-2A93-8792-C7858A725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63001-40CD-1EE9-CDB4-345B4E141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0AAE4-C154-0782-CC5C-3CFABE965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0355A-7FC2-47D5-B46C-010D6EECF2F6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76C5B-4234-A954-E91F-2D97EF61D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993C4-5667-8E95-7C1C-03CD23E0B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42920-8C9D-4B26-AB06-F5DA657E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F30F4C-A1F7-E0F1-DEBE-F6EF0ADCD6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Career Path Development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FA907FA-26CF-249B-F1A2-F191641AAF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dirty="0"/>
          </a:p>
          <a:p>
            <a:r>
              <a:rPr lang="en-US" dirty="0"/>
              <a:t>One managers experience</a:t>
            </a:r>
          </a:p>
        </p:txBody>
      </p:sp>
    </p:spTree>
    <p:extLst>
      <p:ext uri="{BB962C8B-B14F-4D97-AF65-F5344CB8AC3E}">
        <p14:creationId xmlns:p14="http://schemas.microsoft.com/office/powerpoint/2010/main" val="3330088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Milk Bottle Challenge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81387" y="2143919"/>
            <a:ext cx="5229225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536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Thinkers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80" y="2861469"/>
            <a:ext cx="1733550" cy="23812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25143" y="2861468"/>
            <a:ext cx="1733550" cy="2381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86410">
            <a:off x="5330825" y="2861469"/>
            <a:ext cx="1733550" cy="2381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07726">
            <a:off x="8234441" y="2857921"/>
            <a:ext cx="17335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101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Concrete Thinking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100" y="1690688"/>
            <a:ext cx="11734800" cy="481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72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development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2861469"/>
            <a:ext cx="1733550" cy="23812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9982">
            <a:off x="2917825" y="2861469"/>
            <a:ext cx="1733550" cy="2381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2674">
            <a:off x="5330825" y="2861469"/>
            <a:ext cx="1733550" cy="2381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369173" y="2861468"/>
            <a:ext cx="1733550" cy="2381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533805">
            <a:off x="9620250" y="2772568"/>
            <a:ext cx="17335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668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Cognitive Thinking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250" y="1587500"/>
            <a:ext cx="11747500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86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D4900-DDCF-29CE-6554-85DB24E7E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E532F-EFCB-A328-5AED-4EDDE0241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908" y="1517894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Staff knows that you are interested in their professional growth.</a:t>
            </a:r>
          </a:p>
          <a:p>
            <a:r>
              <a:rPr lang="en-US" dirty="0"/>
              <a:t>Staff is highly encouraged to participate in educational opportunities.</a:t>
            </a:r>
          </a:p>
          <a:p>
            <a:r>
              <a:rPr lang="en-US" dirty="0"/>
              <a:t>Work place flexibility. (flex time, change of hours, change teams)</a:t>
            </a:r>
          </a:p>
          <a:p>
            <a:r>
              <a:rPr lang="en-US" dirty="0"/>
              <a:t>Staff feels you have their financial growth in mind. (Do it before they ask)</a:t>
            </a:r>
          </a:p>
          <a:p>
            <a:r>
              <a:rPr lang="en-US" dirty="0"/>
              <a:t>Make it hard for them to want to move on.(Job to career)</a:t>
            </a:r>
          </a:p>
          <a:p>
            <a:r>
              <a:rPr lang="en-US" dirty="0"/>
              <a:t>Highlight the growth within the department and make them feel apart of that trend. (rankings, finances, newsletters, website).</a:t>
            </a:r>
          </a:p>
          <a:p>
            <a:r>
              <a:rPr lang="en-US" dirty="0"/>
              <a:t>Encourage events out side of clinical trials. (community events, hospital events).</a:t>
            </a:r>
          </a:p>
          <a:p>
            <a:r>
              <a:rPr lang="en-US" dirty="0"/>
              <a:t>Do stop at the NO’s!</a:t>
            </a:r>
          </a:p>
          <a:p>
            <a:r>
              <a:rPr lang="en-US" dirty="0"/>
              <a:t>Have fun…</a:t>
            </a:r>
          </a:p>
          <a:p>
            <a:r>
              <a:rPr lang="en-US" dirty="0"/>
              <a:t>Strive to serve the staff and hopefully they will serve each other.</a:t>
            </a:r>
          </a:p>
          <a:p>
            <a:r>
              <a:rPr lang="en-US" dirty="0"/>
              <a:t>Unpresented event, challenging times, changing tech, narrow profit margins, managers need to look for ways to improve the research environment.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961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0F43-4359-0975-88EE-798B759BD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EA687-2721-860A-E29F-B9620D9AA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354"/>
            <a:ext cx="10515600" cy="4752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12 trails to now over 90.</a:t>
            </a:r>
          </a:p>
          <a:p>
            <a:r>
              <a:rPr lang="en-US" dirty="0"/>
              <a:t>Staffing at the start 7 FTE’s now 21 FTE’s.</a:t>
            </a:r>
          </a:p>
          <a:p>
            <a:r>
              <a:rPr lang="en-US" dirty="0"/>
              <a:t>We have swager.</a:t>
            </a:r>
          </a:p>
          <a:p>
            <a:r>
              <a:rPr lang="en-US" dirty="0"/>
              <a:t>All levels I, II and III to date are still on staff. Experience years from 2-20.</a:t>
            </a:r>
          </a:p>
          <a:p>
            <a:r>
              <a:rPr lang="en-US" dirty="0"/>
              <a:t>Lost (1) staff to retirement, (3) for health reasons and (1) to promotion.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Comments from staff: </a:t>
            </a:r>
          </a:p>
          <a:p>
            <a:pPr marL="0" indent="0">
              <a:buNone/>
            </a:pPr>
            <a:r>
              <a:rPr lang="en-US" dirty="0"/>
              <a:t>I feel like I found a work home.</a:t>
            </a:r>
          </a:p>
          <a:p>
            <a:pPr marL="0" indent="0">
              <a:buNone/>
            </a:pPr>
            <a:r>
              <a:rPr lang="en-US" dirty="0"/>
              <a:t>At this present time this was a good choice for me.</a:t>
            </a:r>
          </a:p>
          <a:p>
            <a:pPr marL="0" indent="0">
              <a:buNone/>
            </a:pPr>
            <a:r>
              <a:rPr lang="en-US" dirty="0"/>
              <a:t>I'm building a career.</a:t>
            </a:r>
          </a:p>
          <a:p>
            <a:pPr marL="0" indent="0">
              <a:buNone/>
            </a:pPr>
            <a:r>
              <a:rPr lang="en-US" dirty="0"/>
              <a:t>Laughter. </a:t>
            </a:r>
          </a:p>
          <a:p>
            <a:pPr marL="0" indent="0">
              <a:buNone/>
            </a:pPr>
            <a:r>
              <a:rPr lang="en-US" dirty="0"/>
              <a:t>Social events.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323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owerPoint &amp; Google Slides (iuhuouhipm ...">
            <a:extLst>
              <a:ext uri="{FF2B5EF4-FFF2-40B4-BE49-F238E27FC236}">
                <a16:creationId xmlns:a16="http://schemas.microsoft.com/office/drawing/2014/main" id="{61657611-03BF-7637-94CF-9CDD541CE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1732085"/>
            <a:ext cx="6646985" cy="355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115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68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48FBB16-EA87-D01B-63C6-F3CBE73F4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Day 1 – Meeting the coordinators</a:t>
            </a:r>
          </a:p>
        </p:txBody>
      </p:sp>
      <p:pic>
        <p:nvPicPr>
          <p:cNvPr id="1026" name="Picture 2" descr="President Trump, 'angry mobs' and 'very ...">
            <a:extLst>
              <a:ext uri="{FF2B5EF4-FFF2-40B4-BE49-F238E27FC236}">
                <a16:creationId xmlns:a16="http://schemas.microsoft.com/office/drawing/2014/main" id="{F73BF49C-E3C4-E4D1-5246-5C316D5428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2154116"/>
            <a:ext cx="7174523" cy="412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46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BE06A-54A2-4499-576C-07AE7DD4F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24060"/>
          </a:xfrm>
        </p:spPr>
        <p:txBody>
          <a:bodyPr/>
          <a:lstStyle/>
          <a:p>
            <a:pPr algn="ctr"/>
            <a:r>
              <a:rPr lang="en-US" dirty="0"/>
              <a:t>General Observations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70D8A9-C4BD-6B4E-EF8D-800549D4E5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Coordinating staff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7B776-3BF1-ED86-7E0E-DFEF4C6F1C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Low morale</a:t>
            </a:r>
          </a:p>
          <a:p>
            <a:endParaRPr lang="en-US" dirty="0"/>
          </a:p>
          <a:p>
            <a:r>
              <a:rPr lang="en-US" dirty="0"/>
              <a:t>Burnout</a:t>
            </a:r>
          </a:p>
          <a:p>
            <a:endParaRPr lang="en-US" dirty="0"/>
          </a:p>
          <a:p>
            <a:r>
              <a:rPr lang="en-US" dirty="0"/>
              <a:t>No clear understanding of career growth/ job satisfaction.</a:t>
            </a:r>
          </a:p>
          <a:p>
            <a:endParaRPr lang="en-US" dirty="0"/>
          </a:p>
          <a:p>
            <a:r>
              <a:rPr lang="en-US" dirty="0"/>
              <a:t>Salary concerns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073DA56-EF41-3A5C-4F40-AAD583C6B9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8A9C2D3-4428-EF09-43A7-AC8685BC26E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Broken equipment, little or no office space.</a:t>
            </a:r>
          </a:p>
          <a:p>
            <a:r>
              <a:rPr lang="en-US" dirty="0"/>
              <a:t>No management of workloads.</a:t>
            </a:r>
          </a:p>
          <a:p>
            <a:endParaRPr lang="en-US" dirty="0"/>
          </a:p>
          <a:p>
            <a:r>
              <a:rPr lang="en-US" dirty="0"/>
              <a:t>Job advancement based on unknown timelines or lack of advancement. </a:t>
            </a:r>
          </a:p>
          <a:p>
            <a:endParaRPr lang="en-US" dirty="0"/>
          </a:p>
          <a:p>
            <a:r>
              <a:rPr lang="en-US" dirty="0"/>
              <a:t>Only annual salary increases.</a:t>
            </a:r>
          </a:p>
        </p:txBody>
      </p:sp>
    </p:spTree>
    <p:extLst>
      <p:ext uri="{BB962C8B-B14F-4D97-AF65-F5344CB8AC3E}">
        <p14:creationId xmlns:p14="http://schemas.microsoft.com/office/powerpoint/2010/main" val="379807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9DFDF45-0E0E-54E6-F47F-838CF94F5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Improvement Plan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A9E7A9A-BDBD-679B-4E90-9012CE502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Reviewed the Infrastructure.</a:t>
            </a:r>
          </a:p>
          <a:p>
            <a:r>
              <a:rPr lang="en-US" dirty="0"/>
              <a:t>Create a research team culture.</a:t>
            </a:r>
          </a:p>
          <a:p>
            <a:r>
              <a:rPr lang="en-US" dirty="0"/>
              <a:t>Establish a work/life balance.</a:t>
            </a:r>
          </a:p>
          <a:p>
            <a:r>
              <a:rPr lang="en-US" dirty="0"/>
              <a:t>Requested HR to run a market analysis of staff salaries.</a:t>
            </a:r>
          </a:p>
          <a:p>
            <a:r>
              <a:rPr lang="en-US" dirty="0"/>
              <a:t>Promoted growth and development.</a:t>
            </a:r>
          </a:p>
          <a:p>
            <a:r>
              <a:rPr lang="en-US" dirty="0"/>
              <a:t>Established clear mile stones for advancement.</a:t>
            </a:r>
          </a:p>
          <a:p>
            <a:r>
              <a:rPr lang="en-US" dirty="0"/>
              <a:t>Encouraged projects outside of clinical trials.</a:t>
            </a:r>
          </a:p>
          <a:p>
            <a:r>
              <a:rPr lang="en-US" dirty="0"/>
              <a:t>Meet regularly with coordinating staff- team lead.</a:t>
            </a:r>
          </a:p>
          <a:p>
            <a:r>
              <a:rPr lang="en-US" dirty="0"/>
              <a:t>My mindset is to serve the staff.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10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81B9F-81DD-CA55-6A7A-E49885836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Evolution of a career pathway for the coordinating staff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DBE82-3E80-0E30-F14D-7C7352AD85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Did not happen over night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416E82-6EF0-22F2-D449-B0CD92983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What I was learning</a:t>
            </a:r>
          </a:p>
        </p:txBody>
      </p:sp>
      <p:pic>
        <p:nvPicPr>
          <p:cNvPr id="2050" name="Picture 2" descr="Vector with Transparent Background ...">
            <a:extLst>
              <a:ext uri="{FF2B5EF4-FFF2-40B4-BE49-F238E27FC236}">
                <a16:creationId xmlns:a16="http://schemas.microsoft.com/office/drawing/2014/main" id="{07F67D31-8A7E-1143-A062-CF806B0F097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54" y="3006725"/>
            <a:ext cx="4475284" cy="291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1,851,325 Listening Images, Stock ...">
            <a:extLst>
              <a:ext uri="{FF2B5EF4-FFF2-40B4-BE49-F238E27FC236}">
                <a16:creationId xmlns:a16="http://schemas.microsoft.com/office/drawing/2014/main" id="{18F10FE6-FA4F-CA4F-1D92-CBF07F6F52AF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264" y="3006725"/>
            <a:ext cx="4372705" cy="2804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027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C05B18F-12DD-9AFC-0174-765BA603A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Building a Career Pathway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428964-5EB0-FBED-2FCD-87424E32B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Created 3 distinct levels</a:t>
            </a:r>
          </a:p>
          <a:p>
            <a:pPr marL="0" indent="0">
              <a:buNone/>
            </a:pPr>
            <a:r>
              <a:rPr lang="en-US" dirty="0"/>
              <a:t>Level I = Entry level</a:t>
            </a:r>
          </a:p>
          <a:p>
            <a:pPr marL="0" indent="0">
              <a:buNone/>
            </a:pPr>
            <a:r>
              <a:rPr lang="en-US" dirty="0"/>
              <a:t>Level 2 = 2 or more years</a:t>
            </a:r>
          </a:p>
          <a:p>
            <a:pPr marL="0" indent="0">
              <a:buNone/>
            </a:pPr>
            <a:r>
              <a:rPr lang="en-US" dirty="0"/>
              <a:t>Level 3 = 4 or more years</a:t>
            </a:r>
          </a:p>
          <a:p>
            <a:r>
              <a:rPr lang="en-US" dirty="0"/>
              <a:t>Work responsibilities / limitations based on  the level.</a:t>
            </a:r>
          </a:p>
          <a:p>
            <a:r>
              <a:rPr lang="en-US" dirty="0"/>
              <a:t>Salary milestones set within each level, strategy for critical time points.   </a:t>
            </a:r>
          </a:p>
          <a:p>
            <a:r>
              <a:rPr lang="en-US" dirty="0"/>
              <a:t>Educational opportunities are structured within each level.</a:t>
            </a:r>
          </a:p>
          <a:p>
            <a:r>
              <a:rPr lang="en-US" dirty="0"/>
              <a:t>Annual reviews new approach. </a:t>
            </a:r>
          </a:p>
        </p:txBody>
      </p:sp>
    </p:spTree>
    <p:extLst>
      <p:ext uri="{BB962C8B-B14F-4D97-AF65-F5344CB8AC3E}">
        <p14:creationId xmlns:p14="http://schemas.microsoft.com/office/powerpoint/2010/main" val="1388574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99672-6441-3D3C-5179-839775570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662" y="206863"/>
            <a:ext cx="10515600" cy="1325563"/>
          </a:xfrm>
        </p:spPr>
        <p:txBody>
          <a:bodyPr/>
          <a:lstStyle/>
          <a:p>
            <a:r>
              <a:rPr lang="en-US" dirty="0"/>
              <a:t>Level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9A335-2AD5-CCA3-BF6A-D28A69522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Entry level (day 1- to two year of experience)</a:t>
            </a:r>
          </a:p>
          <a:p>
            <a:r>
              <a:rPr lang="en-US" dirty="0">
                <a:solidFill>
                  <a:srgbClr val="00B050"/>
                </a:solidFill>
              </a:rPr>
              <a:t>Learn all aspects of clinical trial coordinating responsibilities.</a:t>
            </a:r>
          </a:p>
          <a:p>
            <a:r>
              <a:rPr lang="en-US" dirty="0">
                <a:solidFill>
                  <a:srgbClr val="00B050"/>
                </a:solidFill>
              </a:rPr>
              <a:t>Complete all credentialing responsibilities / checklists.</a:t>
            </a:r>
          </a:p>
          <a:p>
            <a:r>
              <a:rPr lang="en-US" dirty="0">
                <a:solidFill>
                  <a:srgbClr val="00B050"/>
                </a:solidFill>
              </a:rPr>
              <a:t>Mastering ICF, AE and SAE, data entry and query resolution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Appointed a level II or III </a:t>
            </a:r>
            <a:r>
              <a:rPr lang="en-US" u="sng" dirty="0">
                <a:solidFill>
                  <a:srgbClr val="FF0000"/>
                </a:solidFill>
              </a:rPr>
              <a:t>mentor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r>
              <a:rPr lang="en-US" dirty="0">
                <a:solidFill>
                  <a:srgbClr val="FF0000"/>
                </a:solidFill>
              </a:rPr>
              <a:t>Step / status raise after 1 year. Critical timepoint.</a:t>
            </a:r>
          </a:p>
          <a:p>
            <a:r>
              <a:rPr lang="en-US" dirty="0">
                <a:solidFill>
                  <a:srgbClr val="FF0000"/>
                </a:solidFill>
              </a:rPr>
              <a:t>Work in a team environment.</a:t>
            </a:r>
          </a:p>
          <a:p>
            <a:r>
              <a:rPr lang="en-US" dirty="0">
                <a:solidFill>
                  <a:srgbClr val="FF0000"/>
                </a:solidFill>
              </a:rPr>
              <a:t>Will only be listed as a back-up coordinator.</a:t>
            </a:r>
          </a:p>
          <a:p>
            <a:endParaRPr lang="en-US" dirty="0"/>
          </a:p>
        </p:txBody>
      </p:sp>
      <p:pic>
        <p:nvPicPr>
          <p:cNvPr id="4098" name="Picture 2" descr="130,700+ Single Block Stock Photos ...">
            <a:extLst>
              <a:ext uri="{FF2B5EF4-FFF2-40B4-BE49-F238E27FC236}">
                <a16:creationId xmlns:a16="http://schemas.microsoft.com/office/drawing/2014/main" id="{2E930A00-E0B0-225F-1404-0EE02A76E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9375" y="2068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863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FB0-5441-B310-3C0B-3DDEA6D01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22" y="426671"/>
            <a:ext cx="10515600" cy="1325563"/>
          </a:xfrm>
        </p:spPr>
        <p:txBody>
          <a:bodyPr/>
          <a:lstStyle/>
          <a:p>
            <a:r>
              <a:rPr lang="en-US" dirty="0"/>
              <a:t>Level II                          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11C14-B872-A4C2-FA0E-81A84D709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4985"/>
            <a:ext cx="10515600" cy="410197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2 or more years of experience.</a:t>
            </a:r>
          </a:p>
          <a:p>
            <a:r>
              <a:rPr lang="en-US" dirty="0">
                <a:solidFill>
                  <a:srgbClr val="FF0000"/>
                </a:solidFill>
              </a:rPr>
              <a:t>Now appointed as the primary coordinator on clinical trials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00B050"/>
                </a:solidFill>
              </a:rPr>
              <a:t>Assist in training and oversight of new hires.</a:t>
            </a:r>
          </a:p>
          <a:p>
            <a:r>
              <a:rPr lang="en-US" dirty="0">
                <a:solidFill>
                  <a:srgbClr val="FF0000"/>
                </a:solidFill>
              </a:rPr>
              <a:t>Work on National research credentialing.</a:t>
            </a:r>
          </a:p>
          <a:p>
            <a:r>
              <a:rPr lang="en-US" dirty="0">
                <a:solidFill>
                  <a:srgbClr val="FF0000"/>
                </a:solidFill>
              </a:rPr>
              <a:t>Can be appointed as a </a:t>
            </a:r>
            <a:r>
              <a:rPr lang="en-US" u="sng" dirty="0">
                <a:solidFill>
                  <a:srgbClr val="FF0000"/>
                </a:solidFill>
              </a:rPr>
              <a:t>Mentor for a level I coordinator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>
                <a:solidFill>
                  <a:srgbClr val="00B050"/>
                </a:solidFill>
              </a:rPr>
              <a:t>Salary Promotion Increase.</a:t>
            </a:r>
          </a:p>
          <a:p>
            <a:r>
              <a:rPr lang="en-US" dirty="0">
                <a:solidFill>
                  <a:srgbClr val="FF0000"/>
                </a:solidFill>
              </a:rPr>
              <a:t>Midpoint milestone status / step increase.</a:t>
            </a:r>
          </a:p>
          <a:p>
            <a:r>
              <a:rPr lang="en-US" dirty="0">
                <a:solidFill>
                  <a:srgbClr val="00B050"/>
                </a:solidFill>
              </a:rPr>
              <a:t>Educational opportunities specific to this step</a:t>
            </a:r>
          </a:p>
          <a:p>
            <a:r>
              <a:rPr lang="en-US" dirty="0">
                <a:solidFill>
                  <a:srgbClr val="00B050"/>
                </a:solidFill>
              </a:rPr>
              <a:t>Annual review focused </a:t>
            </a:r>
            <a:r>
              <a:rPr lang="en-US" dirty="0">
                <a:solidFill>
                  <a:srgbClr val="FF0000"/>
                </a:solidFill>
              </a:rPr>
              <a:t>on growth and goals</a:t>
            </a:r>
            <a:r>
              <a:rPr lang="en-US" dirty="0">
                <a:solidFill>
                  <a:srgbClr val="00B050"/>
                </a:solidFill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Able to do or assist in departmental projects outside of clinical trials.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6" name="Picture 4" descr="130,700+ Single Block Stock Photos ...">
            <a:extLst>
              <a:ext uri="{FF2B5EF4-FFF2-40B4-BE49-F238E27FC236}">
                <a16:creationId xmlns:a16="http://schemas.microsoft.com/office/drawing/2014/main" id="{C1DABF76-FBC5-A25A-4427-9AE73E1D5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666" y="21791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339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2A4E4-FC95-38DD-5FD0-78D504DEB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1CC09-4972-C1FC-8032-54C2ECFE9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0989"/>
            <a:ext cx="10515600" cy="42159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4 or more years</a:t>
            </a:r>
          </a:p>
          <a:p>
            <a:r>
              <a:rPr lang="en-US" dirty="0">
                <a:solidFill>
                  <a:srgbClr val="00B050"/>
                </a:solidFill>
              </a:rPr>
              <a:t>National Research Credentialing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Functions as a work leaders for their team.</a:t>
            </a:r>
          </a:p>
          <a:p>
            <a:r>
              <a:rPr lang="en-US" dirty="0">
                <a:solidFill>
                  <a:srgbClr val="00B050"/>
                </a:solidFill>
              </a:rPr>
              <a:t>Assist in running research meetings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Will be assigned to </a:t>
            </a:r>
            <a:r>
              <a:rPr lang="en-US" u="sng" dirty="0">
                <a:solidFill>
                  <a:srgbClr val="FF0000"/>
                </a:solidFill>
              </a:rPr>
              <a:t>mentor a Level II coordinator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>
                <a:solidFill>
                  <a:srgbClr val="00B050"/>
                </a:solidFill>
              </a:rPr>
              <a:t>Salary Increase. </a:t>
            </a:r>
            <a:r>
              <a:rPr lang="en-US" dirty="0">
                <a:solidFill>
                  <a:srgbClr val="FF0000"/>
                </a:solidFill>
              </a:rPr>
              <a:t>Pay for Credentialing License</a:t>
            </a:r>
            <a:r>
              <a:rPr lang="en-US" dirty="0"/>
              <a:t>. </a:t>
            </a:r>
          </a:p>
          <a:p>
            <a:r>
              <a:rPr lang="en-US" u="sng" dirty="0">
                <a:solidFill>
                  <a:srgbClr val="FF0000"/>
                </a:solidFill>
              </a:rPr>
              <a:t>Will be mentored </a:t>
            </a:r>
            <a:r>
              <a:rPr lang="en-US" dirty="0">
                <a:solidFill>
                  <a:srgbClr val="FF0000"/>
                </a:solidFill>
              </a:rPr>
              <a:t>by MD’s, Administrators, Others based on goals.</a:t>
            </a:r>
          </a:p>
          <a:p>
            <a:r>
              <a:rPr lang="en-US" dirty="0">
                <a:solidFill>
                  <a:srgbClr val="FF0000"/>
                </a:solidFill>
              </a:rPr>
              <a:t>Special project assignments</a:t>
            </a:r>
            <a:r>
              <a:rPr lang="en-US" dirty="0"/>
              <a:t>. </a:t>
            </a:r>
          </a:p>
          <a:p>
            <a:r>
              <a:rPr lang="en-US" dirty="0">
                <a:solidFill>
                  <a:srgbClr val="00B050"/>
                </a:solidFill>
              </a:rPr>
              <a:t>Annual review build on the momentum.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4" descr="130,700+ Single Block Stock Photos ...">
            <a:extLst>
              <a:ext uri="{FF2B5EF4-FFF2-40B4-BE49-F238E27FC236}">
                <a16:creationId xmlns:a16="http://schemas.microsoft.com/office/drawing/2014/main" id="{91B7AD6C-EE7F-89D5-07D1-21017E4B0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666" y="21791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491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698</Words>
  <Application>Microsoft Office PowerPoint</Application>
  <PresentationFormat>Widescreen</PresentationFormat>
  <Paragraphs>104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Career Path Development</vt:lpstr>
      <vt:lpstr>Day 1 – Meeting the coordinators</vt:lpstr>
      <vt:lpstr>General Observations</vt:lpstr>
      <vt:lpstr>Improvement Plan</vt:lpstr>
      <vt:lpstr>Evolution of a career pathway for the coordinating staff</vt:lpstr>
      <vt:lpstr>Building a Career Pathway</vt:lpstr>
      <vt:lpstr>Level I</vt:lpstr>
      <vt:lpstr>Level II                                   </vt:lpstr>
      <vt:lpstr>Level III</vt:lpstr>
      <vt:lpstr>Milk Bottle Challenge</vt:lpstr>
      <vt:lpstr>Concrete Thinkers</vt:lpstr>
      <vt:lpstr>Concrete Thinking</vt:lpstr>
      <vt:lpstr>Cognitive development</vt:lpstr>
      <vt:lpstr>Cognitive Thinking</vt:lpstr>
      <vt:lpstr>Retention</vt:lpstr>
      <vt:lpstr>Conclusion</vt:lpstr>
      <vt:lpstr>PowerPoint Presentation</vt:lpstr>
      <vt:lpstr>PowerPoint Presentation</vt:lpstr>
    </vt:vector>
  </TitlesOfParts>
  <Company>UHHS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Haney, David</dc:creator>
  <cp:lastModifiedBy>Sester, Regina (sesterrj)</cp:lastModifiedBy>
  <cp:revision>2</cp:revision>
  <dcterms:created xsi:type="dcterms:W3CDTF">2024-10-23T04:20:39Z</dcterms:created>
  <dcterms:modified xsi:type="dcterms:W3CDTF">2024-10-28T17:28:19Z</dcterms:modified>
</cp:coreProperties>
</file>