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70" r:id="rId4"/>
    <p:sldId id="329" r:id="rId5"/>
    <p:sldId id="371" r:id="rId6"/>
    <p:sldId id="368" r:id="rId7"/>
    <p:sldId id="340" r:id="rId8"/>
    <p:sldId id="372" r:id="rId9"/>
    <p:sldId id="334" r:id="rId10"/>
    <p:sldId id="344" r:id="rId11"/>
    <p:sldId id="343" r:id="rId12"/>
    <p:sldId id="345" r:id="rId13"/>
    <p:sldId id="337" r:id="rId14"/>
    <p:sldId id="349" r:id="rId15"/>
    <p:sldId id="269" r:id="rId16"/>
    <p:sldId id="270" r:id="rId17"/>
    <p:sldId id="271" r:id="rId18"/>
    <p:sldId id="34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3" autoAdjust="0"/>
    <p:restoredTop sz="87219" autoAdjust="0"/>
  </p:normalViewPr>
  <p:slideViewPr>
    <p:cSldViewPr>
      <p:cViewPr varScale="1">
        <p:scale>
          <a:sx n="73" d="100"/>
          <a:sy n="73" d="100"/>
        </p:scale>
        <p:origin x="24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8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419B5-1E4B-4EEE-BAB8-E7C5A8ACDCD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6F164-807C-41BE-A42B-B5971BD63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9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0F0C47-AB35-4DAB-95C6-A92279B3F31A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AF0056-6AE8-4EEF-8FE3-7467EFE5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8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5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26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63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04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7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1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5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2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154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10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35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84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52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2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0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8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1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6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6BE6076-36A8-471E-A2A9-2434A71A66B6}" type="datetimeFigureOut">
              <a:rPr lang="en-US" smtClean="0"/>
              <a:pPr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08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pb2@vt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669868"/>
            <a:ext cx="6620968" cy="3329581"/>
          </a:xfrm>
        </p:spPr>
        <p:txBody>
          <a:bodyPr/>
          <a:lstStyle/>
          <a:p>
            <a:pPr algn="ctr"/>
            <a:r>
              <a:rPr lang="en-US" sz="4800" dirty="0"/>
              <a:t>Coordinator Webinar and Round Table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5310780"/>
            <a:ext cx="6620968" cy="32801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August 28, 2019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1021079"/>
            <a:ext cx="3276600" cy="74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72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ASPIRE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2925"/>
            <a:ext cx="9144000" cy="4652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Project Managers:			Catherine </a:t>
            </a:r>
            <a:r>
              <a:rPr lang="en-US" dirty="0" err="1" smtClean="0"/>
              <a:t>Viscoli</a:t>
            </a:r>
            <a:r>
              <a:rPr lang="en-US" dirty="0" smtClean="0"/>
              <a:t>, PhD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Laura Benken, MBA, BS, CCRP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Study Investigators:    		Kevin Sheth, MD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Hooman Kamel, MD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Data Managers:				Teldon Alford</a:t>
            </a:r>
          </a:p>
          <a:p>
            <a:pPr marL="0" indent="0">
              <a:buNone/>
            </a:pPr>
            <a:r>
              <a:rPr lang="en-US" dirty="0" smtClean="0"/>
              <a:t>Site Monitoring Manager:	Aaron </a:t>
            </a:r>
            <a:r>
              <a:rPr lang="en-US" dirty="0" err="1" smtClean="0"/>
              <a:t>Perlmutter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51977"/>
            <a:ext cx="1542292" cy="180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145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SATURN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2209800"/>
            <a:ext cx="8791401" cy="403860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Study Project Managers:	Kimberlee </a:t>
            </a:r>
            <a:r>
              <a:rPr lang="en-US" dirty="0"/>
              <a:t>Bernstein, BS, CCRP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Study Investigator:			</a:t>
            </a:r>
            <a:r>
              <a:rPr lang="en-US" dirty="0" err="1" smtClean="0"/>
              <a:t>Magdy</a:t>
            </a:r>
            <a:r>
              <a:rPr lang="en-US" dirty="0" smtClean="0"/>
              <a:t> </a:t>
            </a:r>
            <a:r>
              <a:rPr lang="en-US" dirty="0" err="1" smtClean="0"/>
              <a:t>Selim</a:t>
            </a:r>
            <a:r>
              <a:rPr lang="en-US" dirty="0" smtClean="0"/>
              <a:t>, MD, PhD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Data Managers:				Kavita </a:t>
            </a:r>
            <a:r>
              <a:rPr lang="en-US" dirty="0"/>
              <a:t>Patel, BS, </a:t>
            </a:r>
            <a:r>
              <a:rPr lang="en-US" dirty="0" smtClean="0"/>
              <a:t>RN</a:t>
            </a:r>
          </a:p>
          <a:p>
            <a:pPr marL="0" indent="0">
              <a:buNone/>
            </a:pPr>
            <a:r>
              <a:rPr lang="en-US" dirty="0"/>
              <a:t>Site Monitoring </a:t>
            </a:r>
            <a:r>
              <a:rPr lang="en-US" dirty="0" smtClean="0"/>
              <a:t>Manager:	Aaron </a:t>
            </a:r>
            <a:r>
              <a:rPr lang="en-US" dirty="0" err="1"/>
              <a:t>Perlmutter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381000"/>
            <a:ext cx="1276997" cy="95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76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76200"/>
            <a:ext cx="7055380" cy="762000"/>
          </a:xfrm>
        </p:spPr>
        <p:txBody>
          <a:bodyPr/>
          <a:lstStyle/>
          <a:p>
            <a:pPr algn="ctr"/>
            <a:r>
              <a:rPr lang="en-US" dirty="0" smtClean="0"/>
              <a:t>       NCC/NINDS </a:t>
            </a:r>
            <a:r>
              <a:rPr lang="en-US" sz="3600" dirty="0" smtClean="0"/>
              <a:t>Updates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1662"/>
            <a:ext cx="9144000" cy="5266338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endParaRPr lang="en-US" sz="2000" b="1" u="sng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5500" b="1" u="sng" dirty="0" smtClean="0">
                <a:solidFill>
                  <a:schemeClr val="tx1"/>
                </a:solidFill>
              </a:rPr>
              <a:t>The National Coordinating Center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900" dirty="0" smtClean="0">
                <a:solidFill>
                  <a:schemeClr val="tx1"/>
                </a:solidFill>
              </a:rPr>
              <a:t>	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900" dirty="0" smtClean="0">
                <a:solidFill>
                  <a:schemeClr val="tx1"/>
                </a:solidFill>
              </a:rPr>
              <a:t>		</a:t>
            </a:r>
          </a:p>
          <a:p>
            <a:pPr marL="0" indent="0">
              <a:buNone/>
            </a:pPr>
            <a:r>
              <a:rPr lang="en-US" sz="2900" dirty="0" smtClean="0"/>
              <a:t>         			</a:t>
            </a:r>
            <a:r>
              <a:rPr lang="en-US" sz="5500" dirty="0" smtClean="0"/>
              <a:t>Joe Broderick, MPI   		</a:t>
            </a:r>
            <a:r>
              <a:rPr lang="en-US" sz="5500" dirty="0"/>
              <a:t> </a:t>
            </a:r>
            <a:r>
              <a:rPr lang="en-US" sz="5500" dirty="0" smtClean="0"/>
              <a:t>      Pooja Khatri, MPI 				</a:t>
            </a:r>
            <a:r>
              <a:rPr lang="en-US" sz="5500" dirty="0" smtClean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5500" dirty="0" smtClean="0">
                <a:solidFill>
                  <a:schemeClr val="tx1"/>
                </a:solidFill>
              </a:rPr>
              <a:t>         		Jamey Frasure, Director	</a:t>
            </a:r>
            <a:r>
              <a:rPr lang="en-US" sz="5500" dirty="0"/>
              <a:t> </a:t>
            </a:r>
            <a:r>
              <a:rPr lang="en-US" sz="5500" dirty="0" smtClean="0"/>
              <a:t>     Teresa Murrell-Bohn, Sr. Project Manager </a:t>
            </a:r>
          </a:p>
          <a:p>
            <a:pPr marL="0" indent="0">
              <a:buNone/>
            </a:pPr>
            <a:r>
              <a:rPr lang="en-US" sz="5500" dirty="0" smtClean="0"/>
              <a:t>             		Jeanne Sester, Ed </a:t>
            </a:r>
            <a:r>
              <a:rPr lang="en-US" sz="5500" dirty="0" err="1" smtClean="0"/>
              <a:t>Coord</a:t>
            </a:r>
            <a:r>
              <a:rPr lang="en-US" sz="5500" dirty="0" smtClean="0"/>
              <a:t>	</a:t>
            </a:r>
            <a:r>
              <a:rPr lang="en-US" sz="5500" dirty="0"/>
              <a:t> </a:t>
            </a:r>
            <a:r>
              <a:rPr lang="en-US" sz="5500" dirty="0" smtClean="0"/>
              <a:t>      Rose Beckmann, Administration</a:t>
            </a:r>
          </a:p>
          <a:p>
            <a:pPr marL="0" indent="0">
              <a:buNone/>
            </a:pPr>
            <a:r>
              <a:rPr lang="en-US" sz="5500" dirty="0" smtClean="0"/>
              <a:t>			Emily Stinson, Regulatory</a:t>
            </a:r>
            <a:r>
              <a:rPr lang="en-US" sz="5500" dirty="0" smtClean="0">
                <a:solidFill>
                  <a:schemeClr val="tx1"/>
                </a:solidFill>
              </a:rPr>
              <a:t>	</a:t>
            </a:r>
            <a:r>
              <a:rPr lang="en-US" sz="5500" dirty="0"/>
              <a:t> </a:t>
            </a:r>
            <a:r>
              <a:rPr lang="en-US" sz="5500" dirty="0" smtClean="0"/>
              <a:t>     Jen Golan, Regulatory</a:t>
            </a:r>
            <a:endParaRPr lang="en-US" sz="5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5500" dirty="0" smtClean="0">
                <a:solidFill>
                  <a:schemeClr val="tx1"/>
                </a:solidFill>
              </a:rPr>
              <a:t>			Diane Sparks, Contracts	</a:t>
            </a:r>
            <a:r>
              <a:rPr lang="en-US" sz="5500" dirty="0"/>
              <a:t> </a:t>
            </a:r>
            <a:r>
              <a:rPr lang="en-US" sz="5500" dirty="0" smtClean="0"/>
              <a:t>     Wren Hanson, Contracts </a:t>
            </a:r>
            <a:r>
              <a:rPr lang="en-US" sz="5500" dirty="0" smtClean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5500" dirty="0" smtClean="0"/>
              <a:t>			Keri Pinger, Finances		       Karen Rolf, Finances</a:t>
            </a:r>
            <a:endParaRPr lang="en-US" sz="5500" dirty="0"/>
          </a:p>
          <a:p>
            <a:pPr marL="0" indent="0">
              <a:buNone/>
            </a:pPr>
            <a:r>
              <a:rPr lang="en-US" sz="5500" dirty="0" smtClean="0"/>
              <a:t>			StrokeNet Central Pharmacy</a:t>
            </a:r>
          </a:p>
          <a:p>
            <a:pPr marL="0" indent="0">
              <a:buNone/>
            </a:pPr>
            <a:endParaRPr lang="en-US" sz="5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5500" dirty="0" smtClean="0"/>
              <a:t>		                                     	</a:t>
            </a:r>
            <a:r>
              <a:rPr lang="en-US" sz="5500" b="1" u="sng" dirty="0" smtClean="0"/>
              <a:t>The NINDS </a:t>
            </a:r>
          </a:p>
          <a:p>
            <a:pPr marL="0" indent="0">
              <a:buNone/>
            </a:pPr>
            <a:r>
              <a:rPr lang="en-US" sz="5500" dirty="0" smtClean="0"/>
              <a:t>							    Scott Janis, PhD</a:t>
            </a:r>
          </a:p>
          <a:p>
            <a:pPr marL="0" indent="0">
              <a:buNone/>
            </a:pPr>
            <a:r>
              <a:rPr lang="en-US" sz="5500" dirty="0" smtClean="0">
                <a:solidFill>
                  <a:schemeClr val="tx1"/>
                </a:solidFill>
              </a:rPr>
              <a:t>                                              	</a:t>
            </a:r>
            <a:r>
              <a:rPr lang="en-US" sz="5500" dirty="0"/>
              <a:t> </a:t>
            </a:r>
            <a:r>
              <a:rPr lang="en-US" sz="5500" dirty="0" smtClean="0"/>
              <a:t>Joanna </a:t>
            </a:r>
            <a:r>
              <a:rPr lang="en-US" sz="5500" dirty="0" err="1" smtClean="0"/>
              <a:t>Vivalda</a:t>
            </a:r>
            <a:r>
              <a:rPr lang="en-US" sz="5500" dirty="0" smtClean="0"/>
              <a:t>, RN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		</a:t>
            </a:r>
          </a:p>
          <a:p>
            <a:pPr marL="0" indent="0">
              <a:buNone/>
            </a:pPr>
            <a:r>
              <a:rPr lang="en-US" dirty="0" smtClean="0"/>
              <a:t>							   </a:t>
            </a: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Management Center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3248"/>
            <a:ext cx="7386954" cy="4928551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err="1"/>
              <a:t>WebDCU</a:t>
            </a:r>
            <a:r>
              <a:rPr lang="en-US" sz="2400" dirty="0"/>
              <a:t>™/NDMC Team:</a:t>
            </a:r>
          </a:p>
          <a:p>
            <a:r>
              <a:rPr lang="en-US" dirty="0"/>
              <a:t>Yuko </a:t>
            </a:r>
            <a:r>
              <a:rPr lang="en-US" dirty="0" err="1"/>
              <a:t>Palesch</a:t>
            </a:r>
            <a:r>
              <a:rPr lang="en-US" dirty="0"/>
              <a:t>, MS, PhD, Co-PI							</a:t>
            </a:r>
            <a:endParaRPr lang="en-US" sz="1000" dirty="0"/>
          </a:p>
          <a:p>
            <a:r>
              <a:rPr lang="en-US" dirty="0" err="1"/>
              <a:t>Wenle</a:t>
            </a:r>
            <a:r>
              <a:rPr lang="en-US" dirty="0"/>
              <a:t> Zhao, PhD, Co-PI</a:t>
            </a:r>
          </a:p>
          <a:p>
            <a:r>
              <a:rPr lang="en-US" dirty="0"/>
              <a:t>Catherine Dillon, MS, CCRP, Associate Director of Trial Operations</a:t>
            </a:r>
          </a:p>
          <a:p>
            <a:r>
              <a:rPr lang="en-US" dirty="0"/>
              <a:t>Jessica Griffin, MHA, CCRP, Trial Operations Manager</a:t>
            </a:r>
          </a:p>
          <a:p>
            <a:r>
              <a:rPr lang="en-US" dirty="0"/>
              <a:t>Logan </a:t>
            </a:r>
            <a:r>
              <a:rPr lang="en-US" dirty="0" err="1"/>
              <a:t>Sirline</a:t>
            </a:r>
            <a:r>
              <a:rPr lang="en-US" dirty="0"/>
              <a:t>, MPH, Project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39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2018 Site Clinical Profile Annual Survey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The Site Clinical Profile Annual Survey for 2018 is now ready for data entry in WebDCU! </a:t>
            </a:r>
            <a:r>
              <a:rPr lang="en-US" dirty="0" smtClean="0"/>
              <a:t>Please </a:t>
            </a:r>
            <a:r>
              <a:rPr lang="en-US" dirty="0"/>
              <a:t>start working on completing this survey for each of the sites under your RCC. 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Reminders</a:t>
            </a:r>
            <a:r>
              <a:rPr lang="en-US" dirty="0" smtClean="0"/>
              <a:t>:</a:t>
            </a:r>
          </a:p>
          <a:p>
            <a:r>
              <a:rPr lang="en-US" dirty="0" smtClean="0"/>
              <a:t>Data entered </a:t>
            </a:r>
            <a:r>
              <a:rPr lang="en-US" dirty="0"/>
              <a:t>on these surveys are used for feasibility and site selection purposes. </a:t>
            </a:r>
            <a:endParaRPr lang="en-US" dirty="0" smtClean="0"/>
          </a:p>
          <a:p>
            <a:r>
              <a:rPr lang="en-US" dirty="0" smtClean="0"/>
              <a:t>Data entered </a:t>
            </a:r>
            <a:r>
              <a:rPr lang="en-US" dirty="0"/>
              <a:t>on these surveys should be for the 2018 calendar year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2016 </a:t>
            </a:r>
            <a:r>
              <a:rPr lang="en-US" dirty="0"/>
              <a:t>survey is still available for viewing in WebDCU in case you need to refer back to what was entered for a site that year.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75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CIRB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57200" y="1600200"/>
            <a:ext cx="9144000" cy="4724406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</a:t>
            </a:r>
            <a:r>
              <a:rPr lang="en-US" sz="2800" u="sng" dirty="0" smtClean="0"/>
              <a:t>CIRB Team Members</a:t>
            </a:r>
            <a:r>
              <a:rPr lang="en-US" dirty="0" smtClean="0"/>
              <a:t>: 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Michael Linke, PhD, CIP, CIRB Chair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</a:t>
            </a:r>
            <a:r>
              <a:rPr lang="en-US" smtClean="0"/>
              <a:t>        Sue </a:t>
            </a:r>
            <a:r>
              <a:rPr lang="en-US" dirty="0" smtClean="0"/>
              <a:t>Roll, RN, BSN, CIRB Liaison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Keeley Hendrix, CIRB Coordinator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Jo Ann </a:t>
            </a:r>
            <a:r>
              <a:rPr lang="en-US" dirty="0" err="1" smtClean="0"/>
              <a:t>Behrle</a:t>
            </a:r>
            <a:r>
              <a:rPr lang="en-US" dirty="0" smtClean="0"/>
              <a:t>, CIRB HPA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766482"/>
          </a:xfrm>
        </p:spPr>
        <p:txBody>
          <a:bodyPr/>
          <a:lstStyle/>
          <a:p>
            <a:pPr algn="ctr"/>
            <a:r>
              <a:rPr lang="en-US" sz="3200" dirty="0" smtClean="0"/>
              <a:t>Roundtable Discussion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18160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r>
              <a:rPr lang="en-US" sz="1800" dirty="0" smtClean="0"/>
              <a:t>Today’s Roundtable Discussion:</a:t>
            </a:r>
          </a:p>
          <a:p>
            <a:pPr marL="0" indent="0" algn="ctr">
              <a:buNone/>
            </a:pPr>
            <a:r>
              <a:rPr lang="en-US" sz="1800" b="1" dirty="0" smtClean="0"/>
              <a:t> ARCADIA CSI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Roundtable Hosts: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b="1" dirty="0"/>
              <a:t>Maarten G. </a:t>
            </a:r>
            <a:r>
              <a:rPr lang="en-US" b="1" dirty="0" err="1"/>
              <a:t>Lansberg</a:t>
            </a:r>
            <a:r>
              <a:rPr lang="en-US" b="1" dirty="0"/>
              <a:t>, MD PhD</a:t>
            </a:r>
          </a:p>
          <a:p>
            <a:pPr marL="0" indent="0">
              <a:buNone/>
            </a:pPr>
            <a:r>
              <a:rPr lang="en-US" dirty="0"/>
              <a:t>Associate Professor of Neurology and Neurological Sciences</a:t>
            </a:r>
          </a:p>
          <a:p>
            <a:pPr marL="0" indent="0">
              <a:buNone/>
            </a:pPr>
            <a:r>
              <a:rPr lang="en-US" dirty="0"/>
              <a:t>Stanford Stroke Center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Ronald M. Lazar, PhD, FAHA, </a:t>
            </a:r>
            <a:r>
              <a:rPr lang="en-US" b="1" dirty="0" smtClean="0"/>
              <a:t>FAAN</a:t>
            </a:r>
          </a:p>
          <a:p>
            <a:pPr marL="0" indent="0">
              <a:buNone/>
            </a:pPr>
            <a:r>
              <a:rPr lang="en-US" b="1" dirty="0" smtClean="0"/>
              <a:t>Evelyn </a:t>
            </a:r>
            <a:r>
              <a:rPr lang="en-US" b="1" dirty="0"/>
              <a:t>F. McKnight Endowed Chair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Director, UAB Evelyn F. McKnight Brain Institute</a:t>
            </a:r>
            <a:br>
              <a:rPr lang="en-US" dirty="0"/>
            </a:br>
            <a:r>
              <a:rPr lang="en-US" dirty="0"/>
              <a:t>Medical Director, Department of Neurosurgery</a:t>
            </a:r>
            <a:br>
              <a:rPr lang="en-US" dirty="0"/>
            </a:br>
            <a:r>
              <a:rPr lang="en-US" dirty="0"/>
              <a:t>Division Director, Neuropsychology (Neurology)</a:t>
            </a:r>
            <a:br>
              <a:rPr lang="en-US" dirty="0"/>
            </a:br>
            <a:r>
              <a:rPr lang="en-US" dirty="0"/>
              <a:t>Professor of Neurosurgery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379" y="531159"/>
            <a:ext cx="1802842" cy="137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66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General Information</a:t>
            </a:r>
            <a:br>
              <a:rPr lang="en-US" sz="2800" dirty="0" smtClean="0"/>
            </a:br>
            <a:r>
              <a:rPr lang="en-US" sz="2800" dirty="0" smtClean="0"/>
              <a:t>and Reminders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1"/>
            <a:ext cx="8991600" cy="480060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Site Survey due August 1</a:t>
            </a:r>
            <a:r>
              <a:rPr lang="en-US" baseline="30000" dirty="0" smtClean="0"/>
              <a:t>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Presenters for upcoming Meetings/Coordinators Calls.</a:t>
            </a:r>
          </a:p>
          <a:p>
            <a:r>
              <a:rPr lang="en-US" dirty="0" smtClean="0"/>
              <a:t>StrokeNet National Meeting in-person meeting Oct 29th, 2019.</a:t>
            </a:r>
          </a:p>
          <a:p>
            <a:r>
              <a:rPr lang="en-US" dirty="0" smtClean="0"/>
              <a:t>StrokeNet Meet and Greet Night before National Meeting Oct 28th.</a:t>
            </a:r>
          </a:p>
          <a:p>
            <a:r>
              <a:rPr lang="en-US" dirty="0" smtClean="0"/>
              <a:t>Topics </a:t>
            </a:r>
            <a:r>
              <a:rPr lang="en-US" dirty="0"/>
              <a:t>or presenters for the Atlanta Meeting.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25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91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152400"/>
            <a:ext cx="7055380" cy="1700848"/>
          </a:xfrm>
        </p:spPr>
        <p:txBody>
          <a:bodyPr/>
          <a:lstStyle/>
          <a:p>
            <a:pPr algn="ctr"/>
            <a:r>
              <a:rPr lang="en-US" sz="3200" dirty="0" smtClean="0"/>
              <a:t>Coordinator Call</a:t>
            </a:r>
            <a:br>
              <a:rPr lang="en-US" sz="3200" dirty="0" smtClean="0"/>
            </a:br>
            <a:r>
              <a:rPr lang="en-US" sz="3200" dirty="0" smtClean="0"/>
              <a:t>Announcements and Reminders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3999"/>
            <a:ext cx="8763000" cy="53340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Next Coordinator Call Sept 25th, 2019</a:t>
            </a:r>
          </a:p>
          <a:p>
            <a:r>
              <a:rPr lang="en-US" dirty="0" smtClean="0"/>
              <a:t>Today’s Roundtable Hosts: To join Coordinator Webinars: https://nihstrokenet.adobeconnect.com/coordinator/ Please enter as a guest, then add your first and last name or email address. For Audio: Dial-In Number: (877) 621-0220 Passcode 434578.</a:t>
            </a:r>
          </a:p>
          <a:p>
            <a:r>
              <a:rPr lang="en-US" dirty="0" smtClean="0"/>
              <a:t>Aspire Study Team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Upcoming StrokeNet Meetings:</a:t>
            </a:r>
          </a:p>
          <a:p>
            <a:r>
              <a:rPr lang="en-US" dirty="0" smtClean="0"/>
              <a:t>The in-person StrokeNet meeting will be Oct. 29th, 2019. Atlanta Georgia.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CREST-2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850532" y="3352800"/>
            <a:ext cx="6620968" cy="2362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Study Project Manager</a:t>
            </a:r>
            <a:r>
              <a:rPr lang="en-US" dirty="0" smtClean="0"/>
              <a:t>:	Kassondra Guzman, BS</a:t>
            </a:r>
          </a:p>
          <a:p>
            <a:endParaRPr lang="en-US" dirty="0" smtClean="0"/>
          </a:p>
          <a:p>
            <a:r>
              <a:rPr lang="en-US" dirty="0" smtClean="0"/>
              <a:t>Study Investigators:		Tom </a:t>
            </a:r>
            <a:r>
              <a:rPr lang="en-US" dirty="0" err="1" smtClean="0"/>
              <a:t>Brott</a:t>
            </a:r>
            <a:r>
              <a:rPr lang="en-US" dirty="0" smtClean="0"/>
              <a:t>, MD</a:t>
            </a:r>
          </a:p>
          <a:p>
            <a:r>
              <a:rPr lang="en-US" dirty="0"/>
              <a:t>	</a:t>
            </a:r>
            <a:r>
              <a:rPr lang="en-US" dirty="0" smtClean="0"/>
              <a:t>					James </a:t>
            </a:r>
            <a:r>
              <a:rPr lang="en-US" dirty="0" err="1" smtClean="0"/>
              <a:t>Meschia</a:t>
            </a:r>
            <a:r>
              <a:rPr lang="en-US" dirty="0" smtClean="0"/>
              <a:t>, MD</a:t>
            </a:r>
          </a:p>
          <a:p>
            <a:endParaRPr lang="en-US" dirty="0"/>
          </a:p>
          <a:p>
            <a:r>
              <a:rPr lang="en-US" dirty="0" smtClean="0"/>
              <a:t>Data Managers:			University of Alabama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28600"/>
            <a:ext cx="626077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2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ARCADIA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53249"/>
            <a:ext cx="8991600" cy="5004752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1900" dirty="0" smtClean="0"/>
              <a:t>Study Project Managers:	</a:t>
            </a:r>
            <a:r>
              <a:rPr lang="en-US" dirty="0" smtClean="0"/>
              <a:t>Rebeca Aragón Garcia, BS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Pam Plummer, MSN, RN, CCRC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Study Investigators:		Mitch Elkind, MD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Hooman Kamel, MD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Data Managers:			Faria Khattak, MPH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Patty Hutto</a:t>
            </a:r>
          </a:p>
          <a:p>
            <a:pPr marL="0" indent="0">
              <a:buNone/>
            </a:pPr>
            <a:r>
              <a:rPr lang="en-US" dirty="0" smtClean="0"/>
              <a:t>Site Managing Monitor:	Aaron </a:t>
            </a:r>
            <a:r>
              <a:rPr lang="en-US" dirty="0" err="1" smtClean="0"/>
              <a:t>Perlmutter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1" y="304800"/>
            <a:ext cx="609600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10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213" y="304800"/>
            <a:ext cx="6620968" cy="838200"/>
          </a:xfrm>
        </p:spPr>
        <p:txBody>
          <a:bodyPr/>
          <a:lstStyle/>
          <a:p>
            <a:pPr algn="ctr"/>
            <a:r>
              <a:rPr lang="en-US" sz="4200" dirty="0"/>
              <a:t>ARCADIA-CSI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28600" y="1180680"/>
            <a:ext cx="8229600" cy="598211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sz="1900" dirty="0" smtClean="0"/>
          </a:p>
          <a:p>
            <a:r>
              <a:rPr lang="en-US" sz="1900" dirty="0" smtClean="0"/>
              <a:t>ARCADIA-CSI PI’s:</a:t>
            </a:r>
            <a:r>
              <a:rPr lang="en-US" dirty="0" smtClean="0"/>
              <a:t>	</a:t>
            </a:r>
            <a:r>
              <a:rPr lang="en-US" sz="1900" dirty="0" smtClean="0"/>
              <a:t>Maarten </a:t>
            </a:r>
            <a:r>
              <a:rPr lang="en-US" sz="1900" dirty="0" err="1" smtClean="0"/>
              <a:t>Lansberg</a:t>
            </a:r>
            <a:r>
              <a:rPr lang="en-US" sz="1900" dirty="0" smtClean="0"/>
              <a:t>, MD, PhD</a:t>
            </a:r>
          </a:p>
          <a:p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sz="1900" dirty="0" smtClean="0"/>
              <a:t>Ron Lazar, PhD</a:t>
            </a:r>
          </a:p>
          <a:p>
            <a:r>
              <a:rPr lang="en-US" dirty="0" smtClean="0"/>
              <a:t>					</a:t>
            </a:r>
          </a:p>
          <a:p>
            <a:r>
              <a:rPr lang="en-US" sz="1900" dirty="0" smtClean="0"/>
              <a:t>Project Managers:	Stephanie Kemp, BS</a:t>
            </a:r>
          </a:p>
          <a:p>
            <a:r>
              <a:rPr lang="en-US" sz="1900" dirty="0"/>
              <a:t>	</a:t>
            </a:r>
            <a:r>
              <a:rPr lang="en-US" sz="1900" dirty="0" smtClean="0"/>
              <a:t>				Tashia Harris, MS</a:t>
            </a:r>
          </a:p>
          <a:p>
            <a:endParaRPr lang="en-US" dirty="0"/>
          </a:p>
          <a:p>
            <a:r>
              <a:rPr lang="en-US" sz="1900" dirty="0" smtClean="0"/>
              <a:t>Data Managers:	Christy </a:t>
            </a:r>
            <a:r>
              <a:rPr lang="en-US" sz="1900" dirty="0" err="1"/>
              <a:t>Cassarly</a:t>
            </a:r>
            <a:r>
              <a:rPr lang="en-US" sz="1900" dirty="0"/>
              <a:t>, </a:t>
            </a:r>
            <a:r>
              <a:rPr lang="en-US" sz="1900" dirty="0" smtClean="0"/>
              <a:t>PhD</a:t>
            </a:r>
          </a:p>
          <a:p>
            <a:r>
              <a:rPr lang="en-US" sz="1900" dirty="0"/>
              <a:t>	</a:t>
            </a:r>
            <a:r>
              <a:rPr lang="en-US" sz="1900" dirty="0" smtClean="0"/>
              <a:t>				Faria Khattak, MPH</a:t>
            </a:r>
            <a:endParaRPr lang="en-US" sz="1900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590" y="152400"/>
            <a:ext cx="730610" cy="93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05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0318"/>
            <a:ext cx="4239690" cy="99508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Sleep SMART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295400"/>
            <a:ext cx="8543925" cy="54101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Sleep SMART PI’s</a:t>
            </a:r>
            <a:r>
              <a:rPr lang="en-US" dirty="0" smtClean="0"/>
              <a:t>:		Devin Brown, MD, MS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/>
              <a:t>	Ronald </a:t>
            </a:r>
            <a:r>
              <a:rPr lang="en-US" dirty="0" err="1"/>
              <a:t>Chervin</a:t>
            </a:r>
            <a:r>
              <a:rPr lang="en-US" dirty="0"/>
              <a:t> MD, </a:t>
            </a:r>
            <a:r>
              <a:rPr lang="en-US" dirty="0" smtClean="0"/>
              <a:t>MS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dirty="0" smtClean="0"/>
              <a:t>Project Managers:		Kayla </a:t>
            </a:r>
            <a:r>
              <a:rPr lang="en-US" dirty="0" err="1" smtClean="0"/>
              <a:t>Novitski</a:t>
            </a:r>
            <a:r>
              <a:rPr lang="en-US" dirty="0" smtClean="0"/>
              <a:t>, MPH, CCRP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</a:t>
            </a:r>
            <a:r>
              <a:rPr lang="en-US" dirty="0"/>
              <a:t>Joelle </a:t>
            </a:r>
            <a:r>
              <a:rPr lang="en-US" dirty="0" err="1"/>
              <a:t>Sickler</a:t>
            </a:r>
            <a:r>
              <a:rPr lang="en-US" dirty="0"/>
              <a:t>, </a:t>
            </a:r>
            <a:r>
              <a:rPr lang="en-US" dirty="0" smtClean="0"/>
              <a:t>MSN, RN. </a:t>
            </a:r>
            <a:r>
              <a:rPr lang="en-US" smtClean="0"/>
              <a:t>CCRC, CCRA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Data Managers:			Faria Khattak, MPH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Jocelyn Anderson, MPH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 err="1" smtClean="0"/>
              <a:t>FusionHealth</a:t>
            </a:r>
            <a:r>
              <a:rPr lang="en-US" dirty="0" smtClean="0"/>
              <a:t> Clinical Operations Director:  </a:t>
            </a:r>
            <a:r>
              <a:rPr lang="en-US" dirty="0" err="1" smtClean="0"/>
              <a:t>Helgi</a:t>
            </a:r>
            <a:r>
              <a:rPr lang="en-US" dirty="0" smtClean="0"/>
              <a:t> </a:t>
            </a:r>
            <a:r>
              <a:rPr lang="en-US" dirty="0" err="1" smtClean="0"/>
              <a:t>Helgason</a:t>
            </a:r>
            <a:r>
              <a:rPr lang="en-US" dirty="0" smtClean="0"/>
              <a:t>, MS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dirty="0" err="1" smtClean="0"/>
              <a:t>FusionHealth</a:t>
            </a:r>
            <a:r>
              <a:rPr lang="en-US" dirty="0" smtClean="0"/>
              <a:t> Contracts Help:		Diane Sparks, RN, BS</a:t>
            </a:r>
            <a:r>
              <a:rPr lang="en-US" dirty="0"/>
              <a:t>	</a:t>
            </a:r>
            <a:r>
              <a:rPr lang="en-US" dirty="0" smtClean="0"/>
              <a:t>											       Wren Hanson, MBA</a:t>
            </a:r>
            <a:endParaRPr lang="en-US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 smtClean="0"/>
              <a:t>Regulatory Specialists:			Jennifer Golan, MS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						Emily Stinson, MS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Capture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2718"/>
            <a:ext cx="1533525" cy="33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252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MOST Project Updates 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410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Study Investigators: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Opeolu</a:t>
            </a:r>
            <a:r>
              <a:rPr lang="en-US" dirty="0" smtClean="0"/>
              <a:t> </a:t>
            </a:r>
            <a:r>
              <a:rPr lang="en-US" dirty="0" err="1" smtClean="0"/>
              <a:t>Adeoye</a:t>
            </a:r>
            <a:r>
              <a:rPr lang="en-US" dirty="0" smtClean="0"/>
              <a:t>, MD, MS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Andrew </a:t>
            </a:r>
            <a:r>
              <a:rPr lang="en-US" dirty="0" err="1" smtClean="0"/>
              <a:t>Barreto</a:t>
            </a:r>
            <a:r>
              <a:rPr lang="en-US" dirty="0" smtClean="0"/>
              <a:t>, MD, MS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Jim </a:t>
            </a:r>
            <a:r>
              <a:rPr lang="en-US" dirty="0" err="1" smtClean="0"/>
              <a:t>Grotta</a:t>
            </a:r>
            <a:r>
              <a:rPr lang="en-US" dirty="0" smtClean="0"/>
              <a:t>, MD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Joe </a:t>
            </a:r>
            <a:r>
              <a:rPr lang="en-US" dirty="0" err="1" smtClean="0"/>
              <a:t>Brodericke</a:t>
            </a:r>
            <a:r>
              <a:rPr lang="en-US" dirty="0" smtClean="0"/>
              <a:t>, MD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Colin Derdeyn, MD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Prime Project Manager:		Iris Deeds, BS, CCRP</a:t>
            </a:r>
          </a:p>
          <a:p>
            <a:pPr marL="0" indent="0">
              <a:buNone/>
            </a:pPr>
            <a:r>
              <a:rPr lang="en-US" dirty="0" smtClean="0"/>
              <a:t>NCC Project Manager:		Dana R. Acklin Winfrey, BA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 smtClean="0"/>
              <a:t>Data Managers:				Holly Pierce, MS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					Jocelyn Anderson, MPH</a:t>
            </a:r>
          </a:p>
          <a:p>
            <a:pPr marL="0" indent="0">
              <a:buNone/>
            </a:pPr>
            <a:r>
              <a:rPr lang="en-US" dirty="0" smtClean="0"/>
              <a:t>Monitoring Manager:		Srikala Appana, MPH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sz="2400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553" y="265510"/>
            <a:ext cx="1250156" cy="53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66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580753"/>
            <a:ext cx="6620968" cy="1981200"/>
          </a:xfrm>
        </p:spPr>
        <p:txBody>
          <a:bodyPr/>
          <a:lstStyle/>
          <a:p>
            <a:pPr algn="ctr"/>
            <a:r>
              <a:rPr lang="en-US" dirty="0" smtClean="0"/>
              <a:t>Project Updates</a:t>
            </a:r>
            <a:br>
              <a:rPr lang="en-US" dirty="0" smtClean="0"/>
            </a:br>
            <a:r>
              <a:rPr lang="en-US" dirty="0" smtClean="0"/>
              <a:t>TRANSPORT2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04800" y="2209800"/>
            <a:ext cx="6620968" cy="4017205"/>
          </a:xfrm>
        </p:spPr>
        <p:txBody>
          <a:bodyPr>
            <a:noAutofit/>
          </a:bodyPr>
          <a:lstStyle/>
          <a:p>
            <a:r>
              <a:rPr lang="en-US" sz="2000" dirty="0" smtClean="0"/>
              <a:t>Study Project Managers:	Kelly </a:t>
            </a:r>
            <a:r>
              <a:rPr lang="en-US" sz="2000" dirty="0" err="1" smtClean="0"/>
              <a:t>Kraject</a:t>
            </a:r>
            <a:r>
              <a:rPr lang="en-US" sz="2000" dirty="0" smtClean="0"/>
              <a:t>, BS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			Jamey </a:t>
            </a:r>
            <a:r>
              <a:rPr lang="en-US" sz="2000" dirty="0" err="1" smtClean="0"/>
              <a:t>Frasure</a:t>
            </a:r>
            <a:r>
              <a:rPr lang="en-US" sz="2000" dirty="0" smtClean="0"/>
              <a:t>, PhD, RN</a:t>
            </a:r>
          </a:p>
          <a:p>
            <a:endParaRPr lang="en-US" sz="2000" dirty="0"/>
          </a:p>
          <a:p>
            <a:r>
              <a:rPr lang="en-US" sz="2000" dirty="0" smtClean="0"/>
              <a:t>Study Investigators:			 Wayne Feng, MD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			Gottfried </a:t>
            </a:r>
            <a:r>
              <a:rPr lang="en-US" sz="2000" dirty="0" err="1" smtClean="0"/>
              <a:t>Schlaug</a:t>
            </a:r>
            <a:r>
              <a:rPr lang="en-US" sz="2000" dirty="0" smtClean="0"/>
              <a:t>, MD</a:t>
            </a:r>
          </a:p>
          <a:p>
            <a:endParaRPr lang="en-US" sz="2000" dirty="0"/>
          </a:p>
          <a:p>
            <a:r>
              <a:rPr lang="en-US" sz="2000" dirty="0" smtClean="0"/>
              <a:t>Data Manager:				  Patty Hutto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76200"/>
            <a:ext cx="608175" cy="97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94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" y="121205"/>
            <a:ext cx="8945217" cy="1034830"/>
          </a:xfrm>
        </p:spPr>
        <p:txBody>
          <a:bodyPr/>
          <a:lstStyle/>
          <a:p>
            <a:pPr algn="ctr"/>
            <a:r>
              <a:rPr lang="en-US" sz="1400" b="1" cap="all" dirty="0">
                <a:solidFill>
                  <a:schemeClr val="tx1"/>
                </a:solidFill>
              </a:rPr>
              <a:t>Perinatal</a:t>
            </a:r>
            <a:r>
              <a:rPr lang="en-US" sz="1400" cap="all" dirty="0">
                <a:solidFill>
                  <a:schemeClr val="tx1"/>
                </a:solidFill>
              </a:rPr>
              <a:t> </a:t>
            </a:r>
            <a:r>
              <a:rPr lang="en-US" sz="1400" b="1" cap="all" dirty="0">
                <a:solidFill>
                  <a:schemeClr val="tx1"/>
                </a:solidFill>
              </a:rPr>
              <a:t>Arterial Stroke: </a:t>
            </a:r>
            <a:br>
              <a:rPr lang="en-US" sz="1400" b="1" cap="all" dirty="0">
                <a:solidFill>
                  <a:schemeClr val="tx1"/>
                </a:solidFill>
              </a:rPr>
            </a:br>
            <a:r>
              <a:rPr lang="en-US" sz="1400" b="1" cap="all" dirty="0">
                <a:solidFill>
                  <a:schemeClr val="tx1"/>
                </a:solidFill>
              </a:rPr>
              <a:t>A Multi-site RCT of Intensive Infant Rehabilitation (I-ACQUIRE)</a:t>
            </a:r>
            <a:r>
              <a:rPr lang="en-US" sz="1400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2930"/>
            <a:ext cx="9144000" cy="530507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Investigators</a:t>
            </a:r>
            <a:r>
              <a:rPr lang="en-US" sz="7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Sharon Landesman Ramey, Ph.D. (Lead PI), </a:t>
            </a:r>
            <a:r>
              <a:rPr lang="en-US" sz="7200" dirty="0" err="1" smtClean="0">
                <a:solidFill>
                  <a:schemeClr val="tx1"/>
                </a:solidFill>
              </a:rPr>
              <a:t>Fralin</a:t>
            </a:r>
            <a:r>
              <a:rPr lang="en-US" sz="7200" dirty="0" smtClean="0">
                <a:solidFill>
                  <a:schemeClr val="tx1"/>
                </a:solidFill>
              </a:rPr>
              <a:t> Biomedical Research Institute, Virginia </a:t>
            </a:r>
            <a:r>
              <a:rPr lang="en-US" sz="7200" dirty="0">
                <a:solidFill>
                  <a:schemeClr val="tx1"/>
                </a:solidFill>
              </a:rPr>
              <a:t>Tech, Roanoke, VA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Warren Lo, M.D. (Co-PI), Nationwide Children’s Hospital &amp; The Ohio State University, Columbus, OH</a:t>
            </a:r>
          </a:p>
          <a:p>
            <a:pPr marL="457200" lvl="1" indent="0">
              <a:buNone/>
            </a:pPr>
            <a:endParaRPr lang="en-US" sz="7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7200" b="1" dirty="0" err="1" smtClean="0">
                <a:solidFill>
                  <a:schemeClr val="tx1"/>
                </a:solidFill>
              </a:rPr>
              <a:t>Fralin</a:t>
            </a:r>
            <a:r>
              <a:rPr lang="en-US" sz="7200" b="1" dirty="0" smtClean="0">
                <a:solidFill>
                  <a:schemeClr val="tx1"/>
                </a:solidFill>
              </a:rPr>
              <a:t> Biomedical Research Institute, Virginia Tech, Roanoke, VA</a:t>
            </a:r>
            <a:endParaRPr lang="en-US" sz="7200" b="1" dirty="0">
              <a:solidFill>
                <a:schemeClr val="tx1"/>
              </a:solidFill>
            </a:endParaRPr>
          </a:p>
          <a:p>
            <a:pPr lvl="1"/>
            <a:r>
              <a:rPr lang="en-US" sz="7200" dirty="0" smtClean="0">
                <a:solidFill>
                  <a:schemeClr val="tx1"/>
                </a:solidFill>
              </a:rPr>
              <a:t>Laura Bateman, Study Coordinator </a:t>
            </a:r>
          </a:p>
          <a:p>
            <a:pPr lvl="2"/>
            <a:r>
              <a:rPr lang="en-US" sz="7200" dirty="0" smtClean="0">
                <a:hlinkClick r:id="rId3"/>
              </a:rPr>
              <a:t>laurapb2@vt.edu</a:t>
            </a:r>
            <a:r>
              <a:rPr lang="en-US" sz="7200" dirty="0" smtClean="0"/>
              <a:t> </a:t>
            </a:r>
            <a:endParaRPr lang="en-US" sz="7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National Coordinating Center</a:t>
            </a:r>
            <a:endParaRPr lang="en-US" sz="7200" b="1" dirty="0">
              <a:solidFill>
                <a:schemeClr val="tx1"/>
              </a:solidFill>
            </a:endParaRPr>
          </a:p>
          <a:p>
            <a:pPr lvl="1"/>
            <a:r>
              <a:rPr lang="en-US" sz="7200" dirty="0" smtClean="0">
                <a:solidFill>
                  <a:schemeClr val="tx1"/>
                </a:solidFill>
              </a:rPr>
              <a:t>Kim Bernstein – Project Manager</a:t>
            </a:r>
          </a:p>
          <a:p>
            <a:pPr lvl="2"/>
            <a:r>
              <a:rPr lang="en-US" sz="7000" dirty="0" smtClean="0"/>
              <a:t>gammk@ucmail.uc.edu</a:t>
            </a:r>
            <a:endParaRPr lang="en-US" sz="7000" dirty="0">
              <a:solidFill>
                <a:schemeClr val="tx1"/>
              </a:solidFill>
            </a:endParaRPr>
          </a:p>
          <a:p>
            <a:pPr lvl="2"/>
            <a:endParaRPr lang="en-US" sz="7200" dirty="0" smtClean="0"/>
          </a:p>
          <a:p>
            <a:pPr marL="0" indent="0"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Data Manager</a:t>
            </a:r>
            <a:endParaRPr lang="en-US" sz="7200" b="1" dirty="0">
              <a:solidFill>
                <a:schemeClr val="tx1"/>
              </a:solidFill>
            </a:endParaRPr>
          </a:p>
          <a:p>
            <a:pPr lvl="1"/>
            <a:r>
              <a:rPr lang="en-US" sz="7200" dirty="0" smtClean="0">
                <a:solidFill>
                  <a:schemeClr val="tx1"/>
                </a:solidFill>
              </a:rPr>
              <a:t>Sara Butler</a:t>
            </a:r>
            <a:endParaRPr lang="en-US" sz="7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500" dirty="0">
              <a:solidFill>
                <a:schemeClr val="tx1"/>
              </a:solidFill>
            </a:endParaRP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983" y="133765"/>
            <a:ext cx="1630017" cy="718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3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5221</TotalTime>
  <Words>435</Words>
  <Application>Microsoft Office PowerPoint</Application>
  <PresentationFormat>On-screen Show (4:3)</PresentationFormat>
  <Paragraphs>200</Paragraphs>
  <Slides>18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Ion</vt:lpstr>
      <vt:lpstr>Coordinator Webinar and Round Table Discussion</vt:lpstr>
      <vt:lpstr>Coordinator Call Announcements and Reminders</vt:lpstr>
      <vt:lpstr>Project Updates CREST-2</vt:lpstr>
      <vt:lpstr>Project Updates ARCADIA</vt:lpstr>
      <vt:lpstr>ARCADIA-CSI</vt:lpstr>
      <vt:lpstr>Sleep SMART</vt:lpstr>
      <vt:lpstr>MOST Project Updates   </vt:lpstr>
      <vt:lpstr>Project Updates TRANSPORT2</vt:lpstr>
      <vt:lpstr>Perinatal Arterial Stroke:  A Multi-site RCT of Intensive Infant Rehabilitation (I-ACQUIRE)  </vt:lpstr>
      <vt:lpstr>Project Updates ASPIRE</vt:lpstr>
      <vt:lpstr>Project Updates SATURN</vt:lpstr>
      <vt:lpstr>       NCC/NINDS Updates </vt:lpstr>
      <vt:lpstr>Data Management Center Updates</vt:lpstr>
      <vt:lpstr>2018 Site Clinical Profile Annual Survey</vt:lpstr>
      <vt:lpstr>CIRB Updates</vt:lpstr>
      <vt:lpstr>Roundtable Discussion</vt:lpstr>
      <vt:lpstr>General Information and Reminders</vt:lpstr>
      <vt:lpstr>PowerPoint Presentation</vt:lpstr>
    </vt:vector>
  </TitlesOfParts>
  <Company>University of Michigan Hospital and Health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Coordinator Webinar Round Table Discussion</dc:title>
  <dc:creator>Goldfarb, Sherry</dc:creator>
  <cp:lastModifiedBy>Sester, Regina (sesterrj)</cp:lastModifiedBy>
  <cp:revision>349</cp:revision>
  <cp:lastPrinted>2019-03-27T16:34:59Z</cp:lastPrinted>
  <dcterms:created xsi:type="dcterms:W3CDTF">2016-10-11T15:38:23Z</dcterms:created>
  <dcterms:modified xsi:type="dcterms:W3CDTF">2019-08-28T18:41:08Z</dcterms:modified>
</cp:coreProperties>
</file>