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7" r:id="rId6"/>
    <p:sldId id="370" r:id="rId7"/>
    <p:sldId id="386" r:id="rId8"/>
    <p:sldId id="387" r:id="rId9"/>
    <p:sldId id="388" r:id="rId10"/>
    <p:sldId id="389" r:id="rId11"/>
    <p:sldId id="380" r:id="rId12"/>
    <p:sldId id="381" r:id="rId13"/>
    <p:sldId id="371" r:id="rId14"/>
    <p:sldId id="368" r:id="rId15"/>
    <p:sldId id="393" r:id="rId16"/>
    <p:sldId id="394" r:id="rId17"/>
    <p:sldId id="395" r:id="rId18"/>
    <p:sldId id="396" r:id="rId19"/>
    <p:sldId id="397" r:id="rId20"/>
    <p:sldId id="398" r:id="rId21"/>
    <p:sldId id="340" r:id="rId22"/>
    <p:sldId id="372" r:id="rId23"/>
    <p:sldId id="334" r:id="rId24"/>
    <p:sldId id="384" r:id="rId25"/>
    <p:sldId id="403" r:id="rId26"/>
    <p:sldId id="404" r:id="rId27"/>
    <p:sldId id="405" r:id="rId28"/>
    <p:sldId id="406" r:id="rId29"/>
    <p:sldId id="402" r:id="rId30"/>
    <p:sldId id="400" r:id="rId31"/>
    <p:sldId id="401" r:id="rId32"/>
    <p:sldId id="382" r:id="rId33"/>
    <p:sldId id="337" r:id="rId34"/>
    <p:sldId id="269" r:id="rId35"/>
    <p:sldId id="271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3" autoAdjust="0"/>
    <p:restoredTop sz="87219" autoAdjust="0"/>
  </p:normalViewPr>
  <p:slideViewPr>
    <p:cSldViewPr>
      <p:cViewPr varScale="1">
        <p:scale>
          <a:sx n="72" d="100"/>
          <a:sy n="72" d="100"/>
        </p:scale>
        <p:origin x="16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sure, Jamey (frasurjs)" userId="0b650cfd-ed32-401c-8e56-6bbffd602469" providerId="ADAL" clId="{A44A77A7-67ED-4901-B0DE-5857F5835E14}"/>
    <pc:docChg chg="undo custSel addSld delSld modSld">
      <pc:chgData name="Frasure, Jamey (frasurjs)" userId="0b650cfd-ed32-401c-8e56-6bbffd602469" providerId="ADAL" clId="{A44A77A7-67ED-4901-B0DE-5857F5835E14}" dt="2020-01-17T19:56:27.542" v="378" actId="1076"/>
      <pc:docMkLst>
        <pc:docMk/>
      </pc:docMkLst>
      <pc:sldChg chg="modSp">
        <pc:chgData name="Frasure, Jamey (frasurjs)" userId="0b650cfd-ed32-401c-8e56-6bbffd602469" providerId="ADAL" clId="{A44A77A7-67ED-4901-B0DE-5857F5835E14}" dt="2020-01-17T19:43:37.082" v="85" actId="6549"/>
        <pc:sldMkLst>
          <pc:docMk/>
          <pc:sldMk cId="1852367589" sldId="334"/>
        </pc:sldMkLst>
        <pc:spChg chg="mod">
          <ac:chgData name="Frasure, Jamey (frasurjs)" userId="0b650cfd-ed32-401c-8e56-6bbffd602469" providerId="ADAL" clId="{A44A77A7-67ED-4901-B0DE-5857F5835E14}" dt="2020-01-17T19:43:37.082" v="85" actId="6549"/>
          <ac:spMkLst>
            <pc:docMk/>
            <pc:sldMk cId="1852367589" sldId="334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5:43.485" v="141" actId="20577"/>
        <pc:sldMkLst>
          <pc:docMk/>
          <pc:sldMk cId="1370139330" sldId="337"/>
        </pc:sldMkLst>
        <pc:spChg chg="mod">
          <ac:chgData name="Frasure, Jamey (frasurjs)" userId="0b650cfd-ed32-401c-8e56-6bbffd602469" providerId="ADAL" clId="{A44A77A7-67ED-4901-B0DE-5857F5835E14}" dt="2020-01-17T19:45:43.485" v="141" actId="20577"/>
          <ac:spMkLst>
            <pc:docMk/>
            <pc:sldMk cId="1370139330" sldId="337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0:35.814" v="0" actId="20577"/>
        <pc:sldMkLst>
          <pc:docMk/>
          <pc:sldMk cId="474665169" sldId="340"/>
        </pc:sldMkLst>
        <pc:spChg chg="mod">
          <ac:chgData name="Frasure, Jamey (frasurjs)" userId="0b650cfd-ed32-401c-8e56-6bbffd602469" providerId="ADAL" clId="{A44A77A7-67ED-4901-B0DE-5857F5835E14}" dt="2020-01-17T19:40:35.814" v="0" actId="20577"/>
          <ac:spMkLst>
            <pc:docMk/>
            <pc:sldMk cId="474665169" sldId="340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50:46.409" v="295" actId="20577"/>
        <pc:sldMkLst>
          <pc:docMk/>
          <pc:sldMk cId="2190676963" sldId="343"/>
        </pc:sldMkLst>
        <pc:spChg chg="mod">
          <ac:chgData name="Frasure, Jamey (frasurjs)" userId="0b650cfd-ed32-401c-8e56-6bbffd602469" providerId="ADAL" clId="{A44A77A7-67ED-4901-B0DE-5857F5835E14}" dt="2020-01-17T19:50:46.409" v="295" actId="20577"/>
          <ac:spMkLst>
            <pc:docMk/>
            <pc:sldMk cId="2190676963" sldId="343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9:45.457" v="280" actId="20577"/>
        <pc:sldMkLst>
          <pc:docMk/>
          <pc:sldMk cId="3052525152" sldId="368"/>
        </pc:sldMkLst>
        <pc:spChg chg="mod">
          <ac:chgData name="Frasure, Jamey (frasurjs)" userId="0b650cfd-ed32-401c-8e56-6bbffd602469" providerId="ADAL" clId="{A44A77A7-67ED-4901-B0DE-5857F5835E14}" dt="2020-01-17T19:49:45.457" v="280" actId="20577"/>
          <ac:spMkLst>
            <pc:docMk/>
            <pc:sldMk cId="3052525152" sldId="368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8:48.225" v="265" actId="27636"/>
        <pc:sldMkLst>
          <pc:docMk/>
          <pc:sldMk cId="3944412955" sldId="370"/>
        </pc:sldMkLst>
        <pc:spChg chg="mod">
          <ac:chgData name="Frasure, Jamey (frasurjs)" userId="0b650cfd-ed32-401c-8e56-6bbffd602469" providerId="ADAL" clId="{A44A77A7-67ED-4901-B0DE-5857F5835E14}" dt="2020-01-17T19:48:48.225" v="265" actId="27636"/>
          <ac:spMkLst>
            <pc:docMk/>
            <pc:sldMk cId="3944412955" sldId="370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9:38.776" v="279" actId="6549"/>
        <pc:sldMkLst>
          <pc:docMk/>
          <pc:sldMk cId="1436205349" sldId="371"/>
        </pc:sldMkLst>
        <pc:spChg chg="mod">
          <ac:chgData name="Frasure, Jamey (frasurjs)" userId="0b650cfd-ed32-401c-8e56-6bbffd602469" providerId="ADAL" clId="{A44A77A7-67ED-4901-B0DE-5857F5835E14}" dt="2020-01-17T19:49:38.776" v="279" actId="6549"/>
          <ac:spMkLst>
            <pc:docMk/>
            <pc:sldMk cId="1436205349" sldId="371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50:21.490" v="288" actId="6549"/>
        <pc:sldMkLst>
          <pc:docMk/>
          <pc:sldMk cId="601994653" sldId="372"/>
        </pc:sldMkLst>
        <pc:spChg chg="mod">
          <ac:chgData name="Frasure, Jamey (frasurjs)" userId="0b650cfd-ed32-401c-8e56-6bbffd602469" providerId="ADAL" clId="{A44A77A7-67ED-4901-B0DE-5857F5835E14}" dt="2020-01-17T19:50:21.490" v="288" actId="6549"/>
          <ac:spMkLst>
            <pc:docMk/>
            <pc:sldMk cId="601994653" sldId="372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9:08.198" v="270" actId="20577"/>
        <pc:sldMkLst>
          <pc:docMk/>
          <pc:sldMk cId="1204754049" sldId="380"/>
        </pc:sldMkLst>
        <pc:spChg chg="mod">
          <ac:chgData name="Frasure, Jamey (frasurjs)" userId="0b650cfd-ed32-401c-8e56-6bbffd602469" providerId="ADAL" clId="{A44A77A7-67ED-4901-B0DE-5857F5835E14}" dt="2020-01-17T19:49:08.198" v="270" actId="20577"/>
          <ac:spMkLst>
            <pc:docMk/>
            <pc:sldMk cId="1204754049" sldId="380"/>
            <ac:spMk id="2" creationId="{00000000-0000-0000-0000-000000000000}"/>
          </ac:spMkLst>
        </pc:spChg>
        <pc:spChg chg="mod">
          <ac:chgData name="Frasure, Jamey (frasurjs)" userId="0b650cfd-ed32-401c-8e56-6bbffd602469" providerId="ADAL" clId="{A44A77A7-67ED-4901-B0DE-5857F5835E14}" dt="2020-01-17T19:48:59.186" v="268" actId="20577"/>
          <ac:spMkLst>
            <pc:docMk/>
            <pc:sldMk cId="1204754049" sldId="380"/>
            <ac:spMk id="3" creationId="{00000000-0000-0000-0000-000000000000}"/>
          </ac:spMkLst>
        </pc:spChg>
      </pc:sldChg>
      <pc:sldChg chg="modSp">
        <pc:chgData name="Frasure, Jamey (frasurjs)" userId="0b650cfd-ed32-401c-8e56-6bbffd602469" providerId="ADAL" clId="{A44A77A7-67ED-4901-B0DE-5857F5835E14}" dt="2020-01-17T19:49:24.723" v="278" actId="27636"/>
        <pc:sldMkLst>
          <pc:docMk/>
          <pc:sldMk cId="3116739062" sldId="381"/>
        </pc:sldMkLst>
        <pc:spChg chg="mod">
          <ac:chgData name="Frasure, Jamey (frasurjs)" userId="0b650cfd-ed32-401c-8e56-6bbffd602469" providerId="ADAL" clId="{A44A77A7-67ED-4901-B0DE-5857F5835E14}" dt="2020-01-17T19:49:24.723" v="278" actId="27636"/>
          <ac:spMkLst>
            <pc:docMk/>
            <pc:sldMk cId="3116739062" sldId="381"/>
            <ac:spMk id="3" creationId="{00000000-0000-0000-0000-000000000000}"/>
          </ac:spMkLst>
        </pc:spChg>
      </pc:sldChg>
      <pc:sldChg chg="add del">
        <pc:chgData name="Frasure, Jamey (frasurjs)" userId="0b650cfd-ed32-401c-8e56-6bbffd602469" providerId="ADAL" clId="{A44A77A7-67ED-4901-B0DE-5857F5835E14}" dt="2020-01-17T19:46:44.742" v="143" actId="2696"/>
        <pc:sldMkLst>
          <pc:docMk/>
          <pc:sldMk cId="819074491" sldId="384"/>
        </pc:sldMkLst>
      </pc:sldChg>
      <pc:sldChg chg="addSp delSp modSp add">
        <pc:chgData name="Frasure, Jamey (frasurjs)" userId="0b650cfd-ed32-401c-8e56-6bbffd602469" providerId="ADAL" clId="{A44A77A7-67ED-4901-B0DE-5857F5835E14}" dt="2020-01-17T19:56:27.542" v="378" actId="1076"/>
        <pc:sldMkLst>
          <pc:docMk/>
          <pc:sldMk cId="2104685672" sldId="384"/>
        </pc:sldMkLst>
        <pc:spChg chg="mod">
          <ac:chgData name="Frasure, Jamey (frasurjs)" userId="0b650cfd-ed32-401c-8e56-6bbffd602469" providerId="ADAL" clId="{A44A77A7-67ED-4901-B0DE-5857F5835E14}" dt="2020-01-17T19:47:12.168" v="157" actId="20577"/>
          <ac:spMkLst>
            <pc:docMk/>
            <pc:sldMk cId="2104685672" sldId="384"/>
            <ac:spMk id="2" creationId="{00000000-0000-0000-0000-000000000000}"/>
          </ac:spMkLst>
        </pc:spChg>
        <pc:spChg chg="mod">
          <ac:chgData name="Frasure, Jamey (frasurjs)" userId="0b650cfd-ed32-401c-8e56-6bbffd602469" providerId="ADAL" clId="{A44A77A7-67ED-4901-B0DE-5857F5835E14}" dt="2020-01-17T19:53:51.012" v="372" actId="6549"/>
          <ac:spMkLst>
            <pc:docMk/>
            <pc:sldMk cId="2104685672" sldId="384"/>
            <ac:spMk id="3" creationId="{00000000-0000-0000-0000-000000000000}"/>
          </ac:spMkLst>
        </pc:spChg>
        <pc:picChg chg="add mod">
          <ac:chgData name="Frasure, Jamey (frasurjs)" userId="0b650cfd-ed32-401c-8e56-6bbffd602469" providerId="ADAL" clId="{A44A77A7-67ED-4901-B0DE-5857F5835E14}" dt="2020-01-17T19:56:27.542" v="378" actId="1076"/>
          <ac:picMkLst>
            <pc:docMk/>
            <pc:sldMk cId="2104685672" sldId="384"/>
            <ac:picMk id="4" creationId="{39945B55-EED0-4F78-B3C3-92DF6EA38084}"/>
          </ac:picMkLst>
        </pc:picChg>
        <pc:picChg chg="del mod">
          <ac:chgData name="Frasure, Jamey (frasurjs)" userId="0b650cfd-ed32-401c-8e56-6bbffd602469" providerId="ADAL" clId="{A44A77A7-67ED-4901-B0DE-5857F5835E14}" dt="2020-01-17T19:53:58.298" v="374" actId="478"/>
          <ac:picMkLst>
            <pc:docMk/>
            <pc:sldMk cId="2104685672" sldId="384"/>
            <ac:picMk id="6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Sheet1!$H$3</c:f>
              <c:strCache>
                <c:ptCount val="1"/>
                <c:pt idx="0">
                  <c:v>Randomizations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6.0203604743118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82-454C-818E-FF81BD5EDE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Lit>
              <c:formatCode>General</c:formatCode>
              <c:ptCount val="3"/>
              <c:pt idx="0">
                <c:v>2018</c:v>
              </c:pt>
              <c:pt idx="1">
                <c:v>2019</c:v>
              </c:pt>
              <c:pt idx="2">
                <c:v>2020</c:v>
              </c:pt>
            </c:numLit>
          </c:cat>
          <c:val>
            <c:numRef>
              <c:f>Sheet1!$H$4:$H$6</c:f>
              <c:numCache>
                <c:formatCode>General</c:formatCode>
                <c:ptCount val="3"/>
                <c:pt idx="0">
                  <c:v>48</c:v>
                </c:pt>
                <c:pt idx="1">
                  <c:v>49</c:v>
                </c:pt>
                <c:pt idx="2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82-454C-818E-FF81BD5EDE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24237832"/>
        <c:axId val="224241360"/>
      </c:lineChart>
      <c:catAx>
        <c:axId val="22423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4241360"/>
        <c:crosses val="autoZero"/>
        <c:auto val="1"/>
        <c:lblAlgn val="ctr"/>
        <c:lblOffset val="100"/>
        <c:noMultiLvlLbl val="0"/>
      </c:catAx>
      <c:valAx>
        <c:axId val="224241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24237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404320987654321E-2"/>
          <c:y val="0"/>
          <c:w val="0.9393672839506173"/>
          <c:h val="0.87049250671006062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val>
            <c:numRef>
              <c:f>Sheet1!$F$67</c:f>
              <c:numCache>
                <c:formatCode>0%</c:formatCode>
                <c:ptCount val="1"/>
                <c:pt idx="0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8-450D-B020-9F3230B8F8A4}"/>
            </c:ext>
          </c:extLst>
        </c:ser>
        <c:ser>
          <c:idx val="1"/>
          <c:order val="1"/>
          <c:invertIfNegative val="0"/>
          <c:val>
            <c:numRef>
              <c:f>Sheet1!$F$68</c:f>
              <c:numCache>
                <c:formatCode>0%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8-450D-B020-9F3230B8F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895400"/>
        <c:axId val="225895792"/>
      </c:barChart>
      <c:catAx>
        <c:axId val="225895400"/>
        <c:scaling>
          <c:orientation val="minMax"/>
        </c:scaling>
        <c:delete val="1"/>
        <c:axPos val="l"/>
        <c:majorTickMark val="out"/>
        <c:minorTickMark val="none"/>
        <c:tickLblPos val="nextTo"/>
        <c:crossAx val="225895792"/>
        <c:crosses val="autoZero"/>
        <c:auto val="1"/>
        <c:lblAlgn val="ctr"/>
        <c:lblOffset val="100"/>
        <c:noMultiLvlLbl val="0"/>
      </c:catAx>
      <c:valAx>
        <c:axId val="225895792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crossAx val="225895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19B5-1E4B-4EEE-BAB8-E7C5A8ACDCD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F164-807C-41BE-A42B-B5971BD63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9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F0C47-AB35-4DAB-95C6-A92279B3F31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AF0056-6AE8-4EEF-8FE3-7467EFE5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5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6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9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04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06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8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1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E6076-36A8-471E-A2A9-2434A71A66B6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hstrokenet.org/sleep-smart-trial/research-tea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pb2@vt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69868"/>
            <a:ext cx="6620968" cy="3329581"/>
          </a:xfrm>
        </p:spPr>
        <p:txBody>
          <a:bodyPr/>
          <a:lstStyle/>
          <a:p>
            <a:pPr algn="ctr"/>
            <a:r>
              <a:rPr lang="en-US" sz="4800" dirty="0"/>
              <a:t>Coordinator Webinar and Round Table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5310780"/>
            <a:ext cx="6620968" cy="3280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January 22, 2020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021079"/>
            <a:ext cx="3276600" cy="74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724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13" y="304800"/>
            <a:ext cx="6620968" cy="838200"/>
          </a:xfrm>
        </p:spPr>
        <p:txBody>
          <a:bodyPr/>
          <a:lstStyle/>
          <a:p>
            <a:pPr algn="ctr"/>
            <a:r>
              <a:rPr lang="en-US" sz="4200" dirty="0"/>
              <a:t>ARCADIA-CSI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180680"/>
            <a:ext cx="8229600" cy="598211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sz="1900" dirty="0"/>
          </a:p>
          <a:p>
            <a:r>
              <a:rPr lang="en-US" sz="1900" dirty="0"/>
              <a:t>ARCADIA-CSI PIs:</a:t>
            </a:r>
            <a:r>
              <a:rPr lang="en-US" dirty="0"/>
              <a:t>	</a:t>
            </a:r>
            <a:r>
              <a:rPr lang="en-US" sz="1900" dirty="0"/>
              <a:t>Maarten Lansberg, MD, PhD</a:t>
            </a:r>
          </a:p>
          <a:p>
            <a:r>
              <a:rPr lang="en-US" dirty="0"/>
              <a:t>					</a:t>
            </a:r>
            <a:r>
              <a:rPr lang="en-US" sz="1900" dirty="0"/>
              <a:t>Ron Lazar, PhD</a:t>
            </a:r>
          </a:p>
          <a:p>
            <a:r>
              <a:rPr lang="en-US" dirty="0"/>
              <a:t>					</a:t>
            </a:r>
            <a:r>
              <a:rPr lang="en-US" sz="1900" dirty="0"/>
              <a:t>George Howard, PhD</a:t>
            </a:r>
          </a:p>
          <a:p>
            <a:r>
              <a:rPr lang="en-US" dirty="0"/>
              <a:t>					</a:t>
            </a:r>
            <a:r>
              <a:rPr lang="en-US" sz="1900" dirty="0"/>
              <a:t>Kevin Sheth, MD</a:t>
            </a:r>
          </a:p>
          <a:p>
            <a:r>
              <a:rPr lang="en-US" dirty="0"/>
              <a:t>					</a:t>
            </a:r>
            <a:r>
              <a:rPr lang="en-US" sz="1900" dirty="0"/>
              <a:t>David </a:t>
            </a:r>
            <a:r>
              <a:rPr lang="en-US" sz="1900" dirty="0" err="1"/>
              <a:t>Tirschwell</a:t>
            </a:r>
            <a:r>
              <a:rPr lang="en-US" sz="1900" dirty="0"/>
              <a:t>, MD</a:t>
            </a:r>
          </a:p>
          <a:p>
            <a:r>
              <a:rPr lang="en-US" dirty="0"/>
              <a:t>					</a:t>
            </a:r>
            <a:r>
              <a:rPr lang="en-US" sz="1900" dirty="0"/>
              <a:t>Max </a:t>
            </a:r>
            <a:r>
              <a:rPr lang="en-US" sz="1900" dirty="0" err="1"/>
              <a:t>Wintermark</a:t>
            </a:r>
            <a:r>
              <a:rPr lang="en-US" sz="1900" dirty="0"/>
              <a:t>, MD</a:t>
            </a:r>
          </a:p>
          <a:p>
            <a:endParaRPr lang="en-US" dirty="0"/>
          </a:p>
          <a:p>
            <a:r>
              <a:rPr lang="en-US" sz="1900" dirty="0"/>
              <a:t>Project Managers:	Stephanie Kemp</a:t>
            </a:r>
          </a:p>
          <a:p>
            <a:r>
              <a:rPr lang="en-US" sz="1900" dirty="0"/>
              <a:t>					Tashia Harris, MS</a:t>
            </a:r>
          </a:p>
          <a:p>
            <a:endParaRPr lang="en-US" dirty="0"/>
          </a:p>
          <a:p>
            <a:r>
              <a:rPr lang="en-US" sz="1900" dirty="0"/>
              <a:t>Data Managers:		</a:t>
            </a:r>
            <a:r>
              <a:rPr lang="en-US" sz="1900" dirty="0" smtClean="0"/>
              <a:t>Faria </a:t>
            </a:r>
            <a:r>
              <a:rPr lang="en-US" sz="1900" dirty="0"/>
              <a:t>Khattak, </a:t>
            </a:r>
            <a:r>
              <a:rPr lang="en-US" sz="1900" dirty="0" smtClean="0"/>
              <a:t>MPH</a:t>
            </a:r>
          </a:p>
          <a:p>
            <a:endParaRPr lang="en-US" sz="1900" dirty="0"/>
          </a:p>
          <a:p>
            <a:r>
              <a:rPr lang="en-US" sz="1900" dirty="0" smtClean="0"/>
              <a:t>Site Monitoring Manager: Aaron </a:t>
            </a:r>
            <a:r>
              <a:rPr lang="en-US" sz="1900" dirty="0" err="1" smtClean="0"/>
              <a:t>Perlmutter</a:t>
            </a:r>
            <a:r>
              <a:rPr lang="en-US" sz="1900" dirty="0" smtClean="0"/>
              <a:t>, MPH</a:t>
            </a:r>
            <a:endParaRPr lang="en-US" sz="19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90" y="152400"/>
            <a:ext cx="730610" cy="9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05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0318"/>
            <a:ext cx="423969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Sleep SMART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95400"/>
            <a:ext cx="8543925" cy="54101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Sleep SMART PIs:		</a:t>
            </a:r>
            <a:r>
              <a:rPr lang="en-US" dirty="0" smtClean="0"/>
              <a:t>	Devin </a:t>
            </a:r>
            <a:r>
              <a:rPr lang="en-US" dirty="0"/>
              <a:t>Brown, MD, MS</a:t>
            </a:r>
          </a:p>
          <a:p>
            <a:pPr marL="0" indent="0">
              <a:buNone/>
            </a:pPr>
            <a:r>
              <a:rPr lang="en-US" dirty="0"/>
              <a:t>						Ronald </a:t>
            </a:r>
            <a:r>
              <a:rPr lang="en-US" dirty="0" err="1"/>
              <a:t>Chervin</a:t>
            </a:r>
            <a:r>
              <a:rPr lang="en-US" dirty="0"/>
              <a:t> MD, MS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/>
              <a:t>Project Managers:		</a:t>
            </a:r>
            <a:r>
              <a:rPr lang="en-US" dirty="0" smtClean="0"/>
              <a:t>	Kayla </a:t>
            </a:r>
            <a:r>
              <a:rPr lang="en-US" dirty="0" err="1"/>
              <a:t>Novitski</a:t>
            </a:r>
            <a:r>
              <a:rPr lang="en-US" dirty="0"/>
              <a:t>, MPH, CCRP</a:t>
            </a:r>
          </a:p>
          <a:p>
            <a:pPr marL="0" indent="0">
              <a:buNone/>
            </a:pPr>
            <a:r>
              <a:rPr lang="en-US" dirty="0"/>
              <a:t>						Joelle </a:t>
            </a:r>
            <a:r>
              <a:rPr lang="en-US" dirty="0" err="1"/>
              <a:t>Sickler</a:t>
            </a:r>
            <a:r>
              <a:rPr lang="en-US" dirty="0"/>
              <a:t>, MSN, RN, CCRC, CCRA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			Faria Khattak, MPH</a:t>
            </a:r>
          </a:p>
          <a:p>
            <a:pPr marL="0" indent="0">
              <a:buNone/>
            </a:pPr>
            <a:r>
              <a:rPr lang="en-US" dirty="0"/>
              <a:t>						Jocelyn Anderson, </a:t>
            </a:r>
            <a:r>
              <a:rPr lang="en-US" dirty="0" smtClean="0"/>
              <a:t>MPH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Site Monitoring Manager: 		Katie </a:t>
            </a:r>
            <a:r>
              <a:rPr lang="en-US" dirty="0" err="1" smtClean="0"/>
              <a:t>Trosclair</a:t>
            </a:r>
            <a:r>
              <a:rPr lang="en-US" dirty="0" smtClean="0"/>
              <a:t>, MPH</a:t>
            </a:r>
            <a:endParaRPr lang="en-US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/>
              <a:t>FusionHealth</a:t>
            </a:r>
            <a:r>
              <a:rPr lang="en-US" dirty="0"/>
              <a:t> Clinical Operations Director:  </a:t>
            </a:r>
            <a:r>
              <a:rPr lang="en-US" dirty="0" err="1"/>
              <a:t>Helgi</a:t>
            </a:r>
            <a:r>
              <a:rPr lang="en-US" dirty="0"/>
              <a:t> </a:t>
            </a:r>
            <a:r>
              <a:rPr lang="en-US" dirty="0" err="1"/>
              <a:t>Helgason</a:t>
            </a:r>
            <a:r>
              <a:rPr lang="en-US" dirty="0"/>
              <a:t>, MS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/>
              <a:t>FusionHealth</a:t>
            </a:r>
            <a:r>
              <a:rPr lang="en-US" dirty="0"/>
              <a:t> Contracts Help:		Diane Sparks, RN, BS												      </a:t>
            </a:r>
            <a:r>
              <a:rPr lang="en-US" dirty="0" smtClean="0"/>
              <a:t>			 </a:t>
            </a:r>
            <a:r>
              <a:rPr lang="en-US" dirty="0"/>
              <a:t>Wren Hanson, MBA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Regulatory Specialists:			Jennifer Golan, MS</a:t>
            </a:r>
          </a:p>
          <a:p>
            <a:pPr marL="0" indent="0">
              <a:buNone/>
            </a:pPr>
            <a:r>
              <a:rPr lang="en-US" dirty="0"/>
              <a:t>							</a:t>
            </a:r>
            <a:r>
              <a:rPr lang="en-US" dirty="0" smtClean="0"/>
              <a:t>Emily </a:t>
            </a:r>
            <a:r>
              <a:rPr lang="en-US" dirty="0"/>
              <a:t>Stinson, MS </a:t>
            </a:r>
          </a:p>
          <a:p>
            <a:endParaRPr lang="en-US" dirty="0"/>
          </a:p>
        </p:txBody>
      </p:sp>
      <p:pic>
        <p:nvPicPr>
          <p:cNvPr id="4" name="Picture 3" descr="Captur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2718"/>
            <a:ext cx="153352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525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31" y="1812784"/>
            <a:ext cx="7886700" cy="326350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400" dirty="0" err="1"/>
              <a:t>FusionHealth</a:t>
            </a:r>
            <a:r>
              <a:rPr lang="en-US" sz="2400" dirty="0"/>
              <a:t> Consignments Agreements: 102</a:t>
            </a:r>
          </a:p>
          <a:p>
            <a:pPr>
              <a:lnSpc>
                <a:spcPct val="100000"/>
              </a:lnSpc>
            </a:pPr>
            <a:r>
              <a:rPr lang="en-US" sz="2400" dirty="0" err="1"/>
              <a:t>FusionHealth</a:t>
            </a:r>
            <a:r>
              <a:rPr lang="en-US" sz="2400" dirty="0"/>
              <a:t> Data Use Agreements: 102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Clinical Trial Agreements: 114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CIRB approved sites: 107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Sites with all contracts executed and CIRB approval: 100</a:t>
            </a:r>
          </a:p>
          <a:p>
            <a:pPr marL="0" indent="0">
              <a:buNone/>
            </a:pPr>
            <a:endParaRPr lang="en-US" sz="2475" b="1" dirty="0"/>
          </a:p>
          <a:p>
            <a:pPr marL="0" indent="0">
              <a:buNone/>
            </a:pPr>
            <a:r>
              <a:rPr lang="en-US" sz="2475" b="1" dirty="0"/>
              <a:t>In order to schedule your site readiness call, the following need to be completed:</a:t>
            </a:r>
          </a:p>
          <a:p>
            <a:pPr marL="214313" indent="-214313"/>
            <a:r>
              <a:rPr lang="en-US" sz="2400" dirty="0"/>
              <a:t>Both </a:t>
            </a:r>
            <a:r>
              <a:rPr lang="en-US" sz="2400" dirty="0" err="1"/>
              <a:t>FusionHealth</a:t>
            </a:r>
            <a:r>
              <a:rPr lang="en-US" sz="2400" dirty="0"/>
              <a:t> Consignment and DUA executed</a:t>
            </a:r>
          </a:p>
          <a:p>
            <a:pPr marL="214313" indent="-214313"/>
            <a:r>
              <a:rPr lang="en-US" sz="2400" dirty="0"/>
              <a:t>CTA executed</a:t>
            </a:r>
          </a:p>
          <a:p>
            <a:pPr marL="214313" indent="-214313"/>
            <a:r>
              <a:rPr lang="en-US" sz="2400" dirty="0"/>
              <a:t>CIRB Approval</a:t>
            </a:r>
          </a:p>
          <a:p>
            <a:pPr marL="214313" indent="-214313"/>
            <a:r>
              <a:rPr lang="en-US" sz="2400" dirty="0"/>
              <a:t>KOEO access confirmed and equipment received by site</a:t>
            </a:r>
          </a:p>
          <a:p>
            <a:pPr marL="0" indent="0">
              <a:buNone/>
            </a:pPr>
            <a:r>
              <a:rPr lang="en-US" sz="2475" b="1" dirty="0"/>
              <a:t>In order to be released to enroll, the following need to be completed:</a:t>
            </a:r>
          </a:p>
          <a:p>
            <a:pPr marL="214313" indent="-214313"/>
            <a:r>
              <a:rPr lang="en-US" sz="2400" dirty="0"/>
              <a:t>All required training completed and uploaded in </a:t>
            </a:r>
            <a:r>
              <a:rPr lang="en-US" sz="2400" dirty="0" err="1"/>
              <a:t>WebDCU</a:t>
            </a:r>
            <a:r>
              <a:rPr lang="en-US" sz="2400" dirty="0"/>
              <a:t>- Trainings can be found here https://webdcu.musc.edu/campus/ </a:t>
            </a:r>
          </a:p>
          <a:p>
            <a:pPr marL="214313" indent="-214313"/>
            <a:r>
              <a:rPr lang="en-US" sz="2400" dirty="0"/>
              <a:t>Dummy </a:t>
            </a:r>
            <a:r>
              <a:rPr lang="en-US" sz="2400" dirty="0" err="1"/>
              <a:t>Nox</a:t>
            </a:r>
            <a:r>
              <a:rPr lang="en-US" sz="2400" dirty="0"/>
              <a:t> T3 test completed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87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and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31" y="1812784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Site Readiness Calls: 82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Sites Released to enroll: 76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Subjects enrolled: 537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Subjects Randomized: 177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14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31" y="1812784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Continuing Review Approval received 1/8/2020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Approval letter and approval documents available 1/13/2020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14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Consent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Consent conducted by study personnel not listed to consent on DOA</a:t>
            </a:r>
          </a:p>
          <a:p>
            <a:r>
              <a:rPr lang="en-US" dirty="0"/>
              <a:t>Subject consented with the non-IRB-stamped, but current version of the consent </a:t>
            </a:r>
          </a:p>
          <a:p>
            <a:r>
              <a:rPr lang="en-US" dirty="0"/>
              <a:t>Witness consent process not used when indicated          </a:t>
            </a:r>
          </a:p>
          <a:p>
            <a:r>
              <a:rPr lang="en-US" dirty="0"/>
              <a:t>Patient signed a consent form but was found not to be eligible </a:t>
            </a:r>
          </a:p>
          <a:p>
            <a:r>
              <a:rPr lang="en-US" dirty="0"/>
              <a:t>Person obtaining consent did not sign the informed consent       </a:t>
            </a:r>
          </a:p>
          <a:p>
            <a:r>
              <a:rPr lang="en-US" dirty="0"/>
              <a:t>Study coordinator initialed and dated correction for the subject </a:t>
            </a:r>
          </a:p>
          <a:p>
            <a:pPr marL="0" indent="0">
              <a:buNone/>
            </a:pPr>
            <a:r>
              <a:rPr lang="en-US" dirty="0"/>
              <a:t>• LAR used when not appropriate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0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Attestations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64" y="1972854"/>
            <a:ext cx="7886700" cy="3263504"/>
          </a:xfrm>
        </p:spPr>
        <p:txBody>
          <a:bodyPr/>
          <a:lstStyle/>
          <a:p>
            <a:r>
              <a:rPr lang="en-US" dirty="0" smtClean="0"/>
              <a:t>An email was sent on 1/16 to all sites that have been released to enroll in Sleep SMART for consent retraining. </a:t>
            </a:r>
          </a:p>
          <a:p>
            <a:r>
              <a:rPr lang="en-US" dirty="0" smtClean="0"/>
              <a:t>Consent attestations are required for both the PI and main study coordinator- the entire team does </a:t>
            </a:r>
            <a:r>
              <a:rPr lang="en-US" b="1" i="1" dirty="0" smtClean="0"/>
              <a:t>not</a:t>
            </a:r>
            <a:r>
              <a:rPr lang="en-US" dirty="0" smtClean="0"/>
              <a:t> need to complete. Please send attestations to Kayla or Joelle. </a:t>
            </a:r>
          </a:p>
          <a:p>
            <a:r>
              <a:rPr lang="en-US" dirty="0" smtClean="0"/>
              <a:t>Attestations are due 1/31/2020.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75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212" y="1812784"/>
            <a:ext cx="7886700" cy="3263504"/>
          </a:xfrm>
        </p:spPr>
        <p:txBody>
          <a:bodyPr/>
          <a:lstStyle/>
          <a:p>
            <a:r>
              <a:rPr lang="en-US" dirty="0" smtClean="0"/>
              <a:t>Our next webinar will be Monday, January 27</a:t>
            </a:r>
            <a:r>
              <a:rPr lang="en-US" baseline="30000" dirty="0" smtClean="0"/>
              <a:t>th</a:t>
            </a:r>
            <a:r>
              <a:rPr lang="en-US" dirty="0" smtClean="0"/>
              <a:t> at 1pm ET.</a:t>
            </a:r>
          </a:p>
          <a:p>
            <a:r>
              <a:rPr lang="en-US" dirty="0" smtClean="0"/>
              <a:t>An Informed Checklist has been created to aid in the consent process. Please use this every time you consent. This document was emailed with the consent attestations and can also </a:t>
            </a:r>
            <a:r>
              <a:rPr lang="en-US" dirty="0"/>
              <a:t>be found on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www.nihstrokenet.org/sleep-smart-trial/research-team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81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MOST Project Updates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Investigators:		Opeolu Adeoye, MD, MS</a:t>
            </a:r>
          </a:p>
          <a:p>
            <a:pPr marL="0" indent="0">
              <a:buNone/>
            </a:pPr>
            <a:r>
              <a:rPr lang="en-US" dirty="0"/>
              <a:t>							Andrew </a:t>
            </a:r>
            <a:r>
              <a:rPr lang="en-US" dirty="0" err="1"/>
              <a:t>Barreto</a:t>
            </a:r>
            <a:r>
              <a:rPr lang="en-US" dirty="0"/>
              <a:t>, MD, MS</a:t>
            </a:r>
          </a:p>
          <a:p>
            <a:pPr marL="0" indent="0">
              <a:buNone/>
            </a:pPr>
            <a:r>
              <a:rPr lang="en-US" dirty="0"/>
              <a:t>							Jim </a:t>
            </a:r>
            <a:r>
              <a:rPr lang="en-US" dirty="0" err="1"/>
              <a:t>Grotta</a:t>
            </a:r>
            <a:r>
              <a:rPr lang="en-US" dirty="0"/>
              <a:t>, MD</a:t>
            </a:r>
          </a:p>
          <a:p>
            <a:pPr marL="0" indent="0">
              <a:buNone/>
            </a:pPr>
            <a:r>
              <a:rPr lang="en-US" dirty="0"/>
              <a:t>							Joe Broderick , MD</a:t>
            </a:r>
          </a:p>
          <a:p>
            <a:pPr marL="0" indent="0">
              <a:buNone/>
            </a:pPr>
            <a:r>
              <a:rPr lang="en-US" dirty="0"/>
              <a:t>							Colin Derdeyn, MD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Prime Project Manager:		Iris Deeds, BS, CCRP</a:t>
            </a:r>
          </a:p>
          <a:p>
            <a:pPr marL="0" indent="0">
              <a:buNone/>
            </a:pPr>
            <a:r>
              <a:rPr lang="en-US" dirty="0"/>
              <a:t>NCC Project Manager:		Dana R. Acklin Winfrey, BA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/>
              <a:t>Data Managers:			</a:t>
            </a:r>
            <a:r>
              <a:rPr lang="en-US" dirty="0" smtClean="0"/>
              <a:t>Laura Arnold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					Jocelyn Anderson, MPH</a:t>
            </a:r>
          </a:p>
          <a:p>
            <a:pPr marL="0" indent="0">
              <a:buNone/>
            </a:pPr>
            <a:r>
              <a:rPr lang="en-US" dirty="0"/>
              <a:t>Monitoring Manager:		</a:t>
            </a:r>
            <a:r>
              <a:rPr lang="en-US" dirty="0" smtClean="0"/>
              <a:t>Katie </a:t>
            </a:r>
            <a:r>
              <a:rPr lang="en-US" dirty="0" err="1" smtClean="0"/>
              <a:t>Trosclair</a:t>
            </a:r>
            <a:r>
              <a:rPr lang="en-US" dirty="0" smtClean="0"/>
              <a:t>, </a:t>
            </a:r>
            <a:r>
              <a:rPr lang="en-US" dirty="0"/>
              <a:t>MPH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3" y="265510"/>
            <a:ext cx="1250156" cy="5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5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80753"/>
            <a:ext cx="6620968" cy="1981200"/>
          </a:xfrm>
        </p:spPr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TRANSPORT2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2209800"/>
            <a:ext cx="8229600" cy="4017205"/>
          </a:xfrm>
        </p:spPr>
        <p:txBody>
          <a:bodyPr>
            <a:noAutofit/>
          </a:bodyPr>
          <a:lstStyle/>
          <a:p>
            <a:r>
              <a:rPr lang="en-US" sz="2000" dirty="0"/>
              <a:t>Study Investigators:		Wayne Feng, MD</a:t>
            </a:r>
          </a:p>
          <a:p>
            <a:r>
              <a:rPr lang="en-US" sz="2000" dirty="0"/>
              <a:t>							Gottfried Schlaug, MD</a:t>
            </a:r>
          </a:p>
          <a:p>
            <a:endParaRPr lang="en-US" sz="2000" dirty="0"/>
          </a:p>
          <a:p>
            <a:r>
              <a:rPr lang="en-US" sz="2000" dirty="0"/>
              <a:t>Study Project Managers:	 Kristina Balderson, MHA, CCRC</a:t>
            </a:r>
          </a:p>
          <a:p>
            <a:r>
              <a:rPr lang="en-US" sz="2000" dirty="0"/>
              <a:t>							 Max Mays, BS 		</a:t>
            </a:r>
          </a:p>
          <a:p>
            <a:endParaRPr lang="en-US" sz="2000" dirty="0"/>
          </a:p>
          <a:p>
            <a:r>
              <a:rPr lang="en-US" sz="2000" dirty="0"/>
              <a:t>Data </a:t>
            </a:r>
            <a:r>
              <a:rPr lang="en-US" sz="2000" dirty="0" smtClean="0"/>
              <a:t>Manager/Site Monitoring Manager:</a:t>
            </a:r>
            <a:r>
              <a:rPr lang="en-US" sz="2000" dirty="0"/>
              <a:t> </a:t>
            </a:r>
            <a:r>
              <a:rPr lang="en-US" sz="2000" dirty="0" smtClean="0"/>
              <a:t>  Patty </a:t>
            </a:r>
            <a:r>
              <a:rPr lang="en-US" sz="2000" dirty="0"/>
              <a:t>Hutto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6200"/>
            <a:ext cx="608175" cy="97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9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700848"/>
          </a:xfrm>
        </p:spPr>
        <p:txBody>
          <a:bodyPr/>
          <a:lstStyle/>
          <a:p>
            <a:pPr algn="ctr"/>
            <a:r>
              <a:rPr lang="en-US" sz="3200" dirty="0"/>
              <a:t>Coordinator Call</a:t>
            </a:r>
            <a:br>
              <a:rPr lang="en-US" sz="3200" dirty="0"/>
            </a:br>
            <a:r>
              <a:rPr lang="en-US" sz="3200" dirty="0"/>
              <a:t>Announcements and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763000" cy="5334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Next Coordinator Call </a:t>
            </a:r>
            <a:r>
              <a:rPr lang="en-US" dirty="0" smtClean="0"/>
              <a:t>February 26th, 2020</a:t>
            </a:r>
          </a:p>
          <a:p>
            <a:r>
              <a:rPr lang="en-US" dirty="0" smtClean="0"/>
              <a:t>Hosting: SATURN STUDY TEAM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Today’s Roundtable Hosts: To join Coordinator Webinars: https://nihstrokenet.adobeconnect.com/coordinator/ Please enter as a guest, then add your first and last name or email address. For Audio: Dial-In Number: (877) 621-0220 Passcode 434578.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86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121205"/>
            <a:ext cx="8945217" cy="1034830"/>
          </a:xfrm>
        </p:spPr>
        <p:txBody>
          <a:bodyPr/>
          <a:lstStyle/>
          <a:p>
            <a:pPr algn="ctr"/>
            <a:r>
              <a:rPr lang="en-US" sz="1400" b="1" cap="all" dirty="0">
                <a:solidFill>
                  <a:schemeClr val="tx1"/>
                </a:solidFill>
              </a:rPr>
              <a:t>Perinatal</a:t>
            </a:r>
            <a:r>
              <a:rPr lang="en-US" sz="1400" cap="all" dirty="0">
                <a:solidFill>
                  <a:schemeClr val="tx1"/>
                </a:solidFill>
              </a:rPr>
              <a:t> </a:t>
            </a:r>
            <a:r>
              <a:rPr lang="en-US" sz="1400" b="1" cap="all" dirty="0">
                <a:solidFill>
                  <a:schemeClr val="tx1"/>
                </a:solidFill>
              </a:rPr>
              <a:t>Arterial Stroke: </a:t>
            </a:r>
            <a:br>
              <a:rPr lang="en-US" sz="1400" b="1" cap="all" dirty="0">
                <a:solidFill>
                  <a:schemeClr val="tx1"/>
                </a:solidFill>
              </a:rPr>
            </a:br>
            <a:r>
              <a:rPr lang="en-US" sz="1400" b="1" cap="all" dirty="0">
                <a:solidFill>
                  <a:schemeClr val="tx1"/>
                </a:solidFill>
              </a:rPr>
              <a:t>A Multi-site RCT of Intensive Infant Rehabilitation (I-ACQUIRE)</a:t>
            </a:r>
            <a: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2930"/>
            <a:ext cx="9144000" cy="53050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chemeClr val="tx1"/>
                </a:solidFill>
              </a:rPr>
              <a:t>Investigators</a:t>
            </a:r>
            <a:r>
              <a:rPr lang="en-US" sz="7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Sharon Landesman Ramey, Ph.D. (Lead PI), </a:t>
            </a:r>
            <a:r>
              <a:rPr lang="en-US" sz="7200" dirty="0" err="1">
                <a:solidFill>
                  <a:schemeClr val="tx1"/>
                </a:solidFill>
              </a:rPr>
              <a:t>Fralin</a:t>
            </a:r>
            <a:r>
              <a:rPr lang="en-US" sz="7200" dirty="0">
                <a:solidFill>
                  <a:schemeClr val="tx1"/>
                </a:solidFill>
              </a:rPr>
              <a:t> Biomedical Research Institute, Virginia 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Warren Lo, M.D. (Co-PI), Nationwide Children’s Hospital &amp; The Ohio State University, Columbus, OH</a:t>
            </a:r>
          </a:p>
          <a:p>
            <a:pPr marL="457200" lvl="1" indent="0">
              <a:buNone/>
            </a:pPr>
            <a:endParaRPr lang="en-US" sz="7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err="1">
                <a:solidFill>
                  <a:schemeClr val="tx1"/>
                </a:solidFill>
              </a:rPr>
              <a:t>Fralin</a:t>
            </a:r>
            <a:r>
              <a:rPr lang="en-US" sz="7200" b="1" dirty="0">
                <a:solidFill>
                  <a:schemeClr val="tx1"/>
                </a:solidFill>
              </a:rPr>
              <a:t> Biomedical Research Institute, Virginia 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Laura Bateman, Study Coordinator </a:t>
            </a:r>
          </a:p>
          <a:p>
            <a:pPr lvl="2"/>
            <a:r>
              <a:rPr lang="en-US" sz="7200" dirty="0">
                <a:hlinkClick r:id="rId3"/>
              </a:rPr>
              <a:t>laurapb2@vt.edu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>
                <a:solidFill>
                  <a:schemeClr val="tx1"/>
                </a:solidFill>
              </a:rPr>
              <a:t>National Coordinating Center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Max Mays– Project Manager</a:t>
            </a:r>
          </a:p>
          <a:p>
            <a:pPr lvl="2"/>
            <a:r>
              <a:rPr lang="en-US" sz="7000" dirty="0"/>
              <a:t>maysmw@ucmail.uc.edu</a:t>
            </a:r>
          </a:p>
          <a:p>
            <a:pPr marL="0" indent="0">
              <a:buNone/>
            </a:pPr>
            <a:r>
              <a:rPr lang="en-US" sz="7200" b="1" dirty="0">
                <a:solidFill>
                  <a:schemeClr val="tx1"/>
                </a:solidFill>
              </a:rPr>
              <a:t>Data </a:t>
            </a:r>
            <a:r>
              <a:rPr lang="en-US" sz="7200" b="1" dirty="0" smtClean="0">
                <a:solidFill>
                  <a:schemeClr val="tx1"/>
                </a:solidFill>
              </a:rPr>
              <a:t>Manager/Site Monitoring Manager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Sara Butler</a:t>
            </a:r>
          </a:p>
          <a:p>
            <a:pPr marL="0" indent="0"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983" y="133765"/>
            <a:ext cx="1630017" cy="718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67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FASTEST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209800"/>
            <a:ext cx="8791401" cy="4038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Investigator:		Joe Broderick, MD</a:t>
            </a:r>
          </a:p>
          <a:p>
            <a:pPr marL="0" indent="0">
              <a:buNone/>
            </a:pPr>
            <a:r>
              <a:rPr lang="en-US" dirty="0"/>
              <a:t>						James </a:t>
            </a:r>
            <a:r>
              <a:rPr lang="en-US" dirty="0" err="1"/>
              <a:t>Grotta</a:t>
            </a:r>
            <a:r>
              <a:rPr lang="en-US" dirty="0"/>
              <a:t>, MD</a:t>
            </a:r>
          </a:p>
          <a:p>
            <a:pPr marL="0" indent="0">
              <a:buNone/>
            </a:pPr>
            <a:r>
              <a:rPr lang="en-US" dirty="0"/>
              <a:t>						Andrew Naidech, MD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Project Managers:	 Pooja Khanolkar, MPH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				TBN</a:t>
            </a:r>
          </a:p>
          <a:p>
            <a:pPr marL="0" indent="0">
              <a:buNone/>
            </a:pPr>
            <a:r>
              <a:rPr lang="en-US" dirty="0"/>
              <a:t>Site Monitoring Manager:		TBN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945B55-EED0-4F78-B3C3-92DF6EA3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090" y="310490"/>
            <a:ext cx="1097743" cy="5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85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 smtClean="0"/>
              <a:t>ASPIRE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Investigators: 	Kevin Sheth, MD</a:t>
            </a:r>
          </a:p>
          <a:p>
            <a:pPr marL="0" indent="0">
              <a:buNone/>
            </a:pPr>
            <a:r>
              <a:rPr lang="en-US" dirty="0"/>
              <a:t>						Hooman Kamel, </a:t>
            </a:r>
            <a:r>
              <a:rPr lang="en-US" dirty="0" smtClean="0"/>
              <a:t>MD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Project </a:t>
            </a:r>
            <a:r>
              <a:rPr lang="en-US" dirty="0"/>
              <a:t>Managers: </a:t>
            </a:r>
            <a:r>
              <a:rPr lang="en-US" dirty="0" smtClean="0"/>
              <a:t>   Catherine Viscoli, PhD (Yale)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/>
              <a:t> </a:t>
            </a:r>
            <a:r>
              <a:rPr lang="en-US" dirty="0" smtClean="0"/>
              <a:t>   Laura Benken, MBA</a:t>
            </a:r>
            <a:r>
              <a:rPr lang="en-US" dirty="0"/>
              <a:t> </a:t>
            </a:r>
            <a:r>
              <a:rPr lang="en-US" dirty="0" smtClean="0"/>
              <a:t>(NCC)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NDMC Data Manager:   Kyle Hatcher</a:t>
            </a:r>
          </a:p>
          <a:p>
            <a:pPr marL="0" indent="0">
              <a:buNone/>
            </a:pPr>
            <a:r>
              <a:rPr lang="en-US" dirty="0" smtClean="0"/>
              <a:t>NDMC Monitoring Manager: Aaron Perlmutter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52400"/>
            <a:ext cx="712469" cy="83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848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42682"/>
          </a:xfrm>
        </p:spPr>
        <p:txBody>
          <a:bodyPr/>
          <a:lstStyle/>
          <a:p>
            <a:r>
              <a:rPr lang="en-US" dirty="0" smtClean="0"/>
              <a:t>Updates: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295401"/>
            <a:ext cx="6711654" cy="51816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Continuing Review Approved</a:t>
            </a:r>
          </a:p>
          <a:p>
            <a:pPr lvl="2"/>
            <a:r>
              <a:rPr lang="en-US" dirty="0" smtClean="0"/>
              <a:t>Approval Letter &amp; </a:t>
            </a:r>
            <a:r>
              <a:rPr lang="en-US" dirty="0" err="1" smtClean="0"/>
              <a:t>Restamped</a:t>
            </a:r>
            <a:r>
              <a:rPr lang="en-US" dirty="0" smtClean="0"/>
              <a:t> v2.0 ICFs sent to </a:t>
            </a:r>
            <a:r>
              <a:rPr lang="en-US" dirty="0" err="1" smtClean="0"/>
              <a:t>cIRB</a:t>
            </a:r>
            <a:r>
              <a:rPr lang="en-US" dirty="0" smtClean="0"/>
              <a:t> approved sites last week</a:t>
            </a:r>
          </a:p>
          <a:p>
            <a:pPr lvl="2"/>
            <a:r>
              <a:rPr lang="en-US" dirty="0" smtClean="0"/>
              <a:t>Sites should upload new documents to </a:t>
            </a:r>
            <a:r>
              <a:rPr lang="en-US" dirty="0" err="1" smtClean="0"/>
              <a:t>WebDCU</a:t>
            </a:r>
            <a:endParaRPr lang="en-US" dirty="0" smtClean="0"/>
          </a:p>
          <a:p>
            <a:pPr lvl="1"/>
            <a:r>
              <a:rPr lang="en-US" dirty="0" smtClean="0"/>
              <a:t>Readiness calls are underway!</a:t>
            </a:r>
          </a:p>
          <a:p>
            <a:pPr lvl="1"/>
            <a:r>
              <a:rPr lang="en-US" dirty="0" smtClean="0"/>
              <a:t>Study Drug is at StrokeNet Central Pharmacy</a:t>
            </a:r>
          </a:p>
          <a:p>
            <a:pPr lvl="2"/>
            <a:r>
              <a:rPr lang="en-US" dirty="0" smtClean="0"/>
              <a:t>Ship to sites in early February</a:t>
            </a:r>
          </a:p>
          <a:p>
            <a:pPr lvl="1"/>
            <a:r>
              <a:rPr lang="en-US" dirty="0" smtClean="0"/>
              <a:t>Protocol Training</a:t>
            </a:r>
          </a:p>
          <a:p>
            <a:pPr lvl="2"/>
            <a:r>
              <a:rPr lang="en-US" dirty="0" smtClean="0"/>
              <a:t>Posted to ASPIRE Toolbox &amp; </a:t>
            </a:r>
            <a:r>
              <a:rPr lang="en-US" dirty="0" err="1" smtClean="0"/>
              <a:t>WebDCU</a:t>
            </a:r>
            <a:r>
              <a:rPr lang="en-US" dirty="0" smtClean="0"/>
              <a:t> Training Campus</a:t>
            </a:r>
          </a:p>
          <a:p>
            <a:pPr lvl="2"/>
            <a:r>
              <a:rPr lang="en-US" dirty="0" smtClean="0"/>
              <a:t>PI/sub-investigators → Protocol </a:t>
            </a:r>
            <a:r>
              <a:rPr lang="en-US" dirty="0"/>
              <a:t>Training </a:t>
            </a:r>
            <a:r>
              <a:rPr lang="en-US" dirty="0" smtClean="0"/>
              <a:t>module</a:t>
            </a:r>
          </a:p>
          <a:p>
            <a:pPr lvl="2"/>
            <a:r>
              <a:rPr lang="en-US" dirty="0" smtClean="0"/>
              <a:t>Study </a:t>
            </a:r>
            <a:r>
              <a:rPr lang="en-US" dirty="0"/>
              <a:t>coordinators </a:t>
            </a:r>
            <a:r>
              <a:rPr lang="en-US" dirty="0" smtClean="0"/>
              <a:t>→ Protocol </a:t>
            </a:r>
            <a:r>
              <a:rPr lang="en-US" dirty="0"/>
              <a:t>Training and Study Coordinator Training </a:t>
            </a:r>
            <a:r>
              <a:rPr lang="en-US" dirty="0" smtClean="0"/>
              <a:t>modules</a:t>
            </a:r>
          </a:p>
          <a:p>
            <a:pPr lvl="3"/>
            <a:r>
              <a:rPr lang="en-US" dirty="0" smtClean="0"/>
              <a:t>Upload 2 attestation forms to 1 protocol training place holder</a:t>
            </a:r>
          </a:p>
          <a:p>
            <a:pPr marL="457207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707197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70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66482"/>
          </a:xfrm>
        </p:spPr>
        <p:txBody>
          <a:bodyPr/>
          <a:lstStyle/>
          <a:p>
            <a:r>
              <a:rPr lang="en-US" dirty="0"/>
              <a:t>Updates: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371601"/>
            <a:ext cx="6711654" cy="4876806"/>
          </a:xfrm>
        </p:spPr>
        <p:txBody>
          <a:bodyPr>
            <a:normAutofit/>
          </a:bodyPr>
          <a:lstStyle/>
          <a:p>
            <a:r>
              <a:rPr lang="en-US" dirty="0" err="1" smtClean="0"/>
              <a:t>WebDCU</a:t>
            </a:r>
            <a:r>
              <a:rPr lang="en-US" dirty="0" smtClean="0"/>
              <a:t> Readiness:</a:t>
            </a:r>
          </a:p>
          <a:p>
            <a:pPr lvl="1"/>
            <a:r>
              <a:rPr lang="en-US" dirty="0" smtClean="0"/>
              <a:t>Submit your DOA</a:t>
            </a:r>
          </a:p>
          <a:p>
            <a:pPr lvl="1"/>
            <a:r>
              <a:rPr lang="en-US" dirty="0" smtClean="0"/>
              <a:t>Upload Site &amp; People Documents</a:t>
            </a:r>
          </a:p>
          <a:p>
            <a:pPr lvl="1"/>
            <a:r>
              <a:rPr lang="en-US" dirty="0" smtClean="0"/>
              <a:t>Shipping Address</a:t>
            </a:r>
          </a:p>
          <a:p>
            <a:pPr lvl="2"/>
            <a:r>
              <a:rPr lang="en-US" dirty="0"/>
              <a:t>Login to </a:t>
            </a:r>
            <a:r>
              <a:rPr lang="en-US" dirty="0" err="1"/>
              <a:t>WebDCU</a:t>
            </a:r>
            <a:r>
              <a:rPr lang="en-US" dirty="0"/>
              <a:t>&gt;Site Management&gt;Clinical Site&gt;Select your site&gt; Edit address in upper right hand corner&gt; Save bottom left hand corner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Essential ASPIRE Documents Pending</a:t>
            </a:r>
          </a:p>
          <a:p>
            <a:pPr lvl="1"/>
            <a:r>
              <a:rPr lang="en-US" dirty="0" smtClean="0"/>
              <a:t>Pharmacy MOP</a:t>
            </a:r>
          </a:p>
          <a:p>
            <a:pPr lvl="1"/>
            <a:r>
              <a:rPr lang="en-US" dirty="0" smtClean="0"/>
              <a:t>Recruitment Materials with </a:t>
            </a:r>
            <a:r>
              <a:rPr lang="en-US" dirty="0" err="1" smtClean="0"/>
              <a:t>cIRB</a:t>
            </a:r>
            <a:endParaRPr lang="en-US" dirty="0" smtClean="0"/>
          </a:p>
          <a:p>
            <a:pPr lvl="1"/>
            <a:r>
              <a:rPr lang="en-US" dirty="0" smtClean="0"/>
              <a:t>Biobank MOP</a:t>
            </a:r>
          </a:p>
          <a:p>
            <a:pPr marL="457207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707197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948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18882"/>
          </a:xfrm>
        </p:spPr>
        <p:txBody>
          <a:bodyPr/>
          <a:lstStyle/>
          <a:p>
            <a:r>
              <a:rPr lang="en-US" dirty="0"/>
              <a:t>Updates: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Investigator Meeting</a:t>
            </a:r>
          </a:p>
          <a:p>
            <a:pPr lvl="1"/>
            <a:r>
              <a:rPr lang="en-US" dirty="0"/>
              <a:t>Combined ASPIRE/SATURN Investigator Meeting</a:t>
            </a:r>
          </a:p>
          <a:p>
            <a:pPr lvl="1"/>
            <a:r>
              <a:rPr lang="en-US" dirty="0"/>
              <a:t>May or June 2020</a:t>
            </a:r>
          </a:p>
          <a:p>
            <a:pPr lvl="1"/>
            <a:r>
              <a:rPr lang="en-US" dirty="0"/>
              <a:t>Largest </a:t>
            </a:r>
            <a:r>
              <a:rPr lang="en-US" dirty="0" err="1"/>
              <a:t>StrokeNET</a:t>
            </a:r>
            <a:r>
              <a:rPr lang="en-US" dirty="0"/>
              <a:t> Meeting Yet!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707197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53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NCC Project Manager:  Kimberlee Bernstein, BS, CCRP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Study Investigator: 	Magdy Selim, MD</a:t>
            </a:r>
          </a:p>
          <a:p>
            <a:pPr marL="0" indent="0">
              <a:buNone/>
            </a:pPr>
            <a:r>
              <a:rPr lang="en-US" dirty="0"/>
              <a:t>Prime Project Manager: Sarah </a:t>
            </a:r>
            <a:r>
              <a:rPr lang="en-US" dirty="0" err="1"/>
              <a:t>Marchina</a:t>
            </a:r>
            <a:r>
              <a:rPr lang="en-US" dirty="0"/>
              <a:t>, PhD</a:t>
            </a:r>
          </a:p>
          <a:p>
            <a:pPr marL="0" indent="0">
              <a:buNone/>
            </a:pPr>
            <a:r>
              <a:rPr lang="en-US" dirty="0"/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C70B35-EFDC-4132-B980-4952D44BDA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-1488147"/>
            <a:ext cx="4953000" cy="419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43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SATURN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Study Start-Up began 12/2019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CTAs and Regulatory Packets distributed to sites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Protocol v3 distributed 1/10/2020; updated ICF template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SATURN CTA/Regulatory Webinar 1/16/2020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reach out to your sites regarding quick turn around of start-up documents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Few additional sites will be considered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Planning joint IM with ASPIRE details TBD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8E34AA-207B-47E1-B424-04BB37709D8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-1488147"/>
            <a:ext cx="4953000" cy="419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67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SATURN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F53459-376B-4044-96F1-18F77501542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27088" y="2052638"/>
          <a:ext cx="671195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988">
                  <a:extLst>
                    <a:ext uri="{9D8B030D-6E8A-4147-A177-3AD203B41FA5}">
                      <a16:colId xmlns:a16="http://schemas.microsoft.com/office/drawing/2014/main" val="2455358686"/>
                    </a:ext>
                  </a:extLst>
                </a:gridCol>
                <a:gridCol w="1677988">
                  <a:extLst>
                    <a:ext uri="{9D8B030D-6E8A-4147-A177-3AD203B41FA5}">
                      <a16:colId xmlns:a16="http://schemas.microsoft.com/office/drawing/2014/main" val="2233485577"/>
                    </a:ext>
                  </a:extLst>
                </a:gridCol>
                <a:gridCol w="1677988">
                  <a:extLst>
                    <a:ext uri="{9D8B030D-6E8A-4147-A177-3AD203B41FA5}">
                      <a16:colId xmlns:a16="http://schemas.microsoft.com/office/drawing/2014/main" val="1086037881"/>
                    </a:ext>
                  </a:extLst>
                </a:gridCol>
                <a:gridCol w="1677988">
                  <a:extLst>
                    <a:ext uri="{9D8B030D-6E8A-4147-A177-3AD203B41FA5}">
                      <a16:colId xmlns:a16="http://schemas.microsoft.com/office/drawing/2014/main" val="2463287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cIRb</a:t>
                      </a:r>
                      <a:r>
                        <a:rPr lang="en-US" dirty="0"/>
                        <a:t> Submit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cIRB</a:t>
                      </a:r>
                      <a:r>
                        <a:rPr lang="en-US" dirty="0"/>
                        <a:t>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CTA 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CTA Executed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141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410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9546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74E2540-7919-417D-B225-B2BD959AB22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-1488147"/>
            <a:ext cx="4953000" cy="4195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762E5D-3AE2-4575-BCA1-5E00535170B5}"/>
              </a:ext>
            </a:extLst>
          </p:cNvPr>
          <p:cNvSpPr txBox="1"/>
          <p:nvPr/>
        </p:nvSpPr>
        <p:spPr>
          <a:xfrm>
            <a:off x="827088" y="4114800"/>
            <a:ext cx="6711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Congratulations! to the first five sites to have both </a:t>
            </a:r>
            <a:r>
              <a:rPr lang="en-US" dirty="0" err="1"/>
              <a:t>cIRB</a:t>
            </a:r>
            <a:r>
              <a:rPr lang="en-US" dirty="0"/>
              <a:t> Approval and Executed CTAs:</a:t>
            </a:r>
          </a:p>
          <a:p>
            <a:endParaRPr lang="en-US" dirty="0"/>
          </a:p>
          <a:p>
            <a:r>
              <a:rPr lang="en-US" dirty="0"/>
              <a:t>UCSD Hillcrest Hospital</a:t>
            </a:r>
          </a:p>
          <a:p>
            <a:r>
              <a:rPr lang="en-US" dirty="0"/>
              <a:t>BIDMC</a:t>
            </a:r>
          </a:p>
          <a:p>
            <a:r>
              <a:rPr lang="en-US" dirty="0"/>
              <a:t>Yale</a:t>
            </a:r>
          </a:p>
          <a:p>
            <a:r>
              <a:rPr lang="en-US" dirty="0"/>
              <a:t>WVU Healthcare Ruby Memorial Hospital</a:t>
            </a:r>
          </a:p>
          <a:p>
            <a:r>
              <a:rPr lang="en-US" dirty="0"/>
              <a:t>North Shore University Hospital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773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96" y="4876800"/>
            <a:ext cx="7055380" cy="1400530"/>
          </a:xfrm>
        </p:spPr>
        <p:txBody>
          <a:bodyPr/>
          <a:lstStyle/>
          <a:p>
            <a:pPr algn="ctr"/>
            <a:r>
              <a:rPr lang="en-US" sz="1800" b="1" u="sng" dirty="0"/>
              <a:t>NINDS</a:t>
            </a:r>
            <a:br>
              <a:rPr lang="en-US" sz="1800" b="1" u="sng" dirty="0"/>
            </a:br>
            <a:r>
              <a:rPr lang="en-US" sz="1800" dirty="0"/>
              <a:t>Scott Janis, PhD</a:t>
            </a:r>
            <a:br>
              <a:rPr lang="en-US" sz="1800" dirty="0"/>
            </a:br>
            <a:r>
              <a:rPr lang="en-US" sz="1800" dirty="0"/>
              <a:t>Claudia Moy, PhD</a:t>
            </a:r>
            <a:br>
              <a:rPr lang="en-US" sz="1800" dirty="0"/>
            </a:br>
            <a:r>
              <a:rPr lang="en-US" sz="1800" dirty="0"/>
              <a:t>Joanna </a:t>
            </a:r>
            <a:r>
              <a:rPr lang="en-US" sz="1800" dirty="0" err="1"/>
              <a:t>Vivalda</a:t>
            </a:r>
            <a:r>
              <a:rPr lang="en-US" sz="1800" dirty="0"/>
              <a:t>, 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76400"/>
            <a:ext cx="8915400" cy="3276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u="sng" dirty="0"/>
              <a:t>The National Coordinating Center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4572000" indent="-3254375" defTabSz="8805863">
              <a:buNone/>
            </a:pPr>
            <a:r>
              <a:rPr lang="en-US" sz="1900" dirty="0"/>
              <a:t>Joe Broderick, MPI	Pooja Khatri, MPI</a:t>
            </a:r>
          </a:p>
          <a:p>
            <a:pPr marL="4572000" indent="-3254375" defTabSz="6519863">
              <a:buNone/>
            </a:pPr>
            <a:r>
              <a:rPr lang="en-US" sz="1900" dirty="0"/>
              <a:t>Jamey </a:t>
            </a:r>
            <a:r>
              <a:rPr lang="en-US" sz="1900" dirty="0" err="1"/>
              <a:t>Frasure</a:t>
            </a:r>
            <a:r>
              <a:rPr lang="en-US" sz="1900" dirty="0"/>
              <a:t>, Director	Rose Beckmann, Administration</a:t>
            </a:r>
          </a:p>
          <a:p>
            <a:pPr marL="4518025" indent="-3200400" defTabSz="6519863">
              <a:buNone/>
            </a:pPr>
            <a:r>
              <a:rPr lang="en-US" sz="1900" dirty="0"/>
              <a:t>Emily Stinson, Regulatory	Jennifer Golan, Regulatory</a:t>
            </a:r>
          </a:p>
          <a:p>
            <a:pPr marL="4518025" indent="-3200400" defTabSz="6519863">
              <a:buNone/>
            </a:pPr>
            <a:r>
              <a:rPr lang="en-US" sz="1900" dirty="0"/>
              <a:t>Diane Sparks, Contracts	Wren Hanson, Contracts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900" dirty="0"/>
              <a:t>Jeanne Sester. Ed </a:t>
            </a:r>
            <a:r>
              <a:rPr lang="en-US" sz="1900" dirty="0" err="1"/>
              <a:t>Coord</a:t>
            </a:r>
            <a:r>
              <a:rPr lang="en-US" sz="1900" dirty="0"/>
              <a:t>	Keri Davidson Pinger, Business Mgr.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endParaRPr lang="en-US" sz="1900" dirty="0"/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800" dirty="0"/>
              <a:t>			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110" y="6051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NCC/NINDS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0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CREST-2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50532" y="3048000"/>
            <a:ext cx="6921868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Study Investigators:		Tom Brott, MD</a:t>
            </a:r>
          </a:p>
          <a:p>
            <a:r>
              <a:rPr lang="en-US" dirty="0"/>
              <a:t>						James Meschia, MD</a:t>
            </a:r>
          </a:p>
          <a:p>
            <a:endParaRPr lang="en-US" dirty="0"/>
          </a:p>
          <a:p>
            <a:r>
              <a:rPr lang="en-US" dirty="0"/>
              <a:t>Study Project Manager:	Kassondra Guzman, BS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Managers:			University of Alabama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62607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2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Management Center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3248"/>
            <a:ext cx="7386954" cy="492855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WebDCU</a:t>
            </a:r>
            <a:r>
              <a:rPr lang="en-US" sz="2400" dirty="0"/>
              <a:t>™/NDMC Team:</a:t>
            </a:r>
          </a:p>
          <a:p>
            <a:r>
              <a:rPr lang="en-US" dirty="0"/>
              <a:t>Jordan Elm, PhD, MPI						</a:t>
            </a:r>
            <a:endParaRPr lang="en-US" sz="1000" dirty="0"/>
          </a:p>
          <a:p>
            <a:r>
              <a:rPr lang="en-US" dirty="0" err="1"/>
              <a:t>Wenle</a:t>
            </a:r>
            <a:r>
              <a:rPr lang="en-US" dirty="0"/>
              <a:t> Zhao, PhD, MPI</a:t>
            </a:r>
          </a:p>
          <a:p>
            <a:r>
              <a:rPr lang="en-US" dirty="0"/>
              <a:t>Catherine Dillon, MS, CCRP, Associate Director of Trial Operations</a:t>
            </a:r>
          </a:p>
          <a:p>
            <a:r>
              <a:rPr lang="en-US" dirty="0"/>
              <a:t>Jessica Griffin, MHA, CCRP, Trial Operations Manager</a:t>
            </a:r>
          </a:p>
          <a:p>
            <a:r>
              <a:rPr lang="en-US" dirty="0"/>
              <a:t>Logan </a:t>
            </a:r>
            <a:r>
              <a:rPr lang="en-US" dirty="0" err="1"/>
              <a:t>Sirline</a:t>
            </a:r>
            <a:r>
              <a:rPr lang="en-US" dirty="0"/>
              <a:t>, MPH, Project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9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CIRB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03400" cy="4724406"/>
          </a:xfrm>
        </p:spPr>
        <p:txBody>
          <a:bodyPr/>
          <a:lstStyle/>
          <a:p>
            <a:endParaRPr lang="en-US" dirty="0"/>
          </a:p>
          <a:p>
            <a:pPr marL="2057400" indent="0">
              <a:buNone/>
            </a:pPr>
            <a:r>
              <a:rPr lang="en-US" sz="2800" u="sng" dirty="0"/>
              <a:t>CIRB Team Members</a:t>
            </a:r>
            <a:r>
              <a:rPr lang="en-US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1882775" indent="0">
              <a:buNone/>
            </a:pPr>
            <a:r>
              <a:rPr lang="en-US" dirty="0"/>
              <a:t>Michael Linke, PhD, CIP, CIRB Chair</a:t>
            </a:r>
          </a:p>
          <a:p>
            <a:pPr marL="1882775" indent="0">
              <a:buNone/>
            </a:pPr>
            <a:r>
              <a:rPr lang="en-US" dirty="0"/>
              <a:t>Sue Roll, RN, BSN, CIRB Liaison</a:t>
            </a:r>
          </a:p>
          <a:p>
            <a:pPr marL="1882775" indent="0">
              <a:buNone/>
            </a:pPr>
            <a:r>
              <a:rPr lang="en-US" dirty="0"/>
              <a:t>Keeley Hendrix, CIRB Coordinator</a:t>
            </a:r>
          </a:p>
          <a:p>
            <a:pPr marL="1882775" indent="0">
              <a:buNone/>
            </a:pPr>
            <a:r>
              <a:rPr lang="en-US" dirty="0"/>
              <a:t>Jo Ann </a:t>
            </a:r>
            <a:r>
              <a:rPr lang="en-US" dirty="0" err="1"/>
              <a:t>Behrle</a:t>
            </a:r>
            <a:r>
              <a:rPr lang="en-US" dirty="0"/>
              <a:t>, CIRB HPA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23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General Information</a:t>
            </a:r>
            <a:br>
              <a:rPr lang="en-US" sz="2800" dirty="0"/>
            </a:br>
            <a:r>
              <a:rPr lang="en-US" sz="2800" dirty="0"/>
              <a:t>and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8991600" cy="4800606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Presenters for upcoming Meetings/Coordinators Calls.</a:t>
            </a:r>
          </a:p>
          <a:p>
            <a:r>
              <a:rPr lang="en-US" dirty="0"/>
              <a:t>StrokeNet National Meeting (in-person meeting)October 2020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Potential RCC Managers StrokeNet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CREST-2 Recruitment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426" y="1657819"/>
            <a:ext cx="8229600" cy="4525963"/>
          </a:xfrm>
        </p:spPr>
        <p:txBody>
          <a:bodyPr/>
          <a:lstStyle/>
          <a:p>
            <a:r>
              <a:rPr lang="en-US" dirty="0" smtClean="0"/>
              <a:t>131 sites with at least one patient enrolled </a:t>
            </a:r>
          </a:p>
          <a:p>
            <a:r>
              <a:rPr lang="en-US" dirty="0" smtClean="0"/>
              <a:t>153 green-lighted sites </a:t>
            </a:r>
          </a:p>
          <a:p>
            <a:r>
              <a:rPr lang="en-US" dirty="0" smtClean="0"/>
              <a:t>1613 Overall </a:t>
            </a:r>
          </a:p>
          <a:p>
            <a:pPr lvl="1"/>
            <a:r>
              <a:rPr lang="en-US" dirty="0" smtClean="0"/>
              <a:t>849 CEA 764 CAS</a:t>
            </a:r>
            <a:endParaRPr lang="en-US" dirty="0"/>
          </a:p>
          <a:p>
            <a:r>
              <a:rPr lang="en-US" dirty="0" smtClean="0"/>
              <a:t>9 in January</a:t>
            </a:r>
          </a:p>
          <a:p>
            <a:pPr lvl="1"/>
            <a:r>
              <a:rPr lang="en-US" dirty="0" smtClean="0"/>
              <a:t>6 CEA 3 CAS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6621" cy="12954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41195" y="5638800"/>
            <a:ext cx="8698542" cy="997383"/>
            <a:chOff x="26010695" y="15087316"/>
            <a:chExt cx="11334461" cy="112041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0695" y="15087316"/>
              <a:ext cx="2032393" cy="996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3865" y="15312570"/>
              <a:ext cx="1981291" cy="460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16035" y="15219646"/>
              <a:ext cx="3266153" cy="693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 rotWithShape="1">
            <a:blip r:embed="rId6" cstate="email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786"/>
            <a:stretch/>
          </p:blipFill>
          <p:spPr bwMode="auto">
            <a:xfrm>
              <a:off x="28205791" y="15312570"/>
              <a:ext cx="1939995" cy="7428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9480" y="15281869"/>
              <a:ext cx="975023" cy="925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026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CREST-2 January Recruitment the last 3 years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16059"/>
            <a:ext cx="1026637" cy="1235259"/>
          </a:xfrm>
          <a:prstGeom prst="rect">
            <a:avLst/>
          </a:prstGeom>
        </p:spPr>
      </p:pic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81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671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CREST-2 Recruitment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16059"/>
            <a:ext cx="1026637" cy="1235259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590800"/>
          <a:ext cx="8229600" cy="353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761472" y="1752600"/>
            <a:ext cx="559364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chemeClr val="tx1"/>
                  </a:solidFill>
                  <a:prstDash val="solid"/>
                </a:ln>
              </a:rPr>
              <a:t>Our goal of </a:t>
            </a:r>
            <a:r>
              <a:rPr lang="en-US" sz="3600" dirty="0" smtClean="0">
                <a:ln w="18415" cmpd="sng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1700 </a:t>
            </a:r>
            <a:r>
              <a:rPr lang="en-US" sz="3600" dirty="0" smtClean="0">
                <a:ln w="18415" cmpd="sng">
                  <a:solidFill>
                    <a:schemeClr val="tx1"/>
                  </a:solidFill>
                  <a:prstDash val="solid"/>
                </a:ln>
              </a:rPr>
              <a:t>patients by </a:t>
            </a:r>
          </a:p>
          <a:p>
            <a:pPr algn="ctr"/>
            <a:r>
              <a:rPr lang="en-US" sz="3600" dirty="0" smtClean="0">
                <a:ln w="18415" cmpd="sng">
                  <a:solidFill>
                    <a:schemeClr val="tx1"/>
                  </a:solidFill>
                  <a:prstDash val="solid"/>
                </a:ln>
              </a:rPr>
              <a:t>02/29/20 is 96% complete!</a:t>
            </a:r>
            <a:endParaRPr lang="en-US" sz="3600" dirty="0">
              <a:ln w="18415" cmpd="sng">
                <a:solidFill>
                  <a:schemeClr val="tx1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5451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CREST-2 DSMB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16059"/>
            <a:ext cx="1026637" cy="123525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DSMB meeting held on December 6, 2019</a:t>
            </a:r>
          </a:p>
          <a:p>
            <a:r>
              <a:rPr lang="en-US" dirty="0" smtClean="0"/>
              <a:t>DSMB recommended and NINDS concurred that CREST-2 should continue as planned</a:t>
            </a:r>
          </a:p>
          <a:p>
            <a:r>
              <a:rPr lang="en-US" dirty="0" smtClean="0"/>
              <a:t>Next DSMB meeting will be held in approximately 6 months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947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CREST-H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2925"/>
            <a:ext cx="6929754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CREST H PIs:		</a:t>
            </a:r>
            <a:r>
              <a:rPr lang="en-US" sz="1800" dirty="0"/>
              <a:t>Randolph Marshall, MD</a:t>
            </a:r>
          </a:p>
          <a:p>
            <a:pPr marL="2286038" lvl="5" indent="0">
              <a:buNone/>
            </a:pPr>
            <a:r>
              <a:rPr lang="en-US" sz="1800" dirty="0"/>
              <a:t>Ron Lazar, PhD</a:t>
            </a:r>
          </a:p>
          <a:p>
            <a:pPr marL="2286038" lvl="5" indent="0">
              <a:buNone/>
            </a:pPr>
            <a:r>
              <a:rPr lang="en-US" sz="1800" dirty="0"/>
              <a:t>David Liebeskind, MD</a:t>
            </a:r>
          </a:p>
          <a:p>
            <a:pPr marL="2286038" lvl="5" indent="0">
              <a:buNone/>
            </a:pPr>
            <a:r>
              <a:rPr lang="en-US" sz="1800" dirty="0"/>
              <a:t>Sander Connolly’s , MD</a:t>
            </a:r>
          </a:p>
          <a:p>
            <a:pPr marL="2286038" lvl="5" indent="0">
              <a:buNone/>
            </a:pPr>
            <a:endParaRPr lang="en-US" sz="1800" dirty="0"/>
          </a:p>
          <a:p>
            <a:pPr marL="0" lvl="5" indent="0">
              <a:buNone/>
            </a:pPr>
            <a:r>
              <a:rPr lang="en-US" sz="1800" dirty="0"/>
              <a:t>Project Managers:	Jaya </a:t>
            </a:r>
            <a:r>
              <a:rPr lang="en-US" sz="1800" dirty="0" err="1"/>
              <a:t>Vijayan</a:t>
            </a:r>
            <a:r>
              <a:rPr lang="en-US" sz="1800" dirty="0"/>
              <a:t>, CCRC – Mayo Clinic</a:t>
            </a:r>
          </a:p>
          <a:p>
            <a:pPr marL="0" lvl="5" indent="0">
              <a:buNone/>
            </a:pPr>
            <a:r>
              <a:rPr lang="en-US" sz="1800" dirty="0"/>
              <a:t>					Kevin </a:t>
            </a:r>
            <a:r>
              <a:rPr lang="en-US" sz="1800" dirty="0" err="1"/>
              <a:t>Slane</a:t>
            </a:r>
            <a:r>
              <a:rPr lang="en-US" sz="1800" dirty="0"/>
              <a:t> – Columbia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85698"/>
            <a:ext cx="155461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54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ARCADIA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630500" cy="4195481"/>
          </a:xfrm>
        </p:spPr>
        <p:txBody>
          <a:bodyPr>
            <a:normAutofit/>
          </a:bodyPr>
          <a:lstStyle/>
          <a:p>
            <a:pPr marL="0" lvl="8" indent="0">
              <a:buNone/>
            </a:pPr>
            <a:r>
              <a:rPr lang="en-US" sz="1800" dirty="0"/>
              <a:t>Study Investigators:			Mitch Elkind, MD</a:t>
            </a:r>
          </a:p>
          <a:p>
            <a:pPr marL="0" lvl="8" indent="0">
              <a:buNone/>
            </a:pPr>
            <a:r>
              <a:rPr lang="en-US" sz="1800" dirty="0"/>
              <a:t>							Hooman Kamel, MD</a:t>
            </a:r>
          </a:p>
          <a:p>
            <a:pPr marL="0" lvl="8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Study Project Managers:	Rebeca Aragon Garcia, BS</a:t>
            </a:r>
          </a:p>
          <a:p>
            <a:pPr marL="3200400" lvl="8" indent="0">
              <a:buNone/>
            </a:pPr>
            <a:r>
              <a:rPr lang="en-US" sz="1800" dirty="0"/>
              <a:t>Pam Plummer, MSN, RN, CCRC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Data Managers:				Faria Khattak, MPH</a:t>
            </a:r>
          </a:p>
          <a:p>
            <a:pPr marL="0" lvl="8" indent="0">
              <a:buNone/>
            </a:pPr>
            <a:r>
              <a:rPr lang="en-US" sz="1800" dirty="0"/>
              <a:t>							Patty Hutto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Site </a:t>
            </a:r>
            <a:r>
              <a:rPr lang="en-US" sz="1800" dirty="0" smtClean="0"/>
              <a:t>Monitoring Manager:</a:t>
            </a:r>
            <a:r>
              <a:rPr lang="en-US" sz="1800" dirty="0"/>
              <a:t>	</a:t>
            </a:r>
            <a:r>
              <a:rPr lang="en-US" sz="1800" dirty="0" smtClean="0"/>
              <a:t>Aaron </a:t>
            </a:r>
            <a:r>
              <a:rPr lang="en-US" sz="1800" dirty="0" err="1"/>
              <a:t>Perlmutter</a:t>
            </a:r>
            <a:endParaRPr lang="en-US" sz="1800" dirty="0"/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endParaRPr lang="en-US" sz="1800" dirty="0"/>
          </a:p>
          <a:p>
            <a:pPr lvl="8"/>
            <a:endParaRPr lang="en-US" dirty="0"/>
          </a:p>
          <a:p>
            <a:pPr lvl="8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304800"/>
            <a:ext cx="609600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39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C8895CD98B244811710ACBA41A4FE" ma:contentTypeVersion="4" ma:contentTypeDescription="Create a new document." ma:contentTypeScope="" ma:versionID="9452fbcaa4c57440342afe4fa1a0188d">
  <xsd:schema xmlns:xsd="http://www.w3.org/2001/XMLSchema" xmlns:xs="http://www.w3.org/2001/XMLSchema" xmlns:p="http://schemas.microsoft.com/office/2006/metadata/properties" xmlns:ns3="6b77f7b1-047e-4842-8041-ccc9bad90026" targetNamespace="http://schemas.microsoft.com/office/2006/metadata/properties" ma:root="true" ma:fieldsID="8ba7d08daa894cb99405330a4f370605" ns3:_="">
    <xsd:import namespace="6b77f7b1-047e-4842-8041-ccc9bad900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7f7b1-047e-4842-8041-ccc9bad900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F85BAA-91F2-47E7-81AE-D87775369D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684AB5-C88C-4428-B6F7-231BB77AD484}">
  <ds:schemaRefs>
    <ds:schemaRef ds:uri="6b77f7b1-047e-4842-8041-ccc9bad90026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7795ACA-0AD6-400B-BF56-4B1CA73CD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77f7b1-047e-4842-8041-ccc9bad90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5721</TotalTime>
  <Words>902</Words>
  <Application>Microsoft Office PowerPoint</Application>
  <PresentationFormat>On-screen Show (4:3)</PresentationFormat>
  <Paragraphs>290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Gothic</vt:lpstr>
      <vt:lpstr>Wingdings</vt:lpstr>
      <vt:lpstr>Wingdings 3</vt:lpstr>
      <vt:lpstr>Ion</vt:lpstr>
      <vt:lpstr>Coordinator Webinar and Round Table Discussion</vt:lpstr>
      <vt:lpstr>Coordinator Call Announcements and Reminders</vt:lpstr>
      <vt:lpstr>Project Updates CREST-2</vt:lpstr>
      <vt:lpstr>CREST-2 Recruitment </vt:lpstr>
      <vt:lpstr>CREST-2 January Recruitment the last 3 years </vt:lpstr>
      <vt:lpstr>CREST-2 Recruitment </vt:lpstr>
      <vt:lpstr>CREST-2 DSMB</vt:lpstr>
      <vt:lpstr>CREST-H</vt:lpstr>
      <vt:lpstr>Project Updates ARCADIA</vt:lpstr>
      <vt:lpstr>ARCADIA-CSI</vt:lpstr>
      <vt:lpstr>Sleep SMART</vt:lpstr>
      <vt:lpstr>Site Readiness</vt:lpstr>
      <vt:lpstr>Enrollment and Randomization</vt:lpstr>
      <vt:lpstr>Continuing Review</vt:lpstr>
      <vt:lpstr>Common Consent Mistakes</vt:lpstr>
      <vt:lpstr>Consent Attestations </vt:lpstr>
      <vt:lpstr>Reminders </vt:lpstr>
      <vt:lpstr>MOST Project Updates   </vt:lpstr>
      <vt:lpstr>Project Updates TRANSPORT2</vt:lpstr>
      <vt:lpstr>Perinatal Arterial Stroke:  A Multi-site RCT of Intensive Infant Rehabilitation (I-ACQUIRE)  </vt:lpstr>
      <vt:lpstr>Project Updates FASTEST</vt:lpstr>
      <vt:lpstr>Project Updates ASPIRE</vt:lpstr>
      <vt:lpstr>Updates:</vt:lpstr>
      <vt:lpstr>Updates:</vt:lpstr>
      <vt:lpstr>Updates:</vt:lpstr>
      <vt:lpstr>Project Updates </vt:lpstr>
      <vt:lpstr>Project Updates SATURN</vt:lpstr>
      <vt:lpstr>Project Updates SATURN</vt:lpstr>
      <vt:lpstr>NINDS Scott Janis, PhD Claudia Moy, PhD Joanna Vivalda, RN</vt:lpstr>
      <vt:lpstr>Data Management Center Updates</vt:lpstr>
      <vt:lpstr>CIRB Updates</vt:lpstr>
      <vt:lpstr>General Information and Reminders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Coordinator Webinar Round Table Discussion</dc:title>
  <dc:creator>Goldfarb, Sherry</dc:creator>
  <cp:lastModifiedBy>Sester, Regina (sesterrj)</cp:lastModifiedBy>
  <cp:revision>391</cp:revision>
  <cp:lastPrinted>2019-03-27T16:34:59Z</cp:lastPrinted>
  <dcterms:created xsi:type="dcterms:W3CDTF">2016-10-11T15:38:23Z</dcterms:created>
  <dcterms:modified xsi:type="dcterms:W3CDTF">2020-01-22T16:16:32Z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0x010100314C8895CD98B244811710ACBA41A4FE</vt:lpwstr>
  </property>
</Properties>
</file>