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66" r:id="rId4"/>
    <p:sldId id="329" r:id="rId5"/>
    <p:sldId id="368" r:id="rId6"/>
    <p:sldId id="340" r:id="rId7"/>
    <p:sldId id="327" r:id="rId8"/>
    <p:sldId id="334" r:id="rId9"/>
    <p:sldId id="344" r:id="rId10"/>
    <p:sldId id="343" r:id="rId11"/>
    <p:sldId id="345" r:id="rId12"/>
    <p:sldId id="376" r:id="rId13"/>
    <p:sldId id="377" r:id="rId14"/>
    <p:sldId id="337" r:id="rId15"/>
    <p:sldId id="349" r:id="rId16"/>
    <p:sldId id="269" r:id="rId17"/>
    <p:sldId id="270" r:id="rId18"/>
    <p:sldId id="271" r:id="rId19"/>
    <p:sldId id="342" r:id="rId2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63" autoAdjust="0"/>
    <p:restoredTop sz="87219" autoAdjust="0"/>
  </p:normalViewPr>
  <p:slideViewPr>
    <p:cSldViewPr>
      <p:cViewPr varScale="1">
        <p:scale>
          <a:sx n="75" d="100"/>
          <a:sy n="75" d="100"/>
        </p:scale>
        <p:origin x="96" y="11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89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E419B5-1E4B-4EEE-BAB8-E7C5A8ACDCD7}" type="datetimeFigureOut">
              <a:rPr lang="en-US" smtClean="0"/>
              <a:t>7/24/2019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26F164-807C-41BE-A42B-B5971BD63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098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00F0C47-AB35-4DAB-95C6-A92279B3F31A}" type="datetimeFigureOut">
              <a:rPr lang="en-US" smtClean="0"/>
              <a:pPr/>
              <a:t>7/24/2019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3AF0056-6AE8-4EEF-8FE3-7467EFE5C1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384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AF0056-6AE8-4EEF-8FE3-7467EFE5C11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0262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AF0056-6AE8-4EEF-8FE3-7467EFE5C11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9638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AF0056-6AE8-4EEF-8FE3-7467EFE5C11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2044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AF0056-6AE8-4EEF-8FE3-7467EFE5C11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670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6076-36A8-471E-A2A9-2434A71A66B6}" type="datetimeFigureOut">
              <a:rPr lang="en-US" smtClean="0"/>
              <a:pPr/>
              <a:t>7/24/2019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619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6076-36A8-471E-A2A9-2434A71A66B6}" type="datetimeFigureOut">
              <a:rPr lang="en-US" smtClean="0"/>
              <a:pPr/>
              <a:t>7/24/2019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951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6076-36A8-471E-A2A9-2434A71A66B6}" type="datetimeFigureOut">
              <a:rPr lang="en-US" smtClean="0"/>
              <a:pPr/>
              <a:t>7/24/2019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0214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6076-36A8-471E-A2A9-2434A71A66B6}" type="datetimeFigureOut">
              <a:rPr lang="en-US" smtClean="0"/>
              <a:pPr/>
              <a:t>7/24/2019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281542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6076-36A8-471E-A2A9-2434A71A66B6}" type="datetimeFigureOut">
              <a:rPr lang="en-US" smtClean="0"/>
              <a:pPr/>
              <a:t>7/24/2019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9104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6076-36A8-471E-A2A9-2434A71A66B6}" type="datetimeFigureOut">
              <a:rPr lang="en-US" smtClean="0"/>
              <a:pPr/>
              <a:t>7/24/2019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2354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6076-36A8-471E-A2A9-2434A71A66B6}" type="datetimeFigureOut">
              <a:rPr lang="en-US" smtClean="0"/>
              <a:pPr/>
              <a:t>7/24/2019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7842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6076-36A8-471E-A2A9-2434A71A66B6}" type="datetimeFigureOut">
              <a:rPr lang="en-US" smtClean="0"/>
              <a:pPr/>
              <a:t>7/24/2019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9525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6076-36A8-471E-A2A9-2434A71A66B6}" type="datetimeFigureOut">
              <a:rPr lang="en-US" smtClean="0"/>
              <a:pPr/>
              <a:t>7/24/2019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07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6076-36A8-471E-A2A9-2434A71A66B6}" type="datetimeFigureOut">
              <a:rPr lang="en-US" smtClean="0"/>
              <a:pPr/>
              <a:t>7/24/2019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61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6076-36A8-471E-A2A9-2434A71A66B6}" type="datetimeFigureOut">
              <a:rPr lang="en-US" smtClean="0"/>
              <a:pPr/>
              <a:t>7/24/2019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0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6076-36A8-471E-A2A9-2434A71A66B6}" type="datetimeFigureOut">
              <a:rPr lang="en-US" smtClean="0"/>
              <a:pPr/>
              <a:t>7/24/2019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322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6076-36A8-471E-A2A9-2434A71A66B6}" type="datetimeFigureOut">
              <a:rPr lang="en-US" smtClean="0"/>
              <a:pPr/>
              <a:t>7/24/2019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403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6076-36A8-471E-A2A9-2434A71A66B6}" type="datetimeFigureOut">
              <a:rPr lang="en-US" smtClean="0"/>
              <a:pPr/>
              <a:t>7/24/2019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285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6076-36A8-471E-A2A9-2434A71A66B6}" type="datetimeFigureOut">
              <a:rPr lang="en-US" smtClean="0"/>
              <a:pPr/>
              <a:t>7/24/2019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215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6076-36A8-471E-A2A9-2434A71A66B6}" type="datetimeFigureOut">
              <a:rPr lang="en-US" smtClean="0"/>
              <a:pPr/>
              <a:t>7/24/2019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994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6076-36A8-471E-A2A9-2434A71A66B6}" type="datetimeFigureOut">
              <a:rPr lang="en-US" smtClean="0"/>
              <a:pPr/>
              <a:t>7/24/2019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168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6BE6076-36A8-471E-A2A9-2434A71A66B6}" type="datetimeFigureOut">
              <a:rPr lang="en-US" smtClean="0"/>
              <a:pPr/>
              <a:t>7/24/2019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0089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  <p:sldLayoutId id="2147483701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diane.sparks@ucmail.uc.edu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laurapb2@vt.edu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emf"/><Relationship Id="rId4" Type="http://schemas.openxmlformats.org/officeDocument/2006/relationships/hyperlink" Target="mailto:murreltm@ucmail.uc.edu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1669868"/>
            <a:ext cx="6620968" cy="3329581"/>
          </a:xfrm>
        </p:spPr>
        <p:txBody>
          <a:bodyPr/>
          <a:lstStyle/>
          <a:p>
            <a:pPr algn="ctr"/>
            <a:r>
              <a:rPr lang="en-US" sz="4800" dirty="0"/>
              <a:t>Coordinator Webinar and Round Table Discussion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5310780"/>
            <a:ext cx="6620968" cy="328019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JULY 24, 2019</a:t>
            </a:r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43200" y="1021079"/>
            <a:ext cx="3276600" cy="74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9724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Project Updates</a:t>
            </a:r>
            <a:br>
              <a:rPr lang="en-US" dirty="0" smtClean="0"/>
            </a:br>
            <a:r>
              <a:rPr lang="en-US" dirty="0" smtClean="0"/>
              <a:t>SATURN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2209800"/>
            <a:ext cx="8791401" cy="4038606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Study Project Managers</a:t>
            </a:r>
            <a:r>
              <a:rPr lang="en-US" dirty="0"/>
              <a:t>:  </a:t>
            </a:r>
            <a:r>
              <a:rPr lang="en-US" dirty="0" smtClean="0"/>
              <a:t>  Kimberlee </a:t>
            </a:r>
            <a:r>
              <a:rPr lang="en-US" dirty="0"/>
              <a:t>Bernstein, BS, CCRP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Study Investigator:             </a:t>
            </a:r>
            <a:r>
              <a:rPr lang="en-US" dirty="0" err="1" smtClean="0"/>
              <a:t>Magdy</a:t>
            </a:r>
            <a:r>
              <a:rPr lang="en-US" dirty="0" smtClean="0"/>
              <a:t> </a:t>
            </a:r>
            <a:r>
              <a:rPr lang="en-US" dirty="0" err="1" smtClean="0"/>
              <a:t>Selim</a:t>
            </a:r>
            <a:r>
              <a:rPr lang="en-US" dirty="0" smtClean="0"/>
              <a:t>, MD, PhD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Data Managers:   </a:t>
            </a:r>
            <a:r>
              <a:rPr lang="en-US" dirty="0"/>
              <a:t> </a:t>
            </a:r>
            <a:r>
              <a:rPr lang="en-US" dirty="0" smtClean="0"/>
              <a:t>             </a:t>
            </a:r>
            <a:r>
              <a:rPr lang="en-US" dirty="0" err="1"/>
              <a:t>Kavita</a:t>
            </a:r>
            <a:r>
              <a:rPr lang="en-US" dirty="0"/>
              <a:t> Patel, BS, RN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7600" y="381000"/>
            <a:ext cx="1276997" cy="957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06769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710" y="76200"/>
            <a:ext cx="7055380" cy="762000"/>
          </a:xfrm>
        </p:spPr>
        <p:txBody>
          <a:bodyPr/>
          <a:lstStyle/>
          <a:p>
            <a:pPr algn="ctr"/>
            <a:r>
              <a:rPr lang="en-US" dirty="0" smtClean="0"/>
              <a:t>       NCC/NINDS </a:t>
            </a:r>
            <a:r>
              <a:rPr lang="en-US" sz="3600" dirty="0" smtClean="0"/>
              <a:t>Updates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91662"/>
            <a:ext cx="9144000" cy="5266338"/>
          </a:xfrm>
        </p:spPr>
        <p:txBody>
          <a:bodyPr>
            <a:normAutofit fontScale="32500" lnSpcReduction="20000"/>
          </a:bodyPr>
          <a:lstStyle/>
          <a:p>
            <a:pPr marL="0" indent="0" algn="ctr">
              <a:buNone/>
            </a:pPr>
            <a:endParaRPr lang="en-US" sz="2000" b="1" u="sng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5500" b="1" u="sng" dirty="0" smtClean="0">
                <a:solidFill>
                  <a:schemeClr val="tx1"/>
                </a:solidFill>
              </a:rPr>
              <a:t>The National Coordinating Center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900" dirty="0" smtClean="0">
                <a:solidFill>
                  <a:schemeClr val="tx1"/>
                </a:solidFill>
              </a:rPr>
              <a:t>	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900" dirty="0" smtClean="0">
                <a:solidFill>
                  <a:schemeClr val="tx1"/>
                </a:solidFill>
              </a:rPr>
              <a:t>		</a:t>
            </a:r>
          </a:p>
          <a:p>
            <a:pPr marL="0" indent="0">
              <a:buNone/>
            </a:pPr>
            <a:r>
              <a:rPr lang="en-US" sz="2900" dirty="0" smtClean="0"/>
              <a:t>         			</a:t>
            </a:r>
            <a:r>
              <a:rPr lang="en-US" sz="5500" dirty="0" smtClean="0"/>
              <a:t>Joe Broderick, MPI   		</a:t>
            </a:r>
            <a:r>
              <a:rPr lang="en-US" sz="5500" dirty="0"/>
              <a:t> </a:t>
            </a:r>
            <a:r>
              <a:rPr lang="en-US" sz="5500" dirty="0" smtClean="0"/>
              <a:t>      Pooja Khatri, MPI 				</a:t>
            </a:r>
            <a:r>
              <a:rPr lang="en-US" sz="5500" dirty="0" smtClean="0">
                <a:solidFill>
                  <a:schemeClr val="tx1"/>
                </a:solidFill>
              </a:rPr>
              <a:t>	</a:t>
            </a:r>
          </a:p>
          <a:p>
            <a:pPr marL="0" indent="0">
              <a:buNone/>
            </a:pPr>
            <a:r>
              <a:rPr lang="en-US" sz="5500" dirty="0" smtClean="0">
                <a:solidFill>
                  <a:schemeClr val="tx1"/>
                </a:solidFill>
              </a:rPr>
              <a:t>         		Jamey Frasure, Director	</a:t>
            </a:r>
            <a:r>
              <a:rPr lang="en-US" sz="5500" dirty="0"/>
              <a:t> </a:t>
            </a:r>
            <a:r>
              <a:rPr lang="en-US" sz="5500" dirty="0" smtClean="0"/>
              <a:t>     Teresa Murrell-Bohn, Sr. Project Manager </a:t>
            </a:r>
          </a:p>
          <a:p>
            <a:pPr marL="0" indent="0">
              <a:buNone/>
            </a:pPr>
            <a:r>
              <a:rPr lang="en-US" sz="5500" dirty="0" smtClean="0"/>
              <a:t>             		Jeanne Sester, Ed </a:t>
            </a:r>
            <a:r>
              <a:rPr lang="en-US" sz="5500" dirty="0" err="1" smtClean="0"/>
              <a:t>Coord</a:t>
            </a:r>
            <a:r>
              <a:rPr lang="en-US" sz="5500" dirty="0" smtClean="0"/>
              <a:t>	</a:t>
            </a:r>
            <a:r>
              <a:rPr lang="en-US" sz="5500" dirty="0"/>
              <a:t> </a:t>
            </a:r>
            <a:r>
              <a:rPr lang="en-US" sz="5500" dirty="0" smtClean="0"/>
              <a:t>      Rose Beckmann, Administration</a:t>
            </a:r>
          </a:p>
          <a:p>
            <a:pPr marL="0" indent="0">
              <a:buNone/>
            </a:pPr>
            <a:r>
              <a:rPr lang="en-US" sz="5500" dirty="0" smtClean="0"/>
              <a:t>			Emily Stinson, Regulatory</a:t>
            </a:r>
            <a:r>
              <a:rPr lang="en-US" sz="5500" dirty="0" smtClean="0">
                <a:solidFill>
                  <a:schemeClr val="tx1"/>
                </a:solidFill>
              </a:rPr>
              <a:t>	</a:t>
            </a:r>
            <a:r>
              <a:rPr lang="en-US" sz="5500" dirty="0"/>
              <a:t> </a:t>
            </a:r>
            <a:r>
              <a:rPr lang="en-US" sz="5500" dirty="0" smtClean="0"/>
              <a:t>     Jen Golan, Regulatory</a:t>
            </a:r>
            <a:endParaRPr lang="en-US" sz="55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5500" dirty="0" smtClean="0">
                <a:solidFill>
                  <a:schemeClr val="tx1"/>
                </a:solidFill>
              </a:rPr>
              <a:t>			Diane Sparks, Contracts	</a:t>
            </a:r>
            <a:r>
              <a:rPr lang="en-US" sz="5500" dirty="0"/>
              <a:t> </a:t>
            </a:r>
            <a:r>
              <a:rPr lang="en-US" sz="5500" dirty="0" smtClean="0"/>
              <a:t>     Wren Hanson, Contracts </a:t>
            </a:r>
            <a:r>
              <a:rPr lang="en-US" sz="5500" dirty="0" smtClean="0">
                <a:solidFill>
                  <a:schemeClr val="tx1"/>
                </a:solidFill>
              </a:rPr>
              <a:t>	</a:t>
            </a:r>
          </a:p>
          <a:p>
            <a:pPr marL="0" indent="0">
              <a:buNone/>
            </a:pPr>
            <a:r>
              <a:rPr lang="en-US" sz="5500" dirty="0" smtClean="0"/>
              <a:t>			Keri Pinger, Finances		       Karen Rolf, Finances</a:t>
            </a:r>
            <a:endParaRPr lang="en-US" sz="5500" dirty="0"/>
          </a:p>
          <a:p>
            <a:pPr marL="0" indent="0">
              <a:buNone/>
            </a:pPr>
            <a:r>
              <a:rPr lang="en-US" sz="5500" dirty="0" smtClean="0"/>
              <a:t>			StrokeNet Central Pharmacy</a:t>
            </a:r>
          </a:p>
          <a:p>
            <a:pPr marL="0" indent="0">
              <a:buNone/>
            </a:pPr>
            <a:endParaRPr lang="en-US" sz="55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5500" dirty="0" smtClean="0"/>
              <a:t>		                                     	</a:t>
            </a:r>
            <a:r>
              <a:rPr lang="en-US" sz="5500" b="1" u="sng" dirty="0" smtClean="0"/>
              <a:t>The NINDS </a:t>
            </a:r>
          </a:p>
          <a:p>
            <a:pPr marL="0" indent="0">
              <a:buNone/>
            </a:pPr>
            <a:r>
              <a:rPr lang="en-US" sz="5500" dirty="0" smtClean="0"/>
              <a:t>							    Scott Janis, PhD</a:t>
            </a:r>
          </a:p>
          <a:p>
            <a:pPr marL="0" indent="0">
              <a:buNone/>
            </a:pPr>
            <a:r>
              <a:rPr lang="en-US" sz="5500" dirty="0" smtClean="0">
                <a:solidFill>
                  <a:schemeClr val="tx1"/>
                </a:solidFill>
              </a:rPr>
              <a:t>                                              	</a:t>
            </a:r>
            <a:r>
              <a:rPr lang="en-US" sz="5500" dirty="0"/>
              <a:t> </a:t>
            </a:r>
            <a:r>
              <a:rPr lang="en-US" sz="5500" dirty="0" smtClean="0"/>
              <a:t>Joanna </a:t>
            </a:r>
            <a:r>
              <a:rPr lang="en-US" sz="5500" dirty="0" err="1" smtClean="0"/>
              <a:t>Vivalda</a:t>
            </a:r>
            <a:r>
              <a:rPr lang="en-US" sz="5500" dirty="0" smtClean="0"/>
              <a:t>, RN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   		</a:t>
            </a:r>
          </a:p>
          <a:p>
            <a:pPr marL="0" indent="0">
              <a:buNone/>
            </a:pPr>
            <a:r>
              <a:rPr lang="en-US" dirty="0" smtClean="0"/>
              <a:t>							   </a:t>
            </a:r>
            <a:r>
              <a:rPr lang="en-US" sz="2000" dirty="0" smtClean="0">
                <a:solidFill>
                  <a:schemeClr val="tx1"/>
                </a:solidFill>
              </a:rPr>
              <a:t>	</a:t>
            </a: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	</a:t>
            </a:r>
          </a:p>
          <a:p>
            <a:pPr marL="0" indent="0">
              <a:buNone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337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7CCA6-8E96-4985-9255-6B63F38F0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MTAs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5975F9-F5DC-416A-AF5A-4DF357035F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b="1" dirty="0"/>
              <a:t>RCCs will continue to have MTAs</a:t>
            </a:r>
          </a:p>
          <a:p>
            <a:r>
              <a:rPr lang="en-US" b="1" dirty="0"/>
              <a:t>Satellites will no longer have MTAs</a:t>
            </a:r>
          </a:p>
          <a:p>
            <a:r>
              <a:rPr lang="en-US" b="1" dirty="0"/>
              <a:t>StrokeNet CIRB Reliance Agreements will be required to be fully executed to be trial eligible.</a:t>
            </a:r>
          </a:p>
          <a:p>
            <a:r>
              <a:rPr lang="en-US" b="1" dirty="0"/>
              <a:t>************************************************************************************</a:t>
            </a:r>
          </a:p>
          <a:p>
            <a:r>
              <a:rPr lang="en-US" b="1" u="sng" dirty="0"/>
              <a:t>INFORMATION NEEDED FOR ANNUAL REPORT OR CHANGE</a:t>
            </a:r>
            <a:endParaRPr lang="en-US" dirty="0"/>
          </a:p>
          <a:p>
            <a:pPr marL="385763" indent="-385763">
              <a:buFont typeface="+mj-lt"/>
              <a:buAutoNum type="arabicPeriod"/>
            </a:pP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RCC (WebDCU# and name)</a:t>
            </a:r>
            <a:endParaRPr lang="en-US" dirty="0"/>
          </a:p>
          <a:p>
            <a:pPr marL="728663" lvl="1" indent="-385763">
              <a:buFont typeface="+mj-lt"/>
              <a:buAutoNum type="alphaLcParenR"/>
            </a:pPr>
            <a:r>
              <a:rPr lang="en-US" b="1" dirty="0"/>
              <a:t>RCC PI</a:t>
            </a:r>
            <a:endParaRPr lang="en-US" dirty="0"/>
          </a:p>
          <a:p>
            <a:pPr marL="728663" lvl="1" indent="-385763">
              <a:buFont typeface="+mj-lt"/>
              <a:buAutoNum type="alphaLcParenR"/>
            </a:pPr>
            <a:r>
              <a:rPr lang="en-US" b="1" dirty="0"/>
              <a:t>RCC Coordinator</a:t>
            </a:r>
            <a:endParaRPr lang="en-US" dirty="0"/>
          </a:p>
          <a:p>
            <a:pPr marL="385763" indent="-385763">
              <a:buFont typeface="+mj-lt"/>
              <a:buAutoNum type="arabicPeriod"/>
            </a:pPr>
            <a:r>
              <a:rPr lang="en-US" b="1" dirty="0"/>
              <a:t>RCC Clinical Performing Sites (WebDCU# and name) (If new just state “NEW”) </a:t>
            </a:r>
            <a:endParaRPr lang="en-US" dirty="0"/>
          </a:p>
          <a:p>
            <a:pPr marL="385763" indent="-385763">
              <a:buFont typeface="+mj-lt"/>
              <a:buAutoNum type="arabicPeriod"/>
            </a:pPr>
            <a:r>
              <a:rPr lang="en-US" b="1" dirty="0"/>
              <a:t>RCC Satellites (WebDCU# and name) (If new just state “NEW”)</a:t>
            </a:r>
            <a:endParaRPr lang="en-US" dirty="0"/>
          </a:p>
          <a:p>
            <a:pPr marL="728663" lvl="1" indent="-385763">
              <a:buFont typeface="+mj-lt"/>
              <a:buAutoNum type="alphaLcParenR"/>
            </a:pPr>
            <a:r>
              <a:rPr lang="en-US" b="1" dirty="0"/>
              <a:t>RCC Satellite PI</a:t>
            </a:r>
            <a:endParaRPr lang="en-US" dirty="0"/>
          </a:p>
          <a:p>
            <a:pPr marL="728663" lvl="1" indent="-385763">
              <a:buFont typeface="+mj-lt"/>
              <a:buAutoNum type="alphaLcParenR"/>
            </a:pPr>
            <a:r>
              <a:rPr lang="en-US" b="1" dirty="0"/>
              <a:t>RCC Satellite Coordinator</a:t>
            </a:r>
            <a:endParaRPr lang="en-US" dirty="0"/>
          </a:p>
          <a:p>
            <a:pPr marL="385763" indent="-385763">
              <a:buFont typeface="+mj-lt"/>
              <a:buAutoNum type="arabicPeriod"/>
            </a:pPr>
            <a:r>
              <a:rPr lang="en-US" b="1" dirty="0"/>
              <a:t>RCC Satellite Clinical Performing Sites (WebDCU# and name) (If new just state “NEW”)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1103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7E4B48-0A5F-42E3-9551-560E659C1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0"/>
            <a:ext cx="7886700" cy="516119"/>
          </a:xfrm>
        </p:spPr>
        <p:txBody>
          <a:bodyPr>
            <a:noAutofit/>
          </a:bodyPr>
          <a:lstStyle/>
          <a:p>
            <a:pPr algn="ctr"/>
            <a:r>
              <a:rPr lang="en-US" sz="2400" b="1" u="sng" dirty="0"/>
              <a:t>PROCESS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BF7FD5-54FE-46FC-8223-949A724333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381000"/>
            <a:ext cx="7886700" cy="6324600"/>
          </a:xfrm>
        </p:spPr>
        <p:txBody>
          <a:bodyPr>
            <a:noAutofit/>
          </a:bodyPr>
          <a:lstStyle/>
          <a:p>
            <a:pPr marL="385763" indent="-385763">
              <a:lnSpc>
                <a:spcPct val="120000"/>
              </a:lnSpc>
              <a:spcBef>
                <a:spcPts val="900"/>
              </a:spcBef>
              <a:buFont typeface="+mj-lt"/>
              <a:buAutoNum type="arabicPeriod"/>
            </a:pPr>
            <a:r>
              <a:rPr lang="en-US" sz="1200" b="1" u="sng" dirty="0"/>
              <a:t>Send an email </a:t>
            </a:r>
            <a:r>
              <a:rPr lang="en-US" sz="1200" dirty="0"/>
              <a:t>to Diane Sparks, NCC Contracts Manager, Legal Liaison </a:t>
            </a:r>
            <a:r>
              <a:rPr lang="en-US" sz="1200" u="sng" dirty="0">
                <a:hlinkClick r:id="rId2"/>
              </a:rPr>
              <a:t>diane.sparks@ucmail.uc.edu</a:t>
            </a:r>
            <a:r>
              <a:rPr lang="en-US" sz="1200" dirty="0"/>
              <a:t> </a:t>
            </a:r>
          </a:p>
          <a:p>
            <a:pPr marL="385763" indent="-385763">
              <a:lnSpc>
                <a:spcPct val="120000"/>
              </a:lnSpc>
              <a:spcBef>
                <a:spcPts val="900"/>
              </a:spcBef>
              <a:buFont typeface="+mj-lt"/>
              <a:buAutoNum type="arabicPeriod"/>
            </a:pPr>
            <a:r>
              <a:rPr lang="en-US" sz="1200" b="1" u="sng" dirty="0"/>
              <a:t>Annually</a:t>
            </a:r>
            <a:r>
              <a:rPr lang="en-US" sz="1200" dirty="0"/>
              <a:t> - and for </a:t>
            </a:r>
            <a:r>
              <a:rPr lang="en-US" sz="1200" b="1" u="sng" dirty="0"/>
              <a:t>any changes </a:t>
            </a:r>
            <a:endParaRPr lang="en-US" sz="1200" dirty="0"/>
          </a:p>
          <a:p>
            <a:pPr marL="385763" indent="-385763">
              <a:lnSpc>
                <a:spcPct val="120000"/>
              </a:lnSpc>
              <a:spcBef>
                <a:spcPts val="900"/>
              </a:spcBef>
              <a:buFont typeface="+mj-lt"/>
              <a:buAutoNum type="arabicPeriod"/>
            </a:pPr>
            <a:r>
              <a:rPr lang="en-US" sz="1200" b="1" u="sng" dirty="0">
                <a:solidFill>
                  <a:srgbClr val="FF0000"/>
                </a:solidFill>
              </a:rPr>
              <a:t>RCC or Satellite PI </a:t>
            </a:r>
            <a:r>
              <a:rPr lang="en-US" sz="1200" b="1" u="sng" dirty="0"/>
              <a:t>or Coordinator change. Don’t forget to update WebDCU for these changes. </a:t>
            </a:r>
            <a:endParaRPr lang="en-US" sz="1200" dirty="0"/>
          </a:p>
          <a:p>
            <a:pPr marL="385763" indent="-385763">
              <a:lnSpc>
                <a:spcPct val="120000"/>
              </a:lnSpc>
              <a:spcBef>
                <a:spcPts val="900"/>
              </a:spcBef>
              <a:buFont typeface="+mj-lt"/>
              <a:buAutoNum type="arabicPeriod"/>
            </a:pPr>
            <a:r>
              <a:rPr lang="en-US" sz="1200" b="1" u="sng" dirty="0"/>
              <a:t>Satellite or CPS Bought out </a:t>
            </a:r>
            <a:endParaRPr lang="en-US" sz="1200" dirty="0"/>
          </a:p>
          <a:p>
            <a:pPr marL="385763" indent="-385763">
              <a:lnSpc>
                <a:spcPct val="120000"/>
              </a:lnSpc>
              <a:spcBef>
                <a:spcPts val="900"/>
              </a:spcBef>
              <a:buFont typeface="+mj-lt"/>
              <a:buAutoNum type="arabicPeriod"/>
            </a:pPr>
            <a:r>
              <a:rPr lang="en-US" sz="1200" b="1" u="sng" dirty="0"/>
              <a:t>Mergers &amp; Acquisitions </a:t>
            </a:r>
            <a:endParaRPr lang="en-US" sz="1200" dirty="0"/>
          </a:p>
          <a:p>
            <a:pPr marL="385763" indent="-385763">
              <a:lnSpc>
                <a:spcPct val="120000"/>
              </a:lnSpc>
              <a:spcBef>
                <a:spcPts val="900"/>
              </a:spcBef>
              <a:buFont typeface="+mj-lt"/>
              <a:buAutoNum type="arabicPeriod"/>
            </a:pPr>
            <a:r>
              <a:rPr lang="en-US" sz="1200" b="1" u="sng" dirty="0"/>
              <a:t>Satellite or CPS name changes (frequently happens with large donation that includes donor naming rights)</a:t>
            </a:r>
            <a:endParaRPr lang="en-US" sz="1200" dirty="0"/>
          </a:p>
          <a:p>
            <a:pPr marL="385763" indent="-385763">
              <a:lnSpc>
                <a:spcPct val="120000"/>
              </a:lnSpc>
              <a:spcBef>
                <a:spcPts val="900"/>
              </a:spcBef>
              <a:buFont typeface="+mj-lt"/>
              <a:buAutoNum type="arabicPeriod"/>
            </a:pPr>
            <a:r>
              <a:rPr lang="en-US" sz="1200" b="1" u="sng" dirty="0"/>
              <a:t>Additional Clinical Performing Sites </a:t>
            </a:r>
            <a:endParaRPr lang="en-US" sz="1200" dirty="0"/>
          </a:p>
          <a:p>
            <a:pPr marL="385763" indent="-385763">
              <a:lnSpc>
                <a:spcPct val="120000"/>
              </a:lnSpc>
              <a:spcBef>
                <a:spcPts val="900"/>
              </a:spcBef>
              <a:buFont typeface="+mj-lt"/>
              <a:buAutoNum type="arabicPeriod"/>
            </a:pPr>
            <a:r>
              <a:rPr lang="en-US" sz="1200" b="1" u="sng" dirty="0">
                <a:solidFill>
                  <a:srgbClr val="FF0000"/>
                </a:solidFill>
              </a:rPr>
              <a:t>New Satellites </a:t>
            </a:r>
            <a:r>
              <a:rPr lang="en-US" sz="1200" b="1" u="sng" dirty="0"/>
              <a:t>(check with the NCC (Diane Sparks) prior to telling the Satellite they are part of StrokeNet (she will need the DUNS# of the entity that does the contracting for federally sponsored research and the FWA number or numbers)</a:t>
            </a:r>
            <a:r>
              <a:rPr lang="en-US" sz="1200" b="1" dirty="0"/>
              <a:t>. Once she has cleared them, you can congratulate them.</a:t>
            </a:r>
            <a:endParaRPr lang="en-US" sz="1200" dirty="0"/>
          </a:p>
          <a:p>
            <a:pPr marL="385763" indent="-385763">
              <a:lnSpc>
                <a:spcPct val="120000"/>
              </a:lnSpc>
              <a:spcBef>
                <a:spcPts val="900"/>
              </a:spcBef>
              <a:buFont typeface="+mj-lt"/>
              <a:buAutoNum type="arabicPeriod"/>
            </a:pPr>
            <a:r>
              <a:rPr lang="en-US" sz="1200" b="1" u="sng" dirty="0">
                <a:solidFill>
                  <a:srgbClr val="FF0000"/>
                </a:solidFill>
              </a:rPr>
              <a:t>The NCC (Diane Sparks) will communicate with the NDMC (Jessica Griffin) regarding the changes</a:t>
            </a:r>
            <a:r>
              <a:rPr lang="en-US" sz="1200" dirty="0"/>
              <a:t>. (Allow a month to 6 weeks for changes to be reflected in WebDCU. Their first priority is getting the new trials programed.)</a:t>
            </a:r>
          </a:p>
          <a:p>
            <a:pPr marL="385763" indent="-385763">
              <a:lnSpc>
                <a:spcPct val="120000"/>
              </a:lnSpc>
              <a:spcBef>
                <a:spcPts val="900"/>
              </a:spcBef>
              <a:buFont typeface="+mj-lt"/>
              <a:buAutoNum type="arabicPeriod"/>
            </a:pPr>
            <a:r>
              <a:rPr lang="en-US" sz="1200" b="1" u="sng" dirty="0">
                <a:solidFill>
                  <a:srgbClr val="FF0000"/>
                </a:solidFill>
              </a:rPr>
              <a:t>If a trial is adding “Out-of-Network” sites</a:t>
            </a:r>
            <a:r>
              <a:rPr lang="en-US" sz="1200" b="1" dirty="0">
                <a:solidFill>
                  <a:srgbClr val="FF0000"/>
                </a:solidFill>
              </a:rPr>
              <a:t>, the NCC </a:t>
            </a:r>
            <a:r>
              <a:rPr lang="en-US" sz="1200" b="1" u="sng" dirty="0">
                <a:solidFill>
                  <a:srgbClr val="FF0000"/>
                </a:solidFill>
              </a:rPr>
              <a:t>(Diane Sparks) </a:t>
            </a:r>
            <a:r>
              <a:rPr lang="en-US" sz="1200" b="1" dirty="0">
                <a:solidFill>
                  <a:srgbClr val="FF0000"/>
                </a:solidFill>
              </a:rPr>
              <a:t>will communicate with WebDCU regarding those </a:t>
            </a:r>
            <a:r>
              <a:rPr lang="en-US" sz="1200" b="1" u="sng" dirty="0">
                <a:solidFill>
                  <a:srgbClr val="FF0000"/>
                </a:solidFill>
              </a:rPr>
              <a:t>“Out-of-Network” sites</a:t>
            </a:r>
            <a:r>
              <a:rPr lang="en-US" sz="1200" b="1" dirty="0">
                <a:solidFill>
                  <a:srgbClr val="FF0000"/>
                </a:solidFill>
              </a:rPr>
              <a:t> and which trial(s) they will be participating in.</a:t>
            </a:r>
            <a:r>
              <a:rPr lang="en-US" sz="1200" b="1" dirty="0"/>
              <a:t> </a:t>
            </a:r>
            <a:r>
              <a:rPr lang="en-US" sz="1200" dirty="0"/>
              <a:t>(Allow a month to 6 weeks for changes to be reflected in WebDCU. Their first priority is getting the new trials programed.)</a:t>
            </a:r>
          </a:p>
          <a:p>
            <a:pPr marL="385763" indent="-385763">
              <a:lnSpc>
                <a:spcPct val="120000"/>
              </a:lnSpc>
              <a:spcBef>
                <a:spcPts val="900"/>
              </a:spcBef>
              <a:buFont typeface="+mj-lt"/>
              <a:buAutoNum type="arabicPeriod"/>
            </a:pPr>
            <a:r>
              <a:rPr lang="en-US" sz="1200" b="1" u="sng" dirty="0">
                <a:solidFill>
                  <a:srgbClr val="FF0000"/>
                </a:solidFill>
              </a:rPr>
              <a:t>If an “Out-of-Network” site</a:t>
            </a:r>
            <a:r>
              <a:rPr lang="en-US" sz="1200" b="1" dirty="0">
                <a:solidFill>
                  <a:srgbClr val="FF0000"/>
                </a:solidFill>
              </a:rPr>
              <a:t> becomes a Satellite of a RCC, the NCC </a:t>
            </a:r>
            <a:r>
              <a:rPr lang="en-US" sz="1200" b="1" u="sng" dirty="0">
                <a:solidFill>
                  <a:srgbClr val="FF0000"/>
                </a:solidFill>
              </a:rPr>
              <a:t>(Diane Sparks) </a:t>
            </a:r>
            <a:r>
              <a:rPr lang="en-US" sz="1200" b="1" dirty="0">
                <a:solidFill>
                  <a:srgbClr val="FF0000"/>
                </a:solidFill>
              </a:rPr>
              <a:t>will communicate with the WebDCU regarding that change. </a:t>
            </a:r>
            <a:r>
              <a:rPr lang="en-US" sz="1200" dirty="0"/>
              <a:t>(Allow a month to 6 weeks for changes to be reflected in WebDCU. Their first priority is getting the new trials programed.)</a:t>
            </a:r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2731658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Data Management Center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853248"/>
            <a:ext cx="7386954" cy="4928551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                      </a:t>
            </a:r>
            <a:r>
              <a:rPr lang="en-US" sz="2400" dirty="0" err="1" smtClean="0"/>
              <a:t>WebDCU</a:t>
            </a:r>
            <a:r>
              <a:rPr lang="en-US" sz="2400" dirty="0" smtClean="0"/>
              <a:t>™/NDMC Team:</a:t>
            </a:r>
          </a:p>
          <a:p>
            <a:pPr marL="0" indent="0">
              <a:buNone/>
            </a:pPr>
            <a:r>
              <a:rPr lang="en-US" dirty="0" smtClean="0"/>
              <a:t>                                      Yuko Palesch, MS, PhD, MPI								</a:t>
            </a:r>
            <a:endParaRPr lang="en-US" sz="1000" dirty="0" smtClean="0"/>
          </a:p>
          <a:p>
            <a:pPr marL="0" indent="0">
              <a:buNone/>
            </a:pPr>
            <a:r>
              <a:rPr lang="en-US" dirty="0" smtClean="0"/>
              <a:t>                                      </a:t>
            </a:r>
            <a:r>
              <a:rPr lang="en-US" dirty="0" err="1" smtClean="0"/>
              <a:t>Wenle</a:t>
            </a:r>
            <a:r>
              <a:rPr lang="en-US" dirty="0" smtClean="0"/>
              <a:t> Zhao, PhD,  MPI</a:t>
            </a:r>
          </a:p>
          <a:p>
            <a:pPr marL="0" indent="0">
              <a:buNone/>
            </a:pPr>
            <a:endParaRPr lang="en-US" sz="1000" dirty="0" smtClean="0"/>
          </a:p>
          <a:p>
            <a:pPr marL="0" indent="0">
              <a:buNone/>
            </a:pPr>
            <a:r>
              <a:rPr lang="en-US" dirty="0" smtClean="0"/>
              <a:t>                   Catherine Dillon, MS, Operations Manager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Jessica Griffin, BS, CCRP, Project Manager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1393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2018 Site Clinical Profile Annual Survey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dirty="0"/>
              <a:t>The Site Clinical Profile Annual Survey for 2018 is now ready for data entry in WebDCU! </a:t>
            </a:r>
            <a:r>
              <a:rPr lang="en-US" dirty="0" smtClean="0"/>
              <a:t>Please </a:t>
            </a:r>
            <a:r>
              <a:rPr lang="en-US" dirty="0"/>
              <a:t>start working on completing this survey for each of the sites under your RCC. </a:t>
            </a: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>
              <a:buNone/>
            </a:pPr>
            <a:r>
              <a:rPr lang="en-US" u="sng" dirty="0" smtClean="0"/>
              <a:t>Reminders</a:t>
            </a:r>
            <a:r>
              <a:rPr lang="en-US" dirty="0" smtClean="0"/>
              <a:t>:</a:t>
            </a:r>
          </a:p>
          <a:p>
            <a:r>
              <a:rPr lang="en-US" dirty="0" smtClean="0"/>
              <a:t>Data entered </a:t>
            </a:r>
            <a:r>
              <a:rPr lang="en-US" dirty="0"/>
              <a:t>on these surveys are used for feasibility and site selection purposes. </a:t>
            </a:r>
            <a:endParaRPr lang="en-US" dirty="0" smtClean="0"/>
          </a:p>
          <a:p>
            <a:r>
              <a:rPr lang="en-US" dirty="0" smtClean="0"/>
              <a:t>Data entered </a:t>
            </a:r>
            <a:r>
              <a:rPr lang="en-US" dirty="0"/>
              <a:t>on these surveys should be for the 2018 calendar year</a:t>
            </a:r>
            <a:r>
              <a:rPr lang="en-US" dirty="0" smtClean="0"/>
              <a:t>.</a:t>
            </a:r>
          </a:p>
          <a:p>
            <a:r>
              <a:rPr lang="en-US" dirty="0" smtClean="0"/>
              <a:t>2016 </a:t>
            </a:r>
            <a:r>
              <a:rPr lang="en-US" dirty="0"/>
              <a:t>survey is still available for viewing in WebDCU in case you need to refer back to what was entered for a site that year.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8751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CIRB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457200" y="1600200"/>
            <a:ext cx="9144000" cy="4724406"/>
          </a:xfrm>
        </p:spPr>
        <p:txBody>
          <a:bodyPr/>
          <a:lstStyle/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                               </a:t>
            </a:r>
            <a:r>
              <a:rPr lang="en-US" sz="2800" dirty="0" smtClean="0"/>
              <a:t>CIRB Team Members</a:t>
            </a:r>
            <a:r>
              <a:rPr lang="en-US" dirty="0" smtClean="0"/>
              <a:t>:  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                                   Michael Linke, PhD, CIP, CIRB Chair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		   Sue Roll, RN, BSN, CIRB Liaison</a:t>
            </a:r>
          </a:p>
          <a:p>
            <a:pPr marL="0" indent="0">
              <a:buNone/>
            </a:pPr>
            <a:r>
              <a:rPr lang="en-US" dirty="0" smtClean="0"/>
              <a:t>                                          Keeley Hendrix, CIRB Coordinator</a:t>
            </a:r>
          </a:p>
          <a:p>
            <a:pPr marL="0" indent="0">
              <a:buNone/>
            </a:pPr>
            <a:r>
              <a:rPr lang="en-US" dirty="0" smtClean="0"/>
              <a:t>                                         Jo Ann </a:t>
            </a:r>
            <a:r>
              <a:rPr lang="en-US" dirty="0" err="1" smtClean="0"/>
              <a:t>Behrle</a:t>
            </a:r>
            <a:r>
              <a:rPr lang="en-US" dirty="0" smtClean="0"/>
              <a:t>, CIRB HPA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2823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766482"/>
          </a:xfrm>
        </p:spPr>
        <p:txBody>
          <a:bodyPr/>
          <a:lstStyle/>
          <a:p>
            <a:pPr algn="ctr"/>
            <a:r>
              <a:rPr lang="en-US" sz="3200" dirty="0" smtClean="0"/>
              <a:t>Roundtable Discussion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8915400" cy="51816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smtClean="0"/>
              <a:t>Today’s Roundtable Discussion: </a:t>
            </a:r>
          </a:p>
          <a:p>
            <a:pPr marL="0" indent="0">
              <a:buNone/>
            </a:pPr>
            <a:r>
              <a:rPr lang="en-US" sz="1800" b="1" dirty="0" smtClean="0"/>
              <a:t>                Improving </a:t>
            </a:r>
            <a:r>
              <a:rPr lang="en-US" sz="1800" b="1" dirty="0"/>
              <a:t>the CIRB Submission Process 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Hosts: </a:t>
            </a:r>
          </a:p>
          <a:p>
            <a:r>
              <a:rPr lang="en-US" sz="1800" dirty="0"/>
              <a:t>Nichole </a:t>
            </a:r>
            <a:r>
              <a:rPr lang="en-US" sz="1800" dirty="0" err="1"/>
              <a:t>Gallatti</a:t>
            </a:r>
            <a:r>
              <a:rPr lang="en-US" sz="1800" dirty="0"/>
              <a:t>, </a:t>
            </a:r>
            <a:r>
              <a:rPr lang="en-US" sz="1800" dirty="0" err="1"/>
              <a:t>M.S.Ed</a:t>
            </a:r>
            <a:r>
              <a:rPr lang="en-US" sz="1800" dirty="0"/>
              <a:t>, CCRP</a:t>
            </a:r>
          </a:p>
          <a:p>
            <a:pPr marL="0" indent="0">
              <a:buNone/>
            </a:pPr>
            <a:r>
              <a:rPr lang="en-US" sz="1800" dirty="0"/>
              <a:t>Stroke Clinical Trials Project Coordinator</a:t>
            </a:r>
          </a:p>
          <a:p>
            <a:pPr marL="0" indent="0">
              <a:buNone/>
            </a:pPr>
            <a:r>
              <a:rPr lang="en-US" sz="1800" dirty="0"/>
              <a:t>The Greater Philadelphia NIH StrokeNet (GPNSN)</a:t>
            </a:r>
          </a:p>
          <a:p>
            <a:pPr marL="0" indent="0">
              <a:buNone/>
            </a:pPr>
            <a:r>
              <a:rPr lang="en-US" sz="1800" dirty="0"/>
              <a:t>University of Pennsylvania </a:t>
            </a:r>
          </a:p>
          <a:p>
            <a:pPr marL="0" indent="0">
              <a:buNone/>
            </a:pPr>
            <a:endParaRPr lang="en-US" sz="1800" dirty="0" smtClean="0"/>
          </a:p>
          <a:p>
            <a:r>
              <a:rPr lang="en-US" sz="1800" dirty="0"/>
              <a:t>Jason Weimer</a:t>
            </a:r>
          </a:p>
          <a:p>
            <a:pPr marL="0" indent="0">
              <a:buNone/>
            </a:pPr>
            <a:r>
              <a:rPr lang="en-US" sz="1800" dirty="0"/>
              <a:t>Program Coordinator</a:t>
            </a:r>
          </a:p>
          <a:p>
            <a:pPr marL="0" indent="0">
              <a:buNone/>
            </a:pPr>
            <a:r>
              <a:rPr lang="en-US" sz="1800" dirty="0"/>
              <a:t>NIH StrokeNet Regional Coordinating Center</a:t>
            </a:r>
          </a:p>
          <a:p>
            <a:pPr marL="0" indent="0">
              <a:buNone/>
            </a:pPr>
            <a:r>
              <a:rPr lang="en-US" sz="1800" dirty="0"/>
              <a:t>University of Pittsburgh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07665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dirty="0" smtClean="0"/>
              <a:t>General Information</a:t>
            </a:r>
            <a:br>
              <a:rPr lang="en-US" sz="2800" dirty="0" smtClean="0"/>
            </a:br>
            <a:r>
              <a:rPr lang="en-US" sz="2800" dirty="0" smtClean="0"/>
              <a:t>and Reminders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1"/>
            <a:ext cx="8991600" cy="4800606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Site Survey due August 1</a:t>
            </a:r>
            <a:r>
              <a:rPr lang="en-US" baseline="30000" dirty="0" smtClean="0"/>
              <a:t>st</a:t>
            </a:r>
            <a:r>
              <a:rPr lang="en-US" dirty="0" smtClean="0"/>
              <a:t>.</a:t>
            </a:r>
          </a:p>
          <a:p>
            <a:r>
              <a:rPr lang="en-US" dirty="0" smtClean="0"/>
              <a:t>Presenters for upcoming Meetings/Coordinators Calls.</a:t>
            </a:r>
          </a:p>
          <a:p>
            <a:r>
              <a:rPr lang="en-US" dirty="0" smtClean="0"/>
              <a:t>StrokeNet National Meeting in-person meeting Oct 29th, 2019.</a:t>
            </a:r>
          </a:p>
          <a:p>
            <a:r>
              <a:rPr lang="en-US" dirty="0" smtClean="0"/>
              <a:t>StrokeNet Meet and Greet Night before National Meeting Oct 28th.</a:t>
            </a:r>
          </a:p>
          <a:p>
            <a:r>
              <a:rPr lang="en-US" dirty="0" smtClean="0"/>
              <a:t>Future </a:t>
            </a:r>
            <a:r>
              <a:rPr lang="en-US" dirty="0"/>
              <a:t>calls to allow sites to present their RCC’s.</a:t>
            </a:r>
          </a:p>
          <a:p>
            <a:r>
              <a:rPr lang="en-US" dirty="0"/>
              <a:t>Topics or presenters for the Atlanta Meeting.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6257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8911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710" y="152400"/>
            <a:ext cx="7055380" cy="1700848"/>
          </a:xfrm>
        </p:spPr>
        <p:txBody>
          <a:bodyPr/>
          <a:lstStyle/>
          <a:p>
            <a:pPr algn="ctr"/>
            <a:r>
              <a:rPr lang="en-US" sz="3200" dirty="0" smtClean="0"/>
              <a:t>Coordinator Call</a:t>
            </a:r>
            <a:br>
              <a:rPr lang="en-US" sz="3200" dirty="0" smtClean="0"/>
            </a:br>
            <a:r>
              <a:rPr lang="en-US" sz="3200" dirty="0" smtClean="0"/>
              <a:t>Announcements and Reminders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3999"/>
            <a:ext cx="8763000" cy="533400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Next Coordinator Call August 28th, 2019</a:t>
            </a:r>
          </a:p>
          <a:p>
            <a:r>
              <a:rPr lang="en-US" dirty="0" smtClean="0"/>
              <a:t>Today’s Roundtable Hosts: To join Coordinator Webinars: https://nihstrokenet.adobeconnect.com/coordinator/ Please enter as a guest, then add your first and last name or email address. For Audio: Dial-In Number: (877) 621-0220 Passcode 434578.</a:t>
            </a:r>
          </a:p>
          <a:p>
            <a:r>
              <a:rPr lang="en-US" dirty="0"/>
              <a:t>RCC presentations 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Upcoming StrokeNet Meetings:</a:t>
            </a:r>
          </a:p>
          <a:p>
            <a:r>
              <a:rPr lang="en-US" dirty="0" smtClean="0"/>
              <a:t>The in-person StrokeNet meeting will be Oct. 29th, 2019. Atlanta Georgia.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0486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Project Updates</a:t>
            </a:r>
            <a:br>
              <a:rPr lang="en-US" smtClean="0"/>
            </a:br>
            <a:r>
              <a:rPr lang="en-US" smtClean="0"/>
              <a:t>CREST-2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53248"/>
            <a:ext cx="8610600" cy="4395158"/>
          </a:xfrm>
        </p:spPr>
        <p:txBody>
          <a:bodyPr/>
          <a:lstStyle/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Study Project Manager:  Kassondra Guzman, BS</a:t>
            </a:r>
          </a:p>
          <a:p>
            <a:pPr marL="0" indent="0">
              <a:buNone/>
            </a:pPr>
            <a:r>
              <a:rPr lang="en-US" dirty="0" smtClean="0"/>
              <a:t>     </a:t>
            </a:r>
          </a:p>
          <a:p>
            <a:pPr marL="0" indent="0">
              <a:buNone/>
            </a:pPr>
            <a:r>
              <a:rPr lang="en-US" dirty="0" smtClean="0"/>
              <a:t>Study Investigators:   </a:t>
            </a:r>
            <a:r>
              <a:rPr lang="en-US" dirty="0"/>
              <a:t> </a:t>
            </a:r>
            <a:r>
              <a:rPr lang="en-US" dirty="0" smtClean="0"/>
              <a:t>      Tom </a:t>
            </a:r>
            <a:r>
              <a:rPr lang="en-US" dirty="0" err="1" smtClean="0"/>
              <a:t>Brott</a:t>
            </a:r>
            <a:r>
              <a:rPr lang="en-US" dirty="0" smtClean="0"/>
              <a:t>, MD</a:t>
            </a:r>
          </a:p>
          <a:p>
            <a:pPr marL="0" indent="0">
              <a:buNone/>
            </a:pPr>
            <a:r>
              <a:rPr lang="en-US" dirty="0" smtClean="0"/>
              <a:t>					          James </a:t>
            </a:r>
            <a:r>
              <a:rPr lang="en-US" dirty="0" err="1" smtClean="0"/>
              <a:t>Meschia</a:t>
            </a:r>
            <a:r>
              <a:rPr lang="en-US" dirty="0" smtClean="0"/>
              <a:t>, MD</a:t>
            </a:r>
          </a:p>
          <a:p>
            <a:pPr marL="0" indent="0">
              <a:buNone/>
            </a:pPr>
            <a:r>
              <a:rPr lang="en-US" dirty="0" smtClean="0"/>
              <a:t>	</a:t>
            </a:r>
          </a:p>
          <a:p>
            <a:pPr marL="0" indent="0">
              <a:buNone/>
            </a:pPr>
            <a:r>
              <a:rPr lang="en-US" dirty="0" smtClean="0"/>
              <a:t>Data Managers:             University of Alabama 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2400" y="228600"/>
            <a:ext cx="626077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7136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Project Updates</a:t>
            </a:r>
            <a:br>
              <a:rPr lang="en-US" dirty="0" smtClean="0"/>
            </a:br>
            <a:r>
              <a:rPr lang="en-US" dirty="0" smtClean="0"/>
              <a:t>ARCADIA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53249"/>
            <a:ext cx="8991600" cy="5004752"/>
          </a:xfrm>
        </p:spPr>
        <p:txBody>
          <a:bodyPr/>
          <a:lstStyle/>
          <a:p>
            <a:endParaRPr lang="en-US" dirty="0" smtClean="0"/>
          </a:p>
          <a:p>
            <a:pPr marL="0" indent="0">
              <a:buNone/>
            </a:pPr>
            <a:r>
              <a:rPr lang="en-US" sz="1900" dirty="0" smtClean="0"/>
              <a:t>Study Project Managers: </a:t>
            </a:r>
            <a:r>
              <a:rPr lang="en-US" dirty="0" smtClean="0"/>
              <a:t>   Rebeca Aragón Garcia, BS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        Pam Plummer, MSN, RN, CCRC 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Study Investigators:           Mitch </a:t>
            </a:r>
            <a:r>
              <a:rPr lang="en-US" dirty="0" err="1" smtClean="0"/>
              <a:t>Elkind</a:t>
            </a:r>
            <a:r>
              <a:rPr lang="en-US" dirty="0" smtClean="0"/>
              <a:t>, MD</a:t>
            </a:r>
          </a:p>
          <a:p>
            <a:pPr marL="0" indent="0">
              <a:buNone/>
            </a:pPr>
            <a:r>
              <a:rPr lang="en-US" dirty="0" smtClean="0"/>
              <a:t>					            Hooman Kamel, MD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Data Managers:                </a:t>
            </a:r>
            <a:r>
              <a:rPr lang="en-US" dirty="0" err="1" smtClean="0"/>
              <a:t>Faria</a:t>
            </a:r>
            <a:r>
              <a:rPr lang="en-US" dirty="0" smtClean="0"/>
              <a:t> </a:t>
            </a:r>
            <a:r>
              <a:rPr lang="en-US" dirty="0" err="1" smtClean="0"/>
              <a:t>Khattak</a:t>
            </a:r>
            <a:r>
              <a:rPr lang="en-US" dirty="0" smtClean="0"/>
              <a:t>, MPH</a:t>
            </a:r>
          </a:p>
          <a:p>
            <a:pPr marL="0" indent="0">
              <a:buNone/>
            </a:pPr>
            <a:r>
              <a:rPr lang="en-US" dirty="0" smtClean="0"/>
              <a:t>				                   Jocelyn Anderson, MPH</a:t>
            </a:r>
          </a:p>
          <a:p>
            <a:pPr marL="0" indent="0">
              <a:buNone/>
            </a:pPr>
            <a:r>
              <a:rPr lang="en-US" dirty="0" smtClean="0"/>
              <a:t>				                   Patty </a:t>
            </a:r>
            <a:r>
              <a:rPr lang="en-US" dirty="0" err="1" smtClean="0"/>
              <a:t>Hutto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2401" y="304800"/>
            <a:ext cx="609600" cy="609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5102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995082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Sleep SMART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7234554" cy="541019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Sleep SMART PI’s:    Devin Brown MD, MS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Ronald Chervin MD, MS</a:t>
            </a:r>
          </a:p>
          <a:p>
            <a:pPr marL="0" indent="0">
              <a:buNone/>
            </a:pPr>
            <a:r>
              <a:rPr lang="en-US" dirty="0" smtClean="0"/>
              <a:t>Project Managers:  Kayla </a:t>
            </a:r>
            <a:r>
              <a:rPr lang="en-US" dirty="0" err="1" smtClean="0"/>
              <a:t>Novitski</a:t>
            </a:r>
            <a:r>
              <a:rPr lang="en-US" dirty="0" smtClean="0"/>
              <a:t>, MPH, CCRP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                               Joelle </a:t>
            </a:r>
            <a:r>
              <a:rPr lang="en-US" dirty="0" err="1" smtClean="0"/>
              <a:t>Sickler</a:t>
            </a:r>
            <a:r>
              <a:rPr lang="en-US" dirty="0" smtClean="0"/>
              <a:t>, RN</a:t>
            </a:r>
          </a:p>
          <a:p>
            <a:pPr marL="0" indent="0">
              <a:buNone/>
            </a:pPr>
            <a:r>
              <a:rPr lang="en-US" dirty="0" smtClean="0"/>
              <a:t>Data Managers</a:t>
            </a:r>
            <a:r>
              <a:rPr lang="en-US" b="1" dirty="0" smtClean="0"/>
              <a:t>:     </a:t>
            </a:r>
            <a:r>
              <a:rPr lang="en-US" dirty="0" smtClean="0"/>
              <a:t>Faria Khattak, MPH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                              Jocelyn Anderson, MPH</a:t>
            </a:r>
          </a:p>
          <a:p>
            <a:pPr marL="0" indent="0">
              <a:buNone/>
            </a:pPr>
            <a:r>
              <a:rPr lang="en-US" dirty="0" err="1" smtClean="0"/>
              <a:t>FusionHealth</a:t>
            </a:r>
            <a:r>
              <a:rPr lang="en-US" dirty="0"/>
              <a:t> </a:t>
            </a:r>
            <a:r>
              <a:rPr lang="en-US" dirty="0" smtClean="0"/>
              <a:t>Clinical Operations Director:  </a:t>
            </a:r>
            <a:r>
              <a:rPr lang="en-US" dirty="0" err="1" smtClean="0"/>
              <a:t>Helgi</a:t>
            </a:r>
            <a:r>
              <a:rPr lang="en-US" dirty="0" smtClean="0"/>
              <a:t> </a:t>
            </a:r>
            <a:r>
              <a:rPr lang="en-US" dirty="0" err="1" smtClean="0"/>
              <a:t>Helgason</a:t>
            </a:r>
            <a:r>
              <a:rPr lang="en-US" dirty="0" smtClean="0"/>
              <a:t>, MS </a:t>
            </a:r>
          </a:p>
          <a:p>
            <a:pPr marL="0" indent="0">
              <a:buNone/>
            </a:pPr>
            <a:r>
              <a:rPr lang="en-US" dirty="0" err="1" smtClean="0"/>
              <a:t>FusionHealth</a:t>
            </a:r>
            <a:r>
              <a:rPr lang="en-US" dirty="0" smtClean="0"/>
              <a:t> Contracts Help:  Greg Fletcher, CPA </a:t>
            </a:r>
          </a:p>
          <a:p>
            <a:pPr marL="0" indent="0">
              <a:buNone/>
            </a:pPr>
            <a:r>
              <a:rPr lang="en-US" dirty="0" smtClean="0"/>
              <a:t>StrokeNet Contracts Help:  Diane Sparks, RN, BS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                                            Wren Hanson, MBA</a:t>
            </a:r>
          </a:p>
          <a:p>
            <a:pPr marL="0" indent="0">
              <a:buNone/>
            </a:pPr>
            <a:r>
              <a:rPr lang="en-US" dirty="0" smtClean="0"/>
              <a:t>Regulatory Help: Jennifer Golan, MS and Emily Stinson, MS 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 descr="Capture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452718"/>
            <a:ext cx="1533525" cy="3333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525251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MOST Project Updates 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1"/>
            <a:ext cx="8991600" cy="4953006"/>
          </a:xfrm>
        </p:spPr>
        <p:txBody>
          <a:bodyPr>
            <a:normAutofit fontScale="77500" lnSpcReduction="20000"/>
          </a:bodyPr>
          <a:lstStyle/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r>
              <a:rPr lang="en-US" sz="2400" dirty="0" smtClean="0"/>
              <a:t>Prime Project Manager:    Iris Deeds, BS, CCRP</a:t>
            </a:r>
          </a:p>
          <a:p>
            <a:pPr marL="0" indent="0">
              <a:buNone/>
            </a:pPr>
            <a:r>
              <a:rPr lang="en-US" sz="2400" dirty="0" smtClean="0"/>
              <a:t>NCC Project Manager:  </a:t>
            </a:r>
            <a:r>
              <a:rPr lang="en-US" sz="2400" dirty="0"/>
              <a:t> </a:t>
            </a:r>
            <a:r>
              <a:rPr lang="en-US" sz="2400" dirty="0" smtClean="0"/>
              <a:t>  Dana R. Acklin Winfrey, BA</a:t>
            </a:r>
          </a:p>
          <a:p>
            <a:pPr marL="0" indent="0">
              <a:buNone/>
            </a:pPr>
            <a:r>
              <a:rPr lang="en-US" sz="2400" dirty="0" smtClean="0"/>
              <a:t>							</a:t>
            </a:r>
          </a:p>
          <a:p>
            <a:pPr marL="0" indent="0">
              <a:buNone/>
            </a:pPr>
            <a:r>
              <a:rPr lang="en-US" sz="2400" dirty="0" smtClean="0"/>
              <a:t>Study Investigators:		   </a:t>
            </a:r>
            <a:r>
              <a:rPr lang="en-US" sz="2400" dirty="0" err="1" smtClean="0"/>
              <a:t>Opeolu</a:t>
            </a:r>
            <a:r>
              <a:rPr lang="en-US" sz="2400" dirty="0" smtClean="0"/>
              <a:t> </a:t>
            </a:r>
            <a:r>
              <a:rPr lang="en-US" sz="2400" dirty="0" err="1" smtClean="0"/>
              <a:t>Adeoye</a:t>
            </a:r>
            <a:r>
              <a:rPr lang="en-US" sz="2400" dirty="0" smtClean="0"/>
              <a:t>, MD, MS</a:t>
            </a:r>
          </a:p>
          <a:p>
            <a:pPr marL="0" indent="0">
              <a:buNone/>
            </a:pPr>
            <a:r>
              <a:rPr lang="en-US" sz="2400" dirty="0" smtClean="0"/>
              <a:t>						   Andrew Barreto, MD, MS</a:t>
            </a:r>
          </a:p>
          <a:p>
            <a:pPr marL="0" indent="0">
              <a:buNone/>
            </a:pPr>
            <a:r>
              <a:rPr lang="en-US" sz="2400" dirty="0" smtClean="0"/>
              <a:t>						   Jim </a:t>
            </a:r>
            <a:r>
              <a:rPr lang="en-US" sz="2400" dirty="0" err="1" smtClean="0"/>
              <a:t>Grotta</a:t>
            </a:r>
            <a:r>
              <a:rPr lang="en-US" sz="2400" dirty="0" smtClean="0"/>
              <a:t>, MD,</a:t>
            </a:r>
          </a:p>
          <a:p>
            <a:pPr marL="0" indent="0">
              <a:buNone/>
            </a:pPr>
            <a:r>
              <a:rPr lang="en-US" sz="2400" dirty="0" smtClean="0"/>
              <a:t>						   Joe Broderick, MD</a:t>
            </a:r>
          </a:p>
          <a:p>
            <a:pPr marL="0" indent="0">
              <a:buNone/>
            </a:pPr>
            <a:r>
              <a:rPr lang="en-US" sz="2400" dirty="0" smtClean="0"/>
              <a:t>						   Colin </a:t>
            </a:r>
            <a:r>
              <a:rPr lang="en-US" sz="2400" dirty="0" err="1" smtClean="0"/>
              <a:t>Derdeyn</a:t>
            </a:r>
            <a:r>
              <a:rPr lang="en-US" sz="2400" dirty="0" smtClean="0"/>
              <a:t>, MD</a:t>
            </a:r>
          </a:p>
          <a:p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Data Managers:		   Holly Pierce, MS</a:t>
            </a:r>
          </a:p>
          <a:p>
            <a:pPr marL="0" indent="0">
              <a:buNone/>
            </a:pPr>
            <a:r>
              <a:rPr lang="en-US" sz="2400" dirty="0" smtClean="0"/>
              <a:t>						  Jocelyn Anderson, MPH</a:t>
            </a:r>
          </a:p>
          <a:p>
            <a:pPr marL="0" indent="0">
              <a:buNone/>
            </a:pPr>
            <a:r>
              <a:rPr lang="en-US" sz="2400" dirty="0" smtClean="0"/>
              <a:t>Monitoring Manager:	  </a:t>
            </a:r>
            <a:r>
              <a:rPr lang="en-US" sz="2400" dirty="0" err="1" smtClean="0"/>
              <a:t>Srikala</a:t>
            </a:r>
            <a:r>
              <a:rPr lang="en-US" sz="2400" dirty="0" smtClean="0"/>
              <a:t> </a:t>
            </a:r>
            <a:r>
              <a:rPr lang="en-US" sz="2400" dirty="0" err="1" smtClean="0"/>
              <a:t>Appana</a:t>
            </a:r>
            <a:r>
              <a:rPr lang="en-US" sz="2400" dirty="0" smtClean="0"/>
              <a:t>, MPH</a:t>
            </a:r>
          </a:p>
          <a:p>
            <a:pPr lvl="2"/>
            <a:endParaRPr lang="en-US" dirty="0" smtClean="0"/>
          </a:p>
          <a:p>
            <a:endParaRPr lang="en-US" dirty="0"/>
          </a:p>
        </p:txBody>
      </p:sp>
      <p:pic>
        <p:nvPicPr>
          <p:cNvPr id="6" name="Picture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553" y="265510"/>
            <a:ext cx="1250156" cy="5345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4665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Project Updates</a:t>
            </a:r>
            <a:br>
              <a:rPr lang="en-US" dirty="0" smtClean="0"/>
            </a:br>
            <a:r>
              <a:rPr lang="en-US" dirty="0" smtClean="0"/>
              <a:t>TRANSPORT2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052925"/>
            <a:ext cx="7539354" cy="4195481"/>
          </a:xfrm>
        </p:spPr>
        <p:txBody>
          <a:bodyPr/>
          <a:lstStyle/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Study Project Managers: 	  Kelly Krajeck, BS</a:t>
            </a:r>
          </a:p>
          <a:p>
            <a:pPr marL="0" indent="0">
              <a:buNone/>
            </a:pPr>
            <a:r>
              <a:rPr lang="en-US" dirty="0" smtClean="0"/>
              <a:t>							  Jamey Frasure, PhD, RN</a:t>
            </a:r>
          </a:p>
          <a:p>
            <a:pPr marL="0" indent="0">
              <a:buNone/>
            </a:pPr>
            <a:r>
              <a:rPr lang="en-US" dirty="0" smtClean="0"/>
              <a:t>     </a:t>
            </a:r>
          </a:p>
          <a:p>
            <a:pPr marL="0" indent="0">
              <a:buNone/>
            </a:pPr>
            <a:r>
              <a:rPr lang="en-US" dirty="0" smtClean="0"/>
              <a:t> Study Investigators: 	        Wayne Feng, MD</a:t>
            </a:r>
          </a:p>
          <a:p>
            <a:pPr marL="0" indent="0">
              <a:buNone/>
            </a:pPr>
            <a:r>
              <a:rPr lang="en-US" dirty="0" smtClean="0"/>
              <a:t>						        Gottfried </a:t>
            </a:r>
            <a:r>
              <a:rPr lang="en-US" dirty="0" err="1" smtClean="0"/>
              <a:t>Schlaug</a:t>
            </a:r>
            <a:r>
              <a:rPr lang="en-US" dirty="0" smtClean="0"/>
              <a:t>, MD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Data Managers:	               Patty </a:t>
            </a:r>
            <a:r>
              <a:rPr lang="en-US" dirty="0" err="1" smtClean="0"/>
              <a:t>Hutto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                  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152400"/>
            <a:ext cx="608175" cy="902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0234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" y="121205"/>
            <a:ext cx="8945217" cy="1034830"/>
          </a:xfrm>
        </p:spPr>
        <p:txBody>
          <a:bodyPr/>
          <a:lstStyle/>
          <a:p>
            <a:pPr algn="ctr"/>
            <a:r>
              <a:rPr lang="en-US" sz="1400" b="1" cap="all" dirty="0">
                <a:solidFill>
                  <a:schemeClr val="tx1"/>
                </a:solidFill>
              </a:rPr>
              <a:t>Perinatal</a:t>
            </a:r>
            <a:r>
              <a:rPr lang="en-US" sz="1400" cap="all" dirty="0">
                <a:solidFill>
                  <a:schemeClr val="tx1"/>
                </a:solidFill>
              </a:rPr>
              <a:t> </a:t>
            </a:r>
            <a:r>
              <a:rPr lang="en-US" sz="1400" b="1" cap="all" dirty="0">
                <a:solidFill>
                  <a:schemeClr val="tx1"/>
                </a:solidFill>
              </a:rPr>
              <a:t>Arterial Stroke: </a:t>
            </a:r>
            <a:br>
              <a:rPr lang="en-US" sz="1400" b="1" cap="all" dirty="0">
                <a:solidFill>
                  <a:schemeClr val="tx1"/>
                </a:solidFill>
              </a:rPr>
            </a:br>
            <a:r>
              <a:rPr lang="en-US" sz="1400" b="1" cap="all" dirty="0">
                <a:solidFill>
                  <a:schemeClr val="tx1"/>
                </a:solidFill>
              </a:rPr>
              <a:t>A Multi-site RCT of Intensive Infant Rehabilitation (I-ACQUIRE)</a:t>
            </a:r>
            <a:r>
              <a:rPr lang="en-US" sz="1400" cap="all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400" cap="all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dirty="0"/>
              <a:t/>
            </a:r>
            <a:br>
              <a:rPr lang="en-US" sz="1400" dirty="0"/>
            </a:br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52930"/>
            <a:ext cx="9144000" cy="530507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7200" b="1" dirty="0" smtClean="0">
                <a:solidFill>
                  <a:schemeClr val="tx1"/>
                </a:solidFill>
              </a:rPr>
              <a:t>Investigators</a:t>
            </a:r>
            <a:r>
              <a:rPr lang="en-US" sz="7200" dirty="0">
                <a:solidFill>
                  <a:schemeClr val="tx1"/>
                </a:solidFill>
              </a:rPr>
              <a:t>:</a:t>
            </a:r>
          </a:p>
          <a:p>
            <a:pPr lvl="1"/>
            <a:r>
              <a:rPr lang="en-US" sz="7200" dirty="0">
                <a:solidFill>
                  <a:schemeClr val="tx1"/>
                </a:solidFill>
              </a:rPr>
              <a:t>Sharon Landesman Ramey, Ph.D. (Lead PI), </a:t>
            </a:r>
            <a:r>
              <a:rPr lang="en-US" sz="7200" dirty="0" err="1" smtClean="0">
                <a:solidFill>
                  <a:schemeClr val="tx1"/>
                </a:solidFill>
              </a:rPr>
              <a:t>Fralin</a:t>
            </a:r>
            <a:r>
              <a:rPr lang="en-US" sz="7200" dirty="0" smtClean="0">
                <a:solidFill>
                  <a:schemeClr val="tx1"/>
                </a:solidFill>
              </a:rPr>
              <a:t> Biomedical Research Institute, Virginia </a:t>
            </a:r>
            <a:r>
              <a:rPr lang="en-US" sz="7200" dirty="0">
                <a:solidFill>
                  <a:schemeClr val="tx1"/>
                </a:solidFill>
              </a:rPr>
              <a:t>Tech, Roanoke, VA</a:t>
            </a:r>
          </a:p>
          <a:p>
            <a:pPr lvl="1"/>
            <a:r>
              <a:rPr lang="en-US" sz="7200" dirty="0">
                <a:solidFill>
                  <a:schemeClr val="tx1"/>
                </a:solidFill>
              </a:rPr>
              <a:t>Warren Lo, M.D. (Co-PI), Nationwide Children’s Hospital &amp; The Ohio State University, Columbus, OH</a:t>
            </a:r>
          </a:p>
          <a:p>
            <a:pPr marL="457200" lvl="1" indent="0">
              <a:buNone/>
            </a:pPr>
            <a:endParaRPr lang="en-US" sz="72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7200" b="1" dirty="0" err="1" smtClean="0">
                <a:solidFill>
                  <a:schemeClr val="tx1"/>
                </a:solidFill>
              </a:rPr>
              <a:t>Fralin</a:t>
            </a:r>
            <a:r>
              <a:rPr lang="en-US" sz="7200" b="1" dirty="0" smtClean="0">
                <a:solidFill>
                  <a:schemeClr val="tx1"/>
                </a:solidFill>
              </a:rPr>
              <a:t> Biomedical Research Institute, Virginia Tech, Roanoke, VA</a:t>
            </a:r>
            <a:endParaRPr lang="en-US" sz="7200" b="1" dirty="0">
              <a:solidFill>
                <a:schemeClr val="tx1"/>
              </a:solidFill>
            </a:endParaRPr>
          </a:p>
          <a:p>
            <a:pPr lvl="1"/>
            <a:r>
              <a:rPr lang="en-US" sz="7200" dirty="0" smtClean="0">
                <a:solidFill>
                  <a:schemeClr val="tx1"/>
                </a:solidFill>
              </a:rPr>
              <a:t>Laura Bateman, Study Coordinator </a:t>
            </a:r>
          </a:p>
          <a:p>
            <a:pPr lvl="2"/>
            <a:r>
              <a:rPr lang="en-US" sz="7200" dirty="0" smtClean="0">
                <a:hlinkClick r:id="rId3"/>
              </a:rPr>
              <a:t>laurapb2@vt.edu</a:t>
            </a:r>
            <a:r>
              <a:rPr lang="en-US" sz="7200" dirty="0" smtClean="0"/>
              <a:t> </a:t>
            </a:r>
            <a:endParaRPr lang="en-US" sz="7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7200" b="1" dirty="0" smtClean="0">
                <a:solidFill>
                  <a:schemeClr val="tx1"/>
                </a:solidFill>
              </a:rPr>
              <a:t>National Coordinating Center</a:t>
            </a:r>
            <a:endParaRPr lang="en-US" sz="7200" b="1" dirty="0">
              <a:solidFill>
                <a:schemeClr val="tx1"/>
              </a:solidFill>
            </a:endParaRPr>
          </a:p>
          <a:p>
            <a:pPr lvl="1"/>
            <a:r>
              <a:rPr lang="en-US" sz="7200" dirty="0" smtClean="0">
                <a:solidFill>
                  <a:schemeClr val="tx1"/>
                </a:solidFill>
              </a:rPr>
              <a:t>Teresa Murrell-Bohn, RN, CCRC, ACRP-PM – Project Manager</a:t>
            </a:r>
            <a:endParaRPr lang="en-US" sz="7200" dirty="0">
              <a:solidFill>
                <a:schemeClr val="tx1"/>
              </a:solidFill>
            </a:endParaRPr>
          </a:p>
          <a:p>
            <a:pPr lvl="2"/>
            <a:r>
              <a:rPr lang="en-US" sz="7200" dirty="0" smtClean="0">
                <a:hlinkClick r:id="rId4"/>
              </a:rPr>
              <a:t>murreltm@ucmail.uc.edu</a:t>
            </a:r>
            <a:endParaRPr lang="en-US" sz="7200" dirty="0" smtClean="0"/>
          </a:p>
          <a:p>
            <a:pPr lvl="2"/>
            <a:endParaRPr lang="en-US" sz="7200" dirty="0" smtClean="0"/>
          </a:p>
          <a:p>
            <a:pPr marL="0" indent="0">
              <a:buNone/>
            </a:pPr>
            <a:r>
              <a:rPr lang="en-US" sz="7200" b="1" dirty="0" smtClean="0">
                <a:solidFill>
                  <a:schemeClr val="tx1"/>
                </a:solidFill>
              </a:rPr>
              <a:t>Data Manager</a:t>
            </a:r>
            <a:endParaRPr lang="en-US" sz="7200" b="1" dirty="0">
              <a:solidFill>
                <a:schemeClr val="tx1"/>
              </a:solidFill>
            </a:endParaRPr>
          </a:p>
          <a:p>
            <a:pPr lvl="1"/>
            <a:r>
              <a:rPr lang="en-US" sz="7200" dirty="0" smtClean="0">
                <a:solidFill>
                  <a:schemeClr val="tx1"/>
                </a:solidFill>
              </a:rPr>
              <a:t>Sara Butler</a:t>
            </a:r>
            <a:endParaRPr lang="en-US" sz="72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500" dirty="0">
              <a:solidFill>
                <a:schemeClr val="tx1"/>
              </a:solidFill>
            </a:endParaRPr>
          </a:p>
          <a:p>
            <a:pPr lvl="2"/>
            <a:endParaRPr lang="en-US" sz="2400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 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</a:p>
        </p:txBody>
      </p:sp>
      <p:pic>
        <p:nvPicPr>
          <p:cNvPr id="7" name="Picture 6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3983" y="133765"/>
            <a:ext cx="1630017" cy="7181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52367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Project Updates</a:t>
            </a:r>
            <a:br>
              <a:rPr lang="en-US" dirty="0" smtClean="0"/>
            </a:br>
            <a:r>
              <a:rPr lang="en-US" dirty="0" smtClean="0"/>
              <a:t>ASPIRE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052925"/>
            <a:ext cx="9144000" cy="465267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Project Managers:      Catherine </a:t>
            </a:r>
            <a:r>
              <a:rPr lang="en-US" dirty="0" err="1" smtClean="0"/>
              <a:t>Viscoli</a:t>
            </a:r>
            <a:r>
              <a:rPr lang="en-US" dirty="0" smtClean="0"/>
              <a:t>, PhD</a:t>
            </a:r>
          </a:p>
          <a:p>
            <a:pPr marL="0" indent="0">
              <a:buNone/>
            </a:pPr>
            <a:r>
              <a:rPr lang="en-US" dirty="0" smtClean="0"/>
              <a:t>					      Laura Benken, MBA, BS, CCRP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Study Investigators:    Kevin Sheth, MD</a:t>
            </a:r>
          </a:p>
          <a:p>
            <a:pPr marL="0" indent="0">
              <a:buNone/>
            </a:pPr>
            <a:r>
              <a:rPr lang="en-US" dirty="0" smtClean="0"/>
              <a:t>						Hooman Kamel, MD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Data Managers:   </a:t>
            </a:r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dirty="0" err="1"/>
              <a:t>Teldon</a:t>
            </a:r>
            <a:r>
              <a:rPr lang="en-US" dirty="0"/>
              <a:t> Alford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152400"/>
            <a:ext cx="1371600" cy="1601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91451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4816</TotalTime>
  <Words>931</Words>
  <Application>Microsoft Office PowerPoint</Application>
  <PresentationFormat>On-screen Show (4:3)</PresentationFormat>
  <Paragraphs>210</Paragraphs>
  <Slides>19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Century Gothic</vt:lpstr>
      <vt:lpstr>Wingdings 3</vt:lpstr>
      <vt:lpstr>Ion</vt:lpstr>
      <vt:lpstr>Coordinator Webinar and Round Table Discussion</vt:lpstr>
      <vt:lpstr>Coordinator Call Announcements and Reminders</vt:lpstr>
      <vt:lpstr>Project Updates CREST-2</vt:lpstr>
      <vt:lpstr>Project Updates ARCADIA</vt:lpstr>
      <vt:lpstr>Sleep SMART</vt:lpstr>
      <vt:lpstr>MOST Project Updates   </vt:lpstr>
      <vt:lpstr>Project Updates TRANSPORT2</vt:lpstr>
      <vt:lpstr>Perinatal Arterial Stroke:  A Multi-site RCT of Intensive Infant Rehabilitation (I-ACQUIRE)  </vt:lpstr>
      <vt:lpstr>Project Updates ASPIRE</vt:lpstr>
      <vt:lpstr>Project Updates SATURN</vt:lpstr>
      <vt:lpstr>       NCC/NINDS Updates </vt:lpstr>
      <vt:lpstr>MTAs</vt:lpstr>
      <vt:lpstr>PROCESS</vt:lpstr>
      <vt:lpstr>Data Management Center Updates</vt:lpstr>
      <vt:lpstr>2018 Site Clinical Profile Annual Survey</vt:lpstr>
      <vt:lpstr>CIRB Updates</vt:lpstr>
      <vt:lpstr>Roundtable Discussion</vt:lpstr>
      <vt:lpstr>General Information and Reminders</vt:lpstr>
      <vt:lpstr>PowerPoint Presentation</vt:lpstr>
    </vt:vector>
  </TitlesOfParts>
  <Company>University of Michigan Hospital and Health Systems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Coordinator Webinar Round Table Discussion</dc:title>
  <dc:creator>Goldfarb, Sherry</dc:creator>
  <cp:lastModifiedBy>Sester, Regina (sesterrj)</cp:lastModifiedBy>
  <cp:revision>293</cp:revision>
  <cp:lastPrinted>2019-03-27T16:34:59Z</cp:lastPrinted>
  <dcterms:created xsi:type="dcterms:W3CDTF">2016-10-11T15:38:23Z</dcterms:created>
  <dcterms:modified xsi:type="dcterms:W3CDTF">2019-07-24T17:39:49Z</dcterms:modified>
</cp:coreProperties>
</file>