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6" r:id="rId4"/>
    <p:sldId id="329" r:id="rId5"/>
    <p:sldId id="368" r:id="rId6"/>
    <p:sldId id="340" r:id="rId7"/>
    <p:sldId id="327" r:id="rId8"/>
    <p:sldId id="334" r:id="rId9"/>
    <p:sldId id="344" r:id="rId10"/>
    <p:sldId id="343" r:id="rId11"/>
    <p:sldId id="345" r:id="rId12"/>
    <p:sldId id="376" r:id="rId13"/>
    <p:sldId id="377" r:id="rId14"/>
    <p:sldId id="337" r:id="rId15"/>
    <p:sldId id="349" r:id="rId16"/>
    <p:sldId id="269" r:id="rId17"/>
    <p:sldId id="270" r:id="rId18"/>
    <p:sldId id="271" r:id="rId19"/>
    <p:sldId id="34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3" autoAdjust="0"/>
    <p:restoredTop sz="87219" autoAdjust="0"/>
  </p:normalViewPr>
  <p:slideViewPr>
    <p:cSldViewPr>
      <p:cViewPr varScale="1">
        <p:scale>
          <a:sx n="75" d="100"/>
          <a:sy n="75" d="100"/>
        </p:scale>
        <p:origin x="96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419B5-1E4B-4EEE-BAB8-E7C5A8ACDCD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F164-807C-41BE-A42B-B5971BD63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0F0C47-AB35-4DAB-95C6-A92279B3F31A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AF0056-6AE8-4EEF-8FE3-7467EFE5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2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4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7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1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8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2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BE6076-36A8-471E-A2A9-2434A71A66B6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iane.sparks@ucmail.uc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pb2@vt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hyperlink" Target="mailto:murreltm@ucmail.uc.ed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69868"/>
            <a:ext cx="6620968" cy="3329581"/>
          </a:xfrm>
        </p:spPr>
        <p:txBody>
          <a:bodyPr/>
          <a:lstStyle/>
          <a:p>
            <a:pPr algn="ctr"/>
            <a:r>
              <a:rPr lang="en-US" sz="4800" dirty="0"/>
              <a:t>Coordinator Webinar and Round Table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5310780"/>
            <a:ext cx="6620968" cy="3280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JULY 24, 2019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021079"/>
            <a:ext cx="3276600" cy="74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7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209800"/>
            <a:ext cx="8791401" cy="40386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Study Project Managers</a:t>
            </a:r>
            <a:r>
              <a:rPr lang="en-US" dirty="0"/>
              <a:t>:  </a:t>
            </a:r>
            <a:r>
              <a:rPr lang="en-US" dirty="0" smtClean="0"/>
              <a:t>  Kimberlee </a:t>
            </a:r>
            <a:r>
              <a:rPr lang="en-US" dirty="0"/>
              <a:t>Bernstein, BS, CCRP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Study Investigator:             </a:t>
            </a:r>
            <a:r>
              <a:rPr lang="en-US" dirty="0" err="1" smtClean="0"/>
              <a:t>Magdy</a:t>
            </a:r>
            <a:r>
              <a:rPr lang="en-US" dirty="0" smtClean="0"/>
              <a:t> </a:t>
            </a:r>
            <a:r>
              <a:rPr lang="en-US" dirty="0" err="1" smtClean="0"/>
              <a:t>Selim</a:t>
            </a:r>
            <a:r>
              <a:rPr lang="en-US" dirty="0" smtClean="0"/>
              <a:t>, MD, PhD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Managers:   </a:t>
            </a: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/>
              <a:t>Kavita</a:t>
            </a:r>
            <a:r>
              <a:rPr lang="en-US" dirty="0"/>
              <a:t> Patel, BS, RN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81000"/>
            <a:ext cx="1276997" cy="9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7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762000"/>
          </a:xfrm>
        </p:spPr>
        <p:txBody>
          <a:bodyPr/>
          <a:lstStyle/>
          <a:p>
            <a:pPr algn="ctr"/>
            <a:r>
              <a:rPr lang="en-US" dirty="0" smtClean="0"/>
              <a:t>       NCC/NINDS </a:t>
            </a:r>
            <a:r>
              <a:rPr lang="en-US" sz="3600" dirty="0" smtClean="0"/>
              <a:t>Updates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1662"/>
            <a:ext cx="9144000" cy="526633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en-US" sz="2000" b="1" u="sng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5500" b="1" u="sng" dirty="0" smtClean="0">
                <a:solidFill>
                  <a:schemeClr val="tx1"/>
                </a:solidFill>
              </a:rPr>
              <a:t>The National Coordinating Center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</a:rPr>
              <a:t>	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</a:rPr>
              <a:t>		</a:t>
            </a:r>
          </a:p>
          <a:p>
            <a:pPr marL="0" indent="0">
              <a:buNone/>
            </a:pPr>
            <a:r>
              <a:rPr lang="en-US" sz="2900" dirty="0" smtClean="0"/>
              <a:t>         			</a:t>
            </a:r>
            <a:r>
              <a:rPr lang="en-US" sz="5500" dirty="0" smtClean="0"/>
              <a:t>Joe Broderick, MPI   		</a:t>
            </a:r>
            <a:r>
              <a:rPr lang="en-US" sz="5500" dirty="0"/>
              <a:t> </a:t>
            </a:r>
            <a:r>
              <a:rPr lang="en-US" sz="5500" dirty="0" smtClean="0"/>
              <a:t>      Pooja Khatri, MPI 				</a:t>
            </a:r>
            <a:r>
              <a:rPr lang="en-US" sz="5500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tx1"/>
                </a:solidFill>
              </a:rPr>
              <a:t>         		Jamey Frasure, Director	</a:t>
            </a:r>
            <a:r>
              <a:rPr lang="en-US" sz="5500" dirty="0"/>
              <a:t> </a:t>
            </a:r>
            <a:r>
              <a:rPr lang="en-US" sz="5500" dirty="0" smtClean="0"/>
              <a:t>     Teresa Murrell-Bohn, Sr. Project Manager </a:t>
            </a:r>
          </a:p>
          <a:p>
            <a:pPr marL="0" indent="0">
              <a:buNone/>
            </a:pPr>
            <a:r>
              <a:rPr lang="en-US" sz="5500" dirty="0" smtClean="0"/>
              <a:t>             		Jeanne Sester, Ed </a:t>
            </a:r>
            <a:r>
              <a:rPr lang="en-US" sz="5500" dirty="0" err="1" smtClean="0"/>
              <a:t>Coord</a:t>
            </a:r>
            <a:r>
              <a:rPr lang="en-US" sz="5500" dirty="0" smtClean="0"/>
              <a:t>	</a:t>
            </a:r>
            <a:r>
              <a:rPr lang="en-US" sz="5500" dirty="0"/>
              <a:t> </a:t>
            </a:r>
            <a:r>
              <a:rPr lang="en-US" sz="5500" dirty="0" smtClean="0"/>
              <a:t>      Rose Beckmann, Administration</a:t>
            </a:r>
          </a:p>
          <a:p>
            <a:pPr marL="0" indent="0">
              <a:buNone/>
            </a:pPr>
            <a:r>
              <a:rPr lang="en-US" sz="5500" dirty="0" smtClean="0"/>
              <a:t>			Emily Stinson, Regulatory</a:t>
            </a:r>
            <a:r>
              <a:rPr lang="en-US" sz="5500" dirty="0" smtClean="0">
                <a:solidFill>
                  <a:schemeClr val="tx1"/>
                </a:solidFill>
              </a:rPr>
              <a:t>	</a:t>
            </a:r>
            <a:r>
              <a:rPr lang="en-US" sz="5500" dirty="0"/>
              <a:t> </a:t>
            </a:r>
            <a:r>
              <a:rPr lang="en-US" sz="5500" dirty="0" smtClean="0"/>
              <a:t>     Jen Golan, Regulatory</a:t>
            </a:r>
            <a:endParaRPr lang="en-US" sz="5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500" dirty="0" smtClean="0">
                <a:solidFill>
                  <a:schemeClr val="tx1"/>
                </a:solidFill>
              </a:rPr>
              <a:t>			Diane Sparks, Contracts	</a:t>
            </a:r>
            <a:r>
              <a:rPr lang="en-US" sz="5500" dirty="0"/>
              <a:t> </a:t>
            </a:r>
            <a:r>
              <a:rPr lang="en-US" sz="5500" dirty="0" smtClean="0"/>
              <a:t>     Wren Hanson, Contracts </a:t>
            </a:r>
            <a:r>
              <a:rPr lang="en-US" sz="5500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5500" dirty="0" smtClean="0"/>
              <a:t>			Keri Pinger, Finances		       Karen Rolf, Finances</a:t>
            </a:r>
            <a:endParaRPr lang="en-US" sz="5500" dirty="0"/>
          </a:p>
          <a:p>
            <a:pPr marL="0" indent="0">
              <a:buNone/>
            </a:pPr>
            <a:r>
              <a:rPr lang="en-US" sz="5500" dirty="0" smtClean="0"/>
              <a:t>			StrokeNet Central Pharmacy</a:t>
            </a:r>
          </a:p>
          <a:p>
            <a:pPr marL="0" indent="0">
              <a:buNone/>
            </a:pPr>
            <a:endParaRPr lang="en-US" sz="5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		                                     	</a:t>
            </a:r>
            <a:r>
              <a:rPr lang="en-US" sz="5500" b="1" u="sng" dirty="0" smtClean="0"/>
              <a:t>The NINDS </a:t>
            </a:r>
          </a:p>
          <a:p>
            <a:pPr marL="0" indent="0">
              <a:buNone/>
            </a:pPr>
            <a:r>
              <a:rPr lang="en-US" sz="5500" dirty="0" smtClean="0"/>
              <a:t>							    Scott Janis, PhD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tx1"/>
                </a:solidFill>
              </a:rPr>
              <a:t>                                              	</a:t>
            </a:r>
            <a:r>
              <a:rPr lang="en-US" sz="5500" dirty="0"/>
              <a:t> </a:t>
            </a:r>
            <a:r>
              <a:rPr lang="en-US" sz="5500" dirty="0" smtClean="0"/>
              <a:t>Joanna </a:t>
            </a:r>
            <a:r>
              <a:rPr lang="en-US" sz="5500" dirty="0" err="1" smtClean="0"/>
              <a:t>Vivalda</a:t>
            </a:r>
            <a:r>
              <a:rPr lang="en-US" sz="5500" dirty="0" smtClean="0"/>
              <a:t>, RN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		</a:t>
            </a:r>
          </a:p>
          <a:p>
            <a:pPr marL="0" indent="0">
              <a:buNone/>
            </a:pPr>
            <a:r>
              <a:rPr lang="en-US" dirty="0" smtClean="0"/>
              <a:t>							  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7CCA6-8E96-4985-9255-6B63F38F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MTAs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975F9-F5DC-416A-AF5A-4DF357035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RCCs will continue to have MTAs</a:t>
            </a:r>
          </a:p>
          <a:p>
            <a:r>
              <a:rPr lang="en-US" b="1" dirty="0"/>
              <a:t>Satellites will no longer have MTAs</a:t>
            </a:r>
          </a:p>
          <a:p>
            <a:r>
              <a:rPr lang="en-US" b="1" dirty="0"/>
              <a:t>StrokeNet CIRB Reliance Agreements will be required to be fully executed to be trial eligible.</a:t>
            </a:r>
          </a:p>
          <a:p>
            <a:r>
              <a:rPr lang="en-US" b="1" dirty="0"/>
              <a:t>************************************************************************************</a:t>
            </a:r>
          </a:p>
          <a:p>
            <a:r>
              <a:rPr lang="en-US" b="1" u="sng" dirty="0"/>
              <a:t>INFORMATION NEEDED FOR ANNUAL REPORT OR CHANGE</a:t>
            </a: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RCC (WebDCU# and name)</a:t>
            </a:r>
            <a:endParaRPr lang="en-US" dirty="0"/>
          </a:p>
          <a:p>
            <a:pPr marL="728663" lvl="1" indent="-385763">
              <a:buFont typeface="+mj-lt"/>
              <a:buAutoNum type="alphaLcParenR"/>
            </a:pPr>
            <a:r>
              <a:rPr lang="en-US" b="1" dirty="0"/>
              <a:t>RCC PI</a:t>
            </a:r>
            <a:endParaRPr lang="en-US" dirty="0"/>
          </a:p>
          <a:p>
            <a:pPr marL="728663" lvl="1" indent="-385763">
              <a:buFont typeface="+mj-lt"/>
              <a:buAutoNum type="alphaLcParenR"/>
            </a:pPr>
            <a:r>
              <a:rPr lang="en-US" b="1" dirty="0"/>
              <a:t>RCC Coordinator</a:t>
            </a: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b="1" dirty="0"/>
              <a:t>RCC Clinical Performing Sites (WebDCU# and name) (If new just state “NEW”) </a:t>
            </a: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b="1" dirty="0"/>
              <a:t>RCC Satellites (WebDCU# and name) (If new just state “NEW”)</a:t>
            </a:r>
            <a:endParaRPr lang="en-US" dirty="0"/>
          </a:p>
          <a:p>
            <a:pPr marL="728663" lvl="1" indent="-385763">
              <a:buFont typeface="+mj-lt"/>
              <a:buAutoNum type="alphaLcParenR"/>
            </a:pPr>
            <a:r>
              <a:rPr lang="en-US" b="1" dirty="0"/>
              <a:t>RCC Satellite PI</a:t>
            </a:r>
            <a:endParaRPr lang="en-US" dirty="0"/>
          </a:p>
          <a:p>
            <a:pPr marL="728663" lvl="1" indent="-385763">
              <a:buFont typeface="+mj-lt"/>
              <a:buAutoNum type="alphaLcParenR"/>
            </a:pPr>
            <a:r>
              <a:rPr lang="en-US" b="1" dirty="0"/>
              <a:t>RCC Satellite Coordinator</a:t>
            </a: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b="1" dirty="0"/>
              <a:t>RCC Satellite Clinical Performing Sites (WebDCU# and name) (If new just state “NEW”)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0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4B48-0A5F-42E3-9551-560E659C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7886700" cy="516119"/>
          </a:xfrm>
        </p:spPr>
        <p:txBody>
          <a:bodyPr>
            <a:noAutofit/>
          </a:bodyPr>
          <a:lstStyle/>
          <a:p>
            <a:pPr algn="ctr"/>
            <a:r>
              <a:rPr lang="en-US" sz="2400" b="1" u="sng" dirty="0"/>
              <a:t>PROCESS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F7FD5-54FE-46FC-8223-949A72433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81000"/>
            <a:ext cx="7886700" cy="6324600"/>
          </a:xfrm>
        </p:spPr>
        <p:txBody>
          <a:bodyPr>
            <a:noAutofit/>
          </a:bodyPr>
          <a:lstStyle/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/>
              <a:t>Send an email </a:t>
            </a:r>
            <a:r>
              <a:rPr lang="en-US" sz="1200" dirty="0"/>
              <a:t>to Diane Sparks, NCC Contracts Manager, Legal Liaison </a:t>
            </a:r>
            <a:r>
              <a:rPr lang="en-US" sz="1200" u="sng" dirty="0">
                <a:hlinkClick r:id="rId2"/>
              </a:rPr>
              <a:t>diane.sparks@ucmail.uc.edu</a:t>
            </a:r>
            <a:r>
              <a:rPr lang="en-US" sz="1200" dirty="0"/>
              <a:t> </a:t>
            </a:r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/>
              <a:t>Annually</a:t>
            </a:r>
            <a:r>
              <a:rPr lang="en-US" sz="1200" dirty="0"/>
              <a:t> - and for </a:t>
            </a:r>
            <a:r>
              <a:rPr lang="en-US" sz="1200" b="1" u="sng" dirty="0"/>
              <a:t>any changes </a:t>
            </a:r>
            <a:endParaRPr lang="en-US" sz="1200" dirty="0"/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>
                <a:solidFill>
                  <a:srgbClr val="FF0000"/>
                </a:solidFill>
              </a:rPr>
              <a:t>RCC or Satellite PI </a:t>
            </a:r>
            <a:r>
              <a:rPr lang="en-US" sz="1200" b="1" u="sng" dirty="0"/>
              <a:t>or Coordinator change. Don’t forget to update WebDCU for these changes. </a:t>
            </a:r>
            <a:endParaRPr lang="en-US" sz="1200" dirty="0"/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/>
              <a:t>Satellite or CPS Bought out </a:t>
            </a:r>
            <a:endParaRPr lang="en-US" sz="1200" dirty="0"/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/>
              <a:t>Mergers &amp; Acquisitions </a:t>
            </a:r>
            <a:endParaRPr lang="en-US" sz="1200" dirty="0"/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/>
              <a:t>Satellite or CPS name changes (frequently happens with large donation that includes donor naming rights)</a:t>
            </a:r>
            <a:endParaRPr lang="en-US" sz="1200" dirty="0"/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/>
              <a:t>Additional Clinical Performing Sites </a:t>
            </a:r>
            <a:endParaRPr lang="en-US" sz="1200" dirty="0"/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>
                <a:solidFill>
                  <a:srgbClr val="FF0000"/>
                </a:solidFill>
              </a:rPr>
              <a:t>New Satellites </a:t>
            </a:r>
            <a:r>
              <a:rPr lang="en-US" sz="1200" b="1" u="sng" dirty="0"/>
              <a:t>(check with the NCC (Diane Sparks) prior to telling the Satellite they are part of StrokeNet (she will need the DUNS# of the entity that does the contracting for federally sponsored research and the FWA number or numbers)</a:t>
            </a:r>
            <a:r>
              <a:rPr lang="en-US" sz="1200" b="1" dirty="0"/>
              <a:t>. Once she has cleared them, you can congratulate them.</a:t>
            </a:r>
            <a:endParaRPr lang="en-US" sz="1200" dirty="0"/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>
                <a:solidFill>
                  <a:srgbClr val="FF0000"/>
                </a:solidFill>
              </a:rPr>
              <a:t>The NCC (Diane Sparks) will communicate with the NDMC (Jessica Griffin) regarding the changes</a:t>
            </a:r>
            <a:r>
              <a:rPr lang="en-US" sz="1200" dirty="0"/>
              <a:t>. (Allow a month to 6 weeks for changes to be reflected in WebDCU. Their first priority is getting the new trials programed.)</a:t>
            </a:r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>
                <a:solidFill>
                  <a:srgbClr val="FF0000"/>
                </a:solidFill>
              </a:rPr>
              <a:t>If a trial is adding “Out-of-Network” sites</a:t>
            </a:r>
            <a:r>
              <a:rPr lang="en-US" sz="1200" b="1" dirty="0">
                <a:solidFill>
                  <a:srgbClr val="FF0000"/>
                </a:solidFill>
              </a:rPr>
              <a:t>, the NCC </a:t>
            </a:r>
            <a:r>
              <a:rPr lang="en-US" sz="1200" b="1" u="sng" dirty="0">
                <a:solidFill>
                  <a:srgbClr val="FF0000"/>
                </a:solidFill>
              </a:rPr>
              <a:t>(Diane Sparks) </a:t>
            </a:r>
            <a:r>
              <a:rPr lang="en-US" sz="1200" b="1" dirty="0">
                <a:solidFill>
                  <a:srgbClr val="FF0000"/>
                </a:solidFill>
              </a:rPr>
              <a:t>will communicate with WebDCU regarding those </a:t>
            </a:r>
            <a:r>
              <a:rPr lang="en-US" sz="1200" b="1" u="sng" dirty="0">
                <a:solidFill>
                  <a:srgbClr val="FF0000"/>
                </a:solidFill>
              </a:rPr>
              <a:t>“Out-of-Network” sites</a:t>
            </a:r>
            <a:r>
              <a:rPr lang="en-US" sz="1200" b="1" dirty="0">
                <a:solidFill>
                  <a:srgbClr val="FF0000"/>
                </a:solidFill>
              </a:rPr>
              <a:t> and which trial(s) they will be participating in.</a:t>
            </a:r>
            <a:r>
              <a:rPr lang="en-US" sz="1200" b="1" dirty="0"/>
              <a:t> </a:t>
            </a:r>
            <a:r>
              <a:rPr lang="en-US" sz="1200" dirty="0"/>
              <a:t>(Allow a month to 6 weeks for changes to be reflected in WebDCU. Their first priority is getting the new trials programed.)</a:t>
            </a:r>
          </a:p>
          <a:p>
            <a:pPr marL="385763" indent="-385763">
              <a:lnSpc>
                <a:spcPct val="12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sz="1200" b="1" u="sng" dirty="0">
                <a:solidFill>
                  <a:srgbClr val="FF0000"/>
                </a:solidFill>
              </a:rPr>
              <a:t>If an “Out-of-Network” site</a:t>
            </a:r>
            <a:r>
              <a:rPr lang="en-US" sz="1200" b="1" dirty="0">
                <a:solidFill>
                  <a:srgbClr val="FF0000"/>
                </a:solidFill>
              </a:rPr>
              <a:t> becomes a Satellite of a RCC, the NCC </a:t>
            </a:r>
            <a:r>
              <a:rPr lang="en-US" sz="1200" b="1" u="sng" dirty="0">
                <a:solidFill>
                  <a:srgbClr val="FF0000"/>
                </a:solidFill>
              </a:rPr>
              <a:t>(Diane Sparks) </a:t>
            </a:r>
            <a:r>
              <a:rPr lang="en-US" sz="1200" b="1" dirty="0">
                <a:solidFill>
                  <a:srgbClr val="FF0000"/>
                </a:solidFill>
              </a:rPr>
              <a:t>will communicate with the WebDCU regarding that change. </a:t>
            </a:r>
            <a:r>
              <a:rPr lang="en-US" sz="1200" dirty="0"/>
              <a:t>(Allow a month to 6 weeks for changes to be reflected in WebDCU. Their first priority is getting the new trials programed.)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3165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Management Center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3248"/>
            <a:ext cx="7386954" cy="492855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</a:t>
            </a:r>
            <a:r>
              <a:rPr lang="en-US" sz="2400" dirty="0" err="1" smtClean="0"/>
              <a:t>WebDCU</a:t>
            </a:r>
            <a:r>
              <a:rPr lang="en-US" sz="2400" dirty="0" smtClean="0"/>
              <a:t>™/NDMC Team: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Yuko Palesch, MS, PhD, MPI								</a:t>
            </a: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Wenle</a:t>
            </a:r>
            <a:r>
              <a:rPr lang="en-US" dirty="0" smtClean="0"/>
              <a:t> Zhao, PhD,  MPI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                   Catherine Dillon, MS, Operations Manager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Jessica Griffin, BS, CCRP, Project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9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2018 Site Clinical Profile Annual Survey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The Site Clinical Profile Annual Survey for 2018 is now ready for data entry in WebDCU! </a:t>
            </a:r>
            <a:r>
              <a:rPr lang="en-US" dirty="0" smtClean="0"/>
              <a:t>Please </a:t>
            </a:r>
            <a:r>
              <a:rPr lang="en-US" dirty="0"/>
              <a:t>start working on completing this survey for each of the sites under your RCC.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Reminders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Data entered </a:t>
            </a:r>
            <a:r>
              <a:rPr lang="en-US" dirty="0"/>
              <a:t>on these surveys are used for feasibility and site selection purposes. </a:t>
            </a:r>
            <a:endParaRPr lang="en-US" dirty="0" smtClean="0"/>
          </a:p>
          <a:p>
            <a:r>
              <a:rPr lang="en-US" dirty="0" smtClean="0"/>
              <a:t>Data entered </a:t>
            </a:r>
            <a:r>
              <a:rPr lang="en-US" dirty="0"/>
              <a:t>on these surveys should be for the 2018 calendar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2016 </a:t>
            </a:r>
            <a:r>
              <a:rPr lang="en-US" dirty="0"/>
              <a:t>survey is still available for viewing in WebDCU in case you need to refer back to what was entered for a site that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75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600200"/>
            <a:ext cx="9144000" cy="4724406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sz="2800" dirty="0" smtClean="0"/>
              <a:t>CIRB Team Members</a:t>
            </a:r>
            <a:r>
              <a:rPr lang="en-US" dirty="0" smtClean="0"/>
              <a:t>: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Michael Linke, PhD, CIP, CIRB Chair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   Sue Roll, RN, BSN, CIRB Liaison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Keeley Hendrix, CIRB Coordinator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Jo Ann </a:t>
            </a:r>
            <a:r>
              <a:rPr lang="en-US" dirty="0" err="1" smtClean="0"/>
              <a:t>Behrle</a:t>
            </a:r>
            <a:r>
              <a:rPr lang="en-US" dirty="0" smtClean="0"/>
              <a:t>, CIRB HPA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</p:spPr>
        <p:txBody>
          <a:bodyPr/>
          <a:lstStyle/>
          <a:p>
            <a:pPr algn="ctr"/>
            <a:r>
              <a:rPr lang="en-US" sz="3200" dirty="0" smtClean="0"/>
              <a:t>Roundtable 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181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Today’s Roundtable Discussion: </a:t>
            </a:r>
          </a:p>
          <a:p>
            <a:pPr marL="0" indent="0">
              <a:buNone/>
            </a:pPr>
            <a:r>
              <a:rPr lang="en-US" sz="1800" b="1" dirty="0" smtClean="0"/>
              <a:t>                Improving </a:t>
            </a:r>
            <a:r>
              <a:rPr lang="en-US" sz="1800" b="1" dirty="0"/>
              <a:t>the CIRB Submission Process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Hosts: </a:t>
            </a:r>
          </a:p>
          <a:p>
            <a:r>
              <a:rPr lang="en-US" sz="1800" dirty="0"/>
              <a:t>Nichole </a:t>
            </a:r>
            <a:r>
              <a:rPr lang="en-US" sz="1800" dirty="0" err="1"/>
              <a:t>Gallatti</a:t>
            </a:r>
            <a:r>
              <a:rPr lang="en-US" sz="1800" dirty="0"/>
              <a:t>, </a:t>
            </a:r>
            <a:r>
              <a:rPr lang="en-US" sz="1800" dirty="0" err="1"/>
              <a:t>M.S.Ed</a:t>
            </a:r>
            <a:r>
              <a:rPr lang="en-US" sz="1800" dirty="0"/>
              <a:t>, CCRP</a:t>
            </a:r>
          </a:p>
          <a:p>
            <a:pPr marL="0" indent="0">
              <a:buNone/>
            </a:pPr>
            <a:r>
              <a:rPr lang="en-US" sz="1800" dirty="0"/>
              <a:t>Stroke Clinical Trials Project Coordinator</a:t>
            </a:r>
          </a:p>
          <a:p>
            <a:pPr marL="0" indent="0">
              <a:buNone/>
            </a:pPr>
            <a:r>
              <a:rPr lang="en-US" sz="1800" dirty="0"/>
              <a:t>The Greater Philadelphia NIH StrokeNet (GPNSN)</a:t>
            </a:r>
          </a:p>
          <a:p>
            <a:pPr marL="0" indent="0">
              <a:buNone/>
            </a:pPr>
            <a:r>
              <a:rPr lang="en-US" sz="1800" dirty="0"/>
              <a:t>University of Pennsylvania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Jason Weimer</a:t>
            </a:r>
          </a:p>
          <a:p>
            <a:pPr marL="0" indent="0">
              <a:buNone/>
            </a:pPr>
            <a:r>
              <a:rPr lang="en-US" sz="1800" dirty="0"/>
              <a:t>Program Coordinator</a:t>
            </a:r>
          </a:p>
          <a:p>
            <a:pPr marL="0" indent="0">
              <a:buNone/>
            </a:pPr>
            <a:r>
              <a:rPr lang="en-US" sz="1800" dirty="0"/>
              <a:t>NIH StrokeNet Regional Coordinating Center</a:t>
            </a:r>
          </a:p>
          <a:p>
            <a:pPr marL="0" indent="0">
              <a:buNone/>
            </a:pPr>
            <a:r>
              <a:rPr lang="en-US" sz="1800" dirty="0"/>
              <a:t>University of Pittsburgh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6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General Information</a:t>
            </a:r>
            <a:br>
              <a:rPr lang="en-US" sz="2800" dirty="0" smtClean="0"/>
            </a:br>
            <a:r>
              <a:rPr lang="en-US" sz="2800" dirty="0" smtClean="0"/>
              <a:t>and Reminders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8991600" cy="48006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Site Survey due August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Presenters for upcoming Meetings/Coordinators Calls.</a:t>
            </a:r>
          </a:p>
          <a:p>
            <a:r>
              <a:rPr lang="en-US" dirty="0" smtClean="0"/>
              <a:t>StrokeNet National Meeting in-person meeting Oct 29th, 2019.</a:t>
            </a:r>
          </a:p>
          <a:p>
            <a:r>
              <a:rPr lang="en-US" dirty="0" smtClean="0"/>
              <a:t>StrokeNet Meet and Greet Night before National Meeting Oct 28th.</a:t>
            </a:r>
          </a:p>
          <a:p>
            <a:r>
              <a:rPr lang="en-US" dirty="0" smtClean="0"/>
              <a:t>Future </a:t>
            </a:r>
            <a:r>
              <a:rPr lang="en-US" dirty="0"/>
              <a:t>calls to allow sites to present their RCC’s.</a:t>
            </a:r>
          </a:p>
          <a:p>
            <a:r>
              <a:rPr lang="en-US" dirty="0"/>
              <a:t>Topics or presenters for the Atlanta Meeting.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1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700848"/>
          </a:xfrm>
        </p:spPr>
        <p:txBody>
          <a:bodyPr/>
          <a:lstStyle/>
          <a:p>
            <a:pPr algn="ctr"/>
            <a:r>
              <a:rPr lang="en-US" sz="3200" dirty="0" smtClean="0"/>
              <a:t>Coordinator Call</a:t>
            </a:r>
            <a:br>
              <a:rPr lang="en-US" sz="3200" dirty="0" smtClean="0"/>
            </a:br>
            <a:r>
              <a:rPr lang="en-US" sz="3200" dirty="0" smtClean="0"/>
              <a:t>Announcements and Reminders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763000" cy="5334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Coordinator Call August 28th, 2019</a:t>
            </a:r>
          </a:p>
          <a:p>
            <a:r>
              <a:rPr lang="en-US" dirty="0" smtClean="0"/>
              <a:t>Today’s Roundtable Hosts: To join Coordinator Webinars: https://nihstrokenet.adobeconnect.com/coordinator/ Please enter as a guest, then add your first and last name or email address. For Audio: Dial-In Number: (877) 621-0220 Passcode 434578.</a:t>
            </a:r>
          </a:p>
          <a:p>
            <a:r>
              <a:rPr lang="en-US" dirty="0"/>
              <a:t>RCC presentations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Upcoming StrokeNet Meetings:</a:t>
            </a:r>
          </a:p>
          <a:p>
            <a:r>
              <a:rPr lang="en-US" dirty="0" smtClean="0"/>
              <a:t>The in-person StrokeNet meeting will be Oct. 29th, 2019. Atlanta Georgia.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Updates</a:t>
            </a:r>
            <a:br>
              <a:rPr lang="en-US" smtClean="0"/>
            </a:br>
            <a:r>
              <a:rPr lang="en-US" smtClean="0"/>
              <a:t>CREST-2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3248"/>
            <a:ext cx="8610600" cy="4395158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Study Project Manager:  Kassondra Guzman, BS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Study Investigators:   </a:t>
            </a:r>
            <a:r>
              <a:rPr lang="en-US" dirty="0"/>
              <a:t> </a:t>
            </a:r>
            <a:r>
              <a:rPr lang="en-US" dirty="0" smtClean="0"/>
              <a:t>      Tom </a:t>
            </a:r>
            <a:r>
              <a:rPr lang="en-US" dirty="0" err="1" smtClean="0"/>
              <a:t>Brott</a:t>
            </a:r>
            <a:r>
              <a:rPr lang="en-US" dirty="0" smtClean="0"/>
              <a:t>, MD</a:t>
            </a:r>
          </a:p>
          <a:p>
            <a:pPr marL="0" indent="0">
              <a:buNone/>
            </a:pPr>
            <a:r>
              <a:rPr lang="en-US" dirty="0" smtClean="0"/>
              <a:t>					          James </a:t>
            </a:r>
            <a:r>
              <a:rPr lang="en-US" dirty="0" err="1" smtClean="0"/>
              <a:t>Meschia</a:t>
            </a:r>
            <a:r>
              <a:rPr lang="en-US" dirty="0" smtClean="0"/>
              <a:t>, MD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Data Managers:             University of Alabama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62607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ARCADIA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3249"/>
            <a:ext cx="8991600" cy="5004752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Study Project Managers: </a:t>
            </a:r>
            <a:r>
              <a:rPr lang="en-US" dirty="0" smtClean="0"/>
              <a:t>   Rebeca Aragón Garcia, BS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Pam Plummer, MSN, RN, CCRC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Study Investigators:           Mitch </a:t>
            </a:r>
            <a:r>
              <a:rPr lang="en-US" dirty="0" err="1" smtClean="0"/>
              <a:t>Elkind</a:t>
            </a:r>
            <a:r>
              <a:rPr lang="en-US" dirty="0" smtClean="0"/>
              <a:t>, MD</a:t>
            </a:r>
          </a:p>
          <a:p>
            <a:pPr marL="0" indent="0">
              <a:buNone/>
            </a:pPr>
            <a:r>
              <a:rPr lang="en-US" dirty="0" smtClean="0"/>
              <a:t>					            Hooman Kamel, MD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Managers:                </a:t>
            </a:r>
            <a:r>
              <a:rPr lang="en-US" dirty="0" err="1" smtClean="0"/>
              <a:t>Faria</a:t>
            </a:r>
            <a:r>
              <a:rPr lang="en-US" dirty="0" smtClean="0"/>
              <a:t> </a:t>
            </a:r>
            <a:r>
              <a:rPr lang="en-US" dirty="0" err="1" smtClean="0"/>
              <a:t>Khattak</a:t>
            </a:r>
            <a:r>
              <a:rPr lang="en-US" dirty="0" smtClean="0"/>
              <a:t>, MPH</a:t>
            </a:r>
          </a:p>
          <a:p>
            <a:pPr marL="0" indent="0">
              <a:buNone/>
            </a:pPr>
            <a:r>
              <a:rPr lang="en-US" dirty="0" smtClean="0"/>
              <a:t>				                   Jocelyn Anderson, MPH</a:t>
            </a:r>
          </a:p>
          <a:p>
            <a:pPr marL="0" indent="0">
              <a:buNone/>
            </a:pPr>
            <a:r>
              <a:rPr lang="en-US" dirty="0" smtClean="0"/>
              <a:t>				                   Patty </a:t>
            </a:r>
            <a:r>
              <a:rPr lang="en-US" dirty="0" err="1" smtClean="0"/>
              <a:t>Hutto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1" y="304800"/>
            <a:ext cx="609600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Sleep SMART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234554" cy="5410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Sleep SMART PI’s:    Devin Brown MD, MS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Ronald Chervin MD, MS</a:t>
            </a:r>
          </a:p>
          <a:p>
            <a:pPr marL="0" indent="0">
              <a:buNone/>
            </a:pPr>
            <a:r>
              <a:rPr lang="en-US" dirty="0" smtClean="0"/>
              <a:t>Project Managers:  Kayla </a:t>
            </a:r>
            <a:r>
              <a:rPr lang="en-US" dirty="0" err="1" smtClean="0"/>
              <a:t>Novitski</a:t>
            </a:r>
            <a:r>
              <a:rPr lang="en-US" dirty="0" smtClean="0"/>
              <a:t>, MPH, CCRP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Joelle </a:t>
            </a:r>
            <a:r>
              <a:rPr lang="en-US" dirty="0" err="1" smtClean="0"/>
              <a:t>Sickler</a:t>
            </a:r>
            <a:r>
              <a:rPr lang="en-US" dirty="0" smtClean="0"/>
              <a:t>, RN</a:t>
            </a:r>
          </a:p>
          <a:p>
            <a:pPr marL="0" indent="0">
              <a:buNone/>
            </a:pPr>
            <a:r>
              <a:rPr lang="en-US" dirty="0" smtClean="0"/>
              <a:t>Data Managers</a:t>
            </a:r>
            <a:r>
              <a:rPr lang="en-US" b="1" dirty="0" smtClean="0"/>
              <a:t>:     </a:t>
            </a:r>
            <a:r>
              <a:rPr lang="en-US" dirty="0" smtClean="0"/>
              <a:t>Faria Khattak, MPH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Jocelyn Anderson, MPH</a:t>
            </a:r>
          </a:p>
          <a:p>
            <a:pPr marL="0" indent="0">
              <a:buNone/>
            </a:pPr>
            <a:r>
              <a:rPr lang="en-US" dirty="0" err="1" smtClean="0"/>
              <a:t>FusionHealth</a:t>
            </a:r>
            <a:r>
              <a:rPr lang="en-US" dirty="0"/>
              <a:t> </a:t>
            </a:r>
            <a:r>
              <a:rPr lang="en-US" dirty="0" smtClean="0"/>
              <a:t>Clinical Operations Director:  </a:t>
            </a:r>
            <a:r>
              <a:rPr lang="en-US" dirty="0" err="1" smtClean="0"/>
              <a:t>Helgi</a:t>
            </a:r>
            <a:r>
              <a:rPr lang="en-US" dirty="0" smtClean="0"/>
              <a:t> </a:t>
            </a:r>
            <a:r>
              <a:rPr lang="en-US" dirty="0" err="1" smtClean="0"/>
              <a:t>Helgason</a:t>
            </a:r>
            <a:r>
              <a:rPr lang="en-US" dirty="0" smtClean="0"/>
              <a:t>, MS </a:t>
            </a:r>
          </a:p>
          <a:p>
            <a:pPr marL="0" indent="0">
              <a:buNone/>
            </a:pPr>
            <a:r>
              <a:rPr lang="en-US" dirty="0" err="1" smtClean="0"/>
              <a:t>FusionHealth</a:t>
            </a:r>
            <a:r>
              <a:rPr lang="en-US" dirty="0" smtClean="0"/>
              <a:t> Contracts Help:  Greg Fletcher, CPA </a:t>
            </a:r>
          </a:p>
          <a:p>
            <a:pPr marL="0" indent="0">
              <a:buNone/>
            </a:pPr>
            <a:r>
              <a:rPr lang="en-US" dirty="0" smtClean="0"/>
              <a:t>StrokeNet Contracts Help:  Diane Sparks, RN, BS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Wren Hanson, MBA</a:t>
            </a:r>
          </a:p>
          <a:p>
            <a:pPr marL="0" indent="0">
              <a:buNone/>
            </a:pPr>
            <a:r>
              <a:rPr lang="en-US" dirty="0" smtClean="0"/>
              <a:t>Regulatory Help: Jennifer Golan, MS and Emily Stinson, MS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aptur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2718"/>
            <a:ext cx="1533525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52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MOST Project Updates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8991600" cy="4953006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Prime Project Manager:    Iris Deeds, BS, CCRP</a:t>
            </a:r>
          </a:p>
          <a:p>
            <a:pPr marL="0" indent="0">
              <a:buNone/>
            </a:pPr>
            <a:r>
              <a:rPr lang="en-US" sz="2400" dirty="0" smtClean="0"/>
              <a:t>NCC Project Manager:  </a:t>
            </a:r>
            <a:r>
              <a:rPr lang="en-US" sz="2400" dirty="0"/>
              <a:t> </a:t>
            </a:r>
            <a:r>
              <a:rPr lang="en-US" sz="2400" dirty="0" smtClean="0"/>
              <a:t>  Dana R. Acklin Winfrey, BA</a:t>
            </a:r>
          </a:p>
          <a:p>
            <a:pPr marL="0" indent="0">
              <a:buNone/>
            </a:pPr>
            <a:r>
              <a:rPr lang="en-US" sz="2400" dirty="0" smtClean="0"/>
              <a:t>							</a:t>
            </a:r>
          </a:p>
          <a:p>
            <a:pPr marL="0" indent="0">
              <a:buNone/>
            </a:pPr>
            <a:r>
              <a:rPr lang="en-US" sz="2400" dirty="0" smtClean="0"/>
              <a:t>Study Investigators:		   </a:t>
            </a:r>
            <a:r>
              <a:rPr lang="en-US" sz="2400" dirty="0" err="1" smtClean="0"/>
              <a:t>Opeolu</a:t>
            </a:r>
            <a:r>
              <a:rPr lang="en-US" sz="2400" dirty="0" smtClean="0"/>
              <a:t> </a:t>
            </a:r>
            <a:r>
              <a:rPr lang="en-US" sz="2400" dirty="0" err="1" smtClean="0"/>
              <a:t>Adeoye</a:t>
            </a:r>
            <a:r>
              <a:rPr lang="en-US" sz="2400" dirty="0" smtClean="0"/>
              <a:t>, MD, MS</a:t>
            </a:r>
          </a:p>
          <a:p>
            <a:pPr marL="0" indent="0">
              <a:buNone/>
            </a:pPr>
            <a:r>
              <a:rPr lang="en-US" sz="2400" dirty="0" smtClean="0"/>
              <a:t>						   Andrew Barreto, MD, MS</a:t>
            </a:r>
          </a:p>
          <a:p>
            <a:pPr marL="0" indent="0">
              <a:buNone/>
            </a:pPr>
            <a:r>
              <a:rPr lang="en-US" sz="2400" dirty="0" smtClean="0"/>
              <a:t>						   Jim </a:t>
            </a:r>
            <a:r>
              <a:rPr lang="en-US" sz="2400" dirty="0" err="1" smtClean="0"/>
              <a:t>Grotta</a:t>
            </a:r>
            <a:r>
              <a:rPr lang="en-US" sz="2400" dirty="0" smtClean="0"/>
              <a:t>, MD,</a:t>
            </a:r>
          </a:p>
          <a:p>
            <a:pPr marL="0" indent="0">
              <a:buNone/>
            </a:pPr>
            <a:r>
              <a:rPr lang="en-US" sz="2400" dirty="0" smtClean="0"/>
              <a:t>						   Joe Broderick, MD</a:t>
            </a:r>
          </a:p>
          <a:p>
            <a:pPr marL="0" indent="0">
              <a:buNone/>
            </a:pPr>
            <a:r>
              <a:rPr lang="en-US" sz="2400" dirty="0" smtClean="0"/>
              <a:t>						   Colin </a:t>
            </a:r>
            <a:r>
              <a:rPr lang="en-US" sz="2400" dirty="0" err="1" smtClean="0"/>
              <a:t>Derdeyn</a:t>
            </a:r>
            <a:r>
              <a:rPr lang="en-US" sz="2400" dirty="0" smtClean="0"/>
              <a:t>, MD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Data Managers:		   Holly Pierce, MS</a:t>
            </a:r>
          </a:p>
          <a:p>
            <a:pPr marL="0" indent="0">
              <a:buNone/>
            </a:pPr>
            <a:r>
              <a:rPr lang="en-US" sz="2400" dirty="0" smtClean="0"/>
              <a:t>						  Jocelyn Anderson, MPH</a:t>
            </a:r>
          </a:p>
          <a:p>
            <a:pPr marL="0" indent="0">
              <a:buNone/>
            </a:pPr>
            <a:r>
              <a:rPr lang="en-US" sz="2400" dirty="0" smtClean="0"/>
              <a:t>Monitoring Manager:	  </a:t>
            </a:r>
            <a:r>
              <a:rPr lang="en-US" sz="2400" dirty="0" err="1" smtClean="0"/>
              <a:t>Srikala</a:t>
            </a:r>
            <a:r>
              <a:rPr lang="en-US" sz="2400" dirty="0" smtClean="0"/>
              <a:t> </a:t>
            </a:r>
            <a:r>
              <a:rPr lang="en-US" sz="2400" dirty="0" err="1" smtClean="0"/>
              <a:t>Appana</a:t>
            </a:r>
            <a:r>
              <a:rPr lang="en-US" sz="2400" dirty="0" smtClean="0"/>
              <a:t>, MPH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53" y="265510"/>
            <a:ext cx="1250156" cy="5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TRANSPORT2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25"/>
            <a:ext cx="7539354" cy="4195481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Study Project Managers: 	  Kelly Krajeck, BS</a:t>
            </a:r>
          </a:p>
          <a:p>
            <a:pPr marL="0" indent="0">
              <a:buNone/>
            </a:pPr>
            <a:r>
              <a:rPr lang="en-US" dirty="0" smtClean="0"/>
              <a:t>							  Jamey Frasure, PhD, RN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 Study Investigators: 	        Wayne Feng, MD</a:t>
            </a:r>
          </a:p>
          <a:p>
            <a:pPr marL="0" indent="0">
              <a:buNone/>
            </a:pPr>
            <a:r>
              <a:rPr lang="en-US" dirty="0" smtClean="0"/>
              <a:t>						        Gottfried </a:t>
            </a:r>
            <a:r>
              <a:rPr lang="en-US" dirty="0" err="1" smtClean="0"/>
              <a:t>Schlaug</a:t>
            </a:r>
            <a:r>
              <a:rPr lang="en-US" dirty="0" smtClean="0"/>
              <a:t>, MD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Managers:	               Patty </a:t>
            </a:r>
            <a:r>
              <a:rPr lang="en-US" dirty="0" err="1" smtClean="0"/>
              <a:t>Hutto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0"/>
            <a:ext cx="608175" cy="90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121205"/>
            <a:ext cx="8945217" cy="1034830"/>
          </a:xfrm>
        </p:spPr>
        <p:txBody>
          <a:bodyPr/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</a:rPr>
              <a:t>Perinatal</a:t>
            </a:r>
            <a:r>
              <a:rPr lang="en-US" sz="1400" cap="all" dirty="0">
                <a:solidFill>
                  <a:schemeClr val="tx1"/>
                </a:solidFill>
              </a:rPr>
              <a:t> </a:t>
            </a:r>
            <a:r>
              <a:rPr lang="en-US" sz="1400" b="1" cap="all" dirty="0">
                <a:solidFill>
                  <a:schemeClr val="tx1"/>
                </a:solidFill>
              </a:rPr>
              <a:t>Arterial Stroke: </a:t>
            </a:r>
            <a:br>
              <a:rPr lang="en-US" sz="1400" b="1" cap="all" dirty="0">
                <a:solidFill>
                  <a:schemeClr val="tx1"/>
                </a:solidFill>
              </a:rPr>
            </a:br>
            <a:r>
              <a:rPr lang="en-US" sz="1400" b="1" cap="all" dirty="0">
                <a:solidFill>
                  <a:schemeClr val="tx1"/>
                </a:solidFill>
              </a:rPr>
              <a:t>A Multi-site RCT of Intensive Infant Rehabilitation (I-ACQUIRE)</a:t>
            </a:r>
            <a: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2930"/>
            <a:ext cx="9144000" cy="53050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Investigators</a:t>
            </a:r>
            <a:r>
              <a:rPr lang="en-US" sz="7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Sharon Landesman Ramey, Ph.D. (Lead PI), </a:t>
            </a:r>
            <a:r>
              <a:rPr lang="en-US" sz="7200" dirty="0" err="1" smtClean="0">
                <a:solidFill>
                  <a:schemeClr val="tx1"/>
                </a:solidFill>
              </a:rPr>
              <a:t>Fralin</a:t>
            </a:r>
            <a:r>
              <a:rPr lang="en-US" sz="7200" dirty="0" smtClean="0">
                <a:solidFill>
                  <a:schemeClr val="tx1"/>
                </a:solidFill>
              </a:rPr>
              <a:t> Biomedical Research Institute, Virginia </a:t>
            </a:r>
            <a:r>
              <a:rPr lang="en-US" sz="7200" dirty="0">
                <a:solidFill>
                  <a:schemeClr val="tx1"/>
                </a:solidFill>
              </a:rPr>
              <a:t>Tech, Roanoke, VA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Warren Lo, M.D. (Co-PI), Nationwide Children’s Hospital &amp; The Ohio State University, Columbus, OH</a:t>
            </a:r>
          </a:p>
          <a:p>
            <a:pPr marL="457200" lvl="1" indent="0">
              <a:buNone/>
            </a:pPr>
            <a:endParaRPr lang="en-US" sz="7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b="1" dirty="0" err="1" smtClean="0">
                <a:solidFill>
                  <a:schemeClr val="tx1"/>
                </a:solidFill>
              </a:rPr>
              <a:t>Fralin</a:t>
            </a:r>
            <a:r>
              <a:rPr lang="en-US" sz="7200" b="1" dirty="0" smtClean="0">
                <a:solidFill>
                  <a:schemeClr val="tx1"/>
                </a:solidFill>
              </a:rPr>
              <a:t> Biomedical Research Institute, Virginia Tech, Roanoke, VA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Laura Bateman, Study Coordinator </a:t>
            </a:r>
          </a:p>
          <a:p>
            <a:pPr lvl="2"/>
            <a:r>
              <a:rPr lang="en-US" sz="7200" dirty="0" smtClean="0">
                <a:hlinkClick r:id="rId3"/>
              </a:rPr>
              <a:t>laurapb2@vt.edu</a:t>
            </a:r>
            <a:r>
              <a:rPr lang="en-US" sz="7200" dirty="0" smtClean="0"/>
              <a:t> </a:t>
            </a:r>
            <a:endParaRPr lang="en-US" sz="7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National Coordinating Center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Teresa Murrell-Bohn, RN, CCRC, ACRP-PM – Project Manager</a:t>
            </a:r>
            <a:endParaRPr lang="en-US" sz="7200" dirty="0">
              <a:solidFill>
                <a:schemeClr val="tx1"/>
              </a:solidFill>
            </a:endParaRPr>
          </a:p>
          <a:p>
            <a:pPr lvl="2"/>
            <a:r>
              <a:rPr lang="en-US" sz="7200" dirty="0" smtClean="0">
                <a:hlinkClick r:id="rId4"/>
              </a:rPr>
              <a:t>murreltm@ucmail.uc.edu</a:t>
            </a:r>
            <a:endParaRPr lang="en-US" sz="7200" dirty="0" smtClean="0"/>
          </a:p>
          <a:p>
            <a:pPr lvl="2"/>
            <a:endParaRPr lang="en-US" sz="7200" dirty="0" smtClean="0"/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Data Manager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Sara Butler</a:t>
            </a:r>
            <a:endParaRPr lang="en-US" sz="7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83" y="133765"/>
            <a:ext cx="1630017" cy="71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3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ASPIRE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25"/>
            <a:ext cx="9144000" cy="4652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Project Managers:      Catherine </a:t>
            </a:r>
            <a:r>
              <a:rPr lang="en-US" dirty="0" err="1" smtClean="0"/>
              <a:t>Viscoli</a:t>
            </a:r>
            <a:r>
              <a:rPr lang="en-US" dirty="0" smtClean="0"/>
              <a:t>, PhD</a:t>
            </a:r>
          </a:p>
          <a:p>
            <a:pPr marL="0" indent="0">
              <a:buNone/>
            </a:pPr>
            <a:r>
              <a:rPr lang="en-US" dirty="0" smtClean="0"/>
              <a:t>					      Laura Benken, MBA, BS, CCRP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Study Investigators:    Kevin Sheth, MD</a:t>
            </a:r>
          </a:p>
          <a:p>
            <a:pPr marL="0" indent="0">
              <a:buNone/>
            </a:pPr>
            <a:r>
              <a:rPr lang="en-US" dirty="0" smtClean="0"/>
              <a:t>						Hooman Kamel, MD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Managers:   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Teldon</a:t>
            </a:r>
            <a:r>
              <a:rPr lang="en-US" dirty="0"/>
              <a:t> Alford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0"/>
            <a:ext cx="1371600" cy="160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45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4816</TotalTime>
  <Words>931</Words>
  <Application>Microsoft Office PowerPoint</Application>
  <PresentationFormat>On-screen Show (4:3)</PresentationFormat>
  <Paragraphs>210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Ion</vt:lpstr>
      <vt:lpstr>Coordinator Webinar and Round Table Discussion</vt:lpstr>
      <vt:lpstr>Coordinator Call Announcements and Reminders</vt:lpstr>
      <vt:lpstr>Project Updates CREST-2</vt:lpstr>
      <vt:lpstr>Project Updates ARCADIA</vt:lpstr>
      <vt:lpstr>Sleep SMART</vt:lpstr>
      <vt:lpstr>MOST Project Updates   </vt:lpstr>
      <vt:lpstr>Project Updates TRANSPORT2</vt:lpstr>
      <vt:lpstr>Perinatal Arterial Stroke:  A Multi-site RCT of Intensive Infant Rehabilitation (I-ACQUIRE)  </vt:lpstr>
      <vt:lpstr>Project Updates ASPIRE</vt:lpstr>
      <vt:lpstr>Project Updates SATURN</vt:lpstr>
      <vt:lpstr>       NCC/NINDS Updates </vt:lpstr>
      <vt:lpstr>MTAs</vt:lpstr>
      <vt:lpstr>PROCESS</vt:lpstr>
      <vt:lpstr>Data Management Center Updates</vt:lpstr>
      <vt:lpstr>2018 Site Clinical Profile Annual Survey</vt:lpstr>
      <vt:lpstr>CIRB Updates</vt:lpstr>
      <vt:lpstr>Roundtable Discussion</vt:lpstr>
      <vt:lpstr>General Information and Reminders</vt:lpstr>
      <vt:lpstr>PowerPoint Presentation</vt:lpstr>
    </vt:vector>
  </TitlesOfParts>
  <Company>University of Michigan Hospital and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Coordinator Webinar Round Table Discussion</dc:title>
  <dc:creator>Goldfarb, Sherry</dc:creator>
  <cp:lastModifiedBy>Sester, Regina (sesterrj)</cp:lastModifiedBy>
  <cp:revision>293</cp:revision>
  <cp:lastPrinted>2019-03-27T16:34:59Z</cp:lastPrinted>
  <dcterms:created xsi:type="dcterms:W3CDTF">2016-10-11T15:38:23Z</dcterms:created>
  <dcterms:modified xsi:type="dcterms:W3CDTF">2019-07-24T17:39:49Z</dcterms:modified>
</cp:coreProperties>
</file>