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3"/>
  </p:notesMasterIdLst>
  <p:handoutMasterIdLst>
    <p:handoutMasterId r:id="rId24"/>
  </p:handoutMasterIdLst>
  <p:sldIdLst>
    <p:sldId id="256" r:id="rId2"/>
    <p:sldId id="257" r:id="rId3"/>
    <p:sldId id="266" r:id="rId4"/>
    <p:sldId id="329" r:id="rId5"/>
    <p:sldId id="368" r:id="rId6"/>
    <p:sldId id="340" r:id="rId7"/>
    <p:sldId id="327" r:id="rId8"/>
    <p:sldId id="334" r:id="rId9"/>
    <p:sldId id="344" r:id="rId10"/>
    <p:sldId id="343" r:id="rId11"/>
    <p:sldId id="345" r:id="rId12"/>
    <p:sldId id="369" r:id="rId13"/>
    <p:sldId id="370" r:id="rId14"/>
    <p:sldId id="371" r:id="rId15"/>
    <p:sldId id="372" r:id="rId16"/>
    <p:sldId id="337" r:id="rId17"/>
    <p:sldId id="349" r:id="rId18"/>
    <p:sldId id="269" r:id="rId19"/>
    <p:sldId id="270" r:id="rId20"/>
    <p:sldId id="271" r:id="rId21"/>
    <p:sldId id="342"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63" autoAdjust="0"/>
    <p:restoredTop sz="87219" autoAdjust="0"/>
  </p:normalViewPr>
  <p:slideViewPr>
    <p:cSldViewPr>
      <p:cViewPr varScale="1">
        <p:scale>
          <a:sx n="75" d="100"/>
          <a:sy n="75" d="100"/>
        </p:scale>
        <p:origin x="96" y="259"/>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18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0EE419B5-1E4B-4EEE-BAB8-E7C5A8ACDCD7}" type="datetimeFigureOut">
              <a:rPr lang="en-US" smtClean="0"/>
              <a:t>6/26/2019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8B26F164-807C-41BE-A42B-B5971BD63D08}" type="slidenum">
              <a:rPr lang="en-US" smtClean="0"/>
              <a:t>‹#›</a:t>
            </a:fld>
            <a:endParaRPr lang="en-US"/>
          </a:p>
        </p:txBody>
      </p:sp>
    </p:spTree>
    <p:extLst>
      <p:ext uri="{BB962C8B-B14F-4D97-AF65-F5344CB8AC3E}">
        <p14:creationId xmlns:p14="http://schemas.microsoft.com/office/powerpoint/2010/main" val="4087098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00F0C47-AB35-4DAB-95C6-A92279B3F31A}" type="datetimeFigureOut">
              <a:rPr lang="en-US" smtClean="0"/>
              <a:pPr/>
              <a:t>6/26/2019</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3AF0056-6AE8-4EEF-8FE3-7467EFE5C115}" type="slidenum">
              <a:rPr lang="en-US" smtClean="0"/>
              <a:pPr/>
              <a:t>‹#›</a:t>
            </a:fld>
            <a:endParaRPr lang="en-US"/>
          </a:p>
        </p:txBody>
      </p:sp>
    </p:spTree>
    <p:extLst>
      <p:ext uri="{BB962C8B-B14F-4D97-AF65-F5344CB8AC3E}">
        <p14:creationId xmlns:p14="http://schemas.microsoft.com/office/powerpoint/2010/main" val="2195384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AF0056-6AE8-4EEF-8FE3-7467EFE5C115}" type="slidenum">
              <a:rPr lang="en-US" smtClean="0"/>
              <a:pPr/>
              <a:t>2</a:t>
            </a:fld>
            <a:endParaRPr lang="en-US"/>
          </a:p>
        </p:txBody>
      </p:sp>
    </p:spTree>
    <p:extLst>
      <p:ext uri="{BB962C8B-B14F-4D97-AF65-F5344CB8AC3E}">
        <p14:creationId xmlns:p14="http://schemas.microsoft.com/office/powerpoint/2010/main" val="3662026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AF0056-6AE8-4EEF-8FE3-7467EFE5C115}" type="slidenum">
              <a:rPr lang="en-US" smtClean="0"/>
              <a:pPr/>
              <a:t>6</a:t>
            </a:fld>
            <a:endParaRPr lang="en-US"/>
          </a:p>
        </p:txBody>
      </p:sp>
    </p:spTree>
    <p:extLst>
      <p:ext uri="{BB962C8B-B14F-4D97-AF65-F5344CB8AC3E}">
        <p14:creationId xmlns:p14="http://schemas.microsoft.com/office/powerpoint/2010/main" val="503963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AF0056-6AE8-4EEF-8FE3-7467EFE5C115}" type="slidenum">
              <a:rPr lang="en-US" smtClean="0"/>
              <a:pPr/>
              <a:t>8</a:t>
            </a:fld>
            <a:endParaRPr lang="en-US"/>
          </a:p>
        </p:txBody>
      </p:sp>
    </p:spTree>
    <p:extLst>
      <p:ext uri="{BB962C8B-B14F-4D97-AF65-F5344CB8AC3E}">
        <p14:creationId xmlns:p14="http://schemas.microsoft.com/office/powerpoint/2010/main" val="23742044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AF0056-6AE8-4EEF-8FE3-7467EFE5C115}" type="slidenum">
              <a:rPr lang="en-US" smtClean="0"/>
              <a:pPr/>
              <a:t>9</a:t>
            </a:fld>
            <a:endParaRPr lang="en-US"/>
          </a:p>
        </p:txBody>
      </p:sp>
    </p:spTree>
    <p:extLst>
      <p:ext uri="{BB962C8B-B14F-4D97-AF65-F5344CB8AC3E}">
        <p14:creationId xmlns:p14="http://schemas.microsoft.com/office/powerpoint/2010/main" val="2838670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6BE6076-36A8-471E-A2A9-2434A71A66B6}" type="datetimeFigureOut">
              <a:rPr lang="en-US" smtClean="0"/>
              <a:pPr/>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1768619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BE6076-36A8-471E-A2A9-2434A71A66B6}" type="datetimeFigureOut">
              <a:rPr lang="en-US" smtClean="0"/>
              <a:pPr/>
              <a:t>6/26/2019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3907951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6BE6076-36A8-471E-A2A9-2434A71A66B6}" type="datetimeFigureOut">
              <a:rPr lang="en-US" smtClean="0"/>
              <a:pPr/>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1333021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6BE6076-36A8-471E-A2A9-2434A71A66B6}" type="datetimeFigureOut">
              <a:rPr lang="en-US" smtClean="0"/>
              <a:pPr/>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pPr/>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8281542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BE6076-36A8-471E-A2A9-2434A71A66B6}" type="datetimeFigureOut">
              <a:rPr lang="en-US" smtClean="0"/>
              <a:pPr/>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12989104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6BE6076-36A8-471E-A2A9-2434A71A66B6}" type="datetimeFigureOut">
              <a:rPr lang="en-US" smtClean="0"/>
              <a:pPr/>
              <a:t>6/26/2019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12772354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6BE6076-36A8-471E-A2A9-2434A71A66B6}" type="datetimeFigureOut">
              <a:rPr lang="en-US" smtClean="0"/>
              <a:pPr/>
              <a:t>6/26/2019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28127842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BE6076-36A8-471E-A2A9-2434A71A66B6}" type="datetimeFigureOut">
              <a:rPr lang="en-US" smtClean="0"/>
              <a:pPr/>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33459525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BE6076-36A8-471E-A2A9-2434A71A66B6}" type="datetimeFigureOut">
              <a:rPr lang="en-US" smtClean="0"/>
              <a:pPr/>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183307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6BE6076-36A8-471E-A2A9-2434A71A66B6}" type="datetimeFigureOut">
              <a:rPr lang="en-US" smtClean="0"/>
              <a:pPr/>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16686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BE6076-36A8-471E-A2A9-2434A71A66B6}" type="datetimeFigureOut">
              <a:rPr lang="en-US" smtClean="0"/>
              <a:pPr/>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33570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6BE6076-36A8-471E-A2A9-2434A71A66B6}" type="datetimeFigureOut">
              <a:rPr lang="en-US" smtClean="0"/>
              <a:pPr/>
              <a:t>6/26/2019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4192322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6BE6076-36A8-471E-A2A9-2434A71A66B6}" type="datetimeFigureOut">
              <a:rPr lang="en-US" smtClean="0"/>
              <a:pPr/>
              <a:t>6/26/2019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2437403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6BE6076-36A8-471E-A2A9-2434A71A66B6}" type="datetimeFigureOut">
              <a:rPr lang="en-US" smtClean="0"/>
              <a:pPr/>
              <a:t>6/26/2019</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2570285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6BE6076-36A8-471E-A2A9-2434A71A66B6}" type="datetimeFigureOut">
              <a:rPr lang="en-US" smtClean="0"/>
              <a:pPr/>
              <a:t>6/26/2019</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3403215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6BE6076-36A8-471E-A2A9-2434A71A66B6}" type="datetimeFigureOut">
              <a:rPr lang="en-US" smtClean="0"/>
              <a:pPr/>
              <a:t>6/26/2019</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3358994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BE6076-36A8-471E-A2A9-2434A71A66B6}" type="datetimeFigureOut">
              <a:rPr lang="en-US" smtClean="0"/>
              <a:pPr/>
              <a:t>6/26/2019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939168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6BE6076-36A8-471E-A2A9-2434A71A66B6}" type="datetimeFigureOut">
              <a:rPr lang="en-US" smtClean="0"/>
              <a:pPr/>
              <a:t>6/26/2019</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7EC9C90F-46FB-4299-B0AB-C6FD08FCE102}" type="slidenum">
              <a:rPr lang="en-US" smtClean="0"/>
              <a:pPr/>
              <a:t>‹#›</a:t>
            </a:fld>
            <a:endParaRPr lang="en-US"/>
          </a:p>
        </p:txBody>
      </p:sp>
    </p:spTree>
    <p:extLst>
      <p:ext uri="{BB962C8B-B14F-4D97-AF65-F5344CB8AC3E}">
        <p14:creationId xmlns:p14="http://schemas.microsoft.com/office/powerpoint/2010/main" val="2472008967"/>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tif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tif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tif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tif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tif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tif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laurapb2@vt.edu"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9.emf"/><Relationship Id="rId5" Type="http://schemas.openxmlformats.org/officeDocument/2006/relationships/image" Target="../media/image6.jpeg"/><Relationship Id="rId4" Type="http://schemas.openxmlformats.org/officeDocument/2006/relationships/hyperlink" Target="mailto:murreltm@ucmail.uc.edu"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1669868"/>
            <a:ext cx="6620968" cy="3329581"/>
          </a:xfrm>
        </p:spPr>
        <p:txBody>
          <a:bodyPr/>
          <a:lstStyle/>
          <a:p>
            <a:pPr algn="ctr"/>
            <a:r>
              <a:rPr lang="en-US" sz="4800" dirty="0"/>
              <a:t>Coordinator Webinar and Round Table Discussion</a:t>
            </a:r>
          </a:p>
        </p:txBody>
      </p:sp>
      <p:sp>
        <p:nvSpPr>
          <p:cNvPr id="3" name="Subtitle 2"/>
          <p:cNvSpPr>
            <a:spLocks noGrp="1"/>
          </p:cNvSpPr>
          <p:nvPr>
            <p:ph type="subTitle" idx="1"/>
          </p:nvPr>
        </p:nvSpPr>
        <p:spPr>
          <a:xfrm>
            <a:off x="866442" y="5310780"/>
            <a:ext cx="6620968" cy="328019"/>
          </a:xfrm>
        </p:spPr>
        <p:txBody>
          <a:bodyPr>
            <a:normAutofit fontScale="92500" lnSpcReduction="20000"/>
          </a:bodyPr>
          <a:lstStyle/>
          <a:p>
            <a:pPr algn="ctr"/>
            <a:r>
              <a:rPr lang="en-US" dirty="0" smtClean="0">
                <a:solidFill>
                  <a:schemeClr val="tx2"/>
                </a:solidFill>
              </a:rPr>
              <a:t>June 26, 2019</a:t>
            </a:r>
            <a:endParaRPr lang="en-US" dirty="0">
              <a:solidFill>
                <a:schemeClr val="tx2"/>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2743200" y="1021079"/>
            <a:ext cx="3276600" cy="748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49724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Project Updates</a:t>
            </a:r>
            <a:br>
              <a:rPr lang="en-US" dirty="0" smtClean="0"/>
            </a:br>
            <a:r>
              <a:rPr lang="en-US" dirty="0" smtClean="0"/>
              <a:t>SATURN</a:t>
            </a:r>
            <a:endParaRPr lang="en-US" dirty="0"/>
          </a:p>
        </p:txBody>
      </p:sp>
      <p:sp>
        <p:nvSpPr>
          <p:cNvPr id="3" name="Content Placeholder 2"/>
          <p:cNvSpPr>
            <a:spLocks noGrp="1"/>
          </p:cNvSpPr>
          <p:nvPr>
            <p:ph idx="1"/>
          </p:nvPr>
        </p:nvSpPr>
        <p:spPr>
          <a:xfrm>
            <a:off x="-1" y="2667000"/>
            <a:ext cx="8791401" cy="3581406"/>
          </a:xfrm>
        </p:spPr>
        <p:txBody>
          <a:bodyPr/>
          <a:lstStyle/>
          <a:p>
            <a:r>
              <a:rPr lang="en-US" dirty="0" smtClean="0"/>
              <a:t>Study Project Managers</a:t>
            </a:r>
            <a:r>
              <a:rPr lang="en-US" dirty="0"/>
              <a:t>:  </a:t>
            </a:r>
            <a:r>
              <a:rPr lang="en-US" dirty="0" smtClean="0"/>
              <a:t>  Kimberlee </a:t>
            </a:r>
            <a:r>
              <a:rPr lang="en-US" dirty="0"/>
              <a:t>Bernstein, BS, CCRP</a:t>
            </a:r>
          </a:p>
          <a:p>
            <a:endParaRPr lang="en-US" dirty="0" smtClean="0"/>
          </a:p>
          <a:p>
            <a:r>
              <a:rPr lang="en-US" dirty="0" smtClean="0"/>
              <a:t> Study Investigator:             </a:t>
            </a:r>
            <a:r>
              <a:rPr lang="en-US" dirty="0" err="1" smtClean="0"/>
              <a:t>Magdy</a:t>
            </a:r>
            <a:r>
              <a:rPr lang="en-US" dirty="0" smtClean="0"/>
              <a:t> </a:t>
            </a:r>
            <a:r>
              <a:rPr lang="en-US" dirty="0" err="1" smtClean="0"/>
              <a:t>Selim</a:t>
            </a:r>
            <a:r>
              <a:rPr lang="en-US" dirty="0" smtClean="0"/>
              <a:t>, MD, PhD</a:t>
            </a:r>
          </a:p>
          <a:p>
            <a:pPr marL="0" indent="0">
              <a:buNone/>
            </a:pPr>
            <a:endParaRPr lang="en-US" dirty="0" smtClean="0"/>
          </a:p>
          <a:p>
            <a:r>
              <a:rPr lang="en-US" dirty="0" smtClean="0"/>
              <a:t>Data Managers:   </a:t>
            </a:r>
            <a:r>
              <a:rPr lang="en-US" dirty="0"/>
              <a:t> </a:t>
            </a:r>
            <a:r>
              <a:rPr lang="en-US" dirty="0" smtClean="0"/>
              <a:t>             </a:t>
            </a:r>
            <a:r>
              <a:rPr lang="en-US" dirty="0" err="1"/>
              <a:t>Kavita</a:t>
            </a:r>
            <a:r>
              <a:rPr lang="en-US" dirty="0"/>
              <a:t> Patel, BS, RN</a:t>
            </a:r>
            <a:endParaRPr lang="en-US" dirty="0" smtClean="0"/>
          </a:p>
          <a:p>
            <a:endParaRPr lang="en-US" dirty="0"/>
          </a:p>
        </p:txBody>
      </p:sp>
      <p:sp>
        <p:nvSpPr>
          <p:cNvPr id="4" name="TextBox 3"/>
          <p:cNvSpPr txBox="1"/>
          <p:nvPr/>
        </p:nvSpPr>
        <p:spPr>
          <a:xfrm>
            <a:off x="7519899" y="262891"/>
            <a:ext cx="1271502" cy="646331"/>
          </a:xfrm>
          <a:prstGeom prst="rect">
            <a:avLst/>
          </a:prstGeom>
          <a:noFill/>
        </p:spPr>
        <p:txBody>
          <a:bodyPr wrap="none" rtlCol="0">
            <a:spAutoFit/>
          </a:bodyPr>
          <a:lstStyle/>
          <a:p>
            <a:pPr algn="ctr"/>
            <a:r>
              <a:rPr lang="en-US" dirty="0" smtClean="0"/>
              <a:t>Logo </a:t>
            </a:r>
          </a:p>
          <a:p>
            <a:pPr algn="ctr"/>
            <a:r>
              <a:rPr lang="en-US" dirty="0" smtClean="0"/>
              <a:t>in Process</a:t>
            </a:r>
            <a:endParaRPr lang="en-US" dirty="0"/>
          </a:p>
        </p:txBody>
      </p:sp>
    </p:spTree>
    <p:extLst>
      <p:ext uri="{BB962C8B-B14F-4D97-AF65-F5344CB8AC3E}">
        <p14:creationId xmlns:p14="http://schemas.microsoft.com/office/powerpoint/2010/main" val="2190676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NCC/NINDS </a:t>
            </a:r>
            <a:r>
              <a:rPr lang="en-US" sz="3600" dirty="0" smtClean="0"/>
              <a:t>Updates</a:t>
            </a:r>
            <a:r>
              <a:rPr lang="en-US" dirty="0" smtClean="0"/>
              <a:t/>
            </a:r>
            <a:br>
              <a:rPr lang="en-US" dirty="0" smtClean="0"/>
            </a:br>
            <a:endParaRPr lang="en-US" dirty="0"/>
          </a:p>
        </p:txBody>
      </p:sp>
      <p:sp>
        <p:nvSpPr>
          <p:cNvPr id="3" name="Content Placeholder 2"/>
          <p:cNvSpPr>
            <a:spLocks noGrp="1"/>
          </p:cNvSpPr>
          <p:nvPr>
            <p:ph idx="1"/>
          </p:nvPr>
        </p:nvSpPr>
        <p:spPr>
          <a:xfrm>
            <a:off x="0" y="2057400"/>
            <a:ext cx="9144000" cy="4800600"/>
          </a:xfrm>
        </p:spPr>
        <p:txBody>
          <a:bodyPr>
            <a:normAutofit fontScale="47500" lnSpcReduction="20000"/>
          </a:bodyPr>
          <a:lstStyle/>
          <a:p>
            <a:pPr marL="0" indent="0" algn="ctr">
              <a:buNone/>
            </a:pPr>
            <a:endParaRPr lang="en-US" sz="2000" b="1" u="sng" dirty="0" smtClean="0">
              <a:solidFill>
                <a:schemeClr val="tx1"/>
              </a:solidFill>
            </a:endParaRPr>
          </a:p>
          <a:p>
            <a:pPr marL="0" indent="0" algn="ctr">
              <a:buNone/>
            </a:pPr>
            <a:r>
              <a:rPr lang="en-US" sz="2900" b="1" u="sng" dirty="0" smtClean="0">
                <a:solidFill>
                  <a:schemeClr val="tx1"/>
                </a:solidFill>
              </a:rPr>
              <a:t>The National Coordinating Center </a:t>
            </a:r>
          </a:p>
          <a:p>
            <a:pPr marL="0" indent="0" algn="ctr">
              <a:spcBef>
                <a:spcPts val="0"/>
              </a:spcBef>
              <a:buNone/>
            </a:pPr>
            <a:r>
              <a:rPr lang="en-US" sz="2900" dirty="0" smtClean="0">
                <a:solidFill>
                  <a:schemeClr val="tx1"/>
                </a:solidFill>
              </a:rPr>
              <a:t>	</a:t>
            </a:r>
          </a:p>
          <a:p>
            <a:pPr marL="0" indent="0" algn="ctr">
              <a:spcBef>
                <a:spcPts val="0"/>
              </a:spcBef>
              <a:buNone/>
            </a:pPr>
            <a:r>
              <a:rPr lang="en-US" sz="2900" dirty="0" smtClean="0">
                <a:solidFill>
                  <a:schemeClr val="tx1"/>
                </a:solidFill>
              </a:rPr>
              <a:t>		</a:t>
            </a:r>
          </a:p>
          <a:p>
            <a:pPr marL="0" indent="0">
              <a:buNone/>
            </a:pPr>
            <a:r>
              <a:rPr lang="en-US" sz="2900" dirty="0" smtClean="0"/>
              <a:t>         			Joe </a:t>
            </a:r>
            <a:r>
              <a:rPr lang="en-US" sz="3400" dirty="0" smtClean="0"/>
              <a:t>Broderick, MPI   		</a:t>
            </a:r>
            <a:r>
              <a:rPr lang="en-US" sz="3400" dirty="0"/>
              <a:t> </a:t>
            </a:r>
            <a:r>
              <a:rPr lang="en-US" sz="3400" dirty="0" smtClean="0"/>
              <a:t>      Pooja Khatri, MPI 				</a:t>
            </a:r>
            <a:r>
              <a:rPr lang="en-US" sz="3400" dirty="0" smtClean="0">
                <a:solidFill>
                  <a:schemeClr val="tx1"/>
                </a:solidFill>
              </a:rPr>
              <a:t>	</a:t>
            </a:r>
          </a:p>
          <a:p>
            <a:pPr marL="0" indent="0">
              <a:buNone/>
            </a:pPr>
            <a:r>
              <a:rPr lang="en-US" sz="3400" dirty="0" smtClean="0">
                <a:solidFill>
                  <a:schemeClr val="tx1"/>
                </a:solidFill>
              </a:rPr>
              <a:t>         		Jamey Frasure, Director	</a:t>
            </a:r>
            <a:r>
              <a:rPr lang="en-US" sz="3400" dirty="0"/>
              <a:t> </a:t>
            </a:r>
            <a:r>
              <a:rPr lang="en-US" sz="3400" dirty="0" smtClean="0"/>
              <a:t>     Teresa Murrell-Bohn, Sr. Project Manager </a:t>
            </a:r>
          </a:p>
          <a:p>
            <a:pPr marL="0" indent="0">
              <a:buNone/>
            </a:pPr>
            <a:r>
              <a:rPr lang="en-US" sz="3400" dirty="0" smtClean="0"/>
              <a:t>             		Jeanne Sester, Ed </a:t>
            </a:r>
            <a:r>
              <a:rPr lang="en-US" sz="3400" dirty="0" err="1" smtClean="0"/>
              <a:t>Coord</a:t>
            </a:r>
            <a:r>
              <a:rPr lang="en-US" sz="3400" dirty="0" smtClean="0"/>
              <a:t>	</a:t>
            </a:r>
            <a:r>
              <a:rPr lang="en-US" sz="3400" dirty="0"/>
              <a:t> </a:t>
            </a:r>
            <a:r>
              <a:rPr lang="en-US" sz="3400" dirty="0" smtClean="0"/>
              <a:t>      Rose Beckmann, Administration</a:t>
            </a:r>
          </a:p>
          <a:p>
            <a:pPr marL="0" indent="0">
              <a:buNone/>
            </a:pPr>
            <a:r>
              <a:rPr lang="en-US" sz="3400" dirty="0" smtClean="0"/>
              <a:t>			Emily Stinson, Regulatory</a:t>
            </a:r>
            <a:r>
              <a:rPr lang="en-US" sz="3400" dirty="0" smtClean="0">
                <a:solidFill>
                  <a:schemeClr val="tx1"/>
                </a:solidFill>
              </a:rPr>
              <a:t>	</a:t>
            </a:r>
            <a:r>
              <a:rPr lang="en-US" sz="3400" dirty="0"/>
              <a:t> </a:t>
            </a:r>
            <a:r>
              <a:rPr lang="en-US" sz="3400" dirty="0" smtClean="0"/>
              <a:t>     Jen Golan, Regulatory</a:t>
            </a:r>
            <a:endParaRPr lang="en-US" sz="3400" dirty="0" smtClean="0">
              <a:solidFill>
                <a:schemeClr val="tx1"/>
              </a:solidFill>
            </a:endParaRPr>
          </a:p>
          <a:p>
            <a:pPr marL="0" indent="0">
              <a:buNone/>
            </a:pPr>
            <a:r>
              <a:rPr lang="en-US" sz="3400" dirty="0" smtClean="0">
                <a:solidFill>
                  <a:schemeClr val="tx1"/>
                </a:solidFill>
              </a:rPr>
              <a:t>			Diane Sparks, Contracts	</a:t>
            </a:r>
            <a:r>
              <a:rPr lang="en-US" sz="3400" dirty="0"/>
              <a:t> </a:t>
            </a:r>
            <a:r>
              <a:rPr lang="en-US" sz="3400" dirty="0" smtClean="0"/>
              <a:t>     Wren Hanson, Contracts </a:t>
            </a:r>
            <a:r>
              <a:rPr lang="en-US" sz="3400" dirty="0" smtClean="0">
                <a:solidFill>
                  <a:schemeClr val="tx1"/>
                </a:solidFill>
              </a:rPr>
              <a:t>	</a:t>
            </a:r>
          </a:p>
          <a:p>
            <a:pPr marL="0" indent="0">
              <a:buNone/>
            </a:pPr>
            <a:r>
              <a:rPr lang="en-US" sz="3400" dirty="0" smtClean="0"/>
              <a:t>			Mary Ann Harty, Finances	</a:t>
            </a:r>
            <a:r>
              <a:rPr lang="en-US" sz="3400" dirty="0"/>
              <a:t> </a:t>
            </a:r>
            <a:r>
              <a:rPr lang="en-US" sz="3400" dirty="0" smtClean="0"/>
              <a:t>     StrokeNet Central Pharmacy</a:t>
            </a:r>
          </a:p>
          <a:p>
            <a:pPr marL="0" indent="0">
              <a:buNone/>
            </a:pPr>
            <a:endParaRPr lang="en-US" sz="3400" dirty="0" smtClean="0">
              <a:solidFill>
                <a:schemeClr val="tx1"/>
              </a:solidFill>
            </a:endParaRPr>
          </a:p>
          <a:p>
            <a:pPr marL="0" indent="0">
              <a:buNone/>
            </a:pPr>
            <a:r>
              <a:rPr lang="en-US" sz="3400" dirty="0" smtClean="0"/>
              <a:t>		                                     		</a:t>
            </a:r>
            <a:r>
              <a:rPr lang="en-US" sz="3400" b="1" u="sng" dirty="0" smtClean="0"/>
              <a:t>The NINDS </a:t>
            </a:r>
          </a:p>
          <a:p>
            <a:pPr marL="0" indent="0">
              <a:buNone/>
            </a:pPr>
            <a:r>
              <a:rPr lang="en-US" sz="3400" dirty="0" smtClean="0"/>
              <a:t>							        Scott Janis</a:t>
            </a:r>
          </a:p>
          <a:p>
            <a:pPr marL="0" indent="0">
              <a:buNone/>
            </a:pPr>
            <a:r>
              <a:rPr lang="en-US" sz="3400" dirty="0" smtClean="0">
                <a:solidFill>
                  <a:schemeClr val="tx1"/>
                </a:solidFill>
              </a:rPr>
              <a:t>                                              	  </a:t>
            </a:r>
            <a:r>
              <a:rPr lang="en-US" sz="3400" dirty="0" smtClean="0"/>
              <a:t>           Joanna Vivalda</a:t>
            </a:r>
          </a:p>
          <a:p>
            <a:pPr marL="0" indent="0">
              <a:buNone/>
            </a:pPr>
            <a:r>
              <a:rPr lang="en-US" sz="2000" dirty="0" smtClean="0">
                <a:solidFill>
                  <a:schemeClr val="tx1"/>
                </a:solidFill>
              </a:rPr>
              <a:t>   		</a:t>
            </a:r>
          </a:p>
          <a:p>
            <a:pPr marL="0" indent="0">
              <a:buNone/>
            </a:pPr>
            <a:r>
              <a:rPr lang="en-US" dirty="0" smtClean="0"/>
              <a:t>							   </a:t>
            </a:r>
            <a:r>
              <a:rPr lang="en-US" sz="2000" dirty="0" smtClean="0">
                <a:solidFill>
                  <a:schemeClr val="tx1"/>
                </a:solidFill>
              </a:rPr>
              <a:t>	</a:t>
            </a:r>
            <a:r>
              <a:rPr lang="en-US" sz="1800" dirty="0" smtClean="0">
                <a:solidFill>
                  <a:schemeClr val="tx1">
                    <a:lumMod val="75000"/>
                    <a:lumOff val="25000"/>
                  </a:schemeClr>
                </a:solidFill>
              </a:rPr>
              <a:t>		</a:t>
            </a:r>
          </a:p>
          <a:p>
            <a:pPr marL="0" indent="0">
              <a:buNone/>
            </a:pPr>
            <a:endParaRPr lang="en-US" dirty="0" smtClean="0">
              <a:solidFill>
                <a:schemeClr val="tx1">
                  <a:lumMod val="75000"/>
                  <a:lumOff val="25000"/>
                </a:schemeClr>
              </a:solidFill>
            </a:endParaRPr>
          </a:p>
          <a:p>
            <a:endParaRPr lang="en-US" dirty="0"/>
          </a:p>
        </p:txBody>
      </p:sp>
      <p:pic>
        <p:nvPicPr>
          <p:cNvPr id="5" name="Picture 4"/>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048000" y="1230246"/>
            <a:ext cx="2933700" cy="618138"/>
          </a:xfrm>
          <a:prstGeom prst="rect">
            <a:avLst/>
          </a:prstGeom>
        </p:spPr>
      </p:pic>
    </p:spTree>
    <p:extLst>
      <p:ext uri="{BB962C8B-B14F-4D97-AF65-F5344CB8AC3E}">
        <p14:creationId xmlns:p14="http://schemas.microsoft.com/office/powerpoint/2010/main" val="6023374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620" y="1066800"/>
            <a:ext cx="7055380" cy="1400530"/>
          </a:xfrm>
        </p:spPr>
        <p:txBody>
          <a:bodyPr/>
          <a:lstStyle/>
          <a:p>
            <a:pPr algn="ctr"/>
            <a:r>
              <a:rPr lang="en-US" sz="4000" dirty="0"/>
              <a:t>NCC Contract Updates</a:t>
            </a:r>
          </a:p>
        </p:txBody>
      </p:sp>
      <p:pic>
        <p:nvPicPr>
          <p:cNvPr id="7" name="Content Placeholder 6"/>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7239000" y="381000"/>
            <a:ext cx="1682494" cy="457200"/>
          </a:xfrm>
        </p:spPr>
      </p:pic>
      <p:sp>
        <p:nvSpPr>
          <p:cNvPr id="3" name="TextBox 2"/>
          <p:cNvSpPr txBox="1"/>
          <p:nvPr/>
        </p:nvSpPr>
        <p:spPr>
          <a:xfrm>
            <a:off x="685800" y="2209800"/>
            <a:ext cx="6909933" cy="4093428"/>
          </a:xfrm>
          <a:prstGeom prst="rect">
            <a:avLst/>
          </a:prstGeom>
          <a:noFill/>
        </p:spPr>
        <p:txBody>
          <a:bodyPr wrap="square" rtlCol="0">
            <a:spAutoFit/>
          </a:bodyPr>
          <a:lstStyle/>
          <a:p>
            <a:pPr algn="just"/>
            <a:r>
              <a:rPr lang="en-US" sz="2000" dirty="0">
                <a:latin typeface="Arial" panose="020B0604020202020204" pitchFamily="34" charset="0"/>
                <a:cs typeface="Arial" panose="020B0604020202020204" pitchFamily="34" charset="0"/>
              </a:rPr>
              <a:t>To increase efficiencies in the NIH StrokeNet network, </a:t>
            </a:r>
            <a:endParaRPr lang="en-US" sz="2000" dirty="0" smtClean="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the </a:t>
            </a:r>
            <a:r>
              <a:rPr lang="en-US" sz="2000" dirty="0">
                <a:latin typeface="Arial" panose="020B0604020202020204" pitchFamily="34" charset="0"/>
                <a:cs typeface="Arial" panose="020B0604020202020204" pitchFamily="34" charset="0"/>
              </a:rPr>
              <a:t>National Coordinating Center will only be providing Master Trial Agreements to the Regional Coordinating Centers, including RCC change in PIs. </a:t>
            </a:r>
          </a:p>
          <a:p>
            <a:pPr algn="just"/>
            <a:r>
              <a:rPr lang="en-US" sz="2000" dirty="0">
                <a:latin typeface="Arial" panose="020B0604020202020204" pitchFamily="34" charset="0"/>
                <a:cs typeface="Arial" panose="020B0604020202020204" pitchFamily="34" charset="0"/>
              </a:rPr>
              <a:t> </a:t>
            </a:r>
          </a:p>
          <a:p>
            <a:pPr algn="just"/>
            <a:r>
              <a:rPr lang="en-US" sz="2000" dirty="0">
                <a:latin typeface="Arial" panose="020B0604020202020204" pitchFamily="34" charset="0"/>
                <a:cs typeface="Arial" panose="020B0604020202020204" pitchFamily="34" charset="0"/>
              </a:rPr>
              <a:t>The NCC will continue to provide StrokeNet CIRB Reliance Agreements for any and all in-network and out-of-network clinical trial participating clinical performing sites. </a:t>
            </a:r>
          </a:p>
          <a:p>
            <a:pPr algn="just"/>
            <a:r>
              <a:rPr lang="en-US" sz="2000" dirty="0">
                <a:latin typeface="Arial" panose="020B0604020202020204" pitchFamily="34" charset="0"/>
                <a:cs typeface="Arial" panose="020B0604020202020204" pitchFamily="34" charset="0"/>
              </a:rPr>
              <a:t> </a:t>
            </a:r>
          </a:p>
          <a:p>
            <a:pPr algn="just"/>
            <a:r>
              <a:rPr lang="en-US" sz="2000" dirty="0">
                <a:latin typeface="Arial" panose="020B0604020202020204" pitchFamily="34" charset="0"/>
                <a:cs typeface="Arial" panose="020B0604020202020204" pitchFamily="34" charset="0"/>
              </a:rPr>
              <a:t>The NCC focus will be preparing and obtaining signatures on the many various NIH StrokeNet Clinical Trial Agreements. </a:t>
            </a:r>
          </a:p>
          <a:p>
            <a:pPr algn="just"/>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0148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90435"/>
            <a:ext cx="7055380" cy="1400530"/>
          </a:xfrm>
        </p:spPr>
        <p:txBody>
          <a:bodyPr/>
          <a:lstStyle/>
          <a:p>
            <a:pPr algn="ctr"/>
            <a:r>
              <a:rPr lang="en-US" sz="4000" dirty="0"/>
              <a:t>New Implementation Plan of Adding Satellite Sites </a:t>
            </a:r>
          </a:p>
        </p:txBody>
      </p:sp>
      <p:pic>
        <p:nvPicPr>
          <p:cNvPr id="7" name="Content Placeholder 6"/>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7239000" y="381000"/>
            <a:ext cx="1682494" cy="457200"/>
          </a:xfrm>
        </p:spPr>
      </p:pic>
      <p:sp>
        <p:nvSpPr>
          <p:cNvPr id="4" name="TextBox 3"/>
          <p:cNvSpPr txBox="1"/>
          <p:nvPr/>
        </p:nvSpPr>
        <p:spPr>
          <a:xfrm>
            <a:off x="730780" y="2743200"/>
            <a:ext cx="6858000" cy="3447098"/>
          </a:xfrm>
          <a:prstGeom prst="rect">
            <a:avLst/>
          </a:prstGeom>
          <a:noFill/>
        </p:spPr>
        <p:txBody>
          <a:bodyPr wrap="square" rtlCol="0">
            <a:spAutoFit/>
          </a:bodyPr>
          <a:lstStyle/>
          <a:p>
            <a:pPr algn="just"/>
            <a:r>
              <a:rPr lang="en-US" sz="2000" dirty="0">
                <a:latin typeface="Arial" panose="020B0604020202020204" pitchFamily="34" charset="0"/>
                <a:cs typeface="Arial" panose="020B0604020202020204" pitchFamily="34" charset="0"/>
              </a:rPr>
              <a:t>The NCC has prepared a </a:t>
            </a:r>
            <a:r>
              <a:rPr lang="en-US" sz="2000" dirty="0" smtClean="0">
                <a:latin typeface="Arial" panose="020B0604020202020204" pitchFamily="34" charset="0"/>
                <a:cs typeface="Arial" panose="020B0604020202020204" pitchFamily="34" charset="0"/>
              </a:rPr>
              <a:t>MOU that </a:t>
            </a:r>
            <a:r>
              <a:rPr lang="en-US" sz="2000" dirty="0">
                <a:latin typeface="Arial" panose="020B0604020202020204" pitchFamily="34" charset="0"/>
                <a:cs typeface="Arial" panose="020B0604020202020204" pitchFamily="34" charset="0"/>
              </a:rPr>
              <a:t>can be used by the RCC to amend or add their current Satellite agreements. A cosigned letter of the RCC PI and Satellite PI will suffice to indicate inclusion of a site as part of a given RCC and part of the NIH StrokeNet overall.</a:t>
            </a:r>
          </a:p>
          <a:p>
            <a:pPr algn="just"/>
            <a:endParaRPr lang="en-US" sz="2000" dirty="0">
              <a:latin typeface="Arial" panose="020B0604020202020204" pitchFamily="34" charset="0"/>
              <a:cs typeface="Arial" panose="020B0604020202020204" pitchFamily="34" charset="0"/>
            </a:endParaRPr>
          </a:p>
          <a:p>
            <a:pPr algn="just"/>
            <a:r>
              <a:rPr lang="en-US" sz="2000" dirty="0">
                <a:latin typeface="Arial" panose="020B0604020202020204" pitchFamily="34" charset="0"/>
                <a:cs typeface="Arial" panose="020B0604020202020204" pitchFamily="34" charset="0"/>
              </a:rPr>
              <a:t>Network Satellite sites and clinical performance sites are assigned to a specific RCC and must adhere to all elements of the clinical trial agreements and reliance agreements for participation in any StrokeNet Trial.</a:t>
            </a:r>
          </a:p>
          <a:p>
            <a:endParaRPr lang="en-US" dirty="0"/>
          </a:p>
        </p:txBody>
      </p:sp>
    </p:spTree>
    <p:extLst>
      <p:ext uri="{BB962C8B-B14F-4D97-AF65-F5344CB8AC3E}">
        <p14:creationId xmlns:p14="http://schemas.microsoft.com/office/powerpoint/2010/main" val="2921060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15835"/>
            <a:ext cx="7055380" cy="1400530"/>
          </a:xfrm>
        </p:spPr>
        <p:txBody>
          <a:bodyPr/>
          <a:lstStyle/>
          <a:p>
            <a:pPr algn="ctr"/>
            <a:r>
              <a:rPr lang="en-US" sz="4000" dirty="0" smtClean="0"/>
              <a:t>New Implementation </a:t>
            </a:r>
            <a:r>
              <a:rPr lang="en-US" sz="4000" dirty="0"/>
              <a:t>Plan of Adding Satellite Sites </a:t>
            </a:r>
          </a:p>
        </p:txBody>
      </p:sp>
      <p:pic>
        <p:nvPicPr>
          <p:cNvPr id="7" name="Content Placeholder 6"/>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7239000" y="381000"/>
            <a:ext cx="1682494" cy="457200"/>
          </a:xfrm>
        </p:spPr>
      </p:pic>
      <p:sp>
        <p:nvSpPr>
          <p:cNvPr id="3" name="TextBox 2"/>
          <p:cNvSpPr txBox="1"/>
          <p:nvPr/>
        </p:nvSpPr>
        <p:spPr>
          <a:xfrm>
            <a:off x="606977" y="2794000"/>
            <a:ext cx="7002123" cy="3724096"/>
          </a:xfrm>
          <a:prstGeom prst="rect">
            <a:avLst/>
          </a:prstGeom>
          <a:noFill/>
        </p:spPr>
        <p:txBody>
          <a:bodyPr wrap="square" rtlCol="0">
            <a:spAutoFit/>
          </a:bodyPr>
          <a:lstStyle/>
          <a:p>
            <a:pPr algn="just"/>
            <a:r>
              <a:rPr lang="en-US" sz="2000" dirty="0">
                <a:latin typeface="Arial" panose="020B0604020202020204" pitchFamily="34" charset="0"/>
                <a:cs typeface="Arial" panose="020B0604020202020204" pitchFamily="34" charset="0"/>
              </a:rPr>
              <a:t>If a RCC loses its designation and funding, the former RCC and its Satellite sites can become part of a new RCC in the same manner.</a:t>
            </a:r>
          </a:p>
          <a:p>
            <a:pPr algn="just"/>
            <a:endParaRPr lang="en-US" sz="2000" dirty="0">
              <a:latin typeface="Arial" panose="020B0604020202020204" pitchFamily="34" charset="0"/>
              <a:cs typeface="Arial" panose="020B0604020202020204" pitchFamily="34" charset="0"/>
            </a:endParaRPr>
          </a:p>
          <a:p>
            <a:pPr algn="just"/>
            <a:r>
              <a:rPr lang="en-US" sz="2000" dirty="0">
                <a:latin typeface="Arial" panose="020B0604020202020204" pitchFamily="34" charset="0"/>
                <a:cs typeface="Arial" panose="020B0604020202020204" pitchFamily="34" charset="0"/>
              </a:rPr>
              <a:t>It is imperative that the MOU or whatever document is used be sent to the NCC after full execution to enable the NCC to maintain a current list of sites.</a:t>
            </a:r>
          </a:p>
          <a:p>
            <a:pPr algn="just"/>
            <a:endParaRPr lang="en-US" sz="2000" dirty="0">
              <a:latin typeface="Arial" panose="020B0604020202020204" pitchFamily="34" charset="0"/>
              <a:cs typeface="Arial" panose="020B0604020202020204" pitchFamily="34" charset="0"/>
            </a:endParaRPr>
          </a:p>
          <a:p>
            <a:pPr algn="just"/>
            <a:r>
              <a:rPr lang="en-US" sz="2000" dirty="0">
                <a:latin typeface="Arial" panose="020B0604020202020204" pitchFamily="34" charset="0"/>
                <a:cs typeface="Arial" panose="020B0604020202020204" pitchFamily="34" charset="0"/>
              </a:rPr>
              <a:t>If a Satellite has changed their name or been merged or purchased, it may require a new vendor number. </a:t>
            </a:r>
          </a:p>
          <a:p>
            <a:pPr algn="just"/>
            <a:endParaRPr lang="en-US" dirty="0"/>
          </a:p>
          <a:p>
            <a:endParaRPr lang="en-US" dirty="0"/>
          </a:p>
        </p:txBody>
      </p:sp>
    </p:spTree>
    <p:extLst>
      <p:ext uri="{BB962C8B-B14F-4D97-AF65-F5344CB8AC3E}">
        <p14:creationId xmlns:p14="http://schemas.microsoft.com/office/powerpoint/2010/main" val="2461637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7055380" cy="1400530"/>
          </a:xfrm>
        </p:spPr>
        <p:txBody>
          <a:bodyPr/>
          <a:lstStyle/>
          <a:p>
            <a:pPr algn="ctr"/>
            <a:r>
              <a:rPr lang="en-US" sz="4000" dirty="0" smtClean="0"/>
              <a:t>New Implementation </a:t>
            </a:r>
            <a:r>
              <a:rPr lang="en-US" sz="4000" dirty="0"/>
              <a:t>Plan of Adding Satellite Sites </a:t>
            </a:r>
          </a:p>
        </p:txBody>
      </p:sp>
      <p:pic>
        <p:nvPicPr>
          <p:cNvPr id="7" name="Content Placeholder 6"/>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7239000" y="381000"/>
            <a:ext cx="1682494" cy="457200"/>
          </a:xfrm>
        </p:spPr>
      </p:pic>
      <p:sp>
        <p:nvSpPr>
          <p:cNvPr id="3" name="TextBox 2"/>
          <p:cNvSpPr txBox="1"/>
          <p:nvPr/>
        </p:nvSpPr>
        <p:spPr>
          <a:xfrm>
            <a:off x="467360" y="2667000"/>
            <a:ext cx="6781800" cy="3108543"/>
          </a:xfrm>
          <a:prstGeom prst="rect">
            <a:avLst/>
          </a:prstGeom>
          <a:noFill/>
        </p:spPr>
        <p:txBody>
          <a:bodyPr wrap="square" rtlCol="0">
            <a:spAutoFit/>
          </a:bodyPr>
          <a:lstStyle/>
          <a:p>
            <a:pPr algn="just"/>
            <a:endParaRPr lang="en-US" dirty="0"/>
          </a:p>
          <a:p>
            <a:pPr algn="just"/>
            <a:r>
              <a:rPr lang="en-US" sz="2000" dirty="0">
                <a:latin typeface="Arial" panose="020B0604020202020204" pitchFamily="34" charset="0"/>
                <a:cs typeface="Arial" panose="020B0604020202020204" pitchFamily="34" charset="0"/>
              </a:rPr>
              <a:t>It is also imperative the MOU is with the entity in SAM.gov as registered by the health care system, institution or other legal entity. The Satellite is the entity that receives payment for participating in a clinical trial. </a:t>
            </a:r>
          </a:p>
          <a:p>
            <a:pPr algn="just"/>
            <a:endParaRPr lang="en-US" sz="2000" dirty="0">
              <a:latin typeface="Arial" panose="020B0604020202020204" pitchFamily="34" charset="0"/>
              <a:cs typeface="Arial" panose="020B0604020202020204" pitchFamily="34" charset="0"/>
            </a:endParaRPr>
          </a:p>
          <a:p>
            <a:pPr algn="just"/>
            <a:r>
              <a:rPr lang="en-US" sz="2000" dirty="0">
                <a:latin typeface="Arial" panose="020B0604020202020204" pitchFamily="34" charset="0"/>
                <a:cs typeface="Arial" panose="020B0604020202020204" pitchFamily="34" charset="0"/>
              </a:rPr>
              <a:t>Potential new Satellites need to be screen by the NCC for StrokeNet eligibility. The DUNS# and the FWA# need to be provided.</a:t>
            </a:r>
          </a:p>
          <a:p>
            <a:endParaRPr lang="en-US" dirty="0"/>
          </a:p>
        </p:txBody>
      </p:sp>
    </p:spTree>
    <p:extLst>
      <p:ext uri="{BB962C8B-B14F-4D97-AF65-F5344CB8AC3E}">
        <p14:creationId xmlns:p14="http://schemas.microsoft.com/office/powerpoint/2010/main" val="4122959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Data Management Center Updates</a:t>
            </a:r>
            <a:endParaRPr lang="en-US" dirty="0"/>
          </a:p>
        </p:txBody>
      </p:sp>
      <p:sp>
        <p:nvSpPr>
          <p:cNvPr id="3" name="Content Placeholder 2"/>
          <p:cNvSpPr>
            <a:spLocks noGrp="1"/>
          </p:cNvSpPr>
          <p:nvPr>
            <p:ph idx="1"/>
          </p:nvPr>
        </p:nvSpPr>
        <p:spPr>
          <a:xfrm>
            <a:off x="152400" y="2052925"/>
            <a:ext cx="7386954" cy="4195481"/>
          </a:xfrm>
        </p:spPr>
        <p:txBody>
          <a:bodyPr/>
          <a:lstStyle/>
          <a:p>
            <a:endParaRPr lang="en-US" dirty="0" smtClean="0"/>
          </a:p>
          <a:p>
            <a:r>
              <a:rPr lang="en-US" dirty="0" err="1" smtClean="0"/>
              <a:t>WebDCU</a:t>
            </a:r>
            <a:r>
              <a:rPr lang="en-US" dirty="0" smtClean="0"/>
              <a:t>™/NDMC Team:</a:t>
            </a:r>
          </a:p>
          <a:p>
            <a:r>
              <a:rPr lang="en-US" dirty="0" smtClean="0"/>
              <a:t>Yuko </a:t>
            </a:r>
            <a:r>
              <a:rPr lang="en-US" dirty="0" err="1" smtClean="0"/>
              <a:t>Palesch</a:t>
            </a:r>
            <a:r>
              <a:rPr lang="en-US" dirty="0" smtClean="0"/>
              <a:t>, MPI			</a:t>
            </a:r>
          </a:p>
          <a:p>
            <a:r>
              <a:rPr lang="en-US" dirty="0" err="1" smtClean="0"/>
              <a:t>Wenle</a:t>
            </a:r>
            <a:r>
              <a:rPr lang="en-US" dirty="0" smtClean="0"/>
              <a:t> Zhao, MPI</a:t>
            </a:r>
          </a:p>
          <a:p>
            <a:r>
              <a:rPr lang="en-US" dirty="0" smtClean="0"/>
              <a:t>Catherine Dillon, MS, Operations Manager</a:t>
            </a:r>
          </a:p>
          <a:p>
            <a:r>
              <a:rPr lang="en-US" dirty="0" smtClean="0"/>
              <a:t>Jessica Griffin, BS, CCRP, Project Manager</a:t>
            </a:r>
          </a:p>
          <a:p>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015098" y="253041"/>
            <a:ext cx="2128902" cy="578023"/>
          </a:xfrm>
          <a:prstGeom prst="rect">
            <a:avLst/>
          </a:prstGeom>
        </p:spPr>
      </p:pic>
    </p:spTree>
    <p:extLst>
      <p:ext uri="{BB962C8B-B14F-4D97-AF65-F5344CB8AC3E}">
        <p14:creationId xmlns:p14="http://schemas.microsoft.com/office/powerpoint/2010/main" val="13701393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smtClean="0"/>
              <a:t>2018 Site Clinical Profile Annual Survey</a:t>
            </a:r>
            <a:endParaRPr lang="en-US" b="1" dirty="0"/>
          </a:p>
        </p:txBody>
      </p:sp>
      <p:sp>
        <p:nvSpPr>
          <p:cNvPr id="5" name="Content Placeholder 4"/>
          <p:cNvSpPr>
            <a:spLocks noGrp="1"/>
          </p:cNvSpPr>
          <p:nvPr>
            <p:ph idx="1"/>
          </p:nvPr>
        </p:nvSpPr>
        <p:spPr/>
        <p:txBody>
          <a:bodyPr>
            <a:normAutofit fontScale="92500" lnSpcReduction="10000"/>
          </a:bodyPr>
          <a:lstStyle/>
          <a:p>
            <a:pPr marL="0" indent="0" algn="ctr">
              <a:buNone/>
            </a:pPr>
            <a:r>
              <a:rPr lang="en-US" dirty="0"/>
              <a:t>The Site Clinical Profile Annual Survey for 2018 is now ready for data entry in WebDCU! </a:t>
            </a:r>
            <a:r>
              <a:rPr lang="en-US" dirty="0" smtClean="0"/>
              <a:t>Please </a:t>
            </a:r>
            <a:r>
              <a:rPr lang="en-US" dirty="0"/>
              <a:t>start working on completing this survey for each of the sites under your RCC. </a:t>
            </a:r>
            <a:endParaRPr lang="en-US" dirty="0" smtClean="0"/>
          </a:p>
          <a:p>
            <a:pPr marL="0" indent="0" algn="ctr">
              <a:buNone/>
            </a:pPr>
            <a:endParaRPr lang="en-US" dirty="0"/>
          </a:p>
          <a:p>
            <a:pPr marL="0" indent="0">
              <a:buNone/>
            </a:pPr>
            <a:r>
              <a:rPr lang="en-US" u="sng" dirty="0" smtClean="0"/>
              <a:t>Reminders</a:t>
            </a:r>
            <a:r>
              <a:rPr lang="en-US" dirty="0" smtClean="0"/>
              <a:t>:</a:t>
            </a:r>
          </a:p>
          <a:p>
            <a:r>
              <a:rPr lang="en-US" dirty="0" smtClean="0"/>
              <a:t>Data entered </a:t>
            </a:r>
            <a:r>
              <a:rPr lang="en-US" dirty="0"/>
              <a:t>on these surveys are used for feasibility and site selection purposes. </a:t>
            </a:r>
            <a:endParaRPr lang="en-US" dirty="0" smtClean="0"/>
          </a:p>
          <a:p>
            <a:r>
              <a:rPr lang="en-US" dirty="0" smtClean="0"/>
              <a:t>Data entered </a:t>
            </a:r>
            <a:r>
              <a:rPr lang="en-US" dirty="0"/>
              <a:t>on these surveys should be for the 2018 calendar year</a:t>
            </a:r>
            <a:r>
              <a:rPr lang="en-US" dirty="0" smtClean="0"/>
              <a:t>.</a:t>
            </a:r>
          </a:p>
          <a:p>
            <a:r>
              <a:rPr lang="en-US" dirty="0" smtClean="0"/>
              <a:t>2016 </a:t>
            </a:r>
            <a:r>
              <a:rPr lang="en-US" dirty="0"/>
              <a:t>survey is still available for viewing in WebDCU in case you need to refer back to what was entered for a site that year.</a:t>
            </a:r>
          </a:p>
          <a:p>
            <a:pPr marL="0" indent="0">
              <a:buNone/>
            </a:pPr>
            <a:endParaRPr lang="en-US" dirty="0"/>
          </a:p>
        </p:txBody>
      </p:sp>
    </p:spTree>
    <p:extLst>
      <p:ext uri="{BB962C8B-B14F-4D97-AF65-F5344CB8AC3E}">
        <p14:creationId xmlns:p14="http://schemas.microsoft.com/office/powerpoint/2010/main" val="10818751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CIRB Updates</a:t>
            </a:r>
            <a:endParaRPr lang="en-US" dirty="0"/>
          </a:p>
        </p:txBody>
      </p:sp>
      <p:sp>
        <p:nvSpPr>
          <p:cNvPr id="3" name="Content Placeholder 2"/>
          <p:cNvSpPr>
            <a:spLocks noGrp="1"/>
          </p:cNvSpPr>
          <p:nvPr>
            <p:ph idx="1"/>
          </p:nvPr>
        </p:nvSpPr>
        <p:spPr>
          <a:xfrm>
            <a:off x="0" y="2052925"/>
            <a:ext cx="9144000" cy="4195481"/>
          </a:xfrm>
        </p:spPr>
        <p:txBody>
          <a:bodyPr/>
          <a:lstStyle/>
          <a:p>
            <a:endParaRPr lang="en-US" dirty="0" smtClean="0"/>
          </a:p>
          <a:p>
            <a:r>
              <a:rPr lang="en-US" dirty="0" smtClean="0"/>
              <a:t>CIRB Team Members:  </a:t>
            </a:r>
          </a:p>
          <a:p>
            <a:endParaRPr lang="en-US" dirty="0" smtClean="0"/>
          </a:p>
          <a:p>
            <a:r>
              <a:rPr lang="en-US" dirty="0" smtClean="0"/>
              <a:t>Sue Roll, CIRB Liaison</a:t>
            </a:r>
          </a:p>
          <a:p>
            <a:r>
              <a:rPr lang="en-US" dirty="0" smtClean="0"/>
              <a:t>Keeley Hendrix, CIRB Coordinator</a:t>
            </a:r>
          </a:p>
          <a:p>
            <a:r>
              <a:rPr lang="en-US" dirty="0" smtClean="0"/>
              <a:t>Jo Ann </a:t>
            </a:r>
            <a:r>
              <a:rPr lang="en-US" dirty="0" err="1" smtClean="0"/>
              <a:t>Behrle</a:t>
            </a:r>
            <a:r>
              <a:rPr lang="en-US" dirty="0" smtClean="0"/>
              <a:t>, CIRB HPA</a:t>
            </a:r>
          </a:p>
          <a:p>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015098" y="253041"/>
            <a:ext cx="2128902" cy="578023"/>
          </a:xfrm>
          <a:prstGeom prst="rect">
            <a:avLst/>
          </a:prstGeom>
        </p:spPr>
      </p:pic>
    </p:spTree>
    <p:extLst>
      <p:ext uri="{BB962C8B-B14F-4D97-AF65-F5344CB8AC3E}">
        <p14:creationId xmlns:p14="http://schemas.microsoft.com/office/powerpoint/2010/main" val="35328235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Roundtable Discussion</a:t>
            </a:r>
            <a:endParaRPr lang="en-US" dirty="0"/>
          </a:p>
        </p:txBody>
      </p:sp>
      <p:sp>
        <p:nvSpPr>
          <p:cNvPr id="3" name="Content Placeholder 2"/>
          <p:cNvSpPr>
            <a:spLocks noGrp="1"/>
          </p:cNvSpPr>
          <p:nvPr>
            <p:ph idx="1"/>
          </p:nvPr>
        </p:nvSpPr>
        <p:spPr>
          <a:xfrm>
            <a:off x="0" y="2052925"/>
            <a:ext cx="8915400" cy="4195481"/>
          </a:xfrm>
        </p:spPr>
        <p:txBody>
          <a:bodyPr>
            <a:normAutofit lnSpcReduction="10000"/>
          </a:bodyPr>
          <a:lstStyle/>
          <a:p>
            <a:r>
              <a:rPr lang="en-US" dirty="0" smtClean="0"/>
              <a:t>Today’s Roundtable Discussion: RCC Survey Results</a:t>
            </a:r>
          </a:p>
          <a:p>
            <a:pPr marL="0" indent="0">
              <a:buNone/>
            </a:pPr>
            <a:endParaRPr lang="en-US" dirty="0"/>
          </a:p>
          <a:p>
            <a:pPr marL="0" indent="0">
              <a:buNone/>
            </a:pPr>
            <a:r>
              <a:rPr lang="en-US" dirty="0" smtClean="0"/>
              <a:t>Presenters today:</a:t>
            </a:r>
          </a:p>
          <a:p>
            <a:pPr marL="0" indent="0">
              <a:buNone/>
            </a:pPr>
            <a:r>
              <a:rPr lang="en-US" b="1" i="1" dirty="0"/>
              <a:t>Cheryl </a:t>
            </a:r>
            <a:r>
              <a:rPr lang="en-US" b="1" i="1" dirty="0" smtClean="0"/>
              <a:t>Grant</a:t>
            </a:r>
          </a:p>
          <a:p>
            <a:r>
              <a:rPr lang="en-US" dirty="0"/>
              <a:t>MUSC Telehealth Outcomes Coordinator </a:t>
            </a:r>
          </a:p>
          <a:p>
            <a:r>
              <a:rPr lang="en-US" dirty="0"/>
              <a:t>NIH StrokeNet RCC Manager</a:t>
            </a:r>
          </a:p>
          <a:p>
            <a:pPr marL="0" indent="0">
              <a:buNone/>
            </a:pPr>
            <a:r>
              <a:rPr lang="en-US" b="1" dirty="0" smtClean="0"/>
              <a:t>Preethy </a:t>
            </a:r>
            <a:r>
              <a:rPr lang="en-US" b="1" dirty="0"/>
              <a:t>Feit</a:t>
            </a:r>
            <a:r>
              <a:rPr lang="en-US" dirty="0"/>
              <a:t>, MS CCRP</a:t>
            </a:r>
          </a:p>
          <a:p>
            <a:r>
              <a:rPr lang="en-US" dirty="0"/>
              <a:t>Program Manager </a:t>
            </a:r>
          </a:p>
          <a:p>
            <a:r>
              <a:rPr lang="en-US" dirty="0"/>
              <a:t>Stroke National Capital Area Network for Research (SCANR)</a:t>
            </a:r>
          </a:p>
          <a:p>
            <a:r>
              <a:rPr lang="en-US" dirty="0" err="1"/>
              <a:t>MedStar</a:t>
            </a:r>
            <a:r>
              <a:rPr lang="en-US" dirty="0"/>
              <a:t> Health Research Institute</a:t>
            </a:r>
          </a:p>
          <a:p>
            <a:endParaRPr lang="en-US" dirty="0"/>
          </a:p>
          <a:p>
            <a:endParaRPr lang="en-US" dirty="0" smtClean="0"/>
          </a:p>
          <a:p>
            <a:endParaRPr lang="en-US" dirty="0"/>
          </a:p>
          <a:p>
            <a:endParaRPr lang="en-US" dirty="0" smtClean="0"/>
          </a:p>
          <a:p>
            <a:pPr marL="0" indent="0">
              <a:buNone/>
            </a:pPr>
            <a:endParaRPr lang="en-US" dirty="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120766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152400"/>
            <a:ext cx="7055380" cy="1700848"/>
          </a:xfrm>
        </p:spPr>
        <p:txBody>
          <a:bodyPr/>
          <a:lstStyle/>
          <a:p>
            <a:pPr algn="ctr"/>
            <a:r>
              <a:rPr lang="en-US" sz="3200" dirty="0" smtClean="0"/>
              <a:t>Coordinator Call</a:t>
            </a:r>
            <a:br>
              <a:rPr lang="en-US" sz="3200" dirty="0" smtClean="0"/>
            </a:br>
            <a:r>
              <a:rPr lang="en-US" sz="3200" dirty="0" smtClean="0"/>
              <a:t>Announcements and Reminders</a:t>
            </a:r>
            <a:endParaRPr lang="en-US" sz="3200" dirty="0"/>
          </a:p>
        </p:txBody>
      </p:sp>
      <p:sp>
        <p:nvSpPr>
          <p:cNvPr id="3" name="Content Placeholder 2"/>
          <p:cNvSpPr>
            <a:spLocks noGrp="1"/>
          </p:cNvSpPr>
          <p:nvPr>
            <p:ph idx="1"/>
          </p:nvPr>
        </p:nvSpPr>
        <p:spPr>
          <a:xfrm>
            <a:off x="152400" y="1523999"/>
            <a:ext cx="8763000" cy="5334001"/>
          </a:xfrm>
        </p:spPr>
        <p:txBody>
          <a:bodyPr>
            <a:normAutofit/>
          </a:bodyPr>
          <a:lstStyle/>
          <a:p>
            <a:pPr marL="0" indent="0">
              <a:buNone/>
            </a:pPr>
            <a:endParaRPr lang="en-US" dirty="0" smtClean="0"/>
          </a:p>
          <a:p>
            <a:r>
              <a:rPr lang="en-US" dirty="0" smtClean="0"/>
              <a:t>Next Coordinator Call July 24th, 2019</a:t>
            </a:r>
          </a:p>
          <a:p>
            <a:r>
              <a:rPr lang="en-US" dirty="0" smtClean="0"/>
              <a:t>Today’s Roundtable Hosts: To join Coordinator Webinars: https://nihstrokenet.adobeconnect.com/coordinator/ Please enter as a guest, then add your first and last name or email address. For Audio: Dial-In Number: (877) 621-0220 Passcode 434578.</a:t>
            </a:r>
          </a:p>
          <a:p>
            <a:r>
              <a:rPr lang="en-US" dirty="0"/>
              <a:t>RCC presentations </a:t>
            </a:r>
          </a:p>
          <a:p>
            <a:pPr marL="0" indent="0">
              <a:buNone/>
            </a:pPr>
            <a:r>
              <a:rPr lang="en-US" dirty="0" smtClean="0"/>
              <a:t> </a:t>
            </a:r>
          </a:p>
          <a:p>
            <a:r>
              <a:rPr lang="en-US" dirty="0" smtClean="0"/>
              <a:t>Upcoming StrokeNet Meetings:</a:t>
            </a:r>
          </a:p>
          <a:p>
            <a:r>
              <a:rPr lang="en-US" dirty="0" smtClean="0"/>
              <a:t>The in-person StrokeNet meeting will be Oct. 29th, 2019. Atlanta Georgia.</a:t>
            </a:r>
          </a:p>
          <a:p>
            <a:endParaRPr lang="en-US" dirty="0" smtClean="0"/>
          </a:p>
          <a:p>
            <a:endParaRPr lang="en-US" dirty="0" smtClean="0"/>
          </a:p>
          <a:p>
            <a:endParaRPr lang="en-US" dirty="0"/>
          </a:p>
        </p:txBody>
      </p:sp>
    </p:spTree>
    <p:extLst>
      <p:ext uri="{BB962C8B-B14F-4D97-AF65-F5344CB8AC3E}">
        <p14:creationId xmlns:p14="http://schemas.microsoft.com/office/powerpoint/2010/main" val="40704863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t>General Information</a:t>
            </a:r>
            <a:br>
              <a:rPr lang="en-US" sz="3600" dirty="0" smtClean="0"/>
            </a:br>
            <a:r>
              <a:rPr lang="en-US" sz="3600" dirty="0" smtClean="0"/>
              <a:t>and Reminders</a:t>
            </a:r>
            <a:endParaRPr lang="en-US" sz="3600" dirty="0"/>
          </a:p>
        </p:txBody>
      </p:sp>
      <p:sp>
        <p:nvSpPr>
          <p:cNvPr id="3" name="Content Placeholder 2"/>
          <p:cNvSpPr>
            <a:spLocks noGrp="1"/>
          </p:cNvSpPr>
          <p:nvPr>
            <p:ph idx="1"/>
          </p:nvPr>
        </p:nvSpPr>
        <p:spPr>
          <a:xfrm>
            <a:off x="0" y="2052925"/>
            <a:ext cx="8991600" cy="4195481"/>
          </a:xfrm>
        </p:spPr>
        <p:txBody>
          <a:bodyPr>
            <a:normAutofit/>
          </a:bodyPr>
          <a:lstStyle/>
          <a:p>
            <a:endParaRPr lang="en-US" dirty="0" smtClean="0"/>
          </a:p>
          <a:p>
            <a:pPr marL="0" indent="0">
              <a:buNone/>
            </a:pPr>
            <a:endParaRPr lang="en-US" dirty="0" smtClean="0"/>
          </a:p>
          <a:p>
            <a:r>
              <a:rPr lang="en-US" dirty="0" smtClean="0"/>
              <a:t>QAR due July 1st.</a:t>
            </a:r>
          </a:p>
          <a:p>
            <a:r>
              <a:rPr lang="en-US" smtClean="0"/>
              <a:t>Site Survey due</a:t>
            </a:r>
            <a:endParaRPr lang="en-US" dirty="0" smtClean="0"/>
          </a:p>
          <a:p>
            <a:r>
              <a:rPr lang="en-US" dirty="0" smtClean="0"/>
              <a:t>Presenters for upcoming Meetings/Coordinators Calls.</a:t>
            </a:r>
          </a:p>
          <a:p>
            <a:r>
              <a:rPr lang="en-US" dirty="0" smtClean="0"/>
              <a:t>StrokeNet National Meeting in-person meeting Oct 29th, 2019.</a:t>
            </a:r>
          </a:p>
          <a:p>
            <a:r>
              <a:rPr lang="en-US" dirty="0" smtClean="0"/>
              <a:t>StrokeNet Meet and Greet Night before National Meeting.</a:t>
            </a:r>
          </a:p>
          <a:p>
            <a:r>
              <a:rPr lang="en-US" dirty="0" smtClean="0"/>
              <a:t>Future </a:t>
            </a:r>
            <a:r>
              <a:rPr lang="en-US" dirty="0"/>
              <a:t>calls to allow sites to present their RCC’s.</a:t>
            </a:r>
          </a:p>
          <a:p>
            <a:r>
              <a:rPr lang="en-US" dirty="0"/>
              <a:t>Topics or presenters for the Atlanta Meeting.</a:t>
            </a:r>
          </a:p>
          <a:p>
            <a:endParaRPr lang="en-US" dirty="0" smtClean="0"/>
          </a:p>
          <a:p>
            <a:endParaRPr lang="en-US" dirty="0"/>
          </a:p>
        </p:txBody>
      </p:sp>
    </p:spTree>
    <p:extLst>
      <p:ext uri="{BB962C8B-B14F-4D97-AF65-F5344CB8AC3E}">
        <p14:creationId xmlns:p14="http://schemas.microsoft.com/office/powerpoint/2010/main" val="28246257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698911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Project Updates</a:t>
            </a:r>
            <a:br>
              <a:rPr lang="en-US" smtClean="0"/>
            </a:br>
            <a:r>
              <a:rPr lang="en-US" smtClean="0"/>
              <a:t>CREST-2</a:t>
            </a:r>
            <a:endParaRPr lang="en-US" dirty="0"/>
          </a:p>
        </p:txBody>
      </p:sp>
      <p:sp>
        <p:nvSpPr>
          <p:cNvPr id="3" name="Content Placeholder 2"/>
          <p:cNvSpPr>
            <a:spLocks noGrp="1"/>
          </p:cNvSpPr>
          <p:nvPr>
            <p:ph idx="1"/>
          </p:nvPr>
        </p:nvSpPr>
        <p:spPr/>
        <p:txBody>
          <a:bodyPr/>
          <a:lstStyle/>
          <a:p>
            <a:endParaRPr lang="en-US" dirty="0" smtClean="0"/>
          </a:p>
          <a:p>
            <a:r>
              <a:rPr lang="en-US" dirty="0" smtClean="0"/>
              <a:t>Study Project Manager:  Kassondra Guzman, BS</a:t>
            </a:r>
          </a:p>
          <a:p>
            <a:pPr marL="0" indent="0">
              <a:buNone/>
            </a:pPr>
            <a:r>
              <a:rPr lang="en-US" dirty="0" smtClean="0"/>
              <a:t>     </a:t>
            </a:r>
          </a:p>
          <a:p>
            <a:r>
              <a:rPr lang="en-US" dirty="0" smtClean="0"/>
              <a:t> Study Investigators:   </a:t>
            </a:r>
            <a:r>
              <a:rPr lang="en-US" dirty="0" smtClean="0"/>
              <a:t> Tom </a:t>
            </a:r>
            <a:r>
              <a:rPr lang="en-US" dirty="0" err="1" smtClean="0"/>
              <a:t>Brott</a:t>
            </a:r>
            <a:r>
              <a:rPr lang="en-US" dirty="0" smtClean="0"/>
              <a:t>, </a:t>
            </a:r>
            <a:r>
              <a:rPr lang="en-US" dirty="0" smtClean="0"/>
              <a:t>MD</a:t>
            </a:r>
          </a:p>
          <a:p>
            <a:pPr marL="0" indent="0">
              <a:buNone/>
            </a:pPr>
            <a:r>
              <a:rPr lang="en-US" dirty="0"/>
              <a:t>	</a:t>
            </a:r>
            <a:r>
              <a:rPr lang="en-US" dirty="0" smtClean="0"/>
              <a:t>					    James </a:t>
            </a:r>
            <a:r>
              <a:rPr lang="en-US" dirty="0" err="1"/>
              <a:t>Meschia</a:t>
            </a:r>
            <a:r>
              <a:rPr lang="en-US" dirty="0"/>
              <a:t>, MD</a:t>
            </a:r>
          </a:p>
          <a:p>
            <a:pPr marL="0" indent="0">
              <a:buNone/>
            </a:pPr>
            <a:r>
              <a:rPr lang="en-US" dirty="0" smtClean="0"/>
              <a:t>		         </a:t>
            </a:r>
            <a:r>
              <a:rPr lang="en-US" dirty="0" smtClean="0"/>
              <a:t>  </a:t>
            </a:r>
            <a:r>
              <a:rPr lang="en-US" dirty="0" smtClean="0"/>
              <a:t>	</a:t>
            </a:r>
          </a:p>
          <a:p>
            <a:r>
              <a:rPr lang="en-US" dirty="0" smtClean="0"/>
              <a:t>Data Managers:        University of Alabama  </a:t>
            </a:r>
          </a:p>
        </p:txBody>
      </p:sp>
      <p:pic>
        <p:nvPicPr>
          <p:cNvPr id="5" name="Picture 4"/>
          <p:cNvPicPr>
            <a:picLocks noChangeAspect="1"/>
          </p:cNvPicPr>
          <p:nvPr/>
        </p:nvPicPr>
        <p:blipFill>
          <a:blip r:embed="rId2"/>
          <a:stretch>
            <a:fillRect/>
          </a:stretch>
        </p:blipFill>
        <p:spPr>
          <a:xfrm>
            <a:off x="7772400" y="228600"/>
            <a:ext cx="626077" cy="762000"/>
          </a:xfrm>
          <a:prstGeom prst="rect">
            <a:avLst/>
          </a:prstGeom>
        </p:spPr>
      </p:pic>
    </p:spTree>
    <p:extLst>
      <p:ext uri="{BB962C8B-B14F-4D97-AF65-F5344CB8AC3E}">
        <p14:creationId xmlns:p14="http://schemas.microsoft.com/office/powerpoint/2010/main" val="13071365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Project Updates</a:t>
            </a:r>
            <a:br>
              <a:rPr lang="en-US" dirty="0" smtClean="0"/>
            </a:br>
            <a:r>
              <a:rPr lang="en-US" dirty="0" smtClean="0"/>
              <a:t>ARCADIA</a:t>
            </a:r>
            <a:endParaRPr lang="en-US" dirty="0"/>
          </a:p>
        </p:txBody>
      </p:sp>
      <p:sp>
        <p:nvSpPr>
          <p:cNvPr id="3" name="Content Placeholder 2"/>
          <p:cNvSpPr>
            <a:spLocks noGrp="1"/>
          </p:cNvSpPr>
          <p:nvPr>
            <p:ph idx="1"/>
          </p:nvPr>
        </p:nvSpPr>
        <p:spPr>
          <a:xfrm>
            <a:off x="0" y="2052925"/>
            <a:ext cx="8991600" cy="4805075"/>
          </a:xfrm>
        </p:spPr>
        <p:txBody>
          <a:bodyPr/>
          <a:lstStyle/>
          <a:p>
            <a:endParaRPr lang="en-US" dirty="0" smtClean="0"/>
          </a:p>
          <a:p>
            <a:r>
              <a:rPr lang="en-US" dirty="0" smtClean="0"/>
              <a:t>Study Project </a:t>
            </a:r>
            <a:r>
              <a:rPr lang="en-US" dirty="0" smtClean="0"/>
              <a:t>Managers:  Pam Plummer, MSN, RN, CCRC</a:t>
            </a:r>
            <a:endParaRPr lang="en-US" dirty="0" smtClean="0"/>
          </a:p>
          <a:p>
            <a:pPr marL="0" indent="0">
              <a:buNone/>
            </a:pPr>
            <a:r>
              <a:rPr lang="en-US" dirty="0" smtClean="0"/>
              <a:t>     						       </a:t>
            </a:r>
            <a:r>
              <a:rPr lang="en-US" dirty="0" smtClean="0"/>
              <a:t>   Rebeca </a:t>
            </a:r>
            <a:r>
              <a:rPr lang="en-US" dirty="0" smtClean="0"/>
              <a:t>Aragón Garcia, BS</a:t>
            </a:r>
          </a:p>
          <a:p>
            <a:r>
              <a:rPr lang="en-US" dirty="0" smtClean="0"/>
              <a:t>Study Investigators:         </a:t>
            </a:r>
            <a:r>
              <a:rPr lang="en-US" dirty="0" smtClean="0"/>
              <a:t>  Mitch </a:t>
            </a:r>
            <a:r>
              <a:rPr lang="en-US" dirty="0" err="1" smtClean="0"/>
              <a:t>Elkind</a:t>
            </a:r>
            <a:r>
              <a:rPr lang="en-US" dirty="0" smtClean="0"/>
              <a:t>, MD</a:t>
            </a:r>
          </a:p>
          <a:p>
            <a:pPr marL="0" indent="0">
              <a:buNone/>
            </a:pPr>
            <a:r>
              <a:rPr lang="en-US" dirty="0" smtClean="0"/>
              <a:t>					               </a:t>
            </a:r>
            <a:r>
              <a:rPr lang="en-US" dirty="0" smtClean="0"/>
              <a:t>  Hooman </a:t>
            </a:r>
            <a:r>
              <a:rPr lang="en-US" dirty="0" smtClean="0"/>
              <a:t>Kamel, MD</a:t>
            </a:r>
          </a:p>
          <a:p>
            <a:r>
              <a:rPr lang="en-US" dirty="0" smtClean="0"/>
              <a:t>Data Managers:              </a:t>
            </a:r>
            <a:r>
              <a:rPr lang="en-US" dirty="0" smtClean="0"/>
              <a:t>  Faria </a:t>
            </a:r>
            <a:r>
              <a:rPr lang="en-US" dirty="0" smtClean="0"/>
              <a:t>Khattak, MPH</a:t>
            </a:r>
          </a:p>
          <a:p>
            <a:pPr marL="0" indent="0">
              <a:buNone/>
            </a:pPr>
            <a:r>
              <a:rPr lang="en-US" dirty="0" smtClean="0"/>
              <a:t>				                     </a:t>
            </a:r>
            <a:r>
              <a:rPr lang="en-US" dirty="0" smtClean="0"/>
              <a:t>  Jocelyn </a:t>
            </a:r>
            <a:r>
              <a:rPr lang="en-US" dirty="0" smtClean="0"/>
              <a:t>Anderson, MPH</a:t>
            </a:r>
          </a:p>
          <a:p>
            <a:pPr marL="0" indent="0">
              <a:buNone/>
            </a:pPr>
            <a:r>
              <a:rPr lang="en-US" dirty="0" smtClean="0"/>
              <a:t>				                     </a:t>
            </a:r>
            <a:r>
              <a:rPr lang="en-US" dirty="0" smtClean="0"/>
              <a:t>  Patty </a:t>
            </a:r>
            <a:r>
              <a:rPr lang="en-US" dirty="0" smtClean="0"/>
              <a:t>Hutto</a:t>
            </a:r>
            <a:endParaRPr lang="en-US" dirty="0"/>
          </a:p>
        </p:txBody>
      </p:sp>
      <p:pic>
        <p:nvPicPr>
          <p:cNvPr id="4" name="Picture 3"/>
          <p:cNvPicPr>
            <a:picLocks noChangeAspect="1"/>
          </p:cNvPicPr>
          <p:nvPr/>
        </p:nvPicPr>
        <p:blipFill>
          <a:blip r:embed="rId2"/>
          <a:stretch>
            <a:fillRect/>
          </a:stretch>
        </p:blipFill>
        <p:spPr>
          <a:xfrm>
            <a:off x="7772401" y="304800"/>
            <a:ext cx="609600" cy="609653"/>
          </a:xfrm>
          <a:prstGeom prst="rect">
            <a:avLst/>
          </a:prstGeom>
        </p:spPr>
      </p:pic>
    </p:spTree>
    <p:extLst>
      <p:ext uri="{BB962C8B-B14F-4D97-AF65-F5344CB8AC3E}">
        <p14:creationId xmlns:p14="http://schemas.microsoft.com/office/powerpoint/2010/main" val="31851022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Sleep SMART</a:t>
            </a:r>
            <a:endParaRPr lang="en-US" b="1" dirty="0">
              <a:solidFill>
                <a:schemeClr val="tx1"/>
              </a:solidFill>
            </a:endParaRPr>
          </a:p>
        </p:txBody>
      </p:sp>
      <p:sp>
        <p:nvSpPr>
          <p:cNvPr id="3" name="Content Placeholder 2"/>
          <p:cNvSpPr>
            <a:spLocks noGrp="1"/>
          </p:cNvSpPr>
          <p:nvPr>
            <p:ph idx="1"/>
          </p:nvPr>
        </p:nvSpPr>
        <p:spPr/>
        <p:txBody>
          <a:bodyPr>
            <a:normAutofit lnSpcReduction="10000"/>
          </a:bodyPr>
          <a:lstStyle/>
          <a:p>
            <a:pPr marL="0" indent="0">
              <a:buNone/>
            </a:pPr>
            <a:endParaRPr lang="en-US" dirty="0" smtClean="0"/>
          </a:p>
          <a:p>
            <a:pPr marL="0" indent="0">
              <a:buNone/>
            </a:pPr>
            <a:r>
              <a:rPr lang="en-US" b="1" dirty="0" smtClean="0"/>
              <a:t>Sleep SMART PI’s</a:t>
            </a:r>
            <a:r>
              <a:rPr lang="en-US" dirty="0" smtClean="0"/>
              <a:t>: Devin Brown MD, MS and Ronald Chervin MD, MS</a:t>
            </a:r>
          </a:p>
          <a:p>
            <a:pPr marL="0" indent="0">
              <a:buNone/>
            </a:pPr>
            <a:r>
              <a:rPr lang="en-US" b="1" dirty="0" smtClean="0"/>
              <a:t>Project Managers</a:t>
            </a:r>
            <a:r>
              <a:rPr lang="en-US" dirty="0" smtClean="0"/>
              <a:t>: Kayla Novitski and Joelle Sickler</a:t>
            </a:r>
          </a:p>
          <a:p>
            <a:pPr marL="0" indent="0">
              <a:buNone/>
            </a:pPr>
            <a:r>
              <a:rPr lang="en-US" b="1" dirty="0" smtClean="0"/>
              <a:t>Data Managers: </a:t>
            </a:r>
            <a:r>
              <a:rPr lang="en-US" dirty="0" smtClean="0"/>
              <a:t>Faria Khattak and Jocelyn Anderson</a:t>
            </a:r>
          </a:p>
          <a:p>
            <a:pPr marL="0" indent="0">
              <a:buNone/>
            </a:pPr>
            <a:r>
              <a:rPr lang="en-US" b="1" dirty="0" err="1" smtClean="0"/>
              <a:t>FusionHealth</a:t>
            </a:r>
            <a:r>
              <a:rPr lang="en-US" b="1" dirty="0"/>
              <a:t> </a:t>
            </a:r>
            <a:r>
              <a:rPr lang="en-US" b="1" dirty="0" smtClean="0"/>
              <a:t>Clinical Operations Director</a:t>
            </a:r>
            <a:r>
              <a:rPr lang="en-US" dirty="0" smtClean="0"/>
              <a:t>: </a:t>
            </a:r>
            <a:r>
              <a:rPr lang="en-US" dirty="0" err="1" smtClean="0"/>
              <a:t>Helgi</a:t>
            </a:r>
            <a:r>
              <a:rPr lang="en-US" dirty="0" smtClean="0"/>
              <a:t> </a:t>
            </a:r>
            <a:r>
              <a:rPr lang="en-US" dirty="0" err="1" smtClean="0"/>
              <a:t>Helgason</a:t>
            </a:r>
            <a:r>
              <a:rPr lang="en-US" dirty="0" smtClean="0"/>
              <a:t> </a:t>
            </a:r>
          </a:p>
          <a:p>
            <a:pPr marL="0" indent="0">
              <a:buNone/>
            </a:pPr>
            <a:r>
              <a:rPr lang="en-US" b="1" dirty="0" err="1" smtClean="0"/>
              <a:t>FusionHealth</a:t>
            </a:r>
            <a:r>
              <a:rPr lang="en-US" b="1" dirty="0" smtClean="0"/>
              <a:t> Contracts Help</a:t>
            </a:r>
            <a:r>
              <a:rPr lang="en-US" dirty="0" smtClean="0"/>
              <a:t>: Greg Fletcher </a:t>
            </a:r>
          </a:p>
          <a:p>
            <a:pPr marL="0" indent="0">
              <a:buNone/>
            </a:pPr>
            <a:r>
              <a:rPr lang="en-US" b="1" dirty="0" smtClean="0"/>
              <a:t>StrokeNet Contracts Help</a:t>
            </a:r>
            <a:r>
              <a:rPr lang="en-US" dirty="0" smtClean="0"/>
              <a:t>: Diane Sparks and Wren Hanson</a:t>
            </a:r>
          </a:p>
          <a:p>
            <a:pPr marL="0" indent="0">
              <a:buNone/>
            </a:pPr>
            <a:r>
              <a:rPr lang="en-US" b="1" dirty="0" smtClean="0"/>
              <a:t>Regulatory Help</a:t>
            </a:r>
            <a:r>
              <a:rPr lang="en-US" dirty="0" smtClean="0"/>
              <a:t>: Jennifer Golan and Emily Stinson </a:t>
            </a:r>
            <a:endParaRPr lang="en-US" dirty="0"/>
          </a:p>
          <a:p>
            <a:endParaRPr lang="en-US" dirty="0"/>
          </a:p>
        </p:txBody>
      </p:sp>
      <p:pic>
        <p:nvPicPr>
          <p:cNvPr id="4" name="Picture 3" descr="Capture"/>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315200" y="452718"/>
            <a:ext cx="1533525" cy="333375"/>
          </a:xfrm>
          <a:prstGeom prst="rect">
            <a:avLst/>
          </a:prstGeom>
          <a:noFill/>
          <a:ln>
            <a:noFill/>
          </a:ln>
        </p:spPr>
      </p:pic>
    </p:spTree>
    <p:extLst>
      <p:ext uri="{BB962C8B-B14F-4D97-AF65-F5344CB8AC3E}">
        <p14:creationId xmlns:p14="http://schemas.microsoft.com/office/powerpoint/2010/main" val="3052525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MOST Project Updates  </a:t>
            </a:r>
            <a:br>
              <a:rPr lang="en-US" dirty="0" smtClean="0"/>
            </a:br>
            <a:endParaRPr lang="en-US" dirty="0"/>
          </a:p>
        </p:txBody>
      </p:sp>
      <p:sp>
        <p:nvSpPr>
          <p:cNvPr id="3" name="Content Placeholder 2"/>
          <p:cNvSpPr>
            <a:spLocks noGrp="1"/>
          </p:cNvSpPr>
          <p:nvPr>
            <p:ph idx="1"/>
          </p:nvPr>
        </p:nvSpPr>
        <p:spPr>
          <a:xfrm>
            <a:off x="0" y="1143000"/>
            <a:ext cx="8991600" cy="5301655"/>
          </a:xfrm>
        </p:spPr>
        <p:txBody>
          <a:bodyPr>
            <a:normAutofit fontScale="92500" lnSpcReduction="10000"/>
          </a:bodyPr>
          <a:lstStyle/>
          <a:p>
            <a:pPr marL="0" indent="0">
              <a:buNone/>
            </a:pPr>
            <a:endParaRPr lang="en-US" dirty="0" smtClean="0"/>
          </a:p>
          <a:p>
            <a:pPr marL="0" indent="0">
              <a:buNone/>
            </a:pPr>
            <a:endParaRPr lang="en-US" dirty="0" smtClean="0"/>
          </a:p>
          <a:p>
            <a:r>
              <a:rPr lang="en-US" sz="2100" dirty="0" smtClean="0"/>
              <a:t>Prime </a:t>
            </a:r>
            <a:r>
              <a:rPr lang="en-US" sz="2100" dirty="0" smtClean="0"/>
              <a:t>Project </a:t>
            </a:r>
            <a:r>
              <a:rPr lang="en-US" sz="2100" dirty="0" smtClean="0"/>
              <a:t>Manager:	Iris Deeds, BS, CCRP   </a:t>
            </a:r>
            <a:endParaRPr lang="en-US" sz="1500" dirty="0"/>
          </a:p>
          <a:p>
            <a:r>
              <a:rPr lang="en-US" sz="2100" dirty="0" smtClean="0"/>
              <a:t>NCC </a:t>
            </a:r>
            <a:r>
              <a:rPr lang="en-US" sz="2100" dirty="0" smtClean="0"/>
              <a:t>Project Manager</a:t>
            </a:r>
            <a:r>
              <a:rPr lang="en-US" sz="2100" dirty="0" smtClean="0"/>
              <a:t>:	Dana </a:t>
            </a:r>
            <a:r>
              <a:rPr lang="en-US" sz="2100" dirty="0" smtClean="0"/>
              <a:t>R. Acklin Winfrey, BA</a:t>
            </a:r>
          </a:p>
          <a:p>
            <a:pPr marL="0" indent="0">
              <a:buNone/>
            </a:pPr>
            <a:r>
              <a:rPr lang="en-US" sz="2100" dirty="0" smtClean="0"/>
              <a:t>							</a:t>
            </a:r>
          </a:p>
          <a:p>
            <a:r>
              <a:rPr lang="en-US" sz="2100" dirty="0" smtClean="0"/>
              <a:t>Study </a:t>
            </a:r>
            <a:r>
              <a:rPr lang="en-US" sz="2100" dirty="0" smtClean="0"/>
              <a:t>Investigator:	</a:t>
            </a:r>
            <a:r>
              <a:rPr lang="en-US" sz="2100" dirty="0" err="1" smtClean="0"/>
              <a:t>Opeolu</a:t>
            </a:r>
            <a:r>
              <a:rPr lang="en-US" sz="2100" dirty="0" smtClean="0"/>
              <a:t> </a:t>
            </a:r>
            <a:r>
              <a:rPr lang="en-US" sz="2100" dirty="0" err="1" smtClean="0"/>
              <a:t>Adeoye</a:t>
            </a:r>
            <a:r>
              <a:rPr lang="en-US" sz="2100" dirty="0" smtClean="0"/>
              <a:t>, MD, MS</a:t>
            </a:r>
          </a:p>
          <a:p>
            <a:pPr marL="457207" lvl="1" indent="0">
              <a:buNone/>
            </a:pPr>
            <a:r>
              <a:rPr lang="en-US" sz="1900" dirty="0"/>
              <a:t>	</a:t>
            </a:r>
            <a:r>
              <a:rPr lang="en-US" sz="1900" dirty="0" smtClean="0"/>
              <a:t>				Andrew </a:t>
            </a:r>
            <a:r>
              <a:rPr lang="en-US" sz="1900" dirty="0" err="1" smtClean="0"/>
              <a:t>Barreto</a:t>
            </a:r>
            <a:r>
              <a:rPr lang="en-US" sz="1900" dirty="0" smtClean="0"/>
              <a:t>, MD, MD</a:t>
            </a:r>
          </a:p>
          <a:p>
            <a:pPr marL="457207" lvl="1" indent="0">
              <a:buNone/>
            </a:pPr>
            <a:r>
              <a:rPr lang="en-US" sz="1900" dirty="0"/>
              <a:t>	</a:t>
            </a:r>
            <a:r>
              <a:rPr lang="en-US" sz="1900" dirty="0" smtClean="0"/>
              <a:t>				Jim </a:t>
            </a:r>
            <a:r>
              <a:rPr lang="en-US" sz="1900" dirty="0" err="1" smtClean="0"/>
              <a:t>Grotta</a:t>
            </a:r>
            <a:r>
              <a:rPr lang="en-US" sz="1900" dirty="0" smtClean="0"/>
              <a:t>, MD</a:t>
            </a:r>
          </a:p>
          <a:p>
            <a:pPr marL="457207" lvl="1" indent="0">
              <a:buNone/>
            </a:pPr>
            <a:r>
              <a:rPr lang="en-US" sz="1900" dirty="0"/>
              <a:t>	</a:t>
            </a:r>
            <a:r>
              <a:rPr lang="en-US" sz="1900" dirty="0" smtClean="0"/>
              <a:t>				Joe Broderick, MD</a:t>
            </a:r>
          </a:p>
          <a:p>
            <a:pPr marL="457207" lvl="1" indent="0">
              <a:buNone/>
            </a:pPr>
            <a:r>
              <a:rPr lang="en-US" sz="1900" dirty="0" smtClean="0"/>
              <a:t>					Colin Derdeyn, MD</a:t>
            </a:r>
          </a:p>
          <a:p>
            <a:pPr marL="457207" lvl="1" indent="0">
              <a:buNone/>
            </a:pPr>
            <a:endParaRPr lang="en-US" sz="1500" dirty="0" smtClean="0"/>
          </a:p>
          <a:p>
            <a:r>
              <a:rPr lang="en-US" sz="2100" dirty="0" smtClean="0"/>
              <a:t>Data Managers:</a:t>
            </a:r>
            <a:r>
              <a:rPr lang="en-US" sz="2100" dirty="0"/>
              <a:t>	</a:t>
            </a:r>
            <a:r>
              <a:rPr lang="en-US" sz="2100" dirty="0" smtClean="0"/>
              <a:t>	</a:t>
            </a:r>
            <a:r>
              <a:rPr lang="en-US" sz="2100" dirty="0" smtClean="0"/>
              <a:t>Holly </a:t>
            </a:r>
            <a:r>
              <a:rPr lang="en-US" sz="2100" dirty="0" smtClean="0"/>
              <a:t>Pierce, </a:t>
            </a:r>
            <a:r>
              <a:rPr lang="en-US" sz="2100" dirty="0" smtClean="0"/>
              <a:t>MS</a:t>
            </a:r>
            <a:endParaRPr lang="en-US" sz="2100" dirty="0"/>
          </a:p>
          <a:p>
            <a:pPr marL="0" indent="0">
              <a:buNone/>
            </a:pPr>
            <a:r>
              <a:rPr lang="en-US" sz="2100" dirty="0" smtClean="0"/>
              <a:t>						Jocelyn Anderson, MPH</a:t>
            </a:r>
          </a:p>
          <a:p>
            <a:r>
              <a:rPr lang="en-US" sz="2100" dirty="0" smtClean="0"/>
              <a:t>Monitoring Manager:	  Srikala Appana, MPH</a:t>
            </a:r>
          </a:p>
          <a:p>
            <a:pPr lvl="2"/>
            <a:endParaRPr lang="en-US" dirty="0" smtClean="0"/>
          </a:p>
          <a:p>
            <a:endParaRPr lang="en-US" dirty="0"/>
          </a:p>
        </p:txBody>
      </p:sp>
      <p:pic>
        <p:nvPicPr>
          <p:cNvPr id="3076" name="Picture 1" descr="cid:image001.jpg@01CFD0D9.0776A39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6444655"/>
            <a:ext cx="1233488" cy="334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451553" y="265510"/>
            <a:ext cx="1250156" cy="534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46651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Project Updates</a:t>
            </a:r>
            <a:br>
              <a:rPr lang="en-US" dirty="0" smtClean="0"/>
            </a:br>
            <a:r>
              <a:rPr lang="en-US" dirty="0" smtClean="0"/>
              <a:t>TRANSPORT2</a:t>
            </a:r>
            <a:endParaRPr lang="en-US" dirty="0"/>
          </a:p>
        </p:txBody>
      </p:sp>
      <p:sp>
        <p:nvSpPr>
          <p:cNvPr id="3" name="Content Placeholder 2"/>
          <p:cNvSpPr>
            <a:spLocks noGrp="1"/>
          </p:cNvSpPr>
          <p:nvPr>
            <p:ph idx="1"/>
          </p:nvPr>
        </p:nvSpPr>
        <p:spPr/>
        <p:txBody>
          <a:bodyPr/>
          <a:lstStyle/>
          <a:p>
            <a:endParaRPr lang="en-US" dirty="0" smtClean="0"/>
          </a:p>
          <a:p>
            <a:r>
              <a:rPr lang="en-US" dirty="0" smtClean="0"/>
              <a:t>Study Project Managers: 	Kelly Krajeck, BS</a:t>
            </a:r>
          </a:p>
          <a:p>
            <a:pPr marL="0" indent="0">
              <a:buNone/>
            </a:pPr>
            <a:r>
              <a:rPr lang="en-US" dirty="0" smtClean="0"/>
              <a:t>							      Jamey Frasure, PhD, RN</a:t>
            </a:r>
          </a:p>
          <a:p>
            <a:pPr marL="0" indent="0">
              <a:buNone/>
            </a:pPr>
            <a:r>
              <a:rPr lang="en-US" dirty="0" smtClean="0"/>
              <a:t>     </a:t>
            </a:r>
          </a:p>
          <a:p>
            <a:r>
              <a:rPr lang="en-US" dirty="0" smtClean="0"/>
              <a:t> Study Investigators: 	     Wayne Feng, MD</a:t>
            </a:r>
          </a:p>
          <a:p>
            <a:pPr marL="0" indent="0">
              <a:buNone/>
            </a:pPr>
            <a:r>
              <a:rPr lang="en-US" dirty="0" smtClean="0"/>
              <a:t>						           Gottfried </a:t>
            </a:r>
            <a:r>
              <a:rPr lang="en-US" dirty="0" err="1" smtClean="0"/>
              <a:t>Schlaug</a:t>
            </a:r>
            <a:r>
              <a:rPr lang="en-US" dirty="0" smtClean="0"/>
              <a:t>, MD</a:t>
            </a:r>
          </a:p>
          <a:p>
            <a:endParaRPr lang="en-US" dirty="0" smtClean="0"/>
          </a:p>
          <a:p>
            <a:r>
              <a:rPr lang="en-US" dirty="0" smtClean="0"/>
              <a:t>Data Managers:	           Patty </a:t>
            </a:r>
            <a:r>
              <a:rPr lang="en-US" dirty="0" err="1" smtClean="0"/>
              <a:t>Hutto</a:t>
            </a:r>
            <a:endParaRPr lang="en-US" dirty="0" smtClean="0"/>
          </a:p>
          <a:p>
            <a:pPr marL="0" indent="0">
              <a:buNone/>
            </a:pPr>
            <a:r>
              <a:rPr lang="en-US" dirty="0" smtClean="0"/>
              <a:t>                          </a:t>
            </a:r>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772400" y="152400"/>
            <a:ext cx="608175" cy="902760"/>
          </a:xfrm>
          <a:prstGeom prst="rect">
            <a:avLst/>
          </a:prstGeom>
        </p:spPr>
      </p:pic>
    </p:spTree>
    <p:extLst>
      <p:ext uri="{BB962C8B-B14F-4D97-AF65-F5344CB8AC3E}">
        <p14:creationId xmlns:p14="http://schemas.microsoft.com/office/powerpoint/2010/main" val="7002349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 y="121205"/>
            <a:ext cx="8945217" cy="1034830"/>
          </a:xfrm>
        </p:spPr>
        <p:txBody>
          <a:bodyPr/>
          <a:lstStyle/>
          <a:p>
            <a:pPr algn="ctr"/>
            <a:r>
              <a:rPr lang="en-US" sz="1400" b="1" cap="all" dirty="0">
                <a:solidFill>
                  <a:schemeClr val="tx1"/>
                </a:solidFill>
              </a:rPr>
              <a:t>Perinatal</a:t>
            </a:r>
            <a:r>
              <a:rPr lang="en-US" sz="1400" cap="all" dirty="0">
                <a:solidFill>
                  <a:schemeClr val="tx1"/>
                </a:solidFill>
              </a:rPr>
              <a:t> </a:t>
            </a:r>
            <a:r>
              <a:rPr lang="en-US" sz="1400" b="1" cap="all" dirty="0">
                <a:solidFill>
                  <a:schemeClr val="tx1"/>
                </a:solidFill>
              </a:rPr>
              <a:t>Arterial Stroke: </a:t>
            </a:r>
            <a:br>
              <a:rPr lang="en-US" sz="1400" b="1" cap="all" dirty="0">
                <a:solidFill>
                  <a:schemeClr val="tx1"/>
                </a:solidFill>
              </a:rPr>
            </a:br>
            <a:r>
              <a:rPr lang="en-US" sz="1400" b="1" cap="all" dirty="0">
                <a:solidFill>
                  <a:schemeClr val="tx1"/>
                </a:solidFill>
              </a:rPr>
              <a:t>A Multi-site RCT of Intensive Infant Rehabilitation (I-ACQUIRE)</a:t>
            </a:r>
            <a:r>
              <a:rPr lang="en-US" sz="1400" cap="all" dirty="0">
                <a:solidFill>
                  <a:schemeClr val="tx1"/>
                </a:solidFill>
                <a:latin typeface="Arial" panose="020B0604020202020204" pitchFamily="34" charset="0"/>
                <a:cs typeface="Arial" panose="020B0604020202020204" pitchFamily="34" charset="0"/>
              </a:rPr>
              <a:t/>
            </a:r>
            <a:br>
              <a:rPr lang="en-US" sz="1400" cap="all" dirty="0">
                <a:solidFill>
                  <a:schemeClr val="tx1"/>
                </a:solidFill>
                <a:latin typeface="Arial" panose="020B0604020202020204" pitchFamily="34" charset="0"/>
                <a:cs typeface="Arial" panose="020B0604020202020204" pitchFamily="34" charset="0"/>
              </a:rPr>
            </a:br>
            <a:r>
              <a:rPr lang="en-US" sz="1400" dirty="0"/>
              <a:t/>
            </a:r>
            <a:br>
              <a:rPr lang="en-US" sz="1400" dirty="0"/>
            </a:br>
            <a:endParaRPr lang="en-US" sz="1400" dirty="0"/>
          </a:p>
        </p:txBody>
      </p:sp>
      <p:sp>
        <p:nvSpPr>
          <p:cNvPr id="3" name="Content Placeholder 2"/>
          <p:cNvSpPr>
            <a:spLocks noGrp="1"/>
          </p:cNvSpPr>
          <p:nvPr>
            <p:ph idx="1"/>
          </p:nvPr>
        </p:nvSpPr>
        <p:spPr>
          <a:xfrm>
            <a:off x="0" y="1552930"/>
            <a:ext cx="9144000" cy="5305070"/>
          </a:xfrm>
        </p:spPr>
        <p:txBody>
          <a:bodyPr>
            <a:normAutofit fontScale="25000" lnSpcReduction="20000"/>
          </a:bodyPr>
          <a:lstStyle/>
          <a:p>
            <a:pPr marL="0" indent="0">
              <a:buNone/>
            </a:pPr>
            <a:r>
              <a:rPr lang="en-US" sz="7200" b="1" dirty="0" smtClean="0">
                <a:solidFill>
                  <a:schemeClr val="tx1"/>
                </a:solidFill>
              </a:rPr>
              <a:t>Investigators</a:t>
            </a:r>
            <a:r>
              <a:rPr lang="en-US" sz="7200" dirty="0">
                <a:solidFill>
                  <a:schemeClr val="tx1"/>
                </a:solidFill>
              </a:rPr>
              <a:t>:</a:t>
            </a:r>
          </a:p>
          <a:p>
            <a:pPr lvl="1"/>
            <a:r>
              <a:rPr lang="en-US" sz="7200" dirty="0">
                <a:solidFill>
                  <a:schemeClr val="tx1"/>
                </a:solidFill>
              </a:rPr>
              <a:t>Sharon Landesman Ramey, Ph.D. (Lead PI), Virginia Tech, Roanoke, VA</a:t>
            </a:r>
          </a:p>
          <a:p>
            <a:pPr lvl="1"/>
            <a:r>
              <a:rPr lang="en-US" sz="7200" dirty="0">
                <a:solidFill>
                  <a:schemeClr val="tx1"/>
                </a:solidFill>
              </a:rPr>
              <a:t>Warren Lo, M.D. (Co-PI), Nationwide Children’s Hospital &amp; The Ohio State University, Columbus, OH</a:t>
            </a:r>
          </a:p>
          <a:p>
            <a:pPr marL="457200" lvl="1" indent="0">
              <a:buNone/>
            </a:pPr>
            <a:endParaRPr lang="en-US" sz="7200" dirty="0" smtClean="0">
              <a:solidFill>
                <a:schemeClr val="tx1"/>
              </a:solidFill>
            </a:endParaRPr>
          </a:p>
          <a:p>
            <a:pPr marL="0" indent="0">
              <a:buNone/>
            </a:pPr>
            <a:r>
              <a:rPr lang="en-US" sz="7200" b="1" dirty="0" smtClean="0">
                <a:solidFill>
                  <a:schemeClr val="tx1"/>
                </a:solidFill>
              </a:rPr>
              <a:t>Virginia Tech</a:t>
            </a:r>
            <a:endParaRPr lang="en-US" sz="7200" b="1" dirty="0">
              <a:solidFill>
                <a:schemeClr val="tx1"/>
              </a:solidFill>
            </a:endParaRPr>
          </a:p>
          <a:p>
            <a:pPr lvl="1"/>
            <a:r>
              <a:rPr lang="en-US" sz="7200" dirty="0" smtClean="0">
                <a:solidFill>
                  <a:schemeClr val="tx1"/>
                </a:solidFill>
              </a:rPr>
              <a:t>Laura Bateman, Study Coordinator </a:t>
            </a:r>
          </a:p>
          <a:p>
            <a:pPr lvl="2"/>
            <a:r>
              <a:rPr lang="en-US" sz="7200" dirty="0" smtClean="0">
                <a:hlinkClick r:id="rId3"/>
              </a:rPr>
              <a:t>laurapb2@vt.edu</a:t>
            </a:r>
            <a:r>
              <a:rPr lang="en-US" sz="7200" dirty="0" smtClean="0"/>
              <a:t> </a:t>
            </a:r>
            <a:endParaRPr lang="en-US" sz="7200" b="1" dirty="0" smtClean="0">
              <a:solidFill>
                <a:schemeClr val="tx1"/>
              </a:solidFill>
            </a:endParaRPr>
          </a:p>
          <a:p>
            <a:pPr marL="0" indent="0">
              <a:buNone/>
            </a:pPr>
            <a:r>
              <a:rPr lang="en-US" sz="7200" b="1" dirty="0" smtClean="0">
                <a:solidFill>
                  <a:schemeClr val="tx1"/>
                </a:solidFill>
              </a:rPr>
              <a:t>National Coordinating Center</a:t>
            </a:r>
            <a:endParaRPr lang="en-US" sz="7200" b="1" dirty="0">
              <a:solidFill>
                <a:schemeClr val="tx1"/>
              </a:solidFill>
            </a:endParaRPr>
          </a:p>
          <a:p>
            <a:pPr lvl="1"/>
            <a:r>
              <a:rPr lang="en-US" sz="7200" dirty="0" smtClean="0">
                <a:solidFill>
                  <a:schemeClr val="tx1"/>
                </a:solidFill>
              </a:rPr>
              <a:t>Teresa Murrell-Bohn, RN, CCRC, ACRP-PM – Project Manager</a:t>
            </a:r>
            <a:endParaRPr lang="en-US" sz="7200" dirty="0">
              <a:solidFill>
                <a:schemeClr val="tx1"/>
              </a:solidFill>
            </a:endParaRPr>
          </a:p>
          <a:p>
            <a:pPr lvl="2"/>
            <a:r>
              <a:rPr lang="en-US" sz="7200" dirty="0" smtClean="0">
                <a:hlinkClick r:id="rId4"/>
              </a:rPr>
              <a:t>murreltm@ucmail.uc.edu</a:t>
            </a:r>
            <a:endParaRPr lang="en-US" sz="7200" dirty="0" smtClean="0"/>
          </a:p>
          <a:p>
            <a:pPr lvl="2"/>
            <a:endParaRPr lang="en-US" sz="7200" dirty="0" smtClean="0"/>
          </a:p>
          <a:p>
            <a:pPr marL="0" indent="0">
              <a:buNone/>
            </a:pPr>
            <a:r>
              <a:rPr lang="en-US" sz="7200" b="1" dirty="0" smtClean="0">
                <a:solidFill>
                  <a:schemeClr val="tx1"/>
                </a:solidFill>
              </a:rPr>
              <a:t>Data Manager</a:t>
            </a:r>
            <a:endParaRPr lang="en-US" sz="7200" b="1" dirty="0">
              <a:solidFill>
                <a:schemeClr val="tx1"/>
              </a:solidFill>
            </a:endParaRPr>
          </a:p>
          <a:p>
            <a:pPr lvl="1"/>
            <a:r>
              <a:rPr lang="en-US" sz="7200" dirty="0" smtClean="0">
                <a:solidFill>
                  <a:schemeClr val="tx1"/>
                </a:solidFill>
              </a:rPr>
              <a:t>Sara Butler</a:t>
            </a:r>
            <a:endParaRPr lang="en-US" sz="7200" dirty="0">
              <a:solidFill>
                <a:schemeClr val="tx1"/>
              </a:solidFill>
            </a:endParaRPr>
          </a:p>
          <a:p>
            <a:pPr marL="0" indent="0">
              <a:buNone/>
            </a:pPr>
            <a:endParaRPr lang="en-US" sz="2500" dirty="0">
              <a:solidFill>
                <a:schemeClr val="tx1"/>
              </a:solidFill>
            </a:endParaRPr>
          </a:p>
          <a:p>
            <a:pPr lvl="2"/>
            <a:endParaRPr lang="en-US" sz="2400" dirty="0">
              <a:solidFill>
                <a:schemeClr val="tx1"/>
              </a:solidFill>
            </a:endParaRPr>
          </a:p>
          <a:p>
            <a:pPr marL="457200" lvl="1" indent="0">
              <a:buNone/>
            </a:pPr>
            <a:r>
              <a:rPr lang="en-US" sz="2400" dirty="0">
                <a:solidFill>
                  <a:schemeClr val="tx1"/>
                </a:solidFill>
              </a:rPr>
              <a:t> </a:t>
            </a:r>
          </a:p>
          <a:p>
            <a:pPr marL="457200" lvl="1" indent="0">
              <a:buNone/>
            </a:pPr>
            <a:r>
              <a:rPr lang="en-US" dirty="0" smtClean="0">
                <a:solidFill>
                  <a:schemeClr val="tx1"/>
                </a:solidFill>
              </a:rPr>
              <a:t> </a:t>
            </a:r>
          </a:p>
        </p:txBody>
      </p:sp>
      <p:pic>
        <p:nvPicPr>
          <p:cNvPr id="3076" name="Picture 1" descr="cid:image001.jpg@01CFD0D9.0776A39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3800" y="821470"/>
            <a:ext cx="1233488" cy="334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7513983" y="133765"/>
            <a:ext cx="1630017" cy="718185"/>
          </a:xfrm>
          <a:prstGeom prst="rect">
            <a:avLst/>
          </a:prstGeom>
          <a:noFill/>
          <a:ln>
            <a:noFill/>
          </a:ln>
        </p:spPr>
      </p:pic>
    </p:spTree>
    <p:extLst>
      <p:ext uri="{BB962C8B-B14F-4D97-AF65-F5344CB8AC3E}">
        <p14:creationId xmlns:p14="http://schemas.microsoft.com/office/powerpoint/2010/main" val="18523675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Project Updates</a:t>
            </a:r>
            <a:br>
              <a:rPr lang="en-US" dirty="0" smtClean="0"/>
            </a:br>
            <a:r>
              <a:rPr lang="en-US" dirty="0" smtClean="0"/>
              <a:t>ASPIRE</a:t>
            </a:r>
            <a:endParaRPr lang="en-US" dirty="0"/>
          </a:p>
        </p:txBody>
      </p:sp>
      <p:sp>
        <p:nvSpPr>
          <p:cNvPr id="3" name="Content Placeholder 2"/>
          <p:cNvSpPr>
            <a:spLocks noGrp="1"/>
          </p:cNvSpPr>
          <p:nvPr>
            <p:ph idx="1"/>
          </p:nvPr>
        </p:nvSpPr>
        <p:spPr>
          <a:xfrm>
            <a:off x="0" y="2438400"/>
            <a:ext cx="9144000" cy="4267200"/>
          </a:xfrm>
        </p:spPr>
        <p:txBody>
          <a:bodyPr/>
          <a:lstStyle/>
          <a:p>
            <a:r>
              <a:rPr lang="en-US" dirty="0" smtClean="0"/>
              <a:t>Project Managers</a:t>
            </a:r>
            <a:r>
              <a:rPr lang="en-US" dirty="0"/>
              <a:t>: </a:t>
            </a:r>
            <a:r>
              <a:rPr lang="en-US" dirty="0" smtClean="0"/>
              <a:t>	Catherine </a:t>
            </a:r>
            <a:r>
              <a:rPr lang="en-US" dirty="0" err="1" smtClean="0"/>
              <a:t>Viscoli</a:t>
            </a:r>
            <a:r>
              <a:rPr lang="en-US" dirty="0" smtClean="0"/>
              <a:t>, PhD														Laura Benken, MBA, BS, CCRP</a:t>
            </a:r>
          </a:p>
          <a:p>
            <a:endParaRPr lang="en-US" dirty="0"/>
          </a:p>
          <a:p>
            <a:r>
              <a:rPr lang="en-US" dirty="0" smtClean="0"/>
              <a:t>Study </a:t>
            </a:r>
            <a:r>
              <a:rPr lang="en-US" dirty="0" smtClean="0"/>
              <a:t>Investigators</a:t>
            </a:r>
            <a:r>
              <a:rPr lang="en-US" dirty="0" smtClean="0"/>
              <a:t>:	Kevin Sheth, MD</a:t>
            </a:r>
          </a:p>
          <a:p>
            <a:pPr marL="914416" lvl="2" indent="0">
              <a:buNone/>
            </a:pPr>
            <a:r>
              <a:rPr lang="en-US" dirty="0"/>
              <a:t>	</a:t>
            </a:r>
            <a:r>
              <a:rPr lang="en-US" dirty="0" smtClean="0"/>
              <a:t>			</a:t>
            </a:r>
            <a:r>
              <a:rPr lang="en-US" sz="2000" dirty="0" smtClean="0"/>
              <a:t>Hooman Kamel, MD</a:t>
            </a:r>
            <a:endParaRPr lang="en-US" sz="2000" dirty="0" smtClean="0"/>
          </a:p>
          <a:p>
            <a:endParaRPr lang="en-US" dirty="0" smtClean="0"/>
          </a:p>
          <a:p>
            <a:r>
              <a:rPr lang="en-US" dirty="0" smtClean="0"/>
              <a:t>Data </a:t>
            </a:r>
            <a:r>
              <a:rPr lang="en-US" dirty="0" smtClean="0"/>
              <a:t>Managers</a:t>
            </a:r>
            <a:r>
              <a:rPr lang="en-US" dirty="0" smtClean="0"/>
              <a:t>:	Teldon Alford</a:t>
            </a:r>
            <a:endParaRPr lang="en-US" dirty="0"/>
          </a:p>
        </p:txBody>
      </p:sp>
      <p:sp>
        <p:nvSpPr>
          <p:cNvPr id="5" name="TextBox 4"/>
          <p:cNvSpPr txBox="1"/>
          <p:nvPr/>
        </p:nvSpPr>
        <p:spPr>
          <a:xfrm>
            <a:off x="7467600" y="253041"/>
            <a:ext cx="1271502" cy="646331"/>
          </a:xfrm>
          <a:prstGeom prst="rect">
            <a:avLst/>
          </a:prstGeom>
          <a:noFill/>
        </p:spPr>
        <p:txBody>
          <a:bodyPr wrap="none" rtlCol="0">
            <a:spAutoFit/>
          </a:bodyPr>
          <a:lstStyle/>
          <a:p>
            <a:pPr algn="ctr"/>
            <a:r>
              <a:rPr lang="en-US" dirty="0" smtClean="0"/>
              <a:t>Logo </a:t>
            </a:r>
          </a:p>
          <a:p>
            <a:pPr algn="ctr"/>
            <a:r>
              <a:rPr lang="en-US" dirty="0" smtClean="0"/>
              <a:t>in Process</a:t>
            </a:r>
            <a:endParaRPr lang="en-US" dirty="0"/>
          </a:p>
        </p:txBody>
      </p:sp>
    </p:spTree>
    <p:extLst>
      <p:ext uri="{BB962C8B-B14F-4D97-AF65-F5344CB8AC3E}">
        <p14:creationId xmlns:p14="http://schemas.microsoft.com/office/powerpoint/2010/main" val="33591451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4590</TotalTime>
  <Words>832</Words>
  <Application>Microsoft Office PowerPoint</Application>
  <PresentationFormat>On-screen Show (4:3)</PresentationFormat>
  <Paragraphs>196</Paragraphs>
  <Slides>21</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Century Gothic</vt:lpstr>
      <vt:lpstr>Wingdings 3</vt:lpstr>
      <vt:lpstr>Ion</vt:lpstr>
      <vt:lpstr>Coordinator Webinar and Round Table Discussion</vt:lpstr>
      <vt:lpstr>Coordinator Call Announcements and Reminders</vt:lpstr>
      <vt:lpstr>Project Updates CREST-2</vt:lpstr>
      <vt:lpstr>Project Updates ARCADIA</vt:lpstr>
      <vt:lpstr>Sleep SMART</vt:lpstr>
      <vt:lpstr>MOST Project Updates   </vt:lpstr>
      <vt:lpstr>Project Updates TRANSPORT2</vt:lpstr>
      <vt:lpstr>Perinatal Arterial Stroke:  A Multi-site RCT of Intensive Infant Rehabilitation (I-ACQUIRE)  </vt:lpstr>
      <vt:lpstr>Project Updates ASPIRE</vt:lpstr>
      <vt:lpstr>Project Updates SATURN</vt:lpstr>
      <vt:lpstr>       NCC/NINDS Updates </vt:lpstr>
      <vt:lpstr>NCC Contract Updates</vt:lpstr>
      <vt:lpstr>New Implementation Plan of Adding Satellite Sites </vt:lpstr>
      <vt:lpstr>New Implementation Plan of Adding Satellite Sites </vt:lpstr>
      <vt:lpstr>New Implementation Plan of Adding Satellite Sites </vt:lpstr>
      <vt:lpstr>Data Management Center Updates</vt:lpstr>
      <vt:lpstr>2018 Site Clinical Profile Annual Survey</vt:lpstr>
      <vt:lpstr>CIRB Updates</vt:lpstr>
      <vt:lpstr>Roundtable Discussion</vt:lpstr>
      <vt:lpstr>General Information and Reminders</vt:lpstr>
      <vt:lpstr>PowerPoint Presentation</vt:lpstr>
    </vt:vector>
  </TitlesOfParts>
  <Company>University of Michigan Hospital and Health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Coordinator Webinar Round Table Discussion</dc:title>
  <dc:creator>Goldfarb, Sherry</dc:creator>
  <cp:lastModifiedBy>Sester, Regina (sesterrj)</cp:lastModifiedBy>
  <cp:revision>291</cp:revision>
  <cp:lastPrinted>2019-06-26T13:24:01Z</cp:lastPrinted>
  <dcterms:created xsi:type="dcterms:W3CDTF">2016-10-11T15:38:23Z</dcterms:created>
  <dcterms:modified xsi:type="dcterms:W3CDTF">2019-06-26T13:33:55Z</dcterms:modified>
</cp:coreProperties>
</file>