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6"/>
  </p:notesMasterIdLst>
  <p:handoutMasterIdLst>
    <p:handoutMasterId r:id="rId47"/>
  </p:handoutMasterIdLst>
  <p:sldIdLst>
    <p:sldId id="256" r:id="rId2"/>
    <p:sldId id="257" r:id="rId3"/>
    <p:sldId id="266" r:id="rId4"/>
    <p:sldId id="375" r:id="rId5"/>
    <p:sldId id="376" r:id="rId6"/>
    <p:sldId id="377" r:id="rId7"/>
    <p:sldId id="369" r:id="rId8"/>
    <p:sldId id="370" r:id="rId9"/>
    <p:sldId id="371" r:id="rId10"/>
    <p:sldId id="372" r:id="rId11"/>
    <p:sldId id="373" r:id="rId12"/>
    <p:sldId id="374" r:id="rId13"/>
    <p:sldId id="368" r:id="rId14"/>
    <p:sldId id="364" r:id="rId15"/>
    <p:sldId id="365" r:id="rId16"/>
    <p:sldId id="366" r:id="rId17"/>
    <p:sldId id="367" r:id="rId18"/>
    <p:sldId id="340" r:id="rId19"/>
    <p:sldId id="362" r:id="rId20"/>
    <p:sldId id="327" r:id="rId21"/>
    <p:sldId id="334" r:id="rId22"/>
    <p:sldId id="353" r:id="rId23"/>
    <p:sldId id="354" r:id="rId24"/>
    <p:sldId id="378" r:id="rId25"/>
    <p:sldId id="379" r:id="rId26"/>
    <p:sldId id="380" r:id="rId27"/>
    <p:sldId id="381" r:id="rId28"/>
    <p:sldId id="382" r:id="rId29"/>
    <p:sldId id="383" r:id="rId30"/>
    <p:sldId id="345" r:id="rId31"/>
    <p:sldId id="347" r:id="rId32"/>
    <p:sldId id="337" r:id="rId33"/>
    <p:sldId id="349" r:id="rId34"/>
    <p:sldId id="351" r:id="rId35"/>
    <p:sldId id="269" r:id="rId36"/>
    <p:sldId id="270" r:id="rId37"/>
    <p:sldId id="355" r:id="rId38"/>
    <p:sldId id="356" r:id="rId39"/>
    <p:sldId id="357" r:id="rId40"/>
    <p:sldId id="358" r:id="rId41"/>
    <p:sldId id="359" r:id="rId42"/>
    <p:sldId id="360" r:id="rId43"/>
    <p:sldId id="271" r:id="rId44"/>
    <p:sldId id="342" r:id="rId4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63" autoAdjust="0"/>
    <p:restoredTop sz="87219" autoAdjust="0"/>
  </p:normalViewPr>
  <p:slideViewPr>
    <p:cSldViewPr>
      <p:cViewPr varScale="1">
        <p:scale>
          <a:sx n="75" d="100"/>
          <a:sy n="75" d="100"/>
        </p:scale>
        <p:origin x="96" y="12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8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6E41C3-2FC9-4AF5-BC6A-181979E5EC70}"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4E12B118-5E0A-4C12-8D00-452B5100DC42}">
      <dgm:prSet phldrT="[Text]"/>
      <dgm:spPr/>
      <dgm:t>
        <a:bodyPr/>
        <a:lstStyle/>
        <a:p>
          <a:r>
            <a:rPr lang="en-US" dirty="0" smtClean="0"/>
            <a:t>Feasibility</a:t>
          </a:r>
          <a:endParaRPr lang="en-US" dirty="0"/>
        </a:p>
      </dgm:t>
    </dgm:pt>
    <dgm:pt modelId="{8FE00D68-7B31-4DB3-B345-DC8E59562CD9}" type="parTrans" cxnId="{29FE5CFB-FF4B-4126-8A34-BF2C83441F9F}">
      <dgm:prSet/>
      <dgm:spPr/>
      <dgm:t>
        <a:bodyPr/>
        <a:lstStyle/>
        <a:p>
          <a:endParaRPr lang="en-US"/>
        </a:p>
      </dgm:t>
    </dgm:pt>
    <dgm:pt modelId="{CAF5FDD4-17BA-47EA-B365-4E25FBB84AE6}" type="sibTrans" cxnId="{29FE5CFB-FF4B-4126-8A34-BF2C83441F9F}">
      <dgm:prSet/>
      <dgm:spPr/>
      <dgm:t>
        <a:bodyPr/>
        <a:lstStyle/>
        <a:p>
          <a:endParaRPr lang="en-US"/>
        </a:p>
      </dgm:t>
    </dgm:pt>
    <dgm:pt modelId="{B9D7A8D1-97D5-4CFB-A5EF-52231B955A9A}">
      <dgm:prSet phldrT="[Text]"/>
      <dgm:spPr/>
      <dgm:t>
        <a:bodyPr/>
        <a:lstStyle/>
        <a:p>
          <a:r>
            <a:rPr lang="en-US" dirty="0" smtClean="0"/>
            <a:t>Protocol Synopsis</a:t>
          </a:r>
          <a:endParaRPr lang="en-US" dirty="0"/>
        </a:p>
      </dgm:t>
    </dgm:pt>
    <dgm:pt modelId="{4C78A84B-E28D-4544-94FD-FA939EF48DF0}" type="parTrans" cxnId="{9A077459-3EC9-420E-B7D0-5462E5BEEAE8}">
      <dgm:prSet/>
      <dgm:spPr/>
      <dgm:t>
        <a:bodyPr/>
        <a:lstStyle/>
        <a:p>
          <a:endParaRPr lang="en-US"/>
        </a:p>
      </dgm:t>
    </dgm:pt>
    <dgm:pt modelId="{38AE781B-51C2-4A4A-883E-FB1B365C7FAD}" type="sibTrans" cxnId="{9A077459-3EC9-420E-B7D0-5462E5BEEAE8}">
      <dgm:prSet/>
      <dgm:spPr/>
      <dgm:t>
        <a:bodyPr/>
        <a:lstStyle/>
        <a:p>
          <a:endParaRPr lang="en-US"/>
        </a:p>
      </dgm:t>
    </dgm:pt>
    <dgm:pt modelId="{1DCF8E60-A6E8-462B-80EB-7B62D90BDAFF}">
      <dgm:prSet phldrT="[Text]"/>
      <dgm:spPr/>
      <dgm:t>
        <a:bodyPr/>
        <a:lstStyle/>
        <a:p>
          <a:r>
            <a:rPr lang="en-US" dirty="0" smtClean="0"/>
            <a:t>Site Survey</a:t>
          </a:r>
          <a:endParaRPr lang="en-US" dirty="0"/>
        </a:p>
      </dgm:t>
    </dgm:pt>
    <dgm:pt modelId="{4ABF5D64-5BFA-4D15-B5A6-0DF9F38280F0}" type="parTrans" cxnId="{7BD1424C-B12B-45B9-810C-16DA9E5D91F3}">
      <dgm:prSet/>
      <dgm:spPr/>
      <dgm:t>
        <a:bodyPr/>
        <a:lstStyle/>
        <a:p>
          <a:endParaRPr lang="en-US"/>
        </a:p>
      </dgm:t>
    </dgm:pt>
    <dgm:pt modelId="{B06219B4-B8E7-4B41-AF49-BEB20A16E328}" type="sibTrans" cxnId="{7BD1424C-B12B-45B9-810C-16DA9E5D91F3}">
      <dgm:prSet/>
      <dgm:spPr/>
      <dgm:t>
        <a:bodyPr/>
        <a:lstStyle/>
        <a:p>
          <a:endParaRPr lang="en-US"/>
        </a:p>
      </dgm:t>
    </dgm:pt>
    <dgm:pt modelId="{F7DF2ED4-04F4-40CF-BDA6-53F53CDE7B05}">
      <dgm:prSet phldrT="[Text]"/>
      <dgm:spPr/>
      <dgm:t>
        <a:bodyPr/>
        <a:lstStyle/>
        <a:p>
          <a:r>
            <a:rPr lang="en-US" dirty="0" smtClean="0"/>
            <a:t>Site Selection</a:t>
          </a:r>
          <a:endParaRPr lang="en-US" dirty="0"/>
        </a:p>
      </dgm:t>
    </dgm:pt>
    <dgm:pt modelId="{CEB5FEB0-4285-4C50-A622-50D8DCF991BE}" type="parTrans" cxnId="{BBDA7CF0-CBF2-4456-A1D4-8C1CE47B828D}">
      <dgm:prSet/>
      <dgm:spPr/>
      <dgm:t>
        <a:bodyPr/>
        <a:lstStyle/>
        <a:p>
          <a:endParaRPr lang="en-US"/>
        </a:p>
      </dgm:t>
    </dgm:pt>
    <dgm:pt modelId="{F4DE5BA0-FBBB-480A-AAD1-F32B9AF66471}" type="sibTrans" cxnId="{BBDA7CF0-CBF2-4456-A1D4-8C1CE47B828D}">
      <dgm:prSet/>
      <dgm:spPr/>
      <dgm:t>
        <a:bodyPr/>
        <a:lstStyle/>
        <a:p>
          <a:endParaRPr lang="en-US"/>
        </a:p>
      </dgm:t>
    </dgm:pt>
    <dgm:pt modelId="{BD9AC211-1BA4-4F36-B5FA-5A5C38D24134}">
      <dgm:prSet phldrT="[Text]"/>
      <dgm:spPr/>
      <dgm:t>
        <a:bodyPr/>
        <a:lstStyle/>
        <a:p>
          <a:r>
            <a:rPr lang="en-US" dirty="0" smtClean="0"/>
            <a:t>You’ve been picked!</a:t>
          </a:r>
          <a:endParaRPr lang="en-US" dirty="0"/>
        </a:p>
      </dgm:t>
    </dgm:pt>
    <dgm:pt modelId="{9FA74519-B6C4-48A7-9D10-7288C94BD999}" type="parTrans" cxnId="{75C63A8D-5C78-4FA6-8050-406F9908CE15}">
      <dgm:prSet/>
      <dgm:spPr/>
      <dgm:t>
        <a:bodyPr/>
        <a:lstStyle/>
        <a:p>
          <a:endParaRPr lang="en-US"/>
        </a:p>
      </dgm:t>
    </dgm:pt>
    <dgm:pt modelId="{199FF695-8158-41E3-B761-7627E12ECD45}" type="sibTrans" cxnId="{75C63A8D-5C78-4FA6-8050-406F9908CE15}">
      <dgm:prSet/>
      <dgm:spPr/>
      <dgm:t>
        <a:bodyPr/>
        <a:lstStyle/>
        <a:p>
          <a:endParaRPr lang="en-US"/>
        </a:p>
      </dgm:t>
    </dgm:pt>
    <dgm:pt modelId="{333F23D6-DBC2-4B93-BA7E-1D45E76A60A6}">
      <dgm:prSet phldrT="[Text]"/>
      <dgm:spPr/>
      <dgm:t>
        <a:bodyPr/>
        <a:lstStyle/>
        <a:p>
          <a:r>
            <a:rPr lang="en-US" dirty="0" smtClean="0"/>
            <a:t>Contract</a:t>
          </a:r>
          <a:endParaRPr lang="en-US" dirty="0"/>
        </a:p>
      </dgm:t>
    </dgm:pt>
    <dgm:pt modelId="{3B6F5895-2AC6-4F91-8679-B9829E999C39}" type="parTrans" cxnId="{79C020A5-619A-47AB-9A50-9AF92E7CB938}">
      <dgm:prSet/>
      <dgm:spPr/>
      <dgm:t>
        <a:bodyPr/>
        <a:lstStyle/>
        <a:p>
          <a:endParaRPr lang="en-US"/>
        </a:p>
      </dgm:t>
    </dgm:pt>
    <dgm:pt modelId="{632B1C0B-8A3A-4536-8D98-EB74893761A5}" type="sibTrans" cxnId="{79C020A5-619A-47AB-9A50-9AF92E7CB938}">
      <dgm:prSet/>
      <dgm:spPr/>
      <dgm:t>
        <a:bodyPr/>
        <a:lstStyle/>
        <a:p>
          <a:endParaRPr lang="en-US"/>
        </a:p>
      </dgm:t>
    </dgm:pt>
    <dgm:pt modelId="{1DAE2B34-B052-4B0B-9436-60A0FEDFB0C8}">
      <dgm:prSet phldrT="[Text]"/>
      <dgm:spPr/>
      <dgm:t>
        <a:bodyPr/>
        <a:lstStyle/>
        <a:p>
          <a:r>
            <a:rPr lang="en-US" dirty="0" smtClean="0"/>
            <a:t>3b</a:t>
          </a:r>
          <a:endParaRPr lang="en-US" dirty="0"/>
        </a:p>
      </dgm:t>
    </dgm:pt>
    <dgm:pt modelId="{C1BB12F3-D4D8-4671-A1BE-9B8572907218}" type="parTrans" cxnId="{E4FDD32F-48EA-4F66-A175-7EE8A22AFA65}">
      <dgm:prSet/>
      <dgm:spPr/>
      <dgm:t>
        <a:bodyPr/>
        <a:lstStyle/>
        <a:p>
          <a:endParaRPr lang="en-US"/>
        </a:p>
      </dgm:t>
    </dgm:pt>
    <dgm:pt modelId="{59D67AEC-FC77-4A6D-9924-02245FCED06B}" type="sibTrans" cxnId="{E4FDD32F-48EA-4F66-A175-7EE8A22AFA65}">
      <dgm:prSet/>
      <dgm:spPr/>
      <dgm:t>
        <a:bodyPr/>
        <a:lstStyle/>
        <a:p>
          <a:endParaRPr lang="en-US"/>
        </a:p>
      </dgm:t>
    </dgm:pt>
    <dgm:pt modelId="{C18B8956-CE78-4ADC-B9C0-8C86CF54BB29}">
      <dgm:prSet phldrT="[Text]"/>
      <dgm:spPr/>
      <dgm:t>
        <a:bodyPr/>
        <a:lstStyle/>
        <a:p>
          <a:r>
            <a:rPr lang="en-US" dirty="0" smtClean="0"/>
            <a:t>CTA</a:t>
          </a:r>
          <a:endParaRPr lang="en-US" dirty="0"/>
        </a:p>
      </dgm:t>
    </dgm:pt>
    <dgm:pt modelId="{AE816879-FCEB-4A25-99AE-CFF8A3B062DB}" type="parTrans" cxnId="{B3BA9941-5C8B-4F58-AE74-E5D5817C0429}">
      <dgm:prSet/>
      <dgm:spPr/>
      <dgm:t>
        <a:bodyPr/>
        <a:lstStyle/>
        <a:p>
          <a:endParaRPr lang="en-US"/>
        </a:p>
      </dgm:t>
    </dgm:pt>
    <dgm:pt modelId="{4F64695E-0EBF-43D1-A4E3-9D18CCF38F2A}" type="sibTrans" cxnId="{B3BA9941-5C8B-4F58-AE74-E5D5817C0429}">
      <dgm:prSet/>
      <dgm:spPr/>
      <dgm:t>
        <a:bodyPr/>
        <a:lstStyle/>
        <a:p>
          <a:endParaRPr lang="en-US"/>
        </a:p>
      </dgm:t>
    </dgm:pt>
    <dgm:pt modelId="{1ABB96CE-00E6-4D95-BA7E-4B079D75F459}" type="pres">
      <dgm:prSet presAssocID="{0D6E41C3-2FC9-4AF5-BC6A-181979E5EC70}" presName="linearFlow" presStyleCnt="0">
        <dgm:presLayoutVars>
          <dgm:dir/>
          <dgm:animLvl val="lvl"/>
          <dgm:resizeHandles val="exact"/>
        </dgm:presLayoutVars>
      </dgm:prSet>
      <dgm:spPr/>
      <dgm:t>
        <a:bodyPr/>
        <a:lstStyle/>
        <a:p>
          <a:endParaRPr lang="en-US"/>
        </a:p>
      </dgm:t>
    </dgm:pt>
    <dgm:pt modelId="{127265B8-2EC6-48B1-B618-101F20D807ED}" type="pres">
      <dgm:prSet presAssocID="{4E12B118-5E0A-4C12-8D00-452B5100DC42}" presName="composite" presStyleCnt="0"/>
      <dgm:spPr/>
    </dgm:pt>
    <dgm:pt modelId="{4BF9EC4E-376D-46B1-933E-3DF2F8C8EF7F}" type="pres">
      <dgm:prSet presAssocID="{4E12B118-5E0A-4C12-8D00-452B5100DC42}" presName="parTx" presStyleLbl="node1" presStyleIdx="0" presStyleCnt="3">
        <dgm:presLayoutVars>
          <dgm:chMax val="0"/>
          <dgm:chPref val="0"/>
          <dgm:bulletEnabled val="1"/>
        </dgm:presLayoutVars>
      </dgm:prSet>
      <dgm:spPr/>
      <dgm:t>
        <a:bodyPr/>
        <a:lstStyle/>
        <a:p>
          <a:endParaRPr lang="en-US"/>
        </a:p>
      </dgm:t>
    </dgm:pt>
    <dgm:pt modelId="{D350FA25-7EFD-4EAB-8049-5235B6B7773F}" type="pres">
      <dgm:prSet presAssocID="{4E12B118-5E0A-4C12-8D00-452B5100DC42}" presName="parSh" presStyleLbl="node1" presStyleIdx="0" presStyleCnt="3"/>
      <dgm:spPr/>
      <dgm:t>
        <a:bodyPr/>
        <a:lstStyle/>
        <a:p>
          <a:endParaRPr lang="en-US"/>
        </a:p>
      </dgm:t>
    </dgm:pt>
    <dgm:pt modelId="{57376728-03E3-4A34-B1FC-DC17C98288DE}" type="pres">
      <dgm:prSet presAssocID="{4E12B118-5E0A-4C12-8D00-452B5100DC42}" presName="desTx" presStyleLbl="fgAcc1" presStyleIdx="0" presStyleCnt="3">
        <dgm:presLayoutVars>
          <dgm:bulletEnabled val="1"/>
        </dgm:presLayoutVars>
      </dgm:prSet>
      <dgm:spPr/>
      <dgm:t>
        <a:bodyPr/>
        <a:lstStyle/>
        <a:p>
          <a:endParaRPr lang="en-US"/>
        </a:p>
      </dgm:t>
    </dgm:pt>
    <dgm:pt modelId="{E92B8699-A935-4F56-A0CE-9C7E26B1E57C}" type="pres">
      <dgm:prSet presAssocID="{CAF5FDD4-17BA-47EA-B365-4E25FBB84AE6}" presName="sibTrans" presStyleLbl="sibTrans2D1" presStyleIdx="0" presStyleCnt="2"/>
      <dgm:spPr/>
      <dgm:t>
        <a:bodyPr/>
        <a:lstStyle/>
        <a:p>
          <a:endParaRPr lang="en-US"/>
        </a:p>
      </dgm:t>
    </dgm:pt>
    <dgm:pt modelId="{91C23EC5-0302-4760-950D-E856D5EE4435}" type="pres">
      <dgm:prSet presAssocID="{CAF5FDD4-17BA-47EA-B365-4E25FBB84AE6}" presName="connTx" presStyleLbl="sibTrans2D1" presStyleIdx="0" presStyleCnt="2"/>
      <dgm:spPr/>
      <dgm:t>
        <a:bodyPr/>
        <a:lstStyle/>
        <a:p>
          <a:endParaRPr lang="en-US"/>
        </a:p>
      </dgm:t>
    </dgm:pt>
    <dgm:pt modelId="{5CC0BFFD-3A08-44E3-BDDB-9F1BD75149B6}" type="pres">
      <dgm:prSet presAssocID="{F7DF2ED4-04F4-40CF-BDA6-53F53CDE7B05}" presName="composite" presStyleCnt="0"/>
      <dgm:spPr/>
    </dgm:pt>
    <dgm:pt modelId="{B81DAA35-8251-49E4-B98D-BF93CAC2B6CA}" type="pres">
      <dgm:prSet presAssocID="{F7DF2ED4-04F4-40CF-BDA6-53F53CDE7B05}" presName="parTx" presStyleLbl="node1" presStyleIdx="0" presStyleCnt="3">
        <dgm:presLayoutVars>
          <dgm:chMax val="0"/>
          <dgm:chPref val="0"/>
          <dgm:bulletEnabled val="1"/>
        </dgm:presLayoutVars>
      </dgm:prSet>
      <dgm:spPr/>
      <dgm:t>
        <a:bodyPr/>
        <a:lstStyle/>
        <a:p>
          <a:endParaRPr lang="en-US"/>
        </a:p>
      </dgm:t>
    </dgm:pt>
    <dgm:pt modelId="{25021ADB-C1BA-483F-9A3A-E3CFC042F472}" type="pres">
      <dgm:prSet presAssocID="{F7DF2ED4-04F4-40CF-BDA6-53F53CDE7B05}" presName="parSh" presStyleLbl="node1" presStyleIdx="1" presStyleCnt="3"/>
      <dgm:spPr/>
      <dgm:t>
        <a:bodyPr/>
        <a:lstStyle/>
        <a:p>
          <a:endParaRPr lang="en-US"/>
        </a:p>
      </dgm:t>
    </dgm:pt>
    <dgm:pt modelId="{FF3D470D-5B4D-4C2A-BB56-94096E341FD7}" type="pres">
      <dgm:prSet presAssocID="{F7DF2ED4-04F4-40CF-BDA6-53F53CDE7B05}" presName="desTx" presStyleLbl="fgAcc1" presStyleIdx="1" presStyleCnt="3">
        <dgm:presLayoutVars>
          <dgm:bulletEnabled val="1"/>
        </dgm:presLayoutVars>
      </dgm:prSet>
      <dgm:spPr/>
      <dgm:t>
        <a:bodyPr/>
        <a:lstStyle/>
        <a:p>
          <a:endParaRPr lang="en-US"/>
        </a:p>
      </dgm:t>
    </dgm:pt>
    <dgm:pt modelId="{F1B2D3BC-A8B4-45F2-BC12-84D0AAE88CF4}" type="pres">
      <dgm:prSet presAssocID="{F4DE5BA0-FBBB-480A-AAD1-F32B9AF66471}" presName="sibTrans" presStyleLbl="sibTrans2D1" presStyleIdx="1" presStyleCnt="2"/>
      <dgm:spPr/>
      <dgm:t>
        <a:bodyPr/>
        <a:lstStyle/>
        <a:p>
          <a:endParaRPr lang="en-US"/>
        </a:p>
      </dgm:t>
    </dgm:pt>
    <dgm:pt modelId="{8E01EFF4-6EF6-431A-9924-C7C1310E94E9}" type="pres">
      <dgm:prSet presAssocID="{F4DE5BA0-FBBB-480A-AAD1-F32B9AF66471}" presName="connTx" presStyleLbl="sibTrans2D1" presStyleIdx="1" presStyleCnt="2"/>
      <dgm:spPr/>
      <dgm:t>
        <a:bodyPr/>
        <a:lstStyle/>
        <a:p>
          <a:endParaRPr lang="en-US"/>
        </a:p>
      </dgm:t>
    </dgm:pt>
    <dgm:pt modelId="{CABA1CEB-F06D-49FB-B0B1-68FF40DFFD36}" type="pres">
      <dgm:prSet presAssocID="{333F23D6-DBC2-4B93-BA7E-1D45E76A60A6}" presName="composite" presStyleCnt="0"/>
      <dgm:spPr/>
    </dgm:pt>
    <dgm:pt modelId="{98481364-8AA9-454C-BF90-0F749D575A38}" type="pres">
      <dgm:prSet presAssocID="{333F23D6-DBC2-4B93-BA7E-1D45E76A60A6}" presName="parTx" presStyleLbl="node1" presStyleIdx="1" presStyleCnt="3">
        <dgm:presLayoutVars>
          <dgm:chMax val="0"/>
          <dgm:chPref val="0"/>
          <dgm:bulletEnabled val="1"/>
        </dgm:presLayoutVars>
      </dgm:prSet>
      <dgm:spPr/>
      <dgm:t>
        <a:bodyPr/>
        <a:lstStyle/>
        <a:p>
          <a:endParaRPr lang="en-US"/>
        </a:p>
      </dgm:t>
    </dgm:pt>
    <dgm:pt modelId="{650A673E-8990-477A-AE3D-87DD0B225B68}" type="pres">
      <dgm:prSet presAssocID="{333F23D6-DBC2-4B93-BA7E-1D45E76A60A6}" presName="parSh" presStyleLbl="node1" presStyleIdx="2" presStyleCnt="3"/>
      <dgm:spPr/>
      <dgm:t>
        <a:bodyPr/>
        <a:lstStyle/>
        <a:p>
          <a:endParaRPr lang="en-US"/>
        </a:p>
      </dgm:t>
    </dgm:pt>
    <dgm:pt modelId="{B3A60E23-2DA2-4E53-9BB2-FEF8799BB1B4}" type="pres">
      <dgm:prSet presAssocID="{333F23D6-DBC2-4B93-BA7E-1D45E76A60A6}" presName="desTx" presStyleLbl="fgAcc1" presStyleIdx="2" presStyleCnt="3">
        <dgm:presLayoutVars>
          <dgm:bulletEnabled val="1"/>
        </dgm:presLayoutVars>
      </dgm:prSet>
      <dgm:spPr/>
      <dgm:t>
        <a:bodyPr/>
        <a:lstStyle/>
        <a:p>
          <a:endParaRPr lang="en-US"/>
        </a:p>
      </dgm:t>
    </dgm:pt>
  </dgm:ptLst>
  <dgm:cxnLst>
    <dgm:cxn modelId="{E4FDD32F-48EA-4F66-A175-7EE8A22AFA65}" srcId="{333F23D6-DBC2-4B93-BA7E-1D45E76A60A6}" destId="{1DAE2B34-B052-4B0B-9436-60A0FEDFB0C8}" srcOrd="0" destOrd="0" parTransId="{C1BB12F3-D4D8-4671-A1BE-9B8572907218}" sibTransId="{59D67AEC-FC77-4A6D-9924-02245FCED06B}"/>
    <dgm:cxn modelId="{7BD1424C-B12B-45B9-810C-16DA9E5D91F3}" srcId="{4E12B118-5E0A-4C12-8D00-452B5100DC42}" destId="{1DCF8E60-A6E8-462B-80EB-7B62D90BDAFF}" srcOrd="1" destOrd="0" parTransId="{4ABF5D64-5BFA-4D15-B5A6-0DF9F38280F0}" sibTransId="{B06219B4-B8E7-4B41-AF49-BEB20A16E328}"/>
    <dgm:cxn modelId="{2C53BE4D-A3B2-4A17-8DC9-48CFC47EE188}" type="presOf" srcId="{333F23D6-DBC2-4B93-BA7E-1D45E76A60A6}" destId="{98481364-8AA9-454C-BF90-0F749D575A38}" srcOrd="0" destOrd="0" presId="urn:microsoft.com/office/officeart/2005/8/layout/process3"/>
    <dgm:cxn modelId="{FF3DF9D7-3652-443C-B80C-DE9812E8B8D7}" type="presOf" srcId="{F7DF2ED4-04F4-40CF-BDA6-53F53CDE7B05}" destId="{B81DAA35-8251-49E4-B98D-BF93CAC2B6CA}" srcOrd="0" destOrd="0" presId="urn:microsoft.com/office/officeart/2005/8/layout/process3"/>
    <dgm:cxn modelId="{24AE7CD0-A828-4D29-8CDF-B4E8D16AE6DE}" type="presOf" srcId="{F7DF2ED4-04F4-40CF-BDA6-53F53CDE7B05}" destId="{25021ADB-C1BA-483F-9A3A-E3CFC042F472}" srcOrd="1" destOrd="0" presId="urn:microsoft.com/office/officeart/2005/8/layout/process3"/>
    <dgm:cxn modelId="{87728914-3770-4592-BF46-E57C77070DF6}" type="presOf" srcId="{4E12B118-5E0A-4C12-8D00-452B5100DC42}" destId="{4BF9EC4E-376D-46B1-933E-3DF2F8C8EF7F}" srcOrd="0" destOrd="0" presId="urn:microsoft.com/office/officeart/2005/8/layout/process3"/>
    <dgm:cxn modelId="{7AE276DC-354A-42D5-A1DD-FE2FFAB08E38}" type="presOf" srcId="{BD9AC211-1BA4-4F36-B5FA-5A5C38D24134}" destId="{FF3D470D-5B4D-4C2A-BB56-94096E341FD7}" srcOrd="0" destOrd="0" presId="urn:microsoft.com/office/officeart/2005/8/layout/process3"/>
    <dgm:cxn modelId="{32AD00D3-EA1E-444B-9777-4DFF35188418}" type="presOf" srcId="{4E12B118-5E0A-4C12-8D00-452B5100DC42}" destId="{D350FA25-7EFD-4EAB-8049-5235B6B7773F}" srcOrd="1" destOrd="0" presId="urn:microsoft.com/office/officeart/2005/8/layout/process3"/>
    <dgm:cxn modelId="{DEE6D611-733E-480A-B1B0-318D2D492951}" type="presOf" srcId="{CAF5FDD4-17BA-47EA-B365-4E25FBB84AE6}" destId="{91C23EC5-0302-4760-950D-E856D5EE4435}" srcOrd="1" destOrd="0" presId="urn:microsoft.com/office/officeart/2005/8/layout/process3"/>
    <dgm:cxn modelId="{2B77CCFA-C31C-45A9-87AA-05904357B100}" type="presOf" srcId="{C18B8956-CE78-4ADC-B9C0-8C86CF54BB29}" destId="{B3A60E23-2DA2-4E53-9BB2-FEF8799BB1B4}" srcOrd="0" destOrd="1" presId="urn:microsoft.com/office/officeart/2005/8/layout/process3"/>
    <dgm:cxn modelId="{B5B4425F-C750-414A-A7CF-B55739516412}" type="presOf" srcId="{333F23D6-DBC2-4B93-BA7E-1D45E76A60A6}" destId="{650A673E-8990-477A-AE3D-87DD0B225B68}" srcOrd="1" destOrd="0" presId="urn:microsoft.com/office/officeart/2005/8/layout/process3"/>
    <dgm:cxn modelId="{7AF0B7C2-8DAE-4F1A-A0F3-4C44C83DD664}" type="presOf" srcId="{F4DE5BA0-FBBB-480A-AAD1-F32B9AF66471}" destId="{F1B2D3BC-A8B4-45F2-BC12-84D0AAE88CF4}" srcOrd="0" destOrd="0" presId="urn:microsoft.com/office/officeart/2005/8/layout/process3"/>
    <dgm:cxn modelId="{8FDAC661-D1BF-4E14-BF51-37CD5761FCCB}" type="presOf" srcId="{B9D7A8D1-97D5-4CFB-A5EF-52231B955A9A}" destId="{57376728-03E3-4A34-B1FC-DC17C98288DE}" srcOrd="0" destOrd="0" presId="urn:microsoft.com/office/officeart/2005/8/layout/process3"/>
    <dgm:cxn modelId="{79C020A5-619A-47AB-9A50-9AF92E7CB938}" srcId="{0D6E41C3-2FC9-4AF5-BC6A-181979E5EC70}" destId="{333F23D6-DBC2-4B93-BA7E-1D45E76A60A6}" srcOrd="2" destOrd="0" parTransId="{3B6F5895-2AC6-4F91-8679-B9829E999C39}" sibTransId="{632B1C0B-8A3A-4536-8D98-EB74893761A5}"/>
    <dgm:cxn modelId="{29FE5CFB-FF4B-4126-8A34-BF2C83441F9F}" srcId="{0D6E41C3-2FC9-4AF5-BC6A-181979E5EC70}" destId="{4E12B118-5E0A-4C12-8D00-452B5100DC42}" srcOrd="0" destOrd="0" parTransId="{8FE00D68-7B31-4DB3-B345-DC8E59562CD9}" sibTransId="{CAF5FDD4-17BA-47EA-B365-4E25FBB84AE6}"/>
    <dgm:cxn modelId="{AB121098-61DE-4A6D-97B9-B39FD5C3E3DE}" type="presOf" srcId="{CAF5FDD4-17BA-47EA-B365-4E25FBB84AE6}" destId="{E92B8699-A935-4F56-A0CE-9C7E26B1E57C}" srcOrd="0" destOrd="0" presId="urn:microsoft.com/office/officeart/2005/8/layout/process3"/>
    <dgm:cxn modelId="{9A077459-3EC9-420E-B7D0-5462E5BEEAE8}" srcId="{4E12B118-5E0A-4C12-8D00-452B5100DC42}" destId="{B9D7A8D1-97D5-4CFB-A5EF-52231B955A9A}" srcOrd="0" destOrd="0" parTransId="{4C78A84B-E28D-4544-94FD-FA939EF48DF0}" sibTransId="{38AE781B-51C2-4A4A-883E-FB1B365C7FAD}"/>
    <dgm:cxn modelId="{53876427-E100-4627-9657-8724DA550C82}" type="presOf" srcId="{0D6E41C3-2FC9-4AF5-BC6A-181979E5EC70}" destId="{1ABB96CE-00E6-4D95-BA7E-4B079D75F459}" srcOrd="0" destOrd="0" presId="urn:microsoft.com/office/officeart/2005/8/layout/process3"/>
    <dgm:cxn modelId="{C29627B8-6CC8-4410-B515-0502570AAC37}" type="presOf" srcId="{F4DE5BA0-FBBB-480A-AAD1-F32B9AF66471}" destId="{8E01EFF4-6EF6-431A-9924-C7C1310E94E9}" srcOrd="1" destOrd="0" presId="urn:microsoft.com/office/officeart/2005/8/layout/process3"/>
    <dgm:cxn modelId="{75C63A8D-5C78-4FA6-8050-406F9908CE15}" srcId="{F7DF2ED4-04F4-40CF-BDA6-53F53CDE7B05}" destId="{BD9AC211-1BA4-4F36-B5FA-5A5C38D24134}" srcOrd="0" destOrd="0" parTransId="{9FA74519-B6C4-48A7-9D10-7288C94BD999}" sibTransId="{199FF695-8158-41E3-B761-7627E12ECD45}"/>
    <dgm:cxn modelId="{21AEF356-F3B3-4230-990B-C862CE2ED65C}" type="presOf" srcId="{1DCF8E60-A6E8-462B-80EB-7B62D90BDAFF}" destId="{57376728-03E3-4A34-B1FC-DC17C98288DE}" srcOrd="0" destOrd="1" presId="urn:microsoft.com/office/officeart/2005/8/layout/process3"/>
    <dgm:cxn modelId="{B3BA9941-5C8B-4F58-AE74-E5D5817C0429}" srcId="{333F23D6-DBC2-4B93-BA7E-1D45E76A60A6}" destId="{C18B8956-CE78-4ADC-B9C0-8C86CF54BB29}" srcOrd="1" destOrd="0" parTransId="{AE816879-FCEB-4A25-99AE-CFF8A3B062DB}" sibTransId="{4F64695E-0EBF-43D1-A4E3-9D18CCF38F2A}"/>
    <dgm:cxn modelId="{BBDA7CF0-CBF2-4456-A1D4-8C1CE47B828D}" srcId="{0D6E41C3-2FC9-4AF5-BC6A-181979E5EC70}" destId="{F7DF2ED4-04F4-40CF-BDA6-53F53CDE7B05}" srcOrd="1" destOrd="0" parTransId="{CEB5FEB0-4285-4C50-A622-50D8DCF991BE}" sibTransId="{F4DE5BA0-FBBB-480A-AAD1-F32B9AF66471}"/>
    <dgm:cxn modelId="{32BFE00B-AC4A-4671-A9C0-DF2122F05AC9}" type="presOf" srcId="{1DAE2B34-B052-4B0B-9436-60A0FEDFB0C8}" destId="{B3A60E23-2DA2-4E53-9BB2-FEF8799BB1B4}" srcOrd="0" destOrd="0" presId="urn:microsoft.com/office/officeart/2005/8/layout/process3"/>
    <dgm:cxn modelId="{F5C6C1E1-A758-4420-837E-8DA897065CA3}" type="presParOf" srcId="{1ABB96CE-00E6-4D95-BA7E-4B079D75F459}" destId="{127265B8-2EC6-48B1-B618-101F20D807ED}" srcOrd="0" destOrd="0" presId="urn:microsoft.com/office/officeart/2005/8/layout/process3"/>
    <dgm:cxn modelId="{B74B6D03-257C-4A1F-B647-C9D6A6B9F07A}" type="presParOf" srcId="{127265B8-2EC6-48B1-B618-101F20D807ED}" destId="{4BF9EC4E-376D-46B1-933E-3DF2F8C8EF7F}" srcOrd="0" destOrd="0" presId="urn:microsoft.com/office/officeart/2005/8/layout/process3"/>
    <dgm:cxn modelId="{E03664A5-85BB-4D04-9FDB-8A3849E7D223}" type="presParOf" srcId="{127265B8-2EC6-48B1-B618-101F20D807ED}" destId="{D350FA25-7EFD-4EAB-8049-5235B6B7773F}" srcOrd="1" destOrd="0" presId="urn:microsoft.com/office/officeart/2005/8/layout/process3"/>
    <dgm:cxn modelId="{893CD68C-D20D-4222-8B40-DD665C40AB8C}" type="presParOf" srcId="{127265B8-2EC6-48B1-B618-101F20D807ED}" destId="{57376728-03E3-4A34-B1FC-DC17C98288DE}" srcOrd="2" destOrd="0" presId="urn:microsoft.com/office/officeart/2005/8/layout/process3"/>
    <dgm:cxn modelId="{70642DC9-6F82-47B2-8968-F29AC9ECE446}" type="presParOf" srcId="{1ABB96CE-00E6-4D95-BA7E-4B079D75F459}" destId="{E92B8699-A935-4F56-A0CE-9C7E26B1E57C}" srcOrd="1" destOrd="0" presId="urn:microsoft.com/office/officeart/2005/8/layout/process3"/>
    <dgm:cxn modelId="{EE5B7711-F635-47BF-BE4E-9EF09B9A2273}" type="presParOf" srcId="{E92B8699-A935-4F56-A0CE-9C7E26B1E57C}" destId="{91C23EC5-0302-4760-950D-E856D5EE4435}" srcOrd="0" destOrd="0" presId="urn:microsoft.com/office/officeart/2005/8/layout/process3"/>
    <dgm:cxn modelId="{C2C3D1FC-3D04-4463-99F4-5B35D43C9E7B}" type="presParOf" srcId="{1ABB96CE-00E6-4D95-BA7E-4B079D75F459}" destId="{5CC0BFFD-3A08-44E3-BDDB-9F1BD75149B6}" srcOrd="2" destOrd="0" presId="urn:microsoft.com/office/officeart/2005/8/layout/process3"/>
    <dgm:cxn modelId="{26261837-EE37-4E27-AAD2-4B941DC1AF36}" type="presParOf" srcId="{5CC0BFFD-3A08-44E3-BDDB-9F1BD75149B6}" destId="{B81DAA35-8251-49E4-B98D-BF93CAC2B6CA}" srcOrd="0" destOrd="0" presId="urn:microsoft.com/office/officeart/2005/8/layout/process3"/>
    <dgm:cxn modelId="{ABAEFB87-5B1E-4531-8D85-B57B6D3D3CB2}" type="presParOf" srcId="{5CC0BFFD-3A08-44E3-BDDB-9F1BD75149B6}" destId="{25021ADB-C1BA-483F-9A3A-E3CFC042F472}" srcOrd="1" destOrd="0" presId="urn:microsoft.com/office/officeart/2005/8/layout/process3"/>
    <dgm:cxn modelId="{17C51F04-DC97-4366-8041-394E779C2BC0}" type="presParOf" srcId="{5CC0BFFD-3A08-44E3-BDDB-9F1BD75149B6}" destId="{FF3D470D-5B4D-4C2A-BB56-94096E341FD7}" srcOrd="2" destOrd="0" presId="urn:microsoft.com/office/officeart/2005/8/layout/process3"/>
    <dgm:cxn modelId="{6EC7899B-24D3-41A8-9F40-7624A548EBB3}" type="presParOf" srcId="{1ABB96CE-00E6-4D95-BA7E-4B079D75F459}" destId="{F1B2D3BC-A8B4-45F2-BC12-84D0AAE88CF4}" srcOrd="3" destOrd="0" presId="urn:microsoft.com/office/officeart/2005/8/layout/process3"/>
    <dgm:cxn modelId="{4C54B25D-1685-4284-A60F-157563F93104}" type="presParOf" srcId="{F1B2D3BC-A8B4-45F2-BC12-84D0AAE88CF4}" destId="{8E01EFF4-6EF6-431A-9924-C7C1310E94E9}" srcOrd="0" destOrd="0" presId="urn:microsoft.com/office/officeart/2005/8/layout/process3"/>
    <dgm:cxn modelId="{0778F072-B296-4624-B1E3-8AAD908E527C}" type="presParOf" srcId="{1ABB96CE-00E6-4D95-BA7E-4B079D75F459}" destId="{CABA1CEB-F06D-49FB-B0B1-68FF40DFFD36}" srcOrd="4" destOrd="0" presId="urn:microsoft.com/office/officeart/2005/8/layout/process3"/>
    <dgm:cxn modelId="{B8DEC4F8-169C-4D49-BC82-D79D6384DDCD}" type="presParOf" srcId="{CABA1CEB-F06D-49FB-B0B1-68FF40DFFD36}" destId="{98481364-8AA9-454C-BF90-0F749D575A38}" srcOrd="0" destOrd="0" presId="urn:microsoft.com/office/officeart/2005/8/layout/process3"/>
    <dgm:cxn modelId="{0BBE44F3-AA10-485B-92E9-1633F93F9363}" type="presParOf" srcId="{CABA1CEB-F06D-49FB-B0B1-68FF40DFFD36}" destId="{650A673E-8990-477A-AE3D-87DD0B225B68}" srcOrd="1" destOrd="0" presId="urn:microsoft.com/office/officeart/2005/8/layout/process3"/>
    <dgm:cxn modelId="{79FE7B4F-15A2-4C31-AA91-0AC330D21207}" type="presParOf" srcId="{CABA1CEB-F06D-49FB-B0B1-68FF40DFFD36}" destId="{B3A60E23-2DA2-4E53-9BB2-FEF8799BB1B4}"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50FA25-7EFD-4EAB-8049-5235B6B7773F}">
      <dsp:nvSpPr>
        <dsp:cNvPr id="0" name=""/>
        <dsp:cNvSpPr/>
      </dsp:nvSpPr>
      <dsp:spPr>
        <a:xfrm>
          <a:off x="3206" y="767039"/>
          <a:ext cx="1457994" cy="64800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lvl="0" algn="l" defTabSz="666750">
            <a:lnSpc>
              <a:spcPct val="90000"/>
            </a:lnSpc>
            <a:spcBef>
              <a:spcPct val="0"/>
            </a:spcBef>
            <a:spcAft>
              <a:spcPct val="35000"/>
            </a:spcAft>
          </a:pPr>
          <a:r>
            <a:rPr lang="en-US" sz="1500" kern="1200" dirty="0" smtClean="0"/>
            <a:t>Feasibility</a:t>
          </a:r>
          <a:endParaRPr lang="en-US" sz="1500" kern="1200" dirty="0"/>
        </a:p>
      </dsp:txBody>
      <dsp:txXfrm>
        <a:off x="3206" y="767039"/>
        <a:ext cx="1457994" cy="432000"/>
      </dsp:txXfrm>
    </dsp:sp>
    <dsp:sp modelId="{57376728-03E3-4A34-B1FC-DC17C98288DE}">
      <dsp:nvSpPr>
        <dsp:cNvPr id="0" name=""/>
        <dsp:cNvSpPr/>
      </dsp:nvSpPr>
      <dsp:spPr>
        <a:xfrm>
          <a:off x="301831" y="1199039"/>
          <a:ext cx="1457994" cy="94500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Protocol Synopsis</a:t>
          </a:r>
          <a:endParaRPr lang="en-US" sz="1500" kern="1200" dirty="0"/>
        </a:p>
        <a:p>
          <a:pPr marL="114300" lvl="1" indent="-114300" algn="l" defTabSz="666750">
            <a:lnSpc>
              <a:spcPct val="90000"/>
            </a:lnSpc>
            <a:spcBef>
              <a:spcPct val="0"/>
            </a:spcBef>
            <a:spcAft>
              <a:spcPct val="15000"/>
            </a:spcAft>
            <a:buChar char="••"/>
          </a:pPr>
          <a:r>
            <a:rPr lang="en-US" sz="1500" kern="1200" dirty="0" smtClean="0"/>
            <a:t>Site Survey</a:t>
          </a:r>
          <a:endParaRPr lang="en-US" sz="1500" kern="1200" dirty="0"/>
        </a:p>
      </dsp:txBody>
      <dsp:txXfrm>
        <a:off x="329509" y="1226717"/>
        <a:ext cx="1402638" cy="889644"/>
      </dsp:txXfrm>
    </dsp:sp>
    <dsp:sp modelId="{E92B8699-A935-4F56-A0CE-9C7E26B1E57C}">
      <dsp:nvSpPr>
        <dsp:cNvPr id="0" name=""/>
        <dsp:cNvSpPr/>
      </dsp:nvSpPr>
      <dsp:spPr>
        <a:xfrm>
          <a:off x="1682227" y="801539"/>
          <a:ext cx="468576" cy="3629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682227" y="874139"/>
        <a:ext cx="359677" cy="217798"/>
      </dsp:txXfrm>
    </dsp:sp>
    <dsp:sp modelId="{25021ADB-C1BA-483F-9A3A-E3CFC042F472}">
      <dsp:nvSpPr>
        <dsp:cNvPr id="0" name=""/>
        <dsp:cNvSpPr/>
      </dsp:nvSpPr>
      <dsp:spPr>
        <a:xfrm>
          <a:off x="2345307" y="767039"/>
          <a:ext cx="1457994" cy="64800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lvl="0" algn="l" defTabSz="666750">
            <a:lnSpc>
              <a:spcPct val="90000"/>
            </a:lnSpc>
            <a:spcBef>
              <a:spcPct val="0"/>
            </a:spcBef>
            <a:spcAft>
              <a:spcPct val="35000"/>
            </a:spcAft>
          </a:pPr>
          <a:r>
            <a:rPr lang="en-US" sz="1500" kern="1200" dirty="0" smtClean="0"/>
            <a:t>Site Selection</a:t>
          </a:r>
          <a:endParaRPr lang="en-US" sz="1500" kern="1200" dirty="0"/>
        </a:p>
      </dsp:txBody>
      <dsp:txXfrm>
        <a:off x="2345307" y="767039"/>
        <a:ext cx="1457994" cy="432000"/>
      </dsp:txXfrm>
    </dsp:sp>
    <dsp:sp modelId="{FF3D470D-5B4D-4C2A-BB56-94096E341FD7}">
      <dsp:nvSpPr>
        <dsp:cNvPr id="0" name=""/>
        <dsp:cNvSpPr/>
      </dsp:nvSpPr>
      <dsp:spPr>
        <a:xfrm>
          <a:off x="2643932" y="1199039"/>
          <a:ext cx="1457994" cy="94500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You’ve been picked!</a:t>
          </a:r>
          <a:endParaRPr lang="en-US" sz="1500" kern="1200" dirty="0"/>
        </a:p>
      </dsp:txBody>
      <dsp:txXfrm>
        <a:off x="2671610" y="1226717"/>
        <a:ext cx="1402638" cy="889644"/>
      </dsp:txXfrm>
    </dsp:sp>
    <dsp:sp modelId="{F1B2D3BC-A8B4-45F2-BC12-84D0AAE88CF4}">
      <dsp:nvSpPr>
        <dsp:cNvPr id="0" name=""/>
        <dsp:cNvSpPr/>
      </dsp:nvSpPr>
      <dsp:spPr>
        <a:xfrm>
          <a:off x="4024328" y="801539"/>
          <a:ext cx="468576" cy="3629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024328" y="874139"/>
        <a:ext cx="359677" cy="217798"/>
      </dsp:txXfrm>
    </dsp:sp>
    <dsp:sp modelId="{650A673E-8990-477A-AE3D-87DD0B225B68}">
      <dsp:nvSpPr>
        <dsp:cNvPr id="0" name=""/>
        <dsp:cNvSpPr/>
      </dsp:nvSpPr>
      <dsp:spPr>
        <a:xfrm>
          <a:off x="4687407" y="767039"/>
          <a:ext cx="1457994" cy="64800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lvl="0" algn="l" defTabSz="666750">
            <a:lnSpc>
              <a:spcPct val="90000"/>
            </a:lnSpc>
            <a:spcBef>
              <a:spcPct val="0"/>
            </a:spcBef>
            <a:spcAft>
              <a:spcPct val="35000"/>
            </a:spcAft>
          </a:pPr>
          <a:r>
            <a:rPr lang="en-US" sz="1500" kern="1200" dirty="0" smtClean="0"/>
            <a:t>Contract</a:t>
          </a:r>
          <a:endParaRPr lang="en-US" sz="1500" kern="1200" dirty="0"/>
        </a:p>
      </dsp:txBody>
      <dsp:txXfrm>
        <a:off x="4687407" y="767039"/>
        <a:ext cx="1457994" cy="432000"/>
      </dsp:txXfrm>
    </dsp:sp>
    <dsp:sp modelId="{B3A60E23-2DA2-4E53-9BB2-FEF8799BB1B4}">
      <dsp:nvSpPr>
        <dsp:cNvPr id="0" name=""/>
        <dsp:cNvSpPr/>
      </dsp:nvSpPr>
      <dsp:spPr>
        <a:xfrm>
          <a:off x="4986033" y="1199039"/>
          <a:ext cx="1457994" cy="94500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3b</a:t>
          </a:r>
          <a:endParaRPr lang="en-US" sz="1500" kern="1200" dirty="0"/>
        </a:p>
        <a:p>
          <a:pPr marL="114300" lvl="1" indent="-114300" algn="l" defTabSz="666750">
            <a:lnSpc>
              <a:spcPct val="90000"/>
            </a:lnSpc>
            <a:spcBef>
              <a:spcPct val="0"/>
            </a:spcBef>
            <a:spcAft>
              <a:spcPct val="15000"/>
            </a:spcAft>
            <a:buChar char="••"/>
          </a:pPr>
          <a:r>
            <a:rPr lang="en-US" sz="1500" kern="1200" dirty="0" smtClean="0"/>
            <a:t>CTA</a:t>
          </a:r>
          <a:endParaRPr lang="en-US" sz="1500" kern="1200" dirty="0"/>
        </a:p>
      </dsp:txBody>
      <dsp:txXfrm>
        <a:off x="5013711" y="1226717"/>
        <a:ext cx="1402638" cy="88964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EE419B5-1E4B-4EEE-BAB8-E7C5A8ACDCD7}" type="datetimeFigureOut">
              <a:rPr lang="en-US" smtClean="0"/>
              <a:t>5/22/2019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B26F164-807C-41BE-A42B-B5971BD63D08}" type="slidenum">
              <a:rPr lang="en-US" smtClean="0"/>
              <a:t>‹#›</a:t>
            </a:fld>
            <a:endParaRPr lang="en-US"/>
          </a:p>
        </p:txBody>
      </p:sp>
    </p:spTree>
    <p:extLst>
      <p:ext uri="{BB962C8B-B14F-4D97-AF65-F5344CB8AC3E}">
        <p14:creationId xmlns:p14="http://schemas.microsoft.com/office/powerpoint/2010/main" val="408709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00F0C47-AB35-4DAB-95C6-A92279B3F31A}" type="datetimeFigureOut">
              <a:rPr lang="en-US" smtClean="0"/>
              <a:pPr/>
              <a:t>5/22/2019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3AF0056-6AE8-4EEF-8FE3-7467EFE5C115}" type="slidenum">
              <a:rPr lang="en-US" smtClean="0"/>
              <a:pPr/>
              <a:t>‹#›</a:t>
            </a:fld>
            <a:endParaRPr lang="en-US"/>
          </a:p>
        </p:txBody>
      </p:sp>
    </p:spTree>
    <p:extLst>
      <p:ext uri="{BB962C8B-B14F-4D97-AF65-F5344CB8AC3E}">
        <p14:creationId xmlns:p14="http://schemas.microsoft.com/office/powerpoint/2010/main" val="219538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AF0056-6AE8-4EEF-8FE3-7467EFE5C115}" type="slidenum">
              <a:rPr lang="en-US" smtClean="0"/>
              <a:pPr/>
              <a:t>2</a:t>
            </a:fld>
            <a:endParaRPr lang="en-US"/>
          </a:p>
        </p:txBody>
      </p:sp>
    </p:spTree>
    <p:extLst>
      <p:ext uri="{BB962C8B-B14F-4D97-AF65-F5344CB8AC3E}">
        <p14:creationId xmlns:p14="http://schemas.microsoft.com/office/powerpoint/2010/main" val="3662026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27</a:t>
            </a:fld>
            <a:endParaRPr lang="en-US"/>
          </a:p>
        </p:txBody>
      </p:sp>
    </p:spTree>
    <p:extLst>
      <p:ext uri="{BB962C8B-B14F-4D97-AF65-F5344CB8AC3E}">
        <p14:creationId xmlns:p14="http://schemas.microsoft.com/office/powerpoint/2010/main" val="399014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AF0056-6AE8-4EEF-8FE3-7467EFE5C11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20162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AF0056-6AE8-4EEF-8FE3-7467EFE5C11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172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18</a:t>
            </a:fld>
            <a:endParaRPr lang="en-US"/>
          </a:p>
        </p:txBody>
      </p:sp>
    </p:spTree>
    <p:extLst>
      <p:ext uri="{BB962C8B-B14F-4D97-AF65-F5344CB8AC3E}">
        <p14:creationId xmlns:p14="http://schemas.microsoft.com/office/powerpoint/2010/main" val="503963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19</a:t>
            </a:fld>
            <a:endParaRPr lang="en-US"/>
          </a:p>
        </p:txBody>
      </p:sp>
    </p:spTree>
    <p:extLst>
      <p:ext uri="{BB962C8B-B14F-4D97-AF65-F5344CB8AC3E}">
        <p14:creationId xmlns:p14="http://schemas.microsoft.com/office/powerpoint/2010/main" val="1752409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21</a:t>
            </a:fld>
            <a:endParaRPr lang="en-US"/>
          </a:p>
        </p:txBody>
      </p:sp>
    </p:spTree>
    <p:extLst>
      <p:ext uri="{BB962C8B-B14F-4D97-AF65-F5344CB8AC3E}">
        <p14:creationId xmlns:p14="http://schemas.microsoft.com/office/powerpoint/2010/main" val="2374204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22</a:t>
            </a:fld>
            <a:endParaRPr lang="en-US"/>
          </a:p>
        </p:txBody>
      </p:sp>
    </p:spTree>
    <p:extLst>
      <p:ext uri="{BB962C8B-B14F-4D97-AF65-F5344CB8AC3E}">
        <p14:creationId xmlns:p14="http://schemas.microsoft.com/office/powerpoint/2010/main" val="2775290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23</a:t>
            </a:fld>
            <a:endParaRPr lang="en-US"/>
          </a:p>
        </p:txBody>
      </p:sp>
    </p:spTree>
    <p:extLst>
      <p:ext uri="{BB962C8B-B14F-4D97-AF65-F5344CB8AC3E}">
        <p14:creationId xmlns:p14="http://schemas.microsoft.com/office/powerpoint/2010/main" val="1793003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24</a:t>
            </a:fld>
            <a:endParaRPr lang="en-US"/>
          </a:p>
        </p:txBody>
      </p:sp>
    </p:spTree>
    <p:extLst>
      <p:ext uri="{BB962C8B-B14F-4D97-AF65-F5344CB8AC3E}">
        <p14:creationId xmlns:p14="http://schemas.microsoft.com/office/powerpoint/2010/main" val="1929593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76861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pPr/>
              <a:t>5/22/2019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90795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333021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828154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298910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277235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2812784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345952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8330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6686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357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BE6076-36A8-471E-A2A9-2434A71A66B6}" type="datetimeFigureOut">
              <a:rPr lang="en-US" smtClean="0"/>
              <a:pPr/>
              <a:t>5/22/2019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4192322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BE6076-36A8-471E-A2A9-2434A71A66B6}" type="datetimeFigureOut">
              <a:rPr lang="en-US" smtClean="0"/>
              <a:pPr/>
              <a:t>5/22/2019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243740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257028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40321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6BE6076-36A8-471E-A2A9-2434A71A66B6}" type="datetimeFigureOut">
              <a:rPr lang="en-US" smtClean="0"/>
              <a:pPr/>
              <a:t>5/22/2019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358994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pPr/>
              <a:t>5/22/2019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939168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6BE6076-36A8-471E-A2A9-2434A71A66B6}" type="datetimeFigureOut">
              <a:rPr lang="en-US" smtClean="0"/>
              <a:pPr/>
              <a:t>5/22/2019</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7EC9C90F-46FB-4299-B0AB-C6FD08FCE102}" type="slidenum">
              <a:rPr lang="en-US" smtClean="0"/>
              <a:pPr/>
              <a:t>‹#›</a:t>
            </a:fld>
            <a:endParaRPr lang="en-US"/>
          </a:p>
        </p:txBody>
      </p:sp>
    </p:spTree>
    <p:extLst>
      <p:ext uri="{BB962C8B-B14F-4D97-AF65-F5344CB8AC3E}">
        <p14:creationId xmlns:p14="http://schemas.microsoft.com/office/powerpoint/2010/main" val="2472008967"/>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hyperlink" Target="mailto:deedsss@ucmail.uc.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laurapb2@vt.ed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3.jpeg"/><Relationship Id="rId4" Type="http://schemas.openxmlformats.org/officeDocument/2006/relationships/hyperlink" Target="mailto:murreltm@ucmail.uc.edu"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1.tiff"/><Relationship Id="rId2" Type="http://schemas.openxmlformats.org/officeDocument/2006/relationships/hyperlink" Target="https://grants.nih.gov/sites/default/files/rppr_instruction_guide.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tif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simonsjl@musc.edu"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1.tif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669868"/>
            <a:ext cx="6620968" cy="3329581"/>
          </a:xfrm>
        </p:spPr>
        <p:txBody>
          <a:bodyPr/>
          <a:lstStyle/>
          <a:p>
            <a:pPr algn="ctr"/>
            <a:r>
              <a:rPr lang="en-US" sz="4800" dirty="0"/>
              <a:t>Coordinator Webinar and Round Table Discussion</a:t>
            </a:r>
          </a:p>
        </p:txBody>
      </p:sp>
      <p:sp>
        <p:nvSpPr>
          <p:cNvPr id="3" name="Subtitle 2"/>
          <p:cNvSpPr>
            <a:spLocks noGrp="1"/>
          </p:cNvSpPr>
          <p:nvPr>
            <p:ph type="subTitle" idx="1"/>
          </p:nvPr>
        </p:nvSpPr>
        <p:spPr>
          <a:xfrm>
            <a:off x="866442" y="5310780"/>
            <a:ext cx="6620968" cy="328019"/>
          </a:xfrm>
        </p:spPr>
        <p:txBody>
          <a:bodyPr>
            <a:normAutofit fontScale="92500" lnSpcReduction="20000"/>
          </a:bodyPr>
          <a:lstStyle/>
          <a:p>
            <a:pPr algn="ctr"/>
            <a:r>
              <a:rPr lang="en-US" dirty="0" smtClean="0">
                <a:solidFill>
                  <a:schemeClr val="tx2"/>
                </a:solidFill>
              </a:rPr>
              <a:t>May 22, 2019</a:t>
            </a:r>
            <a:endParaRPr lang="en-US" dirty="0">
              <a:solidFill>
                <a:schemeClr val="tx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2743200" y="1021079"/>
            <a:ext cx="3276600" cy="748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9724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1" y="76225"/>
            <a:ext cx="7886700" cy="1066801"/>
          </a:xfrm>
        </p:spPr>
        <p:txBody>
          <a:bodyPr/>
          <a:lstStyle/>
          <a:p>
            <a:pPr algn="ctr"/>
            <a:r>
              <a:rPr lang="en-US" dirty="0"/>
              <a:t>General DOA Changes</a:t>
            </a:r>
            <a:endParaRPr lang="en-US" sz="3600" dirty="0"/>
          </a:p>
        </p:txBody>
      </p:sp>
      <p:sp>
        <p:nvSpPr>
          <p:cNvPr id="3" name="Content Placeholder 2"/>
          <p:cNvSpPr>
            <a:spLocks noGrp="1"/>
          </p:cNvSpPr>
          <p:nvPr>
            <p:ph idx="1"/>
          </p:nvPr>
        </p:nvSpPr>
        <p:spPr>
          <a:xfrm>
            <a:off x="0" y="914453"/>
            <a:ext cx="9220200" cy="5943547"/>
          </a:xfrm>
        </p:spPr>
        <p:txBody>
          <a:bodyPr>
            <a:normAutofit fontScale="92500"/>
          </a:bodyPr>
          <a:lstStyle/>
          <a:p>
            <a:r>
              <a:rPr lang="en-US" sz="2600" dirty="0"/>
              <a:t>When Adding/Removing Study members</a:t>
            </a:r>
          </a:p>
          <a:p>
            <a:pPr lvl="1"/>
            <a:r>
              <a:rPr lang="en-US" sz="2300" b="1" dirty="0">
                <a:solidFill>
                  <a:schemeClr val="tx2"/>
                </a:solidFill>
              </a:rPr>
              <a:t>Make sure that “end date” and “start date” correspond when replacing personnel</a:t>
            </a:r>
          </a:p>
          <a:p>
            <a:pPr lvl="1"/>
            <a:r>
              <a:rPr lang="en-US" sz="2400" b="1" dirty="0"/>
              <a:t>Upload to WebDCU the new personnel’s HSP and COI ASAP </a:t>
            </a:r>
          </a:p>
          <a:p>
            <a:pPr lvl="2"/>
            <a:r>
              <a:rPr lang="en-US" sz="2100" b="1" dirty="0"/>
              <a:t>HSP:</a:t>
            </a:r>
            <a:r>
              <a:rPr lang="en-US" sz="2100" dirty="0"/>
              <a:t> this is not the Good Clinical Practice (GCP) course </a:t>
            </a:r>
          </a:p>
          <a:p>
            <a:pPr lvl="2"/>
            <a:r>
              <a:rPr lang="en-US" sz="2100" b="1" dirty="0"/>
              <a:t>HSP:</a:t>
            </a:r>
            <a:r>
              <a:rPr lang="en-US" sz="2100" dirty="0"/>
              <a:t> make sure certificate states CITI, Site Name or other organizational identifier</a:t>
            </a:r>
          </a:p>
          <a:p>
            <a:pPr lvl="2"/>
            <a:r>
              <a:rPr lang="en-US" sz="2100" b="1" dirty="0"/>
              <a:t>COI: If there are no conflicts to declare, then ONLY submit a completed/signed/dated pg1</a:t>
            </a:r>
          </a:p>
          <a:p>
            <a:pPr lvl="2"/>
            <a:r>
              <a:rPr lang="en-US" sz="2100" b="1" dirty="0"/>
              <a:t>COI:</a:t>
            </a:r>
            <a:r>
              <a:rPr lang="en-US" sz="2100" dirty="0"/>
              <a:t>  If there are conflicts to declare, then submit both pages completed/signed/dated.</a:t>
            </a:r>
          </a:p>
          <a:p>
            <a:pPr lvl="2"/>
            <a:r>
              <a:rPr lang="en-US" sz="2100" b="1" dirty="0"/>
              <a:t>COI: </a:t>
            </a:r>
            <a:r>
              <a:rPr lang="en-US" sz="2100" dirty="0"/>
              <a:t>must have the same role as stated on DOA</a:t>
            </a:r>
            <a:endParaRPr lang="en-US" sz="2000" b="1" dirty="0"/>
          </a:p>
          <a:p>
            <a:r>
              <a:rPr lang="en-US" sz="2600" dirty="0"/>
              <a:t>Changing Tasks/Roles requires ending previous DOA entry and submitting the same person with new tasks/roles (again, end/start dates must correspond)</a:t>
            </a:r>
          </a:p>
          <a:p>
            <a:endParaRPr lang="en-US" dirty="0"/>
          </a:p>
        </p:txBody>
      </p:sp>
      <p:pic>
        <p:nvPicPr>
          <p:cNvPr id="4" name="Picture 3"/>
          <p:cNvPicPr>
            <a:picLocks noChangeAspect="1"/>
          </p:cNvPicPr>
          <p:nvPr/>
        </p:nvPicPr>
        <p:blipFill>
          <a:blip r:embed="rId3"/>
          <a:stretch>
            <a:fillRect/>
          </a:stretch>
        </p:blipFill>
        <p:spPr>
          <a:xfrm>
            <a:off x="7772401" y="304800"/>
            <a:ext cx="609600" cy="609653"/>
          </a:xfrm>
          <a:prstGeom prst="rect">
            <a:avLst/>
          </a:prstGeom>
        </p:spPr>
      </p:pic>
    </p:spTree>
    <p:extLst>
      <p:ext uri="{BB962C8B-B14F-4D97-AF65-F5344CB8AC3E}">
        <p14:creationId xmlns:p14="http://schemas.microsoft.com/office/powerpoint/2010/main" val="387234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885"/>
            <a:ext cx="7512580" cy="1147482"/>
          </a:xfrm>
        </p:spPr>
        <p:txBody>
          <a:bodyPr/>
          <a:lstStyle/>
          <a:p>
            <a:pPr algn="ctr"/>
            <a:r>
              <a:rPr lang="en-US" dirty="0"/>
              <a:t>When Changing PI: DOA Administrative Amendment</a:t>
            </a:r>
          </a:p>
        </p:txBody>
      </p:sp>
      <p:sp>
        <p:nvSpPr>
          <p:cNvPr id="3" name="Content Placeholder 2"/>
          <p:cNvSpPr>
            <a:spLocks noGrp="1"/>
          </p:cNvSpPr>
          <p:nvPr>
            <p:ph idx="1"/>
          </p:nvPr>
        </p:nvSpPr>
        <p:spPr>
          <a:xfrm>
            <a:off x="0" y="1524000"/>
            <a:ext cx="9144000" cy="5181600"/>
          </a:xfrm>
        </p:spPr>
        <p:txBody>
          <a:bodyPr>
            <a:normAutofit fontScale="77500" lnSpcReduction="20000"/>
          </a:bodyPr>
          <a:lstStyle/>
          <a:p>
            <a:pPr lvl="0"/>
            <a:r>
              <a:rPr lang="en-US" dirty="0"/>
              <a:t>SITE: Notify us as soon as possible &amp; send NEW Site PI’s CV</a:t>
            </a:r>
          </a:p>
          <a:p>
            <a:pPr lvl="0"/>
            <a:r>
              <a:rPr lang="en-US" b="1" dirty="0">
                <a:solidFill>
                  <a:srgbClr val="FF0000"/>
                </a:solidFill>
              </a:rPr>
              <a:t>PROJ MGR: </a:t>
            </a:r>
            <a:r>
              <a:rPr lang="en-US" dirty="0"/>
              <a:t>Send the CV for the new Site PI to the National Principal Investigators for approval.</a:t>
            </a:r>
          </a:p>
          <a:p>
            <a:pPr lvl="0"/>
            <a:r>
              <a:rPr lang="en-US" b="1" dirty="0">
                <a:solidFill>
                  <a:srgbClr val="FF0000"/>
                </a:solidFill>
              </a:rPr>
              <a:t>PROJ MGR: </a:t>
            </a:r>
            <a:r>
              <a:rPr lang="en-US" dirty="0"/>
              <a:t>Send the email approval from the Trial PI to Diane Sparks</a:t>
            </a:r>
          </a:p>
          <a:p>
            <a:pPr lvl="0"/>
            <a:r>
              <a:rPr lang="en-US" b="1" dirty="0">
                <a:solidFill>
                  <a:srgbClr val="FF0000"/>
                </a:solidFill>
              </a:rPr>
              <a:t>NCC</a:t>
            </a:r>
            <a:r>
              <a:rPr lang="en-US" dirty="0"/>
              <a:t>: Diane Sparks will send an </a:t>
            </a:r>
            <a:r>
              <a:rPr lang="en-US" b="1" dirty="0"/>
              <a:t>amended CTA</a:t>
            </a:r>
            <a:r>
              <a:rPr lang="en-US" dirty="0"/>
              <a:t> that will need to be signed by the site.</a:t>
            </a:r>
          </a:p>
          <a:p>
            <a:pPr lvl="0"/>
            <a:r>
              <a:rPr lang="en-US" dirty="0"/>
              <a:t>SITE: New PI needs to sign </a:t>
            </a:r>
            <a:r>
              <a:rPr lang="en-US" b="1" dirty="0"/>
              <a:t>protocol signature page</a:t>
            </a:r>
            <a:endParaRPr lang="en-US" dirty="0"/>
          </a:p>
          <a:p>
            <a:pPr lvl="0"/>
            <a:r>
              <a:rPr lang="en-US" dirty="0"/>
              <a:t>SITE: New PI needs to sign </a:t>
            </a:r>
            <a:r>
              <a:rPr lang="en-US" b="1" dirty="0"/>
              <a:t>CIRB Assurance Statement</a:t>
            </a:r>
            <a:endParaRPr lang="en-US" dirty="0"/>
          </a:p>
          <a:p>
            <a:pPr lvl="0"/>
            <a:r>
              <a:rPr lang="en-US" dirty="0"/>
              <a:t>SITE: Edit your </a:t>
            </a:r>
            <a:r>
              <a:rPr lang="en-US" b="1" dirty="0"/>
              <a:t>local site context form</a:t>
            </a:r>
            <a:endParaRPr lang="en-US" dirty="0"/>
          </a:p>
          <a:p>
            <a:pPr lvl="0"/>
            <a:r>
              <a:rPr lang="en-US" dirty="0"/>
              <a:t>SITE: Edit your </a:t>
            </a:r>
            <a:r>
              <a:rPr lang="en-US" b="1" dirty="0"/>
              <a:t>site performance application</a:t>
            </a:r>
            <a:r>
              <a:rPr lang="en-US" dirty="0"/>
              <a:t> form  </a:t>
            </a:r>
          </a:p>
          <a:p>
            <a:pPr lvl="0"/>
            <a:r>
              <a:rPr lang="en-US" dirty="0"/>
              <a:t>SITE: Edit your </a:t>
            </a:r>
            <a:r>
              <a:rPr lang="en-US" b="1" dirty="0"/>
              <a:t>consents </a:t>
            </a:r>
            <a:endParaRPr lang="en-US" dirty="0"/>
          </a:p>
          <a:p>
            <a:pPr lvl="0"/>
            <a:r>
              <a:rPr lang="en-US" dirty="0"/>
              <a:t>SITE: Add New Site PI to </a:t>
            </a:r>
            <a:r>
              <a:rPr lang="en-US" b="1" dirty="0"/>
              <a:t>DOA</a:t>
            </a:r>
            <a:r>
              <a:rPr lang="en-US" dirty="0"/>
              <a:t> and put an end date for previous PI-you can put future dates in this situation</a:t>
            </a:r>
          </a:p>
          <a:p>
            <a:pPr lvl="0"/>
            <a:r>
              <a:rPr lang="en-US" dirty="0"/>
              <a:t>SITE: Upload a </a:t>
            </a:r>
            <a:r>
              <a:rPr lang="en-US" b="1" dirty="0"/>
              <a:t>StrokeNet COI and a signed/dated CV for the new site PI to WebDCU. </a:t>
            </a:r>
            <a:r>
              <a:rPr lang="en-US" dirty="0"/>
              <a:t>Make sure the CV lists site on it, i.e. shows that he/she is affiliated with your site. </a:t>
            </a:r>
          </a:p>
          <a:p>
            <a:pPr lvl="0"/>
            <a:r>
              <a:rPr lang="en-US" b="1" dirty="0">
                <a:solidFill>
                  <a:srgbClr val="FF0000"/>
                </a:solidFill>
              </a:rPr>
              <a:t>PROJ MGR/Regulatory Manager: </a:t>
            </a:r>
            <a:r>
              <a:rPr lang="en-US" dirty="0"/>
              <a:t>Submit the </a:t>
            </a:r>
            <a:r>
              <a:rPr lang="en-US" b="1" dirty="0"/>
              <a:t>Administrative amendment</a:t>
            </a:r>
            <a:r>
              <a:rPr lang="en-US" dirty="0"/>
              <a:t> to the CIRB</a:t>
            </a:r>
          </a:p>
          <a:p>
            <a:pPr lvl="0"/>
            <a:r>
              <a:rPr lang="en-US" dirty="0"/>
              <a:t>SITE: Upload any other required documents to WebDCU</a:t>
            </a:r>
          </a:p>
          <a:p>
            <a:pPr lvl="0"/>
            <a:r>
              <a:rPr lang="en-US" b="1" dirty="0"/>
              <a:t>SITE PI cannot take over until you have the CIRB approval letter.</a:t>
            </a:r>
          </a:p>
        </p:txBody>
      </p:sp>
      <p:pic>
        <p:nvPicPr>
          <p:cNvPr id="4" name="Picture 3"/>
          <p:cNvPicPr>
            <a:picLocks noChangeAspect="1"/>
          </p:cNvPicPr>
          <p:nvPr/>
        </p:nvPicPr>
        <p:blipFill>
          <a:blip r:embed="rId2"/>
          <a:stretch>
            <a:fillRect/>
          </a:stretch>
        </p:blipFill>
        <p:spPr>
          <a:xfrm>
            <a:off x="7772401" y="304800"/>
            <a:ext cx="609600" cy="609653"/>
          </a:xfrm>
          <a:prstGeom prst="rect">
            <a:avLst/>
          </a:prstGeom>
        </p:spPr>
      </p:pic>
    </p:spTree>
    <p:extLst>
      <p:ext uri="{BB962C8B-B14F-4D97-AF65-F5344CB8AC3E}">
        <p14:creationId xmlns:p14="http://schemas.microsoft.com/office/powerpoint/2010/main" val="328176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9280"/>
            <a:ext cx="7696201" cy="1400530"/>
          </a:xfrm>
        </p:spPr>
        <p:txBody>
          <a:bodyPr/>
          <a:lstStyle/>
          <a:p>
            <a:pPr algn="ctr"/>
            <a:r>
              <a:rPr lang="en-US" dirty="0"/>
              <a:t>NEW Site-Specific Consent Documents (main v6 &amp; PPv3)</a:t>
            </a:r>
          </a:p>
        </p:txBody>
      </p:sp>
      <p:sp>
        <p:nvSpPr>
          <p:cNvPr id="3" name="Content Placeholder 2"/>
          <p:cNvSpPr>
            <a:spLocks noGrp="1"/>
          </p:cNvSpPr>
          <p:nvPr>
            <p:ph idx="1"/>
          </p:nvPr>
        </p:nvSpPr>
        <p:spPr>
          <a:xfrm>
            <a:off x="36723" y="1419810"/>
            <a:ext cx="9144000" cy="5257799"/>
          </a:xfrm>
        </p:spPr>
        <p:txBody>
          <a:bodyPr>
            <a:normAutofit fontScale="92500" lnSpcReduction="10000"/>
          </a:bodyPr>
          <a:lstStyle/>
          <a:p>
            <a:r>
              <a:rPr lang="en-US" sz="1800" dirty="0"/>
              <a:t>Your site specific informed consents are being edited by the research compliance specialists and submitted to the CIRB on your behalf (Emily &amp; Jen).</a:t>
            </a:r>
          </a:p>
          <a:p>
            <a:r>
              <a:rPr lang="en-US" sz="1800" dirty="0"/>
              <a:t>Once yours are CIRB approved, they will be emailed to you. This process will reduce the workload on all of the coordinators and expedite the CIRB amendment approval process. </a:t>
            </a:r>
          </a:p>
          <a:p>
            <a:r>
              <a:rPr lang="en-US" sz="1800" dirty="0"/>
              <a:t>Until the CIRB approves your site-specific v6 &amp; v3 consent forms, please continue screening and enrolling using your previously CIRB approved consent forms at your site.</a:t>
            </a:r>
          </a:p>
          <a:p>
            <a:r>
              <a:rPr lang="en-US" sz="1800" dirty="0"/>
              <a:t>Once the CIRB approves your site-specific main consent form v6 and Pregnant Partner v3, then you are officially working under the new protocol (now v4.1)</a:t>
            </a:r>
          </a:p>
          <a:p>
            <a:pPr lvl="1"/>
            <a:r>
              <a:rPr lang="en-US" dirty="0"/>
              <a:t>If your local IRB needs to review/approve the new CIRB approved consents, your site may not be able to enroll during that review period (depending on your site’s requirements). It will be imperative to submit this to them as soon as you receive it for acknowledgement. </a:t>
            </a:r>
          </a:p>
          <a:p>
            <a:pPr lvl="1"/>
            <a:r>
              <a:rPr lang="en-US" dirty="0"/>
              <a:t>Re-consent each active subject with the newly approved site-specific consent forms as soon as possible (both on &amp; off study drug subjects)</a:t>
            </a:r>
          </a:p>
          <a:p>
            <a:r>
              <a:rPr lang="en-US" dirty="0"/>
              <a:t>NOTE: You need to have your PI sign the Protocol Signature Page for 4.0 AND the 4.1 (as the consent form changes are associated with v4.0)</a:t>
            </a:r>
          </a:p>
        </p:txBody>
      </p:sp>
      <p:pic>
        <p:nvPicPr>
          <p:cNvPr id="4" name="Picture 3"/>
          <p:cNvPicPr>
            <a:picLocks noChangeAspect="1"/>
          </p:cNvPicPr>
          <p:nvPr/>
        </p:nvPicPr>
        <p:blipFill>
          <a:blip r:embed="rId2"/>
          <a:stretch>
            <a:fillRect/>
          </a:stretch>
        </p:blipFill>
        <p:spPr>
          <a:xfrm>
            <a:off x="7772401" y="304800"/>
            <a:ext cx="609600" cy="609653"/>
          </a:xfrm>
          <a:prstGeom prst="rect">
            <a:avLst/>
          </a:prstGeom>
        </p:spPr>
      </p:pic>
    </p:spTree>
    <p:extLst>
      <p:ext uri="{BB962C8B-B14F-4D97-AF65-F5344CB8AC3E}">
        <p14:creationId xmlns:p14="http://schemas.microsoft.com/office/powerpoint/2010/main" val="364709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Sleep SMART</a:t>
            </a:r>
            <a:endParaRPr lang="en-US" b="1" dirty="0">
              <a:solidFill>
                <a:schemeClr val="tx1"/>
              </a:solidFill>
            </a:endParaRPr>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buNone/>
            </a:pPr>
            <a:r>
              <a:rPr lang="en-US" b="1" dirty="0" smtClean="0"/>
              <a:t>Sleep SMART PI’s</a:t>
            </a:r>
            <a:r>
              <a:rPr lang="en-US" dirty="0" smtClean="0"/>
              <a:t>: Devin Brown MD, MS and Ronald Chervin MD, MS</a:t>
            </a:r>
          </a:p>
          <a:p>
            <a:pPr marL="0" indent="0">
              <a:buNone/>
            </a:pPr>
            <a:r>
              <a:rPr lang="en-US" b="1" dirty="0" smtClean="0"/>
              <a:t>Project Managers</a:t>
            </a:r>
            <a:r>
              <a:rPr lang="en-US" dirty="0" smtClean="0"/>
              <a:t>: Kayla Novitski and Joelle Sickler</a:t>
            </a:r>
          </a:p>
          <a:p>
            <a:pPr marL="0" indent="0">
              <a:buNone/>
            </a:pPr>
            <a:r>
              <a:rPr lang="en-US" b="1" dirty="0" smtClean="0"/>
              <a:t>Data Managers: </a:t>
            </a:r>
            <a:r>
              <a:rPr lang="en-US" dirty="0" smtClean="0"/>
              <a:t>Faria Khattak and Jocelyn Anderson</a:t>
            </a:r>
          </a:p>
          <a:p>
            <a:pPr marL="0" indent="0">
              <a:buNone/>
            </a:pPr>
            <a:r>
              <a:rPr lang="en-US" b="1" dirty="0" err="1" smtClean="0"/>
              <a:t>FusionHealth</a:t>
            </a:r>
            <a:r>
              <a:rPr lang="en-US" b="1" dirty="0"/>
              <a:t> </a:t>
            </a:r>
            <a:r>
              <a:rPr lang="en-US" b="1" dirty="0" smtClean="0"/>
              <a:t>Clinical Operations Director</a:t>
            </a:r>
            <a:r>
              <a:rPr lang="en-US" dirty="0" smtClean="0"/>
              <a:t>: </a:t>
            </a:r>
            <a:r>
              <a:rPr lang="en-US" dirty="0" err="1" smtClean="0"/>
              <a:t>Helgi</a:t>
            </a:r>
            <a:r>
              <a:rPr lang="en-US" dirty="0" smtClean="0"/>
              <a:t> </a:t>
            </a:r>
            <a:r>
              <a:rPr lang="en-US" dirty="0" err="1" smtClean="0"/>
              <a:t>Helgason</a:t>
            </a:r>
            <a:r>
              <a:rPr lang="en-US" dirty="0" smtClean="0"/>
              <a:t> </a:t>
            </a:r>
          </a:p>
          <a:p>
            <a:pPr marL="0" indent="0">
              <a:buNone/>
            </a:pPr>
            <a:r>
              <a:rPr lang="en-US" b="1" dirty="0" err="1" smtClean="0"/>
              <a:t>FusionHealth</a:t>
            </a:r>
            <a:r>
              <a:rPr lang="en-US" b="1" dirty="0" smtClean="0"/>
              <a:t> Contracts Help</a:t>
            </a:r>
            <a:r>
              <a:rPr lang="en-US" dirty="0" smtClean="0"/>
              <a:t>: Greg Fletcher </a:t>
            </a:r>
          </a:p>
          <a:p>
            <a:pPr marL="0" indent="0">
              <a:buNone/>
            </a:pPr>
            <a:r>
              <a:rPr lang="en-US" b="1" dirty="0" smtClean="0"/>
              <a:t>StrokeNet Contracts Help</a:t>
            </a:r>
            <a:r>
              <a:rPr lang="en-US" dirty="0" smtClean="0"/>
              <a:t>: Diane Sparks and Wren Hanson</a:t>
            </a:r>
          </a:p>
          <a:p>
            <a:pPr marL="0" indent="0">
              <a:buNone/>
            </a:pPr>
            <a:r>
              <a:rPr lang="en-US" b="1" dirty="0" smtClean="0"/>
              <a:t>Regulatory Help</a:t>
            </a:r>
            <a:r>
              <a:rPr lang="en-US" dirty="0" smtClean="0"/>
              <a:t>: Jennifer Golan and Emily Stinson </a:t>
            </a:r>
            <a:endParaRPr lang="en-US" dirty="0"/>
          </a:p>
          <a:p>
            <a:endParaRPr lang="en-US" dirty="0"/>
          </a:p>
        </p:txBody>
      </p:sp>
      <p:pic>
        <p:nvPicPr>
          <p:cNvPr id="4" name="Picture 3" descr="Capture"/>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00" y="452718"/>
            <a:ext cx="1533525" cy="333375"/>
          </a:xfrm>
          <a:prstGeom prst="rect">
            <a:avLst/>
          </a:prstGeom>
          <a:noFill/>
          <a:ln>
            <a:noFill/>
          </a:ln>
        </p:spPr>
      </p:pic>
    </p:spTree>
    <p:extLst>
      <p:ext uri="{BB962C8B-B14F-4D97-AF65-F5344CB8AC3E}">
        <p14:creationId xmlns:p14="http://schemas.microsoft.com/office/powerpoint/2010/main" val="3052525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0" y="1687494"/>
            <a:ext cx="9144000" cy="5143501"/>
          </a:xfrm>
        </p:spPr>
      </p:pic>
      <p:pic>
        <p:nvPicPr>
          <p:cNvPr id="4" name="Picture 3" descr="Capture"/>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00" y="452718"/>
            <a:ext cx="1533525" cy="333375"/>
          </a:xfrm>
          <a:prstGeom prst="rect">
            <a:avLst/>
          </a:prstGeom>
          <a:noFill/>
          <a:ln>
            <a:noFill/>
          </a:ln>
        </p:spPr>
      </p:pic>
    </p:spTree>
    <p:extLst>
      <p:ext uri="{BB962C8B-B14F-4D97-AF65-F5344CB8AC3E}">
        <p14:creationId xmlns:p14="http://schemas.microsoft.com/office/powerpoint/2010/main" val="1894074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 SMART Enrollment and Start up</a:t>
            </a:r>
            <a:endParaRPr lang="en-US" dirty="0"/>
          </a:p>
        </p:txBody>
      </p:sp>
      <p:sp>
        <p:nvSpPr>
          <p:cNvPr id="3" name="Content Placeholder 2"/>
          <p:cNvSpPr>
            <a:spLocks noGrp="1"/>
          </p:cNvSpPr>
          <p:nvPr>
            <p:ph idx="1"/>
          </p:nvPr>
        </p:nvSpPr>
        <p:spPr>
          <a:xfrm>
            <a:off x="484710" y="2438400"/>
            <a:ext cx="6711654" cy="4195481"/>
          </a:xfrm>
        </p:spPr>
        <p:txBody>
          <a:bodyPr/>
          <a:lstStyle/>
          <a:p>
            <a:pPr marL="0" indent="0">
              <a:buNone/>
            </a:pPr>
            <a:r>
              <a:rPr lang="en-US" dirty="0" smtClean="0"/>
              <a:t>Open to enrollment: 1 site, 3 pending </a:t>
            </a:r>
          </a:p>
          <a:p>
            <a:pPr marL="0" indent="0">
              <a:buNone/>
            </a:pPr>
            <a:r>
              <a:rPr lang="en-US" dirty="0" smtClean="0"/>
              <a:t>CIRB approval: 28</a:t>
            </a:r>
          </a:p>
          <a:p>
            <a:pPr marL="0" indent="0">
              <a:buNone/>
            </a:pPr>
            <a:r>
              <a:rPr lang="en-US" dirty="0" smtClean="0"/>
              <a:t>CTA’s: 71</a:t>
            </a:r>
          </a:p>
          <a:p>
            <a:pPr marL="0" indent="0">
              <a:buNone/>
            </a:pPr>
            <a:r>
              <a:rPr lang="en-US" dirty="0" err="1" smtClean="0"/>
              <a:t>FushionHealth</a:t>
            </a:r>
            <a:r>
              <a:rPr lang="en-US" dirty="0" smtClean="0"/>
              <a:t> Agreements (both consignment and DUA): 52</a:t>
            </a:r>
          </a:p>
        </p:txBody>
      </p:sp>
      <p:pic>
        <p:nvPicPr>
          <p:cNvPr id="4" name="Picture 3" descr="Capture"/>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00" y="452718"/>
            <a:ext cx="1533525" cy="333375"/>
          </a:xfrm>
          <a:prstGeom prst="rect">
            <a:avLst/>
          </a:prstGeom>
          <a:noFill/>
          <a:ln>
            <a:noFill/>
          </a:ln>
        </p:spPr>
      </p:pic>
    </p:spTree>
    <p:extLst>
      <p:ext uri="{BB962C8B-B14F-4D97-AF65-F5344CB8AC3E}">
        <p14:creationId xmlns:p14="http://schemas.microsoft.com/office/powerpoint/2010/main" val="2737079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Reminders </a:t>
            </a:r>
            <a:endParaRPr lang="en-US" dirty="0"/>
          </a:p>
        </p:txBody>
      </p:sp>
      <p:sp>
        <p:nvSpPr>
          <p:cNvPr id="3" name="Content Placeholder 2"/>
          <p:cNvSpPr>
            <a:spLocks noGrp="1"/>
          </p:cNvSpPr>
          <p:nvPr>
            <p:ph idx="1"/>
          </p:nvPr>
        </p:nvSpPr>
        <p:spPr/>
        <p:txBody>
          <a:bodyPr>
            <a:normAutofit lnSpcReduction="10000"/>
          </a:bodyPr>
          <a:lstStyle/>
          <a:p>
            <a:r>
              <a:rPr lang="en-US" dirty="0" smtClean="0"/>
              <a:t>DOA: If you have submitted to the CIRB or have CIRB approval- DOA changes will require an amendment. </a:t>
            </a:r>
          </a:p>
          <a:p>
            <a:r>
              <a:rPr lang="en-US" dirty="0"/>
              <a:t>If your site has not yet completed the clinical trial agreement (CTA) and/or </a:t>
            </a:r>
            <a:r>
              <a:rPr lang="en-US" dirty="0" err="1"/>
              <a:t>FusionHealth</a:t>
            </a:r>
            <a:r>
              <a:rPr lang="en-US" dirty="0"/>
              <a:t> consignment agreement or DUA please continue to work diligently with your contracts/legal teams to get them finalized. All of these will need to be finalized before your site can be released to enroll. </a:t>
            </a:r>
            <a:endParaRPr lang="en-US" dirty="0" smtClean="0"/>
          </a:p>
          <a:p>
            <a:r>
              <a:rPr lang="en-US" dirty="0" smtClean="0"/>
              <a:t>If you have all your contracts executed, you must have the majority of your trainings done before your site readiness call will be scheduled. </a:t>
            </a:r>
            <a:endParaRPr lang="en-US" dirty="0"/>
          </a:p>
        </p:txBody>
      </p:sp>
      <p:pic>
        <p:nvPicPr>
          <p:cNvPr id="4" name="Picture 3" descr="Capture"/>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00" y="452718"/>
            <a:ext cx="1533525" cy="333375"/>
          </a:xfrm>
          <a:prstGeom prst="rect">
            <a:avLst/>
          </a:prstGeom>
          <a:noFill/>
          <a:ln>
            <a:noFill/>
          </a:ln>
        </p:spPr>
      </p:pic>
    </p:spTree>
    <p:extLst>
      <p:ext uri="{BB962C8B-B14F-4D97-AF65-F5344CB8AC3E}">
        <p14:creationId xmlns:p14="http://schemas.microsoft.com/office/powerpoint/2010/main" val="1544821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 </a:t>
            </a:r>
          </a:p>
        </p:txBody>
      </p:sp>
      <p:sp>
        <p:nvSpPr>
          <p:cNvPr id="3" name="Content Placeholder 2"/>
          <p:cNvSpPr>
            <a:spLocks noGrp="1"/>
          </p:cNvSpPr>
          <p:nvPr>
            <p:ph idx="1"/>
          </p:nvPr>
        </p:nvSpPr>
        <p:spPr/>
        <p:txBody>
          <a:bodyPr/>
          <a:lstStyle/>
          <a:p>
            <a:r>
              <a:rPr lang="en-US" dirty="0" smtClean="0"/>
              <a:t>StrokeNet Financial Conflict of Interest Form expiration date is 11FEB2020</a:t>
            </a:r>
          </a:p>
          <a:p>
            <a:r>
              <a:rPr lang="en-US" dirty="0" smtClean="0"/>
              <a:t>Continue to work on CIRB submission, create and submit your DOA and upload people and regulatory documents.</a:t>
            </a:r>
          </a:p>
          <a:p>
            <a:r>
              <a:rPr lang="en-US" dirty="0" smtClean="0"/>
              <a:t>You only need one RT on your DOA, and only that main RT will need to do the required Sleep </a:t>
            </a:r>
            <a:r>
              <a:rPr lang="en-US" smtClean="0"/>
              <a:t>SMART quizzes. </a:t>
            </a:r>
            <a:endParaRPr lang="en-US" dirty="0"/>
          </a:p>
        </p:txBody>
      </p:sp>
      <p:pic>
        <p:nvPicPr>
          <p:cNvPr id="4" name="Picture 3" descr="Capture"/>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00" y="452718"/>
            <a:ext cx="1533525" cy="333375"/>
          </a:xfrm>
          <a:prstGeom prst="rect">
            <a:avLst/>
          </a:prstGeom>
          <a:noFill/>
          <a:ln>
            <a:noFill/>
          </a:ln>
        </p:spPr>
      </p:pic>
    </p:spTree>
    <p:extLst>
      <p:ext uri="{BB962C8B-B14F-4D97-AF65-F5344CB8AC3E}">
        <p14:creationId xmlns:p14="http://schemas.microsoft.com/office/powerpoint/2010/main" val="3849396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MOST Project Updates  </a:t>
            </a:r>
            <a:br>
              <a:rPr lang="en-US" dirty="0" smtClean="0"/>
            </a:br>
            <a:endParaRPr lang="en-US" dirty="0"/>
          </a:p>
        </p:txBody>
      </p:sp>
      <p:sp>
        <p:nvSpPr>
          <p:cNvPr id="3" name="Content Placeholder 2"/>
          <p:cNvSpPr>
            <a:spLocks noGrp="1"/>
          </p:cNvSpPr>
          <p:nvPr>
            <p:ph idx="1"/>
          </p:nvPr>
        </p:nvSpPr>
        <p:spPr>
          <a:xfrm>
            <a:off x="0" y="1295401"/>
            <a:ext cx="8991600" cy="4953006"/>
          </a:xfrm>
        </p:spPr>
        <p:txBody>
          <a:bodyPr>
            <a:normAutofit fontScale="85000" lnSpcReduction="20000"/>
          </a:bodyPr>
          <a:lstStyle/>
          <a:p>
            <a:endParaRPr lang="en-US" dirty="0" smtClean="0"/>
          </a:p>
          <a:p>
            <a:endParaRPr lang="en-US" dirty="0" smtClean="0"/>
          </a:p>
          <a:p>
            <a:r>
              <a:rPr lang="en-US" sz="2100" dirty="0" smtClean="0"/>
              <a:t>Prime Project Manager: 	Iris Deeds, BS, CCRP</a:t>
            </a:r>
          </a:p>
          <a:p>
            <a:r>
              <a:rPr lang="en-US" sz="2100" dirty="0" smtClean="0"/>
              <a:t>NCC Project Manager:  </a:t>
            </a:r>
            <a:r>
              <a:rPr lang="en-US" sz="2100" dirty="0"/>
              <a:t> </a:t>
            </a:r>
            <a:r>
              <a:rPr lang="en-US" sz="2100" dirty="0" smtClean="0"/>
              <a:t>  Dana R. Acklin Winfrey, BA</a:t>
            </a:r>
          </a:p>
          <a:p>
            <a:pPr marL="0" indent="0">
              <a:buNone/>
            </a:pPr>
            <a:r>
              <a:rPr lang="en-US" sz="2100" dirty="0" smtClean="0"/>
              <a:t>							</a:t>
            </a:r>
          </a:p>
          <a:p>
            <a:r>
              <a:rPr lang="en-US" sz="2100" dirty="0" smtClean="0"/>
              <a:t>Study Investigators:		</a:t>
            </a:r>
            <a:r>
              <a:rPr lang="en-US" sz="2100" dirty="0" err="1" smtClean="0"/>
              <a:t>Opeolu</a:t>
            </a:r>
            <a:r>
              <a:rPr lang="en-US" sz="2100" dirty="0" smtClean="0"/>
              <a:t> </a:t>
            </a:r>
            <a:r>
              <a:rPr lang="en-US" sz="2100" dirty="0" err="1" smtClean="0"/>
              <a:t>Adeoye</a:t>
            </a:r>
            <a:r>
              <a:rPr lang="en-US" sz="2100" dirty="0" smtClean="0"/>
              <a:t>, MD, MS</a:t>
            </a:r>
          </a:p>
          <a:p>
            <a:pPr marL="0" indent="0">
              <a:buNone/>
            </a:pPr>
            <a:r>
              <a:rPr lang="en-US" sz="2100" dirty="0" smtClean="0"/>
              <a:t>						       Andrew Barreto, MD, MS</a:t>
            </a:r>
          </a:p>
          <a:p>
            <a:pPr marL="0" indent="0">
              <a:buNone/>
            </a:pPr>
            <a:r>
              <a:rPr lang="en-US" sz="2100" dirty="0" smtClean="0"/>
              <a:t>						       Jim </a:t>
            </a:r>
            <a:r>
              <a:rPr lang="en-US" sz="2100" dirty="0" err="1" smtClean="0"/>
              <a:t>Grotta</a:t>
            </a:r>
            <a:r>
              <a:rPr lang="en-US" sz="2100" dirty="0" smtClean="0"/>
              <a:t>, MD,</a:t>
            </a:r>
          </a:p>
          <a:p>
            <a:pPr marL="0" indent="0">
              <a:buNone/>
            </a:pPr>
            <a:r>
              <a:rPr lang="en-US" sz="2100" dirty="0" smtClean="0"/>
              <a:t>						       Joe Broderick, MD</a:t>
            </a:r>
          </a:p>
          <a:p>
            <a:pPr marL="0" indent="0">
              <a:buNone/>
            </a:pPr>
            <a:r>
              <a:rPr lang="en-US" sz="2100" dirty="0" smtClean="0"/>
              <a:t>						       Colin </a:t>
            </a:r>
            <a:r>
              <a:rPr lang="en-US" sz="2100" dirty="0" err="1" smtClean="0"/>
              <a:t>Derdeyn</a:t>
            </a:r>
            <a:r>
              <a:rPr lang="en-US" sz="2100" dirty="0" smtClean="0"/>
              <a:t>, MD</a:t>
            </a:r>
          </a:p>
          <a:p>
            <a:endParaRPr lang="en-US" sz="2100" dirty="0" smtClean="0"/>
          </a:p>
          <a:p>
            <a:r>
              <a:rPr lang="en-US" sz="2100" dirty="0" smtClean="0"/>
              <a:t>Data Managers:		      Holly Pierce, MS</a:t>
            </a:r>
          </a:p>
          <a:p>
            <a:pPr marL="0" indent="0">
              <a:buNone/>
            </a:pPr>
            <a:r>
              <a:rPr lang="en-US" sz="2100" dirty="0" smtClean="0"/>
              <a:t>						     Jocelyn Anderson, MPH</a:t>
            </a:r>
          </a:p>
          <a:p>
            <a:r>
              <a:rPr lang="en-US" sz="2100" dirty="0" smtClean="0"/>
              <a:t>Monitoring Manager:	     </a:t>
            </a:r>
            <a:r>
              <a:rPr lang="en-US" sz="2100" dirty="0" err="1" smtClean="0"/>
              <a:t>Srikala</a:t>
            </a:r>
            <a:r>
              <a:rPr lang="en-US" sz="2100" dirty="0" smtClean="0"/>
              <a:t> </a:t>
            </a:r>
            <a:r>
              <a:rPr lang="en-US" sz="2100" dirty="0" err="1" smtClean="0"/>
              <a:t>Appana</a:t>
            </a:r>
            <a:r>
              <a:rPr lang="en-US" sz="2100" dirty="0" smtClean="0"/>
              <a:t>, MPH</a:t>
            </a:r>
          </a:p>
          <a:p>
            <a:pPr lvl="2"/>
            <a:endParaRPr lang="en-US" dirty="0" smtClean="0"/>
          </a:p>
          <a:p>
            <a:endParaRPr lang="en-US" dirty="0"/>
          </a:p>
        </p:txBody>
      </p:sp>
      <p:pic>
        <p:nvPicPr>
          <p:cNvPr id="3076" name="Picture 1" descr="cid:image001.jpg@01CFD0D9.0776A3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6444655"/>
            <a:ext cx="1233488" cy="334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451553" y="265510"/>
            <a:ext cx="1250156" cy="534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46651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661791"/>
          </a:xfrm>
        </p:spPr>
        <p:txBody>
          <a:bodyPr/>
          <a:lstStyle/>
          <a:p>
            <a:pPr>
              <a:defRPr/>
            </a:pPr>
            <a:r>
              <a:rPr lang="en-US" sz="3200" dirty="0" smtClean="0">
                <a:latin typeface="Comic Sans MS" panose="030F0702030302020204" pitchFamily="66" charset="0"/>
              </a:rPr>
              <a:t>Project Updates</a:t>
            </a:r>
            <a:br>
              <a:rPr lang="en-US" sz="3200" dirty="0" smtClean="0">
                <a:latin typeface="Comic Sans MS" panose="030F0702030302020204" pitchFamily="66" charset="0"/>
              </a:rPr>
            </a:br>
            <a:r>
              <a:rPr lang="en-US" sz="3200" dirty="0" smtClean="0">
                <a:latin typeface="Comic Sans MS" panose="030F0702030302020204" pitchFamily="66" charset="0"/>
              </a:rPr>
              <a:t>  </a:t>
            </a:r>
            <a:r>
              <a:rPr lang="en-US" sz="3200" dirty="0">
                <a:latin typeface="Comic Sans MS" panose="030F0702030302020204" pitchFamily="66" charset="0"/>
              </a:rPr>
              <a:t/>
            </a:r>
            <a:br>
              <a:rPr lang="en-US" sz="3200" dirty="0">
                <a:latin typeface="Comic Sans MS" panose="030F0702030302020204" pitchFamily="66" charset="0"/>
              </a:rPr>
            </a:br>
            <a:endParaRPr lang="en-US" sz="3000" dirty="0">
              <a:latin typeface="Comic Sans MS" panose="030F0702030302020204" pitchFamily="66" charset="0"/>
            </a:endParaRPr>
          </a:p>
        </p:txBody>
      </p:sp>
      <p:sp>
        <p:nvSpPr>
          <p:cNvPr id="3" name="Content Placeholder 2"/>
          <p:cNvSpPr>
            <a:spLocks noGrp="1"/>
          </p:cNvSpPr>
          <p:nvPr>
            <p:ph idx="1"/>
          </p:nvPr>
        </p:nvSpPr>
        <p:spPr>
          <a:xfrm>
            <a:off x="828436" y="1514559"/>
            <a:ext cx="6711654" cy="4195481"/>
          </a:xfrm>
        </p:spPr>
        <p:txBody>
          <a:bodyPr>
            <a:normAutofit/>
          </a:bodyPr>
          <a:lstStyle/>
          <a:p>
            <a:pPr marL="0" indent="0">
              <a:buNone/>
              <a:defRPr/>
            </a:pPr>
            <a:endParaRPr lang="en-US" sz="1650" b="1" dirty="0" smtClean="0"/>
          </a:p>
          <a:p>
            <a:pPr>
              <a:defRPr/>
            </a:pPr>
            <a:r>
              <a:rPr lang="en-US" sz="1650" b="1" dirty="0" smtClean="0"/>
              <a:t>Thank you to all who were able to join us at the Investigator Meeting (IM) in Philadelphia on May 6, 2019!  </a:t>
            </a:r>
          </a:p>
          <a:p>
            <a:pPr lvl="1">
              <a:defRPr/>
            </a:pPr>
            <a:r>
              <a:rPr lang="en-US" sz="1450" b="1" dirty="0" smtClean="0"/>
              <a:t>Please Return your expense report and receipts for reimbursement to Iris Deeds at: </a:t>
            </a:r>
            <a:r>
              <a:rPr lang="en-US" sz="1450" b="1" dirty="0" smtClean="0">
                <a:hlinkClick r:id="rId3"/>
              </a:rPr>
              <a:t>deedsss@ucmail.uc.edu</a:t>
            </a:r>
            <a:endParaRPr lang="en-US" sz="1450" b="1" dirty="0" smtClean="0"/>
          </a:p>
          <a:p>
            <a:pPr lvl="1">
              <a:defRPr/>
            </a:pPr>
            <a:r>
              <a:rPr lang="en-US" sz="1450" b="1" dirty="0" smtClean="0"/>
              <a:t>Training Modules from the IM will be available on WebDCU™ in the coming weeks</a:t>
            </a:r>
            <a:endParaRPr lang="en-US" sz="1450" b="1" dirty="0"/>
          </a:p>
          <a:p>
            <a:pPr>
              <a:defRPr/>
            </a:pPr>
            <a:r>
              <a:rPr lang="en-US" sz="1650" b="1" dirty="0" smtClean="0"/>
              <a:t>We have started making Readiness Calls which take the place of the Site </a:t>
            </a:r>
            <a:r>
              <a:rPr lang="en-US" sz="1650" b="1" dirty="0"/>
              <a:t>I</a:t>
            </a:r>
            <a:r>
              <a:rPr lang="en-US" sz="1650" b="1" dirty="0" smtClean="0"/>
              <a:t>nitiation Visits.  In order to prepare:</a:t>
            </a:r>
          </a:p>
          <a:p>
            <a:pPr lvl="1">
              <a:defRPr/>
            </a:pPr>
            <a:r>
              <a:rPr lang="en-US" sz="1450" b="1" dirty="0" smtClean="0"/>
              <a:t>Please upload your site’s Pharmacy License and drug shipment address into WebDCU  </a:t>
            </a:r>
            <a:endParaRPr lang="en-US" sz="1450" b="1" dirty="0"/>
          </a:p>
          <a:p>
            <a:pPr lvl="1">
              <a:defRPr/>
            </a:pPr>
            <a:r>
              <a:rPr lang="en-US" sz="1450" b="1" dirty="0" smtClean="0"/>
              <a:t>Please upload any outstanding regulatory and people documents into WebDCU™ at your earliest convenience</a:t>
            </a:r>
            <a:endParaRPr lang="en-US" sz="1450" b="1" dirty="0"/>
          </a:p>
          <a:p>
            <a:pPr marL="914416" lvl="2" indent="0">
              <a:buNone/>
              <a:defRPr/>
            </a:pPr>
            <a:endParaRPr lang="en-US" sz="1650" dirty="0"/>
          </a:p>
          <a:p>
            <a:pPr>
              <a:defRPr/>
            </a:pPr>
            <a:endParaRPr lang="en-US" dirty="0"/>
          </a:p>
        </p:txBody>
      </p:sp>
      <p:pic>
        <p:nvPicPr>
          <p:cNvPr id="3076" name="Picture 1" descr="cid:image001.jpg@01CFD0D9.0776A39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017" y="6110090"/>
            <a:ext cx="1233488" cy="334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7451553" y="265510"/>
            <a:ext cx="1250156" cy="534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5235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152400"/>
            <a:ext cx="7055380" cy="1700848"/>
          </a:xfrm>
        </p:spPr>
        <p:txBody>
          <a:bodyPr/>
          <a:lstStyle/>
          <a:p>
            <a:pPr algn="ctr"/>
            <a:r>
              <a:rPr lang="en-US" sz="3200" dirty="0" smtClean="0"/>
              <a:t>Coordinator Call</a:t>
            </a:r>
            <a:br>
              <a:rPr lang="en-US" sz="3200" dirty="0" smtClean="0"/>
            </a:br>
            <a:r>
              <a:rPr lang="en-US" sz="3200" dirty="0" smtClean="0"/>
              <a:t>Announcements and Reminders</a:t>
            </a:r>
            <a:endParaRPr lang="en-US" sz="3200" dirty="0"/>
          </a:p>
        </p:txBody>
      </p:sp>
      <p:sp>
        <p:nvSpPr>
          <p:cNvPr id="3" name="Content Placeholder 2"/>
          <p:cNvSpPr>
            <a:spLocks noGrp="1"/>
          </p:cNvSpPr>
          <p:nvPr>
            <p:ph idx="1"/>
          </p:nvPr>
        </p:nvSpPr>
        <p:spPr>
          <a:xfrm>
            <a:off x="152400" y="1523999"/>
            <a:ext cx="8763000" cy="5334001"/>
          </a:xfrm>
        </p:spPr>
        <p:txBody>
          <a:bodyPr>
            <a:normAutofit/>
          </a:bodyPr>
          <a:lstStyle/>
          <a:p>
            <a:pPr marL="0" indent="0">
              <a:buNone/>
            </a:pPr>
            <a:endParaRPr lang="en-US" dirty="0" smtClean="0"/>
          </a:p>
          <a:p>
            <a:r>
              <a:rPr lang="en-US" dirty="0" smtClean="0"/>
              <a:t>Next Coordinator Call June 19, 2019</a:t>
            </a:r>
          </a:p>
          <a:p>
            <a:r>
              <a:rPr lang="en-US" dirty="0" smtClean="0"/>
              <a:t>Today’s Roundtable Hosts: To join Coordinator Webinars: https://nihstrokenet.adobeconnect.com/coordinator/ Please enter as a guest, then add your first and last name or email address. For Audio: Dial-In Number: (877) 621-0220 Passcode 434578.</a:t>
            </a:r>
          </a:p>
          <a:p>
            <a:pPr marL="0" indent="0">
              <a:buNone/>
            </a:pPr>
            <a:r>
              <a:rPr lang="en-US" dirty="0" smtClean="0"/>
              <a:t>    </a:t>
            </a:r>
          </a:p>
          <a:p>
            <a:r>
              <a:rPr lang="en-US" dirty="0" smtClean="0"/>
              <a:t>Upcoming StrokeNet Meetings:</a:t>
            </a:r>
          </a:p>
          <a:p>
            <a:r>
              <a:rPr lang="en-US" dirty="0" smtClean="0"/>
              <a:t>The in-person StrokeNet meeting will be Oct. 29th, 2019. Atlanta Georgia.</a:t>
            </a:r>
          </a:p>
          <a:p>
            <a:endParaRPr lang="en-US" dirty="0" smtClean="0"/>
          </a:p>
          <a:p>
            <a:endParaRPr lang="en-US" dirty="0" smtClean="0"/>
          </a:p>
          <a:p>
            <a:endParaRPr lang="en-US" dirty="0"/>
          </a:p>
        </p:txBody>
      </p:sp>
    </p:spTree>
    <p:extLst>
      <p:ext uri="{BB962C8B-B14F-4D97-AF65-F5344CB8AC3E}">
        <p14:creationId xmlns:p14="http://schemas.microsoft.com/office/powerpoint/2010/main" val="4070486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Project Updates</a:t>
            </a:r>
            <a:br>
              <a:rPr lang="en-US" dirty="0" smtClean="0"/>
            </a:br>
            <a:r>
              <a:rPr lang="en-US" dirty="0" smtClean="0"/>
              <a:t>TRANSPORT2</a:t>
            </a:r>
            <a:endParaRPr lang="en-US" dirty="0"/>
          </a:p>
        </p:txBody>
      </p:sp>
      <p:sp>
        <p:nvSpPr>
          <p:cNvPr id="3" name="Content Placeholder 2"/>
          <p:cNvSpPr>
            <a:spLocks noGrp="1"/>
          </p:cNvSpPr>
          <p:nvPr>
            <p:ph idx="1"/>
          </p:nvPr>
        </p:nvSpPr>
        <p:spPr/>
        <p:txBody>
          <a:bodyPr/>
          <a:lstStyle/>
          <a:p>
            <a:endParaRPr lang="en-US" dirty="0" smtClean="0"/>
          </a:p>
          <a:p>
            <a:r>
              <a:rPr lang="en-US" dirty="0" smtClean="0"/>
              <a:t>Study Project Managers: 	Kelly Krajeck, BS</a:t>
            </a:r>
          </a:p>
          <a:p>
            <a:pPr marL="0" indent="0">
              <a:buNone/>
            </a:pPr>
            <a:r>
              <a:rPr lang="en-US" dirty="0" smtClean="0"/>
              <a:t>							      Jamey Frasure, PhD, RN</a:t>
            </a:r>
          </a:p>
          <a:p>
            <a:pPr marL="0" indent="0">
              <a:buNone/>
            </a:pPr>
            <a:r>
              <a:rPr lang="en-US" dirty="0" smtClean="0"/>
              <a:t>     </a:t>
            </a:r>
          </a:p>
          <a:p>
            <a:r>
              <a:rPr lang="en-US" dirty="0" smtClean="0"/>
              <a:t> Study Investigators: 	     Wayne Feng, MD</a:t>
            </a:r>
          </a:p>
          <a:p>
            <a:pPr marL="0" indent="0">
              <a:buNone/>
            </a:pPr>
            <a:r>
              <a:rPr lang="en-US" dirty="0" smtClean="0"/>
              <a:t>						           Gottfried </a:t>
            </a:r>
            <a:r>
              <a:rPr lang="en-US" dirty="0" err="1" smtClean="0"/>
              <a:t>Schlaug</a:t>
            </a:r>
            <a:r>
              <a:rPr lang="en-US" dirty="0" smtClean="0"/>
              <a:t>, MD</a:t>
            </a:r>
          </a:p>
          <a:p>
            <a:endParaRPr lang="en-US" dirty="0" smtClean="0"/>
          </a:p>
          <a:p>
            <a:r>
              <a:rPr lang="en-US" dirty="0" smtClean="0"/>
              <a:t>Data Managers:	           Patty </a:t>
            </a:r>
            <a:r>
              <a:rPr lang="en-US" dirty="0" err="1" smtClean="0"/>
              <a:t>Hutto</a:t>
            </a:r>
            <a:endParaRPr lang="en-US" dirty="0" smtClean="0"/>
          </a:p>
          <a:p>
            <a:pPr marL="0" indent="0">
              <a:buNone/>
            </a:pPr>
            <a:r>
              <a:rPr lang="en-US" dirty="0" smtClean="0"/>
              <a:t>                          </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772400" y="152400"/>
            <a:ext cx="608175" cy="902760"/>
          </a:xfrm>
          <a:prstGeom prst="rect">
            <a:avLst/>
          </a:prstGeom>
        </p:spPr>
      </p:pic>
    </p:spTree>
    <p:extLst>
      <p:ext uri="{BB962C8B-B14F-4D97-AF65-F5344CB8AC3E}">
        <p14:creationId xmlns:p14="http://schemas.microsoft.com/office/powerpoint/2010/main" val="700234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 y="121205"/>
            <a:ext cx="8945217" cy="1034830"/>
          </a:xfrm>
        </p:spPr>
        <p:txBody>
          <a:bodyPr/>
          <a:lstStyle/>
          <a:p>
            <a:pPr algn="ctr"/>
            <a:r>
              <a:rPr lang="en-US" sz="1400" b="1" cap="all" dirty="0">
                <a:solidFill>
                  <a:schemeClr val="tx1"/>
                </a:solidFill>
              </a:rPr>
              <a:t>Perinatal</a:t>
            </a:r>
            <a:r>
              <a:rPr lang="en-US" sz="1400" cap="all" dirty="0">
                <a:solidFill>
                  <a:schemeClr val="tx1"/>
                </a:solidFill>
              </a:rPr>
              <a:t> </a:t>
            </a:r>
            <a:r>
              <a:rPr lang="en-US" sz="1400" b="1" cap="all" dirty="0">
                <a:solidFill>
                  <a:schemeClr val="tx1"/>
                </a:solidFill>
              </a:rPr>
              <a:t>Arterial Stroke: </a:t>
            </a:r>
            <a:br>
              <a:rPr lang="en-US" sz="1400" b="1" cap="all" dirty="0">
                <a:solidFill>
                  <a:schemeClr val="tx1"/>
                </a:solidFill>
              </a:rPr>
            </a:br>
            <a:r>
              <a:rPr lang="en-US" sz="1400" b="1" cap="all" dirty="0">
                <a:solidFill>
                  <a:schemeClr val="tx1"/>
                </a:solidFill>
              </a:rPr>
              <a:t>A Multi-site RCT of Intensive Infant Rehabilitation (I-ACQUIRE)</a:t>
            </a:r>
            <a:r>
              <a:rPr lang="en-US" sz="1400" cap="all" dirty="0">
                <a:solidFill>
                  <a:schemeClr val="tx1"/>
                </a:solidFill>
                <a:latin typeface="Arial" panose="020B0604020202020204" pitchFamily="34" charset="0"/>
                <a:cs typeface="Arial" panose="020B0604020202020204" pitchFamily="34" charset="0"/>
              </a:rPr>
              <a:t/>
            </a:r>
            <a:br>
              <a:rPr lang="en-US" sz="1400" cap="all" dirty="0">
                <a:solidFill>
                  <a:schemeClr val="tx1"/>
                </a:solidFill>
                <a:latin typeface="Arial" panose="020B0604020202020204" pitchFamily="34" charset="0"/>
                <a:cs typeface="Arial" panose="020B0604020202020204" pitchFamily="34" charset="0"/>
              </a:rPr>
            </a:br>
            <a:r>
              <a:rPr lang="en-US" sz="1400" dirty="0"/>
              <a:t/>
            </a:r>
            <a:br>
              <a:rPr lang="en-US" sz="1400" dirty="0"/>
            </a:br>
            <a:endParaRPr lang="en-US" sz="1400" dirty="0"/>
          </a:p>
        </p:txBody>
      </p:sp>
      <p:sp>
        <p:nvSpPr>
          <p:cNvPr id="3" name="Content Placeholder 2"/>
          <p:cNvSpPr>
            <a:spLocks noGrp="1"/>
          </p:cNvSpPr>
          <p:nvPr>
            <p:ph idx="1"/>
          </p:nvPr>
        </p:nvSpPr>
        <p:spPr>
          <a:xfrm>
            <a:off x="0" y="1552930"/>
            <a:ext cx="9144000" cy="5305070"/>
          </a:xfrm>
        </p:spPr>
        <p:txBody>
          <a:bodyPr>
            <a:normAutofit fontScale="25000" lnSpcReduction="20000"/>
          </a:bodyPr>
          <a:lstStyle/>
          <a:p>
            <a:pPr marL="0" indent="0">
              <a:buNone/>
            </a:pPr>
            <a:r>
              <a:rPr lang="en-US" sz="7200" b="1" dirty="0" smtClean="0">
                <a:solidFill>
                  <a:schemeClr val="tx1"/>
                </a:solidFill>
              </a:rPr>
              <a:t>Investigators</a:t>
            </a:r>
            <a:r>
              <a:rPr lang="en-US" sz="7200" dirty="0">
                <a:solidFill>
                  <a:schemeClr val="tx1"/>
                </a:solidFill>
              </a:rPr>
              <a:t>:</a:t>
            </a:r>
          </a:p>
          <a:p>
            <a:pPr lvl="1"/>
            <a:r>
              <a:rPr lang="en-US" sz="7200" dirty="0">
                <a:solidFill>
                  <a:schemeClr val="tx1"/>
                </a:solidFill>
              </a:rPr>
              <a:t>Sharon Landesman Ramey, Ph.D. (Lead PI), Virginia Tech, Roanoke, VA</a:t>
            </a:r>
          </a:p>
          <a:p>
            <a:pPr lvl="1"/>
            <a:r>
              <a:rPr lang="en-US" sz="7200" dirty="0">
                <a:solidFill>
                  <a:schemeClr val="tx1"/>
                </a:solidFill>
              </a:rPr>
              <a:t>Warren Lo, M.D. (Co-PI), Nationwide Children’s Hospital &amp; The Ohio State University, Columbus, OH</a:t>
            </a:r>
          </a:p>
          <a:p>
            <a:pPr marL="457200" lvl="1" indent="0">
              <a:buNone/>
            </a:pPr>
            <a:endParaRPr lang="en-US" sz="7200" dirty="0" smtClean="0">
              <a:solidFill>
                <a:schemeClr val="tx1"/>
              </a:solidFill>
            </a:endParaRPr>
          </a:p>
          <a:p>
            <a:pPr marL="0" indent="0">
              <a:buNone/>
            </a:pPr>
            <a:r>
              <a:rPr lang="en-US" sz="7200" b="1" dirty="0" smtClean="0">
                <a:solidFill>
                  <a:schemeClr val="tx1"/>
                </a:solidFill>
              </a:rPr>
              <a:t>Virginia Tech</a:t>
            </a:r>
            <a:endParaRPr lang="en-US" sz="7200" b="1" dirty="0">
              <a:solidFill>
                <a:schemeClr val="tx1"/>
              </a:solidFill>
            </a:endParaRPr>
          </a:p>
          <a:p>
            <a:pPr lvl="1"/>
            <a:r>
              <a:rPr lang="en-US" sz="7200" dirty="0" smtClean="0">
                <a:solidFill>
                  <a:schemeClr val="tx1"/>
                </a:solidFill>
              </a:rPr>
              <a:t>Laura Bateman, Study Coordinator </a:t>
            </a:r>
          </a:p>
          <a:p>
            <a:pPr lvl="2"/>
            <a:r>
              <a:rPr lang="en-US" sz="7200" dirty="0" smtClean="0">
                <a:hlinkClick r:id="rId3"/>
              </a:rPr>
              <a:t>laurapb2@vt.edu</a:t>
            </a:r>
            <a:r>
              <a:rPr lang="en-US" sz="7200" dirty="0" smtClean="0"/>
              <a:t> </a:t>
            </a:r>
            <a:endParaRPr lang="en-US" sz="7200" b="1" dirty="0" smtClean="0">
              <a:solidFill>
                <a:schemeClr val="tx1"/>
              </a:solidFill>
            </a:endParaRPr>
          </a:p>
          <a:p>
            <a:pPr marL="0" indent="0">
              <a:buNone/>
            </a:pPr>
            <a:r>
              <a:rPr lang="en-US" sz="7200" b="1" dirty="0" smtClean="0">
                <a:solidFill>
                  <a:schemeClr val="tx1"/>
                </a:solidFill>
              </a:rPr>
              <a:t>National Coordinating Center</a:t>
            </a:r>
            <a:endParaRPr lang="en-US" sz="7200" b="1" dirty="0">
              <a:solidFill>
                <a:schemeClr val="tx1"/>
              </a:solidFill>
            </a:endParaRPr>
          </a:p>
          <a:p>
            <a:pPr lvl="1"/>
            <a:r>
              <a:rPr lang="en-US" sz="7200" dirty="0" smtClean="0">
                <a:solidFill>
                  <a:schemeClr val="tx1"/>
                </a:solidFill>
              </a:rPr>
              <a:t>Teresa Murrell-Bohn, RN, CCRC, ACRP-PM – Project Manager</a:t>
            </a:r>
            <a:endParaRPr lang="en-US" sz="7200" dirty="0">
              <a:solidFill>
                <a:schemeClr val="tx1"/>
              </a:solidFill>
            </a:endParaRPr>
          </a:p>
          <a:p>
            <a:pPr lvl="2"/>
            <a:r>
              <a:rPr lang="en-US" sz="7200" dirty="0" smtClean="0">
                <a:hlinkClick r:id="rId4"/>
              </a:rPr>
              <a:t>murreltm@ucmail.uc.edu</a:t>
            </a:r>
            <a:endParaRPr lang="en-US" sz="7200" dirty="0" smtClean="0"/>
          </a:p>
          <a:p>
            <a:pPr lvl="2"/>
            <a:endParaRPr lang="en-US" sz="7200" dirty="0" smtClean="0"/>
          </a:p>
          <a:p>
            <a:pPr marL="0" indent="0">
              <a:buNone/>
            </a:pPr>
            <a:r>
              <a:rPr lang="en-US" sz="7200" b="1" dirty="0" smtClean="0">
                <a:solidFill>
                  <a:schemeClr val="tx1"/>
                </a:solidFill>
              </a:rPr>
              <a:t>Data Manager</a:t>
            </a:r>
            <a:endParaRPr lang="en-US" sz="7200" b="1" dirty="0">
              <a:solidFill>
                <a:schemeClr val="tx1"/>
              </a:solidFill>
            </a:endParaRPr>
          </a:p>
          <a:p>
            <a:pPr lvl="1"/>
            <a:r>
              <a:rPr lang="en-US" sz="7200" dirty="0" smtClean="0">
                <a:solidFill>
                  <a:schemeClr val="tx1"/>
                </a:solidFill>
              </a:rPr>
              <a:t>Jessica Griffin, BS, CCRP</a:t>
            </a:r>
          </a:p>
          <a:p>
            <a:pPr lvl="1"/>
            <a:r>
              <a:rPr lang="en-US" sz="7200" dirty="0" smtClean="0">
                <a:solidFill>
                  <a:schemeClr val="tx1"/>
                </a:solidFill>
              </a:rPr>
              <a:t>Sara Butler</a:t>
            </a:r>
            <a:endParaRPr lang="en-US" sz="7200" dirty="0">
              <a:solidFill>
                <a:schemeClr val="tx1"/>
              </a:solidFill>
            </a:endParaRPr>
          </a:p>
          <a:p>
            <a:pPr marL="0" indent="0">
              <a:buNone/>
            </a:pPr>
            <a:endParaRPr lang="en-US" sz="2500" dirty="0">
              <a:solidFill>
                <a:schemeClr val="tx1"/>
              </a:solidFill>
            </a:endParaRPr>
          </a:p>
          <a:p>
            <a:pPr lvl="2"/>
            <a:endParaRPr lang="en-US" sz="2400" dirty="0">
              <a:solidFill>
                <a:schemeClr val="tx1"/>
              </a:solidFill>
            </a:endParaRPr>
          </a:p>
          <a:p>
            <a:pPr marL="457200" lvl="1" indent="0">
              <a:buNone/>
            </a:pPr>
            <a:r>
              <a:rPr lang="en-US" sz="2400" dirty="0">
                <a:solidFill>
                  <a:schemeClr val="tx1"/>
                </a:solidFill>
              </a:rPr>
              <a:t> </a:t>
            </a:r>
          </a:p>
          <a:p>
            <a:pPr marL="457200" lvl="1" indent="0">
              <a:buNone/>
            </a:pPr>
            <a:r>
              <a:rPr lang="en-US" dirty="0" smtClean="0">
                <a:solidFill>
                  <a:schemeClr val="tx1"/>
                </a:solidFill>
              </a:rPr>
              <a:t> </a:t>
            </a:r>
          </a:p>
        </p:txBody>
      </p:sp>
      <p:pic>
        <p:nvPicPr>
          <p:cNvPr id="3076" name="Picture 1" descr="cid:image001.jpg@01CFD0D9.0776A39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821470"/>
            <a:ext cx="1233488" cy="334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7513983" y="133765"/>
            <a:ext cx="1630017" cy="718185"/>
          </a:xfrm>
          <a:prstGeom prst="rect">
            <a:avLst/>
          </a:prstGeom>
          <a:noFill/>
          <a:ln>
            <a:noFill/>
          </a:ln>
        </p:spPr>
      </p:pic>
    </p:spTree>
    <p:extLst>
      <p:ext uri="{BB962C8B-B14F-4D97-AF65-F5344CB8AC3E}">
        <p14:creationId xmlns:p14="http://schemas.microsoft.com/office/powerpoint/2010/main" val="1852367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dirty="0"/>
              <a:t/>
            </a:r>
            <a:br>
              <a:rPr lang="en-US" sz="2800" dirty="0"/>
            </a:br>
            <a:endParaRPr lang="en-US" sz="2800" dirty="0"/>
          </a:p>
        </p:txBody>
      </p:sp>
      <p:sp>
        <p:nvSpPr>
          <p:cNvPr id="3" name="Content Placeholder 2"/>
          <p:cNvSpPr>
            <a:spLocks noGrp="1"/>
          </p:cNvSpPr>
          <p:nvPr>
            <p:ph idx="1"/>
          </p:nvPr>
        </p:nvSpPr>
        <p:spPr>
          <a:xfrm>
            <a:off x="487017" y="870586"/>
            <a:ext cx="8229600" cy="5255578"/>
          </a:xfrm>
        </p:spPr>
        <p:txBody>
          <a:bodyPr>
            <a:normAutofit fontScale="70000" lnSpcReduction="20000"/>
          </a:bodyPr>
          <a:lstStyle/>
          <a:p>
            <a:pPr marL="457200" lvl="1" indent="0" algn="ctr">
              <a:buNone/>
              <a:defRPr/>
            </a:pPr>
            <a:r>
              <a:rPr lang="en-US" sz="1900" b="1" dirty="0" smtClean="0"/>
              <a:t>I-ACQUIRE  </a:t>
            </a:r>
            <a:r>
              <a:rPr lang="en-US" sz="1900" b="1" dirty="0"/>
              <a:t>Study </a:t>
            </a:r>
            <a:r>
              <a:rPr lang="en-US" sz="1900" b="1" dirty="0" smtClean="0"/>
              <a:t>Update</a:t>
            </a:r>
            <a:endParaRPr lang="en-US" sz="1900" b="1" dirty="0"/>
          </a:p>
          <a:p>
            <a:pPr marL="457200" lvl="1" indent="0" algn="ctr">
              <a:buNone/>
              <a:defRPr/>
            </a:pPr>
            <a:endParaRPr lang="en-US" sz="1800" b="1" dirty="0" smtClean="0"/>
          </a:p>
          <a:p>
            <a:pPr marL="457200" lvl="1" indent="0" algn="ctr">
              <a:buNone/>
              <a:defRPr/>
            </a:pPr>
            <a:r>
              <a:rPr lang="en-US" sz="1800" b="1" dirty="0" smtClean="0"/>
              <a:t>12 Clinical Performing Sites (CPS) participating in the I-ACQUIRE Study are:</a:t>
            </a:r>
          </a:p>
          <a:p>
            <a:endParaRPr lang="en-US" sz="1900" dirty="0" smtClean="0"/>
          </a:p>
          <a:p>
            <a:r>
              <a:rPr lang="en-US" sz="1900" dirty="0" smtClean="0"/>
              <a:t>The </a:t>
            </a:r>
            <a:r>
              <a:rPr lang="en-US" sz="1900" dirty="0"/>
              <a:t>Center for Advanced Pediatrics at Children’s Healthcare of Atlanta, Atlanta, GA</a:t>
            </a:r>
          </a:p>
          <a:p>
            <a:pPr lvl="0"/>
            <a:r>
              <a:rPr lang="en-US" sz="1900" dirty="0" smtClean="0"/>
              <a:t>Boston </a:t>
            </a:r>
            <a:r>
              <a:rPr lang="en-US" sz="1900" dirty="0"/>
              <a:t>Children’s Hospital, Boston, MA</a:t>
            </a:r>
          </a:p>
          <a:p>
            <a:pPr lvl="0"/>
            <a:r>
              <a:rPr lang="en-US" sz="1900" dirty="0"/>
              <a:t>Kennedy Krieger Institute Fairmount Rehabilitation Program, Baltimore, MD</a:t>
            </a:r>
          </a:p>
          <a:p>
            <a:pPr lvl="0"/>
            <a:r>
              <a:rPr lang="en-US" sz="1900" dirty="0"/>
              <a:t>Fralin Biomedical Research Institute, Roanoke, VA</a:t>
            </a:r>
          </a:p>
          <a:p>
            <a:pPr lvl="0"/>
            <a:r>
              <a:rPr lang="en-US" sz="1900" dirty="0"/>
              <a:t>Ann &amp; Robert H. Lurie Children’s Hospital of Chicago, Chicago, IL</a:t>
            </a:r>
          </a:p>
          <a:p>
            <a:r>
              <a:rPr lang="en-US" sz="1900" dirty="0"/>
              <a:t>UC San Diego Health La Jolla (including Jacobs Medical Center), La Jolla, CA  </a:t>
            </a:r>
          </a:p>
          <a:p>
            <a:r>
              <a:rPr lang="en-US" sz="1900" dirty="0"/>
              <a:t>Cincinnati Children's Hospital Medical Center, Cincinnati, OH</a:t>
            </a:r>
          </a:p>
          <a:p>
            <a:pPr lvl="0"/>
            <a:r>
              <a:rPr lang="en-US" sz="1900" dirty="0" smtClean="0"/>
              <a:t>OSU </a:t>
            </a:r>
            <a:r>
              <a:rPr lang="en-US" sz="1900" dirty="0"/>
              <a:t>Martha Morehouse Medical Plaza, Columbus, OH</a:t>
            </a:r>
          </a:p>
          <a:p>
            <a:pPr lvl="0"/>
            <a:r>
              <a:rPr lang="en-US" sz="1900" dirty="0" smtClean="0"/>
              <a:t>Michigan </a:t>
            </a:r>
            <a:r>
              <a:rPr lang="en-US" sz="1900" dirty="0"/>
              <a:t>Medicine C.S. Mott Children’s Hospital (including the Pediatric Rehabilitation Center – Commonwealth), Ann Arbor, MI</a:t>
            </a:r>
          </a:p>
          <a:p>
            <a:pPr lvl="0"/>
            <a:r>
              <a:rPr lang="en-US" sz="1900" dirty="0"/>
              <a:t>Children's Hospital Of Philadelphia (CHOP), Philadelphia, PA</a:t>
            </a:r>
          </a:p>
          <a:p>
            <a:r>
              <a:rPr lang="en-US" sz="1900" dirty="0"/>
              <a:t>Memorial Hermann-Texas Medical Center - Children's Memorial Hermann Hospital, Houston, </a:t>
            </a:r>
            <a:r>
              <a:rPr lang="en-US" sz="1900" dirty="0" smtClean="0"/>
              <a:t>TX</a:t>
            </a:r>
          </a:p>
          <a:p>
            <a:r>
              <a:rPr lang="en-US" sz="1900" dirty="0"/>
              <a:t>Yale New Haven Health Yale New Haven Children's Hospital (New Haven CT) </a:t>
            </a:r>
            <a:endParaRPr lang="en-US" sz="1900" dirty="0" smtClean="0"/>
          </a:p>
        </p:txBody>
      </p:sp>
      <p:pic>
        <p:nvPicPr>
          <p:cNvPr id="3076" name="Picture 1" descr="cid:image001.jpg@01CFD0D9.0776A3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017" y="6110090"/>
            <a:ext cx="1233488" cy="334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315200" y="152400"/>
            <a:ext cx="1630017" cy="718185"/>
          </a:xfrm>
          <a:prstGeom prst="rect">
            <a:avLst/>
          </a:prstGeom>
          <a:noFill/>
          <a:ln>
            <a:noFill/>
          </a:ln>
        </p:spPr>
      </p:pic>
    </p:spTree>
    <p:extLst>
      <p:ext uri="{BB962C8B-B14F-4D97-AF65-F5344CB8AC3E}">
        <p14:creationId xmlns:p14="http://schemas.microsoft.com/office/powerpoint/2010/main" val="69990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dirty="0"/>
              <a:t/>
            </a:r>
            <a:br>
              <a:rPr lang="en-US" sz="2800" dirty="0"/>
            </a:br>
            <a:endParaRPr lang="en-US" sz="2800" dirty="0"/>
          </a:p>
        </p:txBody>
      </p:sp>
      <p:sp>
        <p:nvSpPr>
          <p:cNvPr id="3" name="Content Placeholder 2"/>
          <p:cNvSpPr>
            <a:spLocks noGrp="1"/>
          </p:cNvSpPr>
          <p:nvPr>
            <p:ph idx="1"/>
          </p:nvPr>
        </p:nvSpPr>
        <p:spPr>
          <a:xfrm>
            <a:off x="487017" y="1143000"/>
            <a:ext cx="8229600" cy="4983163"/>
          </a:xfrm>
        </p:spPr>
        <p:txBody>
          <a:bodyPr>
            <a:normAutofit fontScale="85000" lnSpcReduction="10000"/>
          </a:bodyPr>
          <a:lstStyle/>
          <a:p>
            <a:pPr marL="457200" lvl="1" indent="0" algn="ctr">
              <a:buNone/>
              <a:defRPr/>
            </a:pPr>
            <a:r>
              <a:rPr lang="en-US" b="1" dirty="0" smtClean="0"/>
              <a:t>I-ACQUIRE  </a:t>
            </a:r>
            <a:r>
              <a:rPr lang="en-US" b="1" dirty="0"/>
              <a:t>Study </a:t>
            </a:r>
            <a:r>
              <a:rPr lang="en-US" b="1" dirty="0" smtClean="0"/>
              <a:t>Update (continued)</a:t>
            </a:r>
          </a:p>
          <a:p>
            <a:endParaRPr lang="en-US" sz="1600" dirty="0" smtClean="0"/>
          </a:p>
          <a:p>
            <a:r>
              <a:rPr lang="en-US" sz="1600" dirty="0" smtClean="0"/>
              <a:t>11 </a:t>
            </a:r>
            <a:r>
              <a:rPr lang="en-US" sz="1600" dirty="0"/>
              <a:t>out of 12 CTAs have gone out to sites; 4 are fully executed as of </a:t>
            </a:r>
            <a:r>
              <a:rPr lang="en-US" sz="1600" dirty="0" smtClean="0"/>
              <a:t>17 May 2019</a:t>
            </a:r>
          </a:p>
          <a:p>
            <a:pPr marL="0" indent="0">
              <a:buNone/>
            </a:pPr>
            <a:endParaRPr lang="en-US" sz="1600" dirty="0"/>
          </a:p>
          <a:p>
            <a:r>
              <a:rPr lang="en-US" sz="1600" dirty="0"/>
              <a:t>18 – 21 June, 2019 I-ACQUIRE Therapist Training and Study Certification in Roanoke, </a:t>
            </a:r>
            <a:r>
              <a:rPr lang="en-US" sz="1600" dirty="0" smtClean="0"/>
              <a:t>VA</a:t>
            </a:r>
            <a:endParaRPr lang="en-US" sz="1600" dirty="0"/>
          </a:p>
          <a:p>
            <a:pPr lvl="1"/>
            <a:r>
              <a:rPr lang="en-US" dirty="0"/>
              <a:t>Sites will send 2 therapists to this 4 day </a:t>
            </a:r>
            <a:r>
              <a:rPr lang="en-US" dirty="0" smtClean="0"/>
              <a:t>training</a:t>
            </a:r>
            <a:endParaRPr lang="en-US" dirty="0"/>
          </a:p>
          <a:p>
            <a:pPr marL="457200" lvl="1" indent="0">
              <a:buNone/>
            </a:pPr>
            <a:endParaRPr lang="en-US" sz="1600" dirty="0">
              <a:solidFill>
                <a:srgbClr val="FF0000"/>
              </a:solidFill>
            </a:endParaRPr>
          </a:p>
          <a:p>
            <a:r>
              <a:rPr lang="en-US" sz="1600" dirty="0" smtClean="0"/>
              <a:t>Reimbursement for </a:t>
            </a:r>
            <a:r>
              <a:rPr lang="en-US" sz="1600" dirty="0"/>
              <a:t>attendance at the Investigator Meeting (IM):  </a:t>
            </a:r>
            <a:endParaRPr lang="en-US" sz="1600" dirty="0" smtClean="0"/>
          </a:p>
          <a:p>
            <a:pPr lvl="1"/>
            <a:r>
              <a:rPr lang="en-US" dirty="0"/>
              <a:t>Payment to your institution in the amount of $3,600 ($1800 per person x2 people per site) will be made upon full execution of the Clinical Trail Agreement (CTA).  </a:t>
            </a:r>
            <a:endParaRPr lang="en-US" dirty="0" smtClean="0"/>
          </a:p>
          <a:p>
            <a:pPr lvl="1"/>
            <a:r>
              <a:rPr lang="en-US" dirty="0" smtClean="0"/>
              <a:t>For </a:t>
            </a:r>
            <a:r>
              <a:rPr lang="en-US" dirty="0"/>
              <a:t>those sites who have yet to submit a signed CTA for full execution, please do so as expeditiously as possible so that reimbursement for attendance at the IM can be processed accordingly.  </a:t>
            </a:r>
            <a:endParaRPr lang="en-US" dirty="0" smtClean="0"/>
          </a:p>
          <a:p>
            <a:pPr lvl="1"/>
            <a:r>
              <a:rPr lang="en-US" dirty="0" smtClean="0"/>
              <a:t>The </a:t>
            </a:r>
            <a:r>
              <a:rPr lang="en-US" dirty="0"/>
              <a:t>NCC does not require receipts be submitted for proof of attendance at the investigator meeting; however, those in attendance should keep their receipts in the event they are required at your institution for reimbursement. </a:t>
            </a:r>
          </a:p>
          <a:p>
            <a:pPr marL="457200" lvl="1" indent="0">
              <a:buNone/>
              <a:defRPr/>
            </a:pPr>
            <a:endParaRPr lang="en-US" sz="1800" dirty="0" smtClean="0">
              <a:solidFill>
                <a:srgbClr val="FF0000"/>
              </a:solidFill>
            </a:endParaRPr>
          </a:p>
        </p:txBody>
      </p:sp>
      <p:pic>
        <p:nvPicPr>
          <p:cNvPr id="3076" name="Picture 1" descr="cid:image001.jpg@01CFD0D9.0776A3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017" y="6110090"/>
            <a:ext cx="1233488" cy="334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315200" y="152400"/>
            <a:ext cx="1630017" cy="718185"/>
          </a:xfrm>
          <a:prstGeom prst="rect">
            <a:avLst/>
          </a:prstGeom>
          <a:noFill/>
          <a:ln>
            <a:noFill/>
          </a:ln>
        </p:spPr>
      </p:pic>
    </p:spTree>
    <p:extLst>
      <p:ext uri="{BB962C8B-B14F-4D97-AF65-F5344CB8AC3E}">
        <p14:creationId xmlns:p14="http://schemas.microsoft.com/office/powerpoint/2010/main" val="39496111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Project Manager:  Kimberlee Bernstein, BS, CCRP</a:t>
            </a:r>
          </a:p>
          <a:p>
            <a:pPr marL="0" indent="0">
              <a:buNone/>
            </a:pPr>
            <a:endParaRPr lang="en-US" dirty="0"/>
          </a:p>
          <a:p>
            <a:pPr marL="0" indent="0">
              <a:buNone/>
            </a:pPr>
            <a:r>
              <a:rPr lang="en-US" dirty="0"/>
              <a:t> Study Investigator: 	Magdy Selim, MD</a:t>
            </a:r>
          </a:p>
          <a:p>
            <a:pPr marL="0" indent="0">
              <a:buNone/>
            </a:pPr>
            <a:r>
              <a:rPr lang="en-US" dirty="0"/>
              <a:t>						</a:t>
            </a:r>
          </a:p>
          <a:p>
            <a:pPr marL="0" indent="0">
              <a:buNone/>
            </a:pPr>
            <a:endParaRPr lang="en-US" dirty="0"/>
          </a:p>
          <a:p>
            <a:pPr marL="0" indent="0">
              <a:buNone/>
            </a:pPr>
            <a:endParaRPr lang="en-US" dirty="0"/>
          </a:p>
        </p:txBody>
      </p:sp>
      <p:pic>
        <p:nvPicPr>
          <p:cNvPr id="6" name="Picture 5">
            <a:extLst>
              <a:ext uri="{FF2B5EF4-FFF2-40B4-BE49-F238E27FC236}">
                <a16:creationId xmlns:a16="http://schemas.microsoft.com/office/drawing/2014/main" id="{0CC70B35-EFDC-4132-B980-4952D44BDAD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724400" y="-1488147"/>
            <a:ext cx="4953000" cy="4195481"/>
          </a:xfrm>
          <a:prstGeom prst="rect">
            <a:avLst/>
          </a:prstGeom>
        </p:spPr>
      </p:pic>
    </p:spTree>
    <p:extLst>
      <p:ext uri="{BB962C8B-B14F-4D97-AF65-F5344CB8AC3E}">
        <p14:creationId xmlns:p14="http://schemas.microsoft.com/office/powerpoint/2010/main" val="308706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r>
              <a:rPr lang="en-US" dirty="0"/>
              <a:t>SATURN</a:t>
            </a:r>
          </a:p>
        </p:txBody>
      </p:sp>
      <p:sp>
        <p:nvSpPr>
          <p:cNvPr id="3" name="Content Placeholder 2"/>
          <p:cNvSpPr>
            <a:spLocks noGrp="1"/>
          </p:cNvSpPr>
          <p:nvPr>
            <p:ph idx="1"/>
          </p:nvPr>
        </p:nvSpPr>
        <p:spPr/>
        <p:txBody>
          <a:bodyPr/>
          <a:lstStyle/>
          <a:p>
            <a:r>
              <a:rPr lang="en-US" dirty="0"/>
              <a:t>This is a multi-center, pragmatic, prospective, randomized, open-label, and blinded end-point assessment (PROBE) clinical trial. To determine the effects of continuation vs. discontinuation of statins on the risk of ICH recurrence</a:t>
            </a:r>
          </a:p>
          <a:p>
            <a:r>
              <a:rPr lang="en-US" dirty="0"/>
              <a:t>1,456 subjects </a:t>
            </a:r>
          </a:p>
          <a:p>
            <a:r>
              <a:rPr lang="en-US" dirty="0"/>
              <a:t>Number of sites: 140, US and Canada</a:t>
            </a:r>
          </a:p>
          <a:p>
            <a:r>
              <a:rPr lang="en-US" dirty="0"/>
              <a:t>Participant duration: 24 months</a:t>
            </a:r>
          </a:p>
        </p:txBody>
      </p:sp>
      <p:pic>
        <p:nvPicPr>
          <p:cNvPr id="5" name="Picture 4">
            <a:extLst>
              <a:ext uri="{FF2B5EF4-FFF2-40B4-BE49-F238E27FC236}">
                <a16:creationId xmlns:a16="http://schemas.microsoft.com/office/drawing/2014/main" id="{3F8E34AA-207B-47E1-B424-04BB37709D89}"/>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724400" y="-1488147"/>
            <a:ext cx="4953000" cy="4195481"/>
          </a:xfrm>
          <a:prstGeom prst="rect">
            <a:avLst/>
          </a:prstGeom>
        </p:spPr>
      </p:pic>
    </p:spTree>
    <p:extLst>
      <p:ext uri="{BB962C8B-B14F-4D97-AF65-F5344CB8AC3E}">
        <p14:creationId xmlns:p14="http://schemas.microsoft.com/office/powerpoint/2010/main" val="1008209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r>
              <a:rPr lang="en-US" dirty="0"/>
              <a:t>SATURN</a:t>
            </a:r>
          </a:p>
        </p:txBody>
      </p:sp>
      <p:sp>
        <p:nvSpPr>
          <p:cNvPr id="3" name="Content Placeholder 2"/>
          <p:cNvSpPr>
            <a:spLocks noGrp="1"/>
          </p:cNvSpPr>
          <p:nvPr>
            <p:ph idx="1"/>
          </p:nvPr>
        </p:nvSpPr>
        <p:spPr/>
        <p:txBody>
          <a:bodyPr/>
          <a:lstStyle/>
          <a:p>
            <a:r>
              <a:rPr lang="en-US" dirty="0"/>
              <a:t>Upcoming Events:</a:t>
            </a:r>
          </a:p>
          <a:p>
            <a:pPr lvl="1"/>
            <a:r>
              <a:rPr lang="en-US" dirty="0"/>
              <a:t>Pending NOA</a:t>
            </a:r>
          </a:p>
          <a:p>
            <a:pPr lvl="1"/>
            <a:r>
              <a:rPr lang="en-US" dirty="0"/>
              <a:t>Collecting Site contact information from RCCs</a:t>
            </a:r>
          </a:p>
          <a:p>
            <a:pPr lvl="2"/>
            <a:r>
              <a:rPr lang="en-US" dirty="0"/>
              <a:t>***Thank You to RCCs who have responded</a:t>
            </a:r>
          </a:p>
          <a:p>
            <a:pPr lvl="2"/>
            <a:r>
              <a:rPr lang="en-US" dirty="0"/>
              <a:t>***Reminder to RCCs who have not yet responded to please do so ASAP</a:t>
            </a:r>
          </a:p>
          <a:p>
            <a:pPr lvl="1"/>
            <a:r>
              <a:rPr lang="en-US" dirty="0"/>
              <a:t>Summer 2019: Site Selection Finalized, CTA and IRB packet distribution</a:t>
            </a:r>
          </a:p>
        </p:txBody>
      </p:sp>
      <p:pic>
        <p:nvPicPr>
          <p:cNvPr id="5" name="Picture 4">
            <a:extLst>
              <a:ext uri="{FF2B5EF4-FFF2-40B4-BE49-F238E27FC236}">
                <a16:creationId xmlns:a16="http://schemas.microsoft.com/office/drawing/2014/main" id="{174E2540-7919-417D-B225-B2BD959AB22D}"/>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724400" y="-1488147"/>
            <a:ext cx="4953000" cy="4195481"/>
          </a:xfrm>
          <a:prstGeom prst="rect">
            <a:avLst/>
          </a:prstGeom>
        </p:spPr>
      </p:pic>
    </p:spTree>
    <p:extLst>
      <p:ext uri="{BB962C8B-B14F-4D97-AF65-F5344CB8AC3E}">
        <p14:creationId xmlns:p14="http://schemas.microsoft.com/office/powerpoint/2010/main" val="3100683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r>
              <a:rPr lang="en-US" dirty="0" smtClean="0"/>
              <a:t>ASPIRE</a:t>
            </a:r>
            <a:endParaRPr lang="en-US" dirty="0"/>
          </a:p>
        </p:txBody>
      </p:sp>
      <p:sp>
        <p:nvSpPr>
          <p:cNvPr id="3" name="Content Placeholder 2"/>
          <p:cNvSpPr>
            <a:spLocks noGrp="1"/>
          </p:cNvSpPr>
          <p:nvPr>
            <p:ph idx="1"/>
          </p:nvPr>
        </p:nvSpPr>
        <p:spPr/>
        <p:txBody>
          <a:bodyPr/>
          <a:lstStyle/>
          <a:p>
            <a:pPr marL="0" indent="0">
              <a:buNone/>
            </a:pPr>
            <a:r>
              <a:rPr lang="en-US" dirty="0" smtClean="0"/>
              <a:t>Project </a:t>
            </a:r>
            <a:r>
              <a:rPr lang="en-US" dirty="0"/>
              <a:t>Managers: </a:t>
            </a:r>
            <a:r>
              <a:rPr lang="en-US" dirty="0" smtClean="0"/>
              <a:t>     Catherine Viscoli, PhD</a:t>
            </a:r>
          </a:p>
          <a:p>
            <a:pPr marL="0" indent="0">
              <a:buNone/>
            </a:pPr>
            <a:r>
              <a:rPr lang="en-US" dirty="0"/>
              <a:t>	</a:t>
            </a:r>
            <a:r>
              <a:rPr lang="en-US" dirty="0" smtClean="0"/>
              <a:t>				</a:t>
            </a:r>
            <a:r>
              <a:rPr lang="en-US" dirty="0"/>
              <a:t> </a:t>
            </a:r>
            <a:r>
              <a:rPr lang="en-US" dirty="0" smtClean="0"/>
              <a:t>     Laura Benken, MBA, BS, CCRP</a:t>
            </a:r>
            <a:endParaRPr lang="en-US" dirty="0"/>
          </a:p>
          <a:p>
            <a:pPr marL="0" indent="0">
              <a:buNone/>
            </a:pPr>
            <a:endParaRPr lang="en-US" dirty="0"/>
          </a:p>
          <a:p>
            <a:pPr marL="0" indent="0">
              <a:buNone/>
            </a:pPr>
            <a:r>
              <a:rPr lang="en-US" dirty="0"/>
              <a:t> Study Investigators: 	</a:t>
            </a:r>
            <a:r>
              <a:rPr lang="en-US" dirty="0" smtClean="0"/>
              <a:t>Kevin Sheth, MD</a:t>
            </a:r>
          </a:p>
          <a:p>
            <a:pPr marL="0" indent="0">
              <a:buNone/>
            </a:pPr>
            <a:r>
              <a:rPr lang="en-US" dirty="0"/>
              <a:t>	</a:t>
            </a:r>
            <a:r>
              <a:rPr lang="en-US" dirty="0" smtClean="0"/>
              <a:t>					Hooman Kamel, MD</a:t>
            </a:r>
            <a:endParaRPr lang="en-US" dirty="0"/>
          </a:p>
          <a:p>
            <a:pPr marL="0" indent="0">
              <a:buNone/>
            </a:pPr>
            <a:endParaRPr lang="en-US" dirty="0"/>
          </a:p>
          <a:p>
            <a:pPr marL="0" indent="0">
              <a:buNone/>
            </a:pPr>
            <a:r>
              <a:rPr lang="en-US" dirty="0" smtClean="0"/>
              <a:t>Data </a:t>
            </a:r>
            <a:r>
              <a:rPr lang="en-US" dirty="0"/>
              <a:t>Managers:   </a:t>
            </a:r>
            <a:r>
              <a:rPr lang="en-US" dirty="0" err="1" smtClean="0"/>
              <a:t>Teldon</a:t>
            </a:r>
            <a:r>
              <a:rPr lang="en-US" dirty="0" smtClean="0"/>
              <a:t> Alford</a:t>
            </a:r>
            <a:endParaRPr lang="en-US" dirty="0"/>
          </a:p>
          <a:p>
            <a:pPr marL="0" indent="0">
              <a:buNone/>
            </a:pPr>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96200" y="152400"/>
            <a:ext cx="712469" cy="832032"/>
          </a:xfrm>
          <a:prstGeom prst="rect">
            <a:avLst/>
          </a:prstGeom>
        </p:spPr>
      </p:pic>
    </p:spTree>
    <p:extLst>
      <p:ext uri="{BB962C8B-B14F-4D97-AF65-F5344CB8AC3E}">
        <p14:creationId xmlns:p14="http://schemas.microsoft.com/office/powerpoint/2010/main" val="2796417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r>
              <a:rPr lang="en-US" dirty="0"/>
              <a:t>ASPIRE</a:t>
            </a:r>
          </a:p>
        </p:txBody>
      </p:sp>
      <p:sp>
        <p:nvSpPr>
          <p:cNvPr id="3" name="Content Placeholder 2"/>
          <p:cNvSpPr>
            <a:spLocks noGrp="1"/>
          </p:cNvSpPr>
          <p:nvPr>
            <p:ph idx="1"/>
          </p:nvPr>
        </p:nvSpPr>
        <p:spPr/>
        <p:txBody>
          <a:bodyPr/>
          <a:lstStyle/>
          <a:p>
            <a:r>
              <a:rPr lang="en-US" dirty="0"/>
              <a:t>R</a:t>
            </a:r>
            <a:r>
              <a:rPr lang="en-US" dirty="0" smtClean="0"/>
              <a:t>andomized</a:t>
            </a:r>
            <a:r>
              <a:rPr lang="en-US" dirty="0"/>
              <a:t>, double-blinded, phase 3 clinical trial designed to test the efficacy and safety of apixaban, compared with aspirin, in patients with a recent intracerebral hemorrhage (ICH) and high-risk non-</a:t>
            </a:r>
            <a:r>
              <a:rPr lang="en-US" dirty="0" err="1"/>
              <a:t>valvular</a:t>
            </a:r>
            <a:r>
              <a:rPr lang="en-US" dirty="0"/>
              <a:t> atrial fibrillation (AF</a:t>
            </a:r>
            <a:r>
              <a:rPr lang="en-US" dirty="0" smtClean="0"/>
              <a:t>)</a:t>
            </a:r>
          </a:p>
          <a:p>
            <a:r>
              <a:rPr lang="en-US" dirty="0"/>
              <a:t>700 patients 18-80 years old with high-risk non-</a:t>
            </a:r>
            <a:r>
              <a:rPr lang="en-US" dirty="0" err="1"/>
              <a:t>valvular</a:t>
            </a:r>
            <a:r>
              <a:rPr lang="en-US" dirty="0"/>
              <a:t> AF (CHA</a:t>
            </a:r>
            <a:r>
              <a:rPr lang="en-US" baseline="-25000" dirty="0"/>
              <a:t>2</a:t>
            </a:r>
            <a:r>
              <a:rPr lang="en-US" dirty="0"/>
              <a:t>DS</a:t>
            </a:r>
            <a:r>
              <a:rPr lang="en-US" baseline="-25000" dirty="0"/>
              <a:t>2</a:t>
            </a:r>
            <a:r>
              <a:rPr lang="en-US" dirty="0"/>
              <a:t>-VASc score ≥ 2) and a first-ever ICH 14-120 days before </a:t>
            </a:r>
            <a:r>
              <a:rPr lang="en-US" dirty="0" smtClean="0"/>
              <a:t>entry</a:t>
            </a:r>
            <a:endParaRPr lang="en-US" dirty="0"/>
          </a:p>
          <a:p>
            <a:r>
              <a:rPr lang="en-US" dirty="0" smtClean="0"/>
              <a:t>Number of sites: 125</a:t>
            </a:r>
          </a:p>
          <a:p>
            <a:r>
              <a:rPr lang="en-US" dirty="0" smtClean="0"/>
              <a:t>Participant duration: minimum of 1 year and maximum of 3 years</a:t>
            </a:r>
            <a:endParaRPr lang="en-US" dirty="0"/>
          </a:p>
        </p:txBody>
      </p:sp>
      <p:pic>
        <p:nvPicPr>
          <p:cNvPr id="4" name="Picture 3"/>
          <p:cNvPicPr>
            <a:picLocks noChangeAspect="1"/>
          </p:cNvPicPr>
          <p:nvPr/>
        </p:nvPicPr>
        <p:blipFill>
          <a:blip r:embed="rId2"/>
          <a:stretch>
            <a:fillRect/>
          </a:stretch>
        </p:blipFill>
        <p:spPr>
          <a:xfrm>
            <a:off x="7772400" y="228600"/>
            <a:ext cx="707197" cy="829128"/>
          </a:xfrm>
          <a:prstGeom prst="rect">
            <a:avLst/>
          </a:prstGeom>
        </p:spPr>
      </p:pic>
    </p:spTree>
    <p:extLst>
      <p:ext uri="{BB962C8B-B14F-4D97-AF65-F5344CB8AC3E}">
        <p14:creationId xmlns:p14="http://schemas.microsoft.com/office/powerpoint/2010/main" val="1953971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r>
              <a:rPr lang="en-US" dirty="0"/>
              <a:t>ASPIRE</a:t>
            </a:r>
          </a:p>
        </p:txBody>
      </p:sp>
      <p:sp>
        <p:nvSpPr>
          <p:cNvPr id="3" name="Content Placeholder 2"/>
          <p:cNvSpPr>
            <a:spLocks noGrp="1"/>
          </p:cNvSpPr>
          <p:nvPr>
            <p:ph idx="1"/>
          </p:nvPr>
        </p:nvSpPr>
        <p:spPr/>
        <p:txBody>
          <a:bodyPr/>
          <a:lstStyle/>
          <a:p>
            <a:r>
              <a:rPr lang="en-US" dirty="0" smtClean="0"/>
              <a:t>Upcoming Events:</a:t>
            </a:r>
          </a:p>
          <a:p>
            <a:pPr lvl="1"/>
            <a:r>
              <a:rPr lang="en-US" dirty="0" smtClean="0"/>
              <a:t>Welcome letter will be sent out this week</a:t>
            </a:r>
          </a:p>
          <a:p>
            <a:pPr lvl="1"/>
            <a:r>
              <a:rPr lang="en-US" dirty="0" smtClean="0"/>
              <a:t>Summer 2019: CTA and IRB packet distribution</a:t>
            </a:r>
            <a:endParaRPr lang="en-US" dirty="0"/>
          </a:p>
        </p:txBody>
      </p:sp>
      <p:pic>
        <p:nvPicPr>
          <p:cNvPr id="4" name="Picture 3"/>
          <p:cNvPicPr>
            <a:picLocks noChangeAspect="1"/>
          </p:cNvPicPr>
          <p:nvPr/>
        </p:nvPicPr>
        <p:blipFill>
          <a:blip r:embed="rId2"/>
          <a:stretch>
            <a:fillRect/>
          </a:stretch>
        </p:blipFill>
        <p:spPr>
          <a:xfrm>
            <a:off x="7772400" y="228600"/>
            <a:ext cx="707197" cy="829128"/>
          </a:xfrm>
          <a:prstGeom prst="rect">
            <a:avLst/>
          </a:prstGeom>
        </p:spPr>
      </p:pic>
    </p:spTree>
    <p:extLst>
      <p:ext uri="{BB962C8B-B14F-4D97-AF65-F5344CB8AC3E}">
        <p14:creationId xmlns:p14="http://schemas.microsoft.com/office/powerpoint/2010/main" val="6364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Project Updates</a:t>
            </a:r>
            <a:br>
              <a:rPr lang="en-US" smtClean="0"/>
            </a:br>
            <a:r>
              <a:rPr lang="en-US" smtClean="0"/>
              <a:t>CREST-2</a:t>
            </a:r>
            <a:endParaRPr lang="en-US" dirty="0"/>
          </a:p>
        </p:txBody>
      </p:sp>
      <p:sp>
        <p:nvSpPr>
          <p:cNvPr id="3" name="Content Placeholder 2"/>
          <p:cNvSpPr>
            <a:spLocks noGrp="1"/>
          </p:cNvSpPr>
          <p:nvPr>
            <p:ph idx="1"/>
          </p:nvPr>
        </p:nvSpPr>
        <p:spPr/>
        <p:txBody>
          <a:bodyPr/>
          <a:lstStyle/>
          <a:p>
            <a:endParaRPr lang="en-US" dirty="0" smtClean="0"/>
          </a:p>
          <a:p>
            <a:r>
              <a:rPr lang="en-US" dirty="0" smtClean="0"/>
              <a:t>Study Project Manager:  Kassondra Guzman, BS</a:t>
            </a:r>
          </a:p>
          <a:p>
            <a:pPr marL="0" indent="0">
              <a:buNone/>
            </a:pPr>
            <a:r>
              <a:rPr lang="en-US" dirty="0" smtClean="0"/>
              <a:t>     </a:t>
            </a:r>
          </a:p>
          <a:p>
            <a:r>
              <a:rPr lang="en-US" dirty="0" smtClean="0"/>
              <a:t> Study Investigators:   Tom </a:t>
            </a:r>
            <a:r>
              <a:rPr lang="en-US" dirty="0" err="1" smtClean="0"/>
              <a:t>Brott</a:t>
            </a:r>
            <a:r>
              <a:rPr lang="en-US" dirty="0" smtClean="0"/>
              <a:t>, MD</a:t>
            </a:r>
          </a:p>
          <a:p>
            <a:pPr marL="0" indent="0">
              <a:buNone/>
            </a:pPr>
            <a:r>
              <a:rPr lang="en-US" dirty="0" smtClean="0"/>
              <a:t>					         James </a:t>
            </a:r>
            <a:r>
              <a:rPr lang="en-US" dirty="0" err="1" smtClean="0"/>
              <a:t>Meschia</a:t>
            </a:r>
            <a:r>
              <a:rPr lang="en-US" dirty="0" smtClean="0"/>
              <a:t>, MD</a:t>
            </a:r>
          </a:p>
          <a:p>
            <a:pPr marL="0" indent="0">
              <a:buNone/>
            </a:pPr>
            <a:r>
              <a:rPr lang="en-US" dirty="0" smtClean="0"/>
              <a:t>	</a:t>
            </a:r>
          </a:p>
          <a:p>
            <a:r>
              <a:rPr lang="en-US" dirty="0" smtClean="0"/>
              <a:t>Data Managers:        University of Alabama  </a:t>
            </a:r>
          </a:p>
        </p:txBody>
      </p:sp>
      <p:pic>
        <p:nvPicPr>
          <p:cNvPr id="5" name="Picture 4"/>
          <p:cNvPicPr>
            <a:picLocks noChangeAspect="1"/>
          </p:cNvPicPr>
          <p:nvPr/>
        </p:nvPicPr>
        <p:blipFill>
          <a:blip r:embed="rId2"/>
          <a:stretch>
            <a:fillRect/>
          </a:stretch>
        </p:blipFill>
        <p:spPr>
          <a:xfrm>
            <a:off x="7772400" y="228600"/>
            <a:ext cx="626077" cy="762000"/>
          </a:xfrm>
          <a:prstGeom prst="rect">
            <a:avLst/>
          </a:prstGeom>
        </p:spPr>
      </p:pic>
    </p:spTree>
    <p:extLst>
      <p:ext uri="{BB962C8B-B14F-4D97-AF65-F5344CB8AC3E}">
        <p14:creationId xmlns:p14="http://schemas.microsoft.com/office/powerpoint/2010/main" val="13071365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NCC/NINDS </a:t>
            </a:r>
            <a:r>
              <a:rPr lang="en-US" sz="3600" dirty="0" smtClean="0"/>
              <a:t>Updates</a:t>
            </a:r>
            <a:r>
              <a:rPr lang="en-US" dirty="0" smtClean="0"/>
              <a:t/>
            </a:r>
            <a:br>
              <a:rPr lang="en-US" dirty="0" smtClean="0"/>
            </a:br>
            <a:endParaRPr lang="en-US" dirty="0"/>
          </a:p>
        </p:txBody>
      </p:sp>
      <p:sp>
        <p:nvSpPr>
          <p:cNvPr id="3" name="Content Placeholder 2"/>
          <p:cNvSpPr>
            <a:spLocks noGrp="1"/>
          </p:cNvSpPr>
          <p:nvPr>
            <p:ph idx="1"/>
          </p:nvPr>
        </p:nvSpPr>
        <p:spPr>
          <a:xfrm>
            <a:off x="0" y="2057400"/>
            <a:ext cx="9144000" cy="4800600"/>
          </a:xfrm>
        </p:spPr>
        <p:txBody>
          <a:bodyPr>
            <a:normAutofit fontScale="47500" lnSpcReduction="20000"/>
          </a:bodyPr>
          <a:lstStyle/>
          <a:p>
            <a:pPr marL="0" indent="0" algn="ctr">
              <a:buNone/>
            </a:pPr>
            <a:endParaRPr lang="en-US" sz="2000" b="1" u="sng" dirty="0" smtClean="0">
              <a:solidFill>
                <a:schemeClr val="tx1"/>
              </a:solidFill>
            </a:endParaRPr>
          </a:p>
          <a:p>
            <a:pPr marL="0" indent="0" algn="ctr">
              <a:buNone/>
            </a:pPr>
            <a:r>
              <a:rPr lang="en-US" sz="2900" b="1" u="sng" dirty="0" smtClean="0">
                <a:solidFill>
                  <a:schemeClr val="tx1"/>
                </a:solidFill>
              </a:rPr>
              <a:t>The National Coordinating Center </a:t>
            </a:r>
          </a:p>
          <a:p>
            <a:pPr marL="0" indent="0" algn="ctr">
              <a:spcBef>
                <a:spcPts val="0"/>
              </a:spcBef>
              <a:buNone/>
            </a:pPr>
            <a:r>
              <a:rPr lang="en-US" sz="2900" dirty="0" smtClean="0">
                <a:solidFill>
                  <a:schemeClr val="tx1"/>
                </a:solidFill>
              </a:rPr>
              <a:t>	</a:t>
            </a:r>
          </a:p>
          <a:p>
            <a:pPr marL="0" indent="0" algn="ctr">
              <a:spcBef>
                <a:spcPts val="0"/>
              </a:spcBef>
              <a:buNone/>
            </a:pPr>
            <a:r>
              <a:rPr lang="en-US" sz="2900" dirty="0" smtClean="0">
                <a:solidFill>
                  <a:schemeClr val="tx1"/>
                </a:solidFill>
              </a:rPr>
              <a:t>		</a:t>
            </a:r>
          </a:p>
          <a:p>
            <a:pPr marL="0" indent="0">
              <a:buNone/>
            </a:pPr>
            <a:r>
              <a:rPr lang="en-US" sz="2900" dirty="0" smtClean="0"/>
              <a:t>         			Joe </a:t>
            </a:r>
            <a:r>
              <a:rPr lang="en-US" sz="3400" dirty="0" smtClean="0"/>
              <a:t>Broderick, MPI   		</a:t>
            </a:r>
            <a:r>
              <a:rPr lang="en-US" sz="3400" dirty="0"/>
              <a:t> </a:t>
            </a:r>
            <a:r>
              <a:rPr lang="en-US" sz="3400" dirty="0" smtClean="0"/>
              <a:t>      Pooja Khatri, MPI 				</a:t>
            </a:r>
            <a:r>
              <a:rPr lang="en-US" sz="3400" dirty="0" smtClean="0">
                <a:solidFill>
                  <a:schemeClr val="tx1"/>
                </a:solidFill>
              </a:rPr>
              <a:t>	</a:t>
            </a:r>
          </a:p>
          <a:p>
            <a:pPr marL="0" indent="0">
              <a:buNone/>
            </a:pPr>
            <a:r>
              <a:rPr lang="en-US" sz="3400" dirty="0" smtClean="0">
                <a:solidFill>
                  <a:schemeClr val="tx1"/>
                </a:solidFill>
              </a:rPr>
              <a:t>         		Jamey Frasure, Director	</a:t>
            </a:r>
            <a:r>
              <a:rPr lang="en-US" sz="3400" dirty="0"/>
              <a:t> </a:t>
            </a:r>
            <a:r>
              <a:rPr lang="en-US" sz="3400" dirty="0" smtClean="0"/>
              <a:t>     Teresa Murrell-Bohn, Sr. Project Manager </a:t>
            </a:r>
          </a:p>
          <a:p>
            <a:pPr marL="0" indent="0">
              <a:buNone/>
            </a:pPr>
            <a:r>
              <a:rPr lang="en-US" sz="3400" dirty="0" smtClean="0"/>
              <a:t>             		Jeanne Sester, Ed </a:t>
            </a:r>
            <a:r>
              <a:rPr lang="en-US" sz="3400" dirty="0" err="1" smtClean="0"/>
              <a:t>Coord</a:t>
            </a:r>
            <a:r>
              <a:rPr lang="en-US" sz="3400" dirty="0" smtClean="0"/>
              <a:t>	</a:t>
            </a:r>
            <a:r>
              <a:rPr lang="en-US" sz="3400" dirty="0"/>
              <a:t> </a:t>
            </a:r>
            <a:r>
              <a:rPr lang="en-US" sz="3400" dirty="0" smtClean="0"/>
              <a:t>      Rose Beckmann, Administration</a:t>
            </a:r>
          </a:p>
          <a:p>
            <a:pPr marL="0" indent="0">
              <a:buNone/>
            </a:pPr>
            <a:r>
              <a:rPr lang="en-US" sz="3400" dirty="0" smtClean="0"/>
              <a:t>			Emily Stinson, Regulatory</a:t>
            </a:r>
            <a:r>
              <a:rPr lang="en-US" sz="3400" dirty="0" smtClean="0">
                <a:solidFill>
                  <a:schemeClr val="tx1"/>
                </a:solidFill>
              </a:rPr>
              <a:t>	</a:t>
            </a:r>
            <a:r>
              <a:rPr lang="en-US" sz="3400" dirty="0"/>
              <a:t> </a:t>
            </a:r>
            <a:r>
              <a:rPr lang="en-US" sz="3400" dirty="0" smtClean="0"/>
              <a:t>     Jen Golan, Regulatory</a:t>
            </a:r>
            <a:endParaRPr lang="en-US" sz="3400" dirty="0" smtClean="0">
              <a:solidFill>
                <a:schemeClr val="tx1"/>
              </a:solidFill>
            </a:endParaRPr>
          </a:p>
          <a:p>
            <a:pPr marL="0" indent="0">
              <a:buNone/>
            </a:pPr>
            <a:r>
              <a:rPr lang="en-US" sz="3400" dirty="0" smtClean="0">
                <a:solidFill>
                  <a:schemeClr val="tx1"/>
                </a:solidFill>
              </a:rPr>
              <a:t>			Diane Sparks, Contracts	</a:t>
            </a:r>
            <a:r>
              <a:rPr lang="en-US" sz="3400" dirty="0"/>
              <a:t> </a:t>
            </a:r>
            <a:r>
              <a:rPr lang="en-US" sz="3400" dirty="0" smtClean="0"/>
              <a:t>     Wren Hanson, Contracts </a:t>
            </a:r>
            <a:r>
              <a:rPr lang="en-US" sz="3400" dirty="0" smtClean="0">
                <a:solidFill>
                  <a:schemeClr val="tx1"/>
                </a:solidFill>
              </a:rPr>
              <a:t>	</a:t>
            </a:r>
          </a:p>
          <a:p>
            <a:pPr marL="0" indent="0">
              <a:buNone/>
            </a:pPr>
            <a:r>
              <a:rPr lang="en-US" sz="3400" dirty="0" smtClean="0"/>
              <a:t>			Mary Ann Harty, Finances	</a:t>
            </a:r>
            <a:r>
              <a:rPr lang="en-US" sz="3400" dirty="0"/>
              <a:t> </a:t>
            </a:r>
            <a:r>
              <a:rPr lang="en-US" sz="3400" dirty="0" smtClean="0"/>
              <a:t>     StrokeNet Central Pharmacy</a:t>
            </a:r>
          </a:p>
          <a:p>
            <a:pPr marL="0" indent="0">
              <a:buNone/>
            </a:pPr>
            <a:endParaRPr lang="en-US" sz="3400" dirty="0" smtClean="0">
              <a:solidFill>
                <a:schemeClr val="tx1"/>
              </a:solidFill>
            </a:endParaRPr>
          </a:p>
          <a:p>
            <a:pPr marL="0" indent="0">
              <a:buNone/>
            </a:pPr>
            <a:r>
              <a:rPr lang="en-US" sz="3400" dirty="0" smtClean="0"/>
              <a:t>		                                     		</a:t>
            </a:r>
            <a:r>
              <a:rPr lang="en-US" sz="3400" b="1" u="sng" dirty="0" smtClean="0"/>
              <a:t>The NINDS </a:t>
            </a:r>
          </a:p>
          <a:p>
            <a:pPr marL="0" indent="0">
              <a:buNone/>
            </a:pPr>
            <a:r>
              <a:rPr lang="en-US" sz="3400" dirty="0" smtClean="0"/>
              <a:t>							        Scott Janis</a:t>
            </a:r>
          </a:p>
          <a:p>
            <a:pPr marL="0" indent="0">
              <a:buNone/>
            </a:pPr>
            <a:r>
              <a:rPr lang="en-US" sz="3400" dirty="0" smtClean="0">
                <a:solidFill>
                  <a:schemeClr val="tx1"/>
                </a:solidFill>
              </a:rPr>
              <a:t>                                              	  </a:t>
            </a:r>
            <a:r>
              <a:rPr lang="en-US" sz="3400" dirty="0" smtClean="0"/>
              <a:t>           Joanna Vivalda</a:t>
            </a:r>
          </a:p>
          <a:p>
            <a:pPr marL="0" indent="0">
              <a:buNone/>
            </a:pPr>
            <a:r>
              <a:rPr lang="en-US" sz="2000" dirty="0" smtClean="0">
                <a:solidFill>
                  <a:schemeClr val="tx1"/>
                </a:solidFill>
              </a:rPr>
              <a:t>   		</a:t>
            </a:r>
          </a:p>
          <a:p>
            <a:pPr marL="0" indent="0">
              <a:buNone/>
            </a:pPr>
            <a:r>
              <a:rPr lang="en-US" dirty="0" smtClean="0"/>
              <a:t>							   </a:t>
            </a:r>
            <a:r>
              <a:rPr lang="en-US" sz="2000" dirty="0" smtClean="0">
                <a:solidFill>
                  <a:schemeClr val="tx1"/>
                </a:solidFill>
              </a:rPr>
              <a:t>	</a:t>
            </a:r>
            <a:r>
              <a:rPr lang="en-US" sz="1800" dirty="0" smtClean="0">
                <a:solidFill>
                  <a:schemeClr val="tx1">
                    <a:lumMod val="75000"/>
                    <a:lumOff val="25000"/>
                  </a:schemeClr>
                </a:solidFill>
              </a:rPr>
              <a:t>		</a:t>
            </a:r>
          </a:p>
          <a:p>
            <a:pPr marL="0" indent="0">
              <a:buNone/>
            </a:pPr>
            <a:endParaRPr lang="en-US" dirty="0" smtClean="0">
              <a:solidFill>
                <a:schemeClr val="tx1">
                  <a:lumMod val="75000"/>
                  <a:lumOff val="25000"/>
                </a:schemeClr>
              </a:solidFill>
            </a:endParaRPr>
          </a:p>
          <a:p>
            <a:endParaRPr lang="en-US" dirty="0"/>
          </a:p>
        </p:txBody>
      </p:sp>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048000" y="1230246"/>
            <a:ext cx="2933700" cy="618138"/>
          </a:xfrm>
          <a:prstGeom prst="rect">
            <a:avLst/>
          </a:prstGeom>
        </p:spPr>
      </p:pic>
    </p:spTree>
    <p:extLst>
      <p:ext uri="{BB962C8B-B14F-4D97-AF65-F5344CB8AC3E}">
        <p14:creationId xmlns:p14="http://schemas.microsoft.com/office/powerpoint/2010/main" val="6023374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Research Performance Progress Report (RPPR)</a:t>
            </a:r>
            <a:br>
              <a:rPr lang="en-US" dirty="0" smtClean="0"/>
            </a:br>
            <a:endParaRPr lang="en-US" dirty="0"/>
          </a:p>
        </p:txBody>
      </p:sp>
      <p:sp>
        <p:nvSpPr>
          <p:cNvPr id="3" name="Content Placeholder 2"/>
          <p:cNvSpPr>
            <a:spLocks noGrp="1"/>
          </p:cNvSpPr>
          <p:nvPr>
            <p:ph idx="1"/>
          </p:nvPr>
        </p:nvSpPr>
        <p:spPr>
          <a:xfrm>
            <a:off x="0" y="2286000"/>
            <a:ext cx="8987154" cy="3962406"/>
          </a:xfrm>
        </p:spPr>
        <p:txBody>
          <a:bodyPr/>
          <a:lstStyle/>
          <a:p>
            <a:r>
              <a:rPr lang="en-US" dirty="0" smtClean="0"/>
              <a:t>The non-competing application can be submitted using the Research Performance Progress Report (RPPR) format via the RPPR link in </a:t>
            </a:r>
            <a:r>
              <a:rPr lang="en-US" dirty="0" err="1" smtClean="0"/>
              <a:t>eRA</a:t>
            </a:r>
            <a:r>
              <a:rPr lang="en-US" dirty="0" smtClean="0"/>
              <a:t> Commons</a:t>
            </a:r>
          </a:p>
          <a:p>
            <a:r>
              <a:rPr lang="en-US" dirty="0" smtClean="0"/>
              <a:t>Instructions can be found in the RPPR User Guide</a:t>
            </a:r>
          </a:p>
          <a:p>
            <a:pPr lvl="1"/>
            <a:r>
              <a:rPr lang="en-US" dirty="0" smtClean="0">
                <a:hlinkClick r:id="rId2"/>
              </a:rPr>
              <a:t>https://grants.nih.gov/sites/default/files/rppr_instruction_guide.pdf</a:t>
            </a:r>
            <a:endParaRPr lang="en-US" dirty="0" smtClean="0"/>
          </a:p>
          <a:p>
            <a:r>
              <a:rPr lang="en-US" dirty="0" smtClean="0"/>
              <a:t>Work with your institutional grants management office</a:t>
            </a:r>
          </a:p>
          <a:p>
            <a:r>
              <a:rPr lang="en-US" dirty="0" smtClean="0"/>
              <a:t>Contact Joanna Vivalda with any questions</a:t>
            </a:r>
          </a:p>
          <a:p>
            <a:endParaRPr lang="en-US" dirty="0" smtClean="0"/>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15098" y="253041"/>
            <a:ext cx="2128902" cy="578023"/>
          </a:xfrm>
          <a:prstGeom prst="rect">
            <a:avLst/>
          </a:prstGeom>
        </p:spPr>
      </p:pic>
    </p:spTree>
    <p:extLst>
      <p:ext uri="{BB962C8B-B14F-4D97-AF65-F5344CB8AC3E}">
        <p14:creationId xmlns:p14="http://schemas.microsoft.com/office/powerpoint/2010/main" val="2763573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Data Management Center Updates</a:t>
            </a:r>
            <a:endParaRPr lang="en-US" dirty="0"/>
          </a:p>
        </p:txBody>
      </p:sp>
      <p:sp>
        <p:nvSpPr>
          <p:cNvPr id="3" name="Content Placeholder 2"/>
          <p:cNvSpPr>
            <a:spLocks noGrp="1"/>
          </p:cNvSpPr>
          <p:nvPr>
            <p:ph idx="1"/>
          </p:nvPr>
        </p:nvSpPr>
        <p:spPr>
          <a:xfrm>
            <a:off x="152400" y="2052925"/>
            <a:ext cx="7386954" cy="4195481"/>
          </a:xfrm>
        </p:spPr>
        <p:txBody>
          <a:bodyPr/>
          <a:lstStyle/>
          <a:p>
            <a:endParaRPr lang="en-US" dirty="0" smtClean="0"/>
          </a:p>
          <a:p>
            <a:r>
              <a:rPr lang="en-US" dirty="0" err="1" smtClean="0"/>
              <a:t>WebDCU</a:t>
            </a:r>
            <a:r>
              <a:rPr lang="en-US" dirty="0" smtClean="0"/>
              <a:t>™/NDMC Team:</a:t>
            </a:r>
          </a:p>
          <a:p>
            <a:r>
              <a:rPr lang="en-US" dirty="0" smtClean="0"/>
              <a:t>Yuko </a:t>
            </a:r>
            <a:r>
              <a:rPr lang="en-US" dirty="0" err="1" smtClean="0"/>
              <a:t>Palesch</a:t>
            </a:r>
            <a:r>
              <a:rPr lang="en-US" dirty="0" smtClean="0"/>
              <a:t>, MPI			</a:t>
            </a:r>
          </a:p>
          <a:p>
            <a:r>
              <a:rPr lang="en-US" dirty="0" err="1" smtClean="0"/>
              <a:t>Wenle</a:t>
            </a:r>
            <a:r>
              <a:rPr lang="en-US" dirty="0" smtClean="0"/>
              <a:t> Zhao, MPI</a:t>
            </a:r>
          </a:p>
          <a:p>
            <a:r>
              <a:rPr lang="en-US" dirty="0" smtClean="0"/>
              <a:t>Catherine Dillon, MS, Operations Manager</a:t>
            </a:r>
          </a:p>
          <a:p>
            <a:r>
              <a:rPr lang="en-US" dirty="0" smtClean="0"/>
              <a:t>Jessica Griffin, BS, CCRP, Project Manager</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015098" y="253041"/>
            <a:ext cx="2128902" cy="578023"/>
          </a:xfrm>
          <a:prstGeom prst="rect">
            <a:avLst/>
          </a:prstGeom>
        </p:spPr>
      </p:pic>
    </p:spTree>
    <p:extLst>
      <p:ext uri="{BB962C8B-B14F-4D97-AF65-F5344CB8AC3E}">
        <p14:creationId xmlns:p14="http://schemas.microsoft.com/office/powerpoint/2010/main" val="1370139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2018 Site Clinical Profile Annual Survey</a:t>
            </a:r>
            <a:endParaRPr lang="en-US" b="1" dirty="0"/>
          </a:p>
        </p:txBody>
      </p:sp>
      <p:sp>
        <p:nvSpPr>
          <p:cNvPr id="5" name="Content Placeholder 4"/>
          <p:cNvSpPr>
            <a:spLocks noGrp="1"/>
          </p:cNvSpPr>
          <p:nvPr>
            <p:ph idx="1"/>
          </p:nvPr>
        </p:nvSpPr>
        <p:spPr/>
        <p:txBody>
          <a:bodyPr>
            <a:normAutofit fontScale="92500" lnSpcReduction="10000"/>
          </a:bodyPr>
          <a:lstStyle/>
          <a:p>
            <a:pPr marL="0" indent="0" algn="ctr">
              <a:buNone/>
            </a:pPr>
            <a:r>
              <a:rPr lang="en-US" dirty="0"/>
              <a:t>The Site Clinical Profile Annual Survey for 2018 is now ready for data entry in WebDCU! </a:t>
            </a:r>
            <a:r>
              <a:rPr lang="en-US" dirty="0" smtClean="0"/>
              <a:t>Please </a:t>
            </a:r>
            <a:r>
              <a:rPr lang="en-US" dirty="0"/>
              <a:t>start working on completing this survey for each of the sites under your RCC. </a:t>
            </a:r>
            <a:endParaRPr lang="en-US" dirty="0" smtClean="0"/>
          </a:p>
          <a:p>
            <a:pPr marL="0" indent="0" algn="ctr">
              <a:buNone/>
            </a:pPr>
            <a:endParaRPr lang="en-US" dirty="0"/>
          </a:p>
          <a:p>
            <a:pPr marL="0" indent="0">
              <a:buNone/>
            </a:pPr>
            <a:r>
              <a:rPr lang="en-US" u="sng" dirty="0" smtClean="0"/>
              <a:t>Reminders</a:t>
            </a:r>
            <a:r>
              <a:rPr lang="en-US" dirty="0" smtClean="0"/>
              <a:t>:</a:t>
            </a:r>
          </a:p>
          <a:p>
            <a:r>
              <a:rPr lang="en-US" dirty="0" smtClean="0"/>
              <a:t>Data entered </a:t>
            </a:r>
            <a:r>
              <a:rPr lang="en-US" dirty="0"/>
              <a:t>on these surveys are used for feasibility and site selection purposes. </a:t>
            </a:r>
            <a:endParaRPr lang="en-US" dirty="0" smtClean="0"/>
          </a:p>
          <a:p>
            <a:r>
              <a:rPr lang="en-US" dirty="0" smtClean="0"/>
              <a:t>Data entered </a:t>
            </a:r>
            <a:r>
              <a:rPr lang="en-US" dirty="0"/>
              <a:t>on these surveys should be for the 2018 calendar year</a:t>
            </a:r>
            <a:r>
              <a:rPr lang="en-US" dirty="0" smtClean="0"/>
              <a:t>.</a:t>
            </a:r>
          </a:p>
          <a:p>
            <a:r>
              <a:rPr lang="en-US" dirty="0" smtClean="0"/>
              <a:t>2016 </a:t>
            </a:r>
            <a:r>
              <a:rPr lang="en-US" dirty="0"/>
              <a:t>survey is still available for viewing in WebDCU in case you need to refer back to what was entered for a site that year.</a:t>
            </a:r>
          </a:p>
          <a:p>
            <a:pPr marL="0" indent="0">
              <a:buNone/>
            </a:pPr>
            <a:endParaRPr lang="en-US" dirty="0"/>
          </a:p>
        </p:txBody>
      </p:sp>
    </p:spTree>
    <p:extLst>
      <p:ext uri="{BB962C8B-B14F-4D97-AF65-F5344CB8AC3E}">
        <p14:creationId xmlns:p14="http://schemas.microsoft.com/office/powerpoint/2010/main" val="10818751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Instructions for WebDCU™</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dirty="0"/>
              <a:t>From the StrokeNet main menu page in WebDCU, click on [Project Management] and then [Site Clinical Profile Annual Survey]</a:t>
            </a:r>
          </a:p>
          <a:p>
            <a:pPr lvl="0"/>
            <a:r>
              <a:rPr lang="en-US" dirty="0"/>
              <a:t>Click on the blue # link in the left hand column of the site and year (2018) that you want</a:t>
            </a:r>
          </a:p>
          <a:p>
            <a:pPr lvl="0"/>
            <a:r>
              <a:rPr lang="en-US" dirty="0"/>
              <a:t>Once on the survey page, click [Edit Record] in the upper right hand corner of the screen</a:t>
            </a:r>
          </a:p>
          <a:p>
            <a:pPr lvl="0"/>
            <a:r>
              <a:rPr lang="en-US" dirty="0"/>
              <a:t>Complete the survey and click [Save Record]. You are not required to enter all data at once.</a:t>
            </a:r>
          </a:p>
          <a:p>
            <a:pPr marL="0" indent="0">
              <a:buNone/>
            </a:pPr>
            <a:endParaRPr lang="en-US" dirty="0"/>
          </a:p>
          <a:p>
            <a:pPr marL="0" indent="0">
              <a:buNone/>
            </a:pPr>
            <a:r>
              <a:rPr lang="en-US" i="1" dirty="0"/>
              <a:t>If you have any questions or issues, please contact Jessica Griffin at </a:t>
            </a:r>
            <a:r>
              <a:rPr lang="en-US" i="1" u="sng" dirty="0">
                <a:hlinkClick r:id="rId2"/>
              </a:rPr>
              <a:t>simonsjl@musc.edu</a:t>
            </a:r>
            <a:r>
              <a:rPr lang="en-US" i="1" dirty="0"/>
              <a:t>. </a:t>
            </a:r>
          </a:p>
          <a:p>
            <a:endParaRPr lang="en-US" dirty="0"/>
          </a:p>
        </p:txBody>
      </p:sp>
    </p:spTree>
    <p:extLst>
      <p:ext uri="{BB962C8B-B14F-4D97-AF65-F5344CB8AC3E}">
        <p14:creationId xmlns:p14="http://schemas.microsoft.com/office/powerpoint/2010/main" val="3939491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CIRB Updates</a:t>
            </a:r>
            <a:endParaRPr lang="en-US" dirty="0"/>
          </a:p>
        </p:txBody>
      </p:sp>
      <p:sp>
        <p:nvSpPr>
          <p:cNvPr id="3" name="Content Placeholder 2"/>
          <p:cNvSpPr>
            <a:spLocks noGrp="1"/>
          </p:cNvSpPr>
          <p:nvPr>
            <p:ph idx="1"/>
          </p:nvPr>
        </p:nvSpPr>
        <p:spPr>
          <a:xfrm>
            <a:off x="0" y="2052925"/>
            <a:ext cx="9144000" cy="4195481"/>
          </a:xfrm>
        </p:spPr>
        <p:txBody>
          <a:bodyPr/>
          <a:lstStyle/>
          <a:p>
            <a:endParaRPr lang="en-US" dirty="0" smtClean="0"/>
          </a:p>
          <a:p>
            <a:r>
              <a:rPr lang="en-US" dirty="0" smtClean="0"/>
              <a:t>CIRB Team Members:  </a:t>
            </a:r>
          </a:p>
          <a:p>
            <a:endParaRPr lang="en-US" dirty="0" smtClean="0"/>
          </a:p>
          <a:p>
            <a:r>
              <a:rPr lang="en-US" dirty="0" smtClean="0"/>
              <a:t>Sue Roll, CIRB Liaison</a:t>
            </a:r>
          </a:p>
          <a:p>
            <a:r>
              <a:rPr lang="en-US" dirty="0" smtClean="0"/>
              <a:t>Keeley Hendrix, CIRB Coordinator</a:t>
            </a:r>
          </a:p>
          <a:p>
            <a:r>
              <a:rPr lang="en-US" dirty="0" smtClean="0"/>
              <a:t>Jo Ann </a:t>
            </a:r>
            <a:r>
              <a:rPr lang="en-US" dirty="0" err="1" smtClean="0"/>
              <a:t>Behrle</a:t>
            </a:r>
            <a:r>
              <a:rPr lang="en-US" dirty="0" smtClean="0"/>
              <a:t>, CIRB HPA</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015098" y="253041"/>
            <a:ext cx="2128902" cy="578023"/>
          </a:xfrm>
          <a:prstGeom prst="rect">
            <a:avLst/>
          </a:prstGeom>
        </p:spPr>
      </p:pic>
    </p:spTree>
    <p:extLst>
      <p:ext uri="{BB962C8B-B14F-4D97-AF65-F5344CB8AC3E}">
        <p14:creationId xmlns:p14="http://schemas.microsoft.com/office/powerpoint/2010/main" val="35328235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Roundtable Discussion</a:t>
            </a:r>
            <a:endParaRPr lang="en-US" dirty="0"/>
          </a:p>
        </p:txBody>
      </p:sp>
      <p:sp>
        <p:nvSpPr>
          <p:cNvPr id="3" name="Content Placeholder 2"/>
          <p:cNvSpPr>
            <a:spLocks noGrp="1"/>
          </p:cNvSpPr>
          <p:nvPr>
            <p:ph idx="1"/>
          </p:nvPr>
        </p:nvSpPr>
        <p:spPr>
          <a:xfrm>
            <a:off x="0" y="2052925"/>
            <a:ext cx="8915400" cy="4195481"/>
          </a:xfrm>
        </p:spPr>
        <p:txBody>
          <a:bodyPr>
            <a:normAutofit/>
          </a:bodyPr>
          <a:lstStyle/>
          <a:p>
            <a:r>
              <a:rPr lang="en-US" dirty="0" smtClean="0"/>
              <a:t>Today’s Roundtable Discussion: Streamlining the CTA Process.</a:t>
            </a:r>
          </a:p>
          <a:p>
            <a:endParaRPr lang="en-US" dirty="0" smtClean="0"/>
          </a:p>
          <a:p>
            <a:r>
              <a:rPr lang="en-US" dirty="0"/>
              <a:t>Karen Rapp, RN, BSN, CCRC</a:t>
            </a:r>
          </a:p>
          <a:p>
            <a:pPr marL="0" indent="0">
              <a:buNone/>
            </a:pPr>
            <a:r>
              <a:rPr lang="en-US" dirty="0"/>
              <a:t>Program Manager</a:t>
            </a:r>
          </a:p>
          <a:p>
            <a:pPr marL="0" indent="0">
              <a:buNone/>
            </a:pPr>
            <a:r>
              <a:rPr lang="en-US" dirty="0"/>
              <a:t>UCSD Stroke </a:t>
            </a:r>
            <a:r>
              <a:rPr lang="en-US" dirty="0" smtClean="0"/>
              <a:t>Center</a:t>
            </a:r>
          </a:p>
          <a:p>
            <a:pPr marL="0" indent="0">
              <a:buNone/>
            </a:pPr>
            <a:endParaRPr lang="en-US" dirty="0"/>
          </a:p>
          <a:p>
            <a:r>
              <a:rPr lang="en-US" b="1" dirty="0"/>
              <a:t>Chad Tremont, CCRP </a:t>
            </a:r>
            <a:endParaRPr lang="en-US" b="1" dirty="0" smtClean="0"/>
          </a:p>
          <a:p>
            <a:pPr marL="0" indent="0">
              <a:buNone/>
            </a:pPr>
            <a:r>
              <a:rPr lang="en-US" dirty="0"/>
              <a:t>P</a:t>
            </a:r>
            <a:r>
              <a:rPr lang="en-US" dirty="0" smtClean="0"/>
              <a:t>rogram Manager </a:t>
            </a:r>
          </a:p>
          <a:p>
            <a:pPr marL="0" indent="0">
              <a:buNone/>
            </a:pPr>
            <a:r>
              <a:rPr lang="en-US" dirty="0" smtClean="0"/>
              <a:t>UT </a:t>
            </a:r>
            <a:r>
              <a:rPr lang="en-US" dirty="0"/>
              <a:t>Health Institute for Stroke and Cerebrovascular Disease</a:t>
            </a:r>
          </a:p>
          <a:p>
            <a:pPr marL="0" indent="0">
              <a:buNone/>
            </a:pPr>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1207665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6620968" cy="1957982"/>
          </a:xfrm>
        </p:spPr>
        <p:txBody>
          <a:bodyPr/>
          <a:lstStyle/>
          <a:p>
            <a:r>
              <a:rPr lang="en-US" sz="3300" dirty="0"/>
              <a:t>Fast Tracking the CTA Process – Let’s Brainstorm!</a:t>
            </a:r>
          </a:p>
        </p:txBody>
      </p:sp>
      <p:sp>
        <p:nvSpPr>
          <p:cNvPr id="3" name="Subtitle 2"/>
          <p:cNvSpPr>
            <a:spLocks noGrp="1"/>
          </p:cNvSpPr>
          <p:nvPr>
            <p:ph type="subTitle" idx="1"/>
          </p:nvPr>
        </p:nvSpPr>
        <p:spPr/>
        <p:txBody>
          <a:bodyPr/>
          <a:lstStyle/>
          <a:p>
            <a:r>
              <a:rPr lang="en-US" dirty="0" smtClean="0"/>
              <a:t>Karen Rapp, RN, BSN, CCRC</a:t>
            </a:r>
          </a:p>
          <a:p>
            <a:r>
              <a:rPr lang="en-US" dirty="0" smtClean="0"/>
              <a:t>Program Manager – UCSD Stroke Center</a:t>
            </a:r>
            <a:endParaRPr lang="en-US" dirty="0"/>
          </a:p>
        </p:txBody>
      </p:sp>
    </p:spTree>
    <p:extLst>
      <p:ext uri="{BB962C8B-B14F-4D97-AF65-F5344CB8AC3E}">
        <p14:creationId xmlns:p14="http://schemas.microsoft.com/office/powerpoint/2010/main" val="17801101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Walking thru the process….</a:t>
            </a:r>
            <a:endParaRPr lang="en-US" dirty="0"/>
          </a:p>
        </p:txBody>
      </p:sp>
      <p:graphicFrame>
        <p:nvGraphicFramePr>
          <p:cNvPr id="4" name="Content Placeholder 3"/>
          <p:cNvGraphicFramePr>
            <a:graphicFrameLocks noGrp="1"/>
          </p:cNvGraphicFramePr>
          <p:nvPr>
            <p:ph idx="1"/>
            <p:extLst/>
          </p:nvPr>
        </p:nvGraphicFramePr>
        <p:xfrm>
          <a:off x="139967" y="2464061"/>
          <a:ext cx="6447234" cy="29110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ight Brace 2"/>
          <p:cNvSpPr/>
          <p:nvPr/>
        </p:nvSpPr>
        <p:spPr>
          <a:xfrm rot="16200000">
            <a:off x="1677479" y="1728726"/>
            <a:ext cx="734739" cy="2205409"/>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5" name="Right Brace 4"/>
          <p:cNvSpPr/>
          <p:nvPr/>
        </p:nvSpPr>
        <p:spPr>
          <a:xfrm rot="16200000">
            <a:off x="4331779" y="1748035"/>
            <a:ext cx="734739" cy="2205409"/>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6" name="TextBox 5"/>
          <p:cNvSpPr txBox="1"/>
          <p:nvPr/>
        </p:nvSpPr>
        <p:spPr>
          <a:xfrm>
            <a:off x="1023521" y="2155570"/>
            <a:ext cx="1821278" cy="507831"/>
          </a:xfrm>
          <a:prstGeom prst="rect">
            <a:avLst/>
          </a:prstGeom>
          <a:noFill/>
        </p:spPr>
        <p:txBody>
          <a:bodyPr wrap="square" rtlCol="0">
            <a:spAutoFit/>
          </a:bodyPr>
          <a:lstStyle/>
          <a:p>
            <a:r>
              <a:rPr lang="en-US" sz="1350" dirty="0"/>
              <a:t>Approximately 1 year</a:t>
            </a:r>
          </a:p>
        </p:txBody>
      </p:sp>
      <p:sp>
        <p:nvSpPr>
          <p:cNvPr id="7" name="TextBox 6"/>
          <p:cNvSpPr txBox="1"/>
          <p:nvPr/>
        </p:nvSpPr>
        <p:spPr>
          <a:xfrm>
            <a:off x="3596444" y="2155570"/>
            <a:ext cx="2176879" cy="507831"/>
          </a:xfrm>
          <a:prstGeom prst="rect">
            <a:avLst/>
          </a:prstGeom>
          <a:noFill/>
        </p:spPr>
        <p:txBody>
          <a:bodyPr wrap="square" rtlCol="0">
            <a:spAutoFit/>
          </a:bodyPr>
          <a:lstStyle/>
          <a:p>
            <a:r>
              <a:rPr lang="en-US" sz="1350" dirty="0"/>
              <a:t>Approximately 1-4 months</a:t>
            </a:r>
          </a:p>
        </p:txBody>
      </p:sp>
      <p:grpSp>
        <p:nvGrpSpPr>
          <p:cNvPr id="8" name="Group 7"/>
          <p:cNvGrpSpPr/>
          <p:nvPr/>
        </p:nvGrpSpPr>
        <p:grpSpPr>
          <a:xfrm>
            <a:off x="6373011" y="3263410"/>
            <a:ext cx="468576" cy="362998"/>
            <a:chOff x="5365770" y="1056119"/>
            <a:chExt cx="624768" cy="483997"/>
          </a:xfrm>
        </p:grpSpPr>
        <p:sp>
          <p:nvSpPr>
            <p:cNvPr id="15" name="Right Arrow 14"/>
            <p:cNvSpPr/>
            <p:nvPr/>
          </p:nvSpPr>
          <p:spPr>
            <a:xfrm>
              <a:off x="5365770" y="1056119"/>
              <a:ext cx="624768" cy="483997"/>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6" name="Right Arrow 4"/>
            <p:cNvSpPr/>
            <p:nvPr/>
          </p:nvSpPr>
          <p:spPr>
            <a:xfrm>
              <a:off x="5365770" y="1152918"/>
              <a:ext cx="479569" cy="2903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566738">
                <a:lnSpc>
                  <a:spcPct val="90000"/>
                </a:lnSpc>
                <a:spcBef>
                  <a:spcPct val="0"/>
                </a:spcBef>
                <a:spcAft>
                  <a:spcPct val="35000"/>
                </a:spcAft>
              </a:pPr>
              <a:endParaRPr lang="en-US" sz="1275"/>
            </a:p>
          </p:txBody>
        </p:sp>
      </p:grpSp>
      <p:grpSp>
        <p:nvGrpSpPr>
          <p:cNvPr id="9" name="Group 8"/>
          <p:cNvGrpSpPr/>
          <p:nvPr/>
        </p:nvGrpSpPr>
        <p:grpSpPr>
          <a:xfrm>
            <a:off x="7036091" y="3197459"/>
            <a:ext cx="1457994" cy="680400"/>
            <a:chOff x="6249877" y="995718"/>
            <a:chExt cx="1943992" cy="907200"/>
          </a:xfrm>
        </p:grpSpPr>
        <p:sp>
          <p:nvSpPr>
            <p:cNvPr id="13" name="Rounded Rectangle 12"/>
            <p:cNvSpPr/>
            <p:nvPr/>
          </p:nvSpPr>
          <p:spPr>
            <a:xfrm>
              <a:off x="6249877" y="995718"/>
              <a:ext cx="1943992" cy="90720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ounded Rectangle 6"/>
            <p:cNvSpPr/>
            <p:nvPr/>
          </p:nvSpPr>
          <p:spPr>
            <a:xfrm>
              <a:off x="6249877" y="995718"/>
              <a:ext cx="1943992"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2014" tIns="112014" rIns="112014" bIns="60008" numCol="1" spcCol="1270" anchor="t" anchorCtr="0">
              <a:noAutofit/>
            </a:bodyPr>
            <a:lstStyle/>
            <a:p>
              <a:pPr defTabSz="700088">
                <a:lnSpc>
                  <a:spcPct val="90000"/>
                </a:lnSpc>
                <a:spcBef>
                  <a:spcPct val="0"/>
                </a:spcBef>
                <a:spcAft>
                  <a:spcPct val="35000"/>
                </a:spcAft>
              </a:pPr>
              <a:r>
                <a:rPr lang="en-US" sz="1575" dirty="0"/>
                <a:t>Signed CTA</a:t>
              </a:r>
            </a:p>
          </p:txBody>
        </p:sp>
      </p:grpSp>
      <p:sp>
        <p:nvSpPr>
          <p:cNvPr id="17" name="Right Brace 16"/>
          <p:cNvSpPr/>
          <p:nvPr/>
        </p:nvSpPr>
        <p:spPr>
          <a:xfrm rot="16200000">
            <a:off x="6668722" y="1748035"/>
            <a:ext cx="734739" cy="2205409"/>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8" name="TextBox 17"/>
          <p:cNvSpPr txBox="1"/>
          <p:nvPr/>
        </p:nvSpPr>
        <p:spPr>
          <a:xfrm>
            <a:off x="5874584" y="2155571"/>
            <a:ext cx="2176879" cy="507831"/>
          </a:xfrm>
          <a:prstGeom prst="rect">
            <a:avLst/>
          </a:prstGeom>
          <a:noFill/>
        </p:spPr>
        <p:txBody>
          <a:bodyPr wrap="square" rtlCol="0">
            <a:spAutoFit/>
          </a:bodyPr>
          <a:lstStyle/>
          <a:p>
            <a:pPr algn="ctr"/>
            <a:r>
              <a:rPr lang="en-US" sz="1350" dirty="0"/>
              <a:t>Expectation is 20 – 30 business days</a:t>
            </a:r>
          </a:p>
        </p:txBody>
      </p:sp>
    </p:spTree>
    <p:extLst>
      <p:ext uri="{BB962C8B-B14F-4D97-AF65-F5344CB8AC3E}">
        <p14:creationId xmlns:p14="http://schemas.microsoft.com/office/powerpoint/2010/main" val="2188590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 Obstacles – What are they?</a:t>
            </a:r>
            <a:endParaRPr lang="en-US" dirty="0"/>
          </a:p>
        </p:txBody>
      </p:sp>
      <p:sp>
        <p:nvSpPr>
          <p:cNvPr id="3" name="Content Placeholder 2"/>
          <p:cNvSpPr>
            <a:spLocks noGrp="1"/>
          </p:cNvSpPr>
          <p:nvPr>
            <p:ph idx="1"/>
          </p:nvPr>
        </p:nvSpPr>
        <p:spPr>
          <a:xfrm>
            <a:off x="508001" y="1982393"/>
            <a:ext cx="6447501" cy="2910580"/>
          </a:xfrm>
        </p:spPr>
        <p:txBody>
          <a:bodyPr>
            <a:noAutofit/>
          </a:bodyPr>
          <a:lstStyle/>
          <a:p>
            <a:r>
              <a:rPr lang="en-US" sz="2100" dirty="0"/>
              <a:t>Contract office feels compelled to review and send revisions</a:t>
            </a:r>
          </a:p>
          <a:p>
            <a:pPr lvl="1"/>
            <a:r>
              <a:rPr lang="en-US" dirty="0"/>
              <a:t>Non-negotiable</a:t>
            </a:r>
          </a:p>
          <a:p>
            <a:r>
              <a:rPr lang="en-US" sz="2100" dirty="0"/>
              <a:t>Institutional policy – administrative budget analysis must be completed</a:t>
            </a:r>
          </a:p>
          <a:p>
            <a:pPr lvl="1"/>
            <a:r>
              <a:rPr lang="en-US" sz="1950" dirty="0"/>
              <a:t>NIH budget</a:t>
            </a:r>
          </a:p>
          <a:p>
            <a:r>
              <a:rPr lang="en-US" sz="2100" dirty="0"/>
              <a:t>Institutional policy – can’t release contract until IRB approval</a:t>
            </a:r>
          </a:p>
          <a:p>
            <a:pPr lvl="1"/>
            <a:r>
              <a:rPr lang="en-US" dirty="0"/>
              <a:t>Why?</a:t>
            </a:r>
          </a:p>
          <a:p>
            <a:pPr lvl="1"/>
            <a:endParaRPr lang="en-US" dirty="0"/>
          </a:p>
          <a:p>
            <a:pPr marL="342900" lvl="1" indent="0">
              <a:buNone/>
            </a:pPr>
            <a:endParaRPr lang="en-US" dirty="0"/>
          </a:p>
        </p:txBody>
      </p:sp>
    </p:spTree>
    <p:extLst>
      <p:ext uri="{BB962C8B-B14F-4D97-AF65-F5344CB8AC3E}">
        <p14:creationId xmlns:p14="http://schemas.microsoft.com/office/powerpoint/2010/main" val="2085615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66681" y="192095"/>
            <a:ext cx="5535090" cy="1400530"/>
          </a:xfrm>
        </p:spPr>
        <p:txBody>
          <a:bodyPr/>
          <a:lstStyle/>
          <a:p>
            <a:r>
              <a:rPr lang="en-US" dirty="0" smtClean="0"/>
              <a:t>CREST-2 Recruitment </a:t>
            </a:r>
            <a:endParaRPr lang="en-US" dirty="0"/>
          </a:p>
        </p:txBody>
      </p:sp>
      <p:sp>
        <p:nvSpPr>
          <p:cNvPr id="5" name="Content Placeholder 4"/>
          <p:cNvSpPr>
            <a:spLocks noGrp="1"/>
          </p:cNvSpPr>
          <p:nvPr>
            <p:ph idx="1"/>
          </p:nvPr>
        </p:nvSpPr>
        <p:spPr>
          <a:xfrm>
            <a:off x="419426" y="1657819"/>
            <a:ext cx="8229600" cy="4978364"/>
          </a:xfrm>
        </p:spPr>
        <p:txBody>
          <a:bodyPr/>
          <a:lstStyle/>
          <a:p>
            <a:r>
              <a:rPr lang="en-US" dirty="0" smtClean="0"/>
              <a:t>128 sites with at least one patient enrolled </a:t>
            </a:r>
          </a:p>
          <a:p>
            <a:r>
              <a:rPr lang="en-US" dirty="0" smtClean="0"/>
              <a:t>149 green-lighted sites </a:t>
            </a:r>
          </a:p>
          <a:p>
            <a:r>
              <a:rPr lang="en-US" dirty="0" smtClean="0"/>
              <a:t>1406 Overall </a:t>
            </a:r>
          </a:p>
          <a:p>
            <a:pPr lvl="1"/>
            <a:r>
              <a:rPr lang="en-US" dirty="0" smtClean="0"/>
              <a:t>740 CEA 668 CAS</a:t>
            </a:r>
            <a:endParaRPr lang="en-US" dirty="0"/>
          </a:p>
          <a:p>
            <a:r>
              <a:rPr lang="en-US" dirty="0" smtClean="0"/>
              <a:t>14 in May</a:t>
            </a:r>
          </a:p>
          <a:p>
            <a:pPr lvl="1"/>
            <a:r>
              <a:rPr lang="en-US" dirty="0" smtClean="0"/>
              <a:t>7 CEA 7 CAS</a:t>
            </a:r>
          </a:p>
        </p:txBody>
      </p:sp>
      <p:pic>
        <p:nvPicPr>
          <p:cNvPr id="6" name="Picture 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19426" y="76200"/>
            <a:ext cx="1203282" cy="1447800"/>
          </a:xfrm>
          <a:prstGeom prst="rect">
            <a:avLst/>
          </a:prstGeom>
        </p:spPr>
      </p:pic>
      <p:grpSp>
        <p:nvGrpSpPr>
          <p:cNvPr id="7" name="Group 6"/>
          <p:cNvGrpSpPr/>
          <p:nvPr/>
        </p:nvGrpSpPr>
        <p:grpSpPr>
          <a:xfrm>
            <a:off x="241195" y="5638800"/>
            <a:ext cx="8698542" cy="997383"/>
            <a:chOff x="26010695" y="15087316"/>
            <a:chExt cx="11334461" cy="1120416"/>
          </a:xfrm>
        </p:grpSpPr>
        <p:pic>
          <p:nvPicPr>
            <p:cNvPr id="9" name="Picture 2"/>
            <p:cNvPicPr>
              <a:picLocks noChangeAspect="1" noChangeArrowheads="1"/>
            </p:cNvPicPr>
            <p:nvPr/>
          </p:nvPicPr>
          <p:blipFill>
            <a:blip r:embed="rId3" cstate="email">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26010695" y="15087316"/>
              <a:ext cx="2032393" cy="99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a:blip r:embed="rId4" cstate="email">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5363865" y="15312570"/>
              <a:ext cx="1981291" cy="46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7"/>
            <p:cNvPicPr>
              <a:picLocks noChangeAspect="1" noChangeArrowheads="1"/>
            </p:cNvPicPr>
            <p:nvPr/>
          </p:nvPicPr>
          <p:blipFill>
            <a:blip r:embed="rId5" cstate="email">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1816035" y="15219646"/>
              <a:ext cx="3266153" cy="693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8"/>
            <p:cNvPicPr>
              <a:picLocks noChangeAspect="1" noChangeArrowheads="1"/>
            </p:cNvPicPr>
            <p:nvPr/>
          </p:nvPicPr>
          <p:blipFill rotWithShape="1">
            <a:blip r:embed="rId6" cstate="email">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r="71786"/>
            <a:stretch/>
          </p:blipFill>
          <p:spPr bwMode="auto">
            <a:xfrm>
              <a:off x="28205791" y="15312570"/>
              <a:ext cx="1939995" cy="742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9"/>
            <p:cNvPicPr>
              <a:picLocks noChangeAspect="1" noChangeArrowheads="1"/>
            </p:cNvPicPr>
            <p:nvPr/>
          </p:nvPicPr>
          <p:blipFill>
            <a:blip r:embed="rId7" cstate="email">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0489480" y="15281869"/>
              <a:ext cx="975023" cy="92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2048036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Office: Wants vs. Needs</a:t>
            </a:r>
            <a:endParaRPr lang="en-US" dirty="0"/>
          </a:p>
        </p:txBody>
      </p:sp>
      <p:sp>
        <p:nvSpPr>
          <p:cNvPr id="3" name="Content Placeholder 2"/>
          <p:cNvSpPr>
            <a:spLocks noGrp="1"/>
          </p:cNvSpPr>
          <p:nvPr>
            <p:ph idx="1"/>
          </p:nvPr>
        </p:nvSpPr>
        <p:spPr>
          <a:xfrm>
            <a:off x="508001" y="2020492"/>
            <a:ext cx="6447501" cy="2910580"/>
          </a:xfrm>
        </p:spPr>
        <p:txBody>
          <a:bodyPr/>
          <a:lstStyle/>
          <a:p>
            <a:endParaRPr lang="en-US" dirty="0" smtClean="0"/>
          </a:p>
          <a:p>
            <a:pPr marL="342900" lvl="1" indent="0">
              <a:buNone/>
            </a:pPr>
            <a:endParaRPr lang="en-US" dirty="0"/>
          </a:p>
        </p:txBody>
      </p:sp>
      <p:graphicFrame>
        <p:nvGraphicFramePr>
          <p:cNvPr id="4" name="Table 3"/>
          <p:cNvGraphicFramePr>
            <a:graphicFrameLocks noGrp="1"/>
          </p:cNvGraphicFramePr>
          <p:nvPr>
            <p:extLst/>
          </p:nvPr>
        </p:nvGraphicFramePr>
        <p:xfrm>
          <a:off x="859500" y="2020492"/>
          <a:ext cx="6671600" cy="3404865"/>
        </p:xfrm>
        <a:graphic>
          <a:graphicData uri="http://schemas.openxmlformats.org/drawingml/2006/table">
            <a:tbl>
              <a:tblPr firstRow="1" bandRow="1">
                <a:tableStyleId>{5C22544A-7EE6-4342-B048-85BDC9FD1C3A}</a:tableStyleId>
              </a:tblPr>
              <a:tblGrid>
                <a:gridCol w="3335800">
                  <a:extLst>
                    <a:ext uri="{9D8B030D-6E8A-4147-A177-3AD203B41FA5}">
                      <a16:colId xmlns:a16="http://schemas.microsoft.com/office/drawing/2014/main" val="20000"/>
                    </a:ext>
                  </a:extLst>
                </a:gridCol>
                <a:gridCol w="3335800">
                  <a:extLst>
                    <a:ext uri="{9D8B030D-6E8A-4147-A177-3AD203B41FA5}">
                      <a16:colId xmlns:a16="http://schemas.microsoft.com/office/drawing/2014/main" val="20001"/>
                    </a:ext>
                  </a:extLst>
                </a:gridCol>
              </a:tblGrid>
              <a:tr h="617220">
                <a:tc>
                  <a:txBody>
                    <a:bodyPr/>
                    <a:lstStyle/>
                    <a:p>
                      <a:r>
                        <a:rPr lang="en-US" sz="1800" dirty="0" smtClean="0"/>
                        <a:t>What</a:t>
                      </a:r>
                      <a:r>
                        <a:rPr lang="en-US" sz="1800" baseline="0" dirty="0" smtClean="0"/>
                        <a:t> documents do they want?</a:t>
                      </a:r>
                      <a:endParaRPr lang="en-US" sz="1800" dirty="0"/>
                    </a:p>
                  </a:txBody>
                  <a:tcPr marL="68580" marR="68580" marT="34290" marB="34290"/>
                </a:tc>
                <a:tc>
                  <a:txBody>
                    <a:bodyPr/>
                    <a:lstStyle/>
                    <a:p>
                      <a:r>
                        <a:rPr lang="en-US" sz="1800" dirty="0" smtClean="0"/>
                        <a:t>What is a potential compromise?</a:t>
                      </a:r>
                      <a:endParaRPr lang="en-US" sz="1800" dirty="0"/>
                    </a:p>
                  </a:txBody>
                  <a:tcPr marL="68580" marR="68580" marT="34290" marB="34290"/>
                </a:tc>
                <a:extLst>
                  <a:ext uri="{0D108BD9-81ED-4DB2-BD59-A6C34878D82A}">
                    <a16:rowId xmlns:a16="http://schemas.microsoft.com/office/drawing/2014/main" val="10000"/>
                  </a:ext>
                </a:extLst>
              </a:tr>
              <a:tr h="415797">
                <a:tc>
                  <a:txBody>
                    <a:bodyPr/>
                    <a:lstStyle/>
                    <a:p>
                      <a:r>
                        <a:rPr lang="en-US" sz="1400" dirty="0" smtClean="0"/>
                        <a:t>Protocol</a:t>
                      </a:r>
                      <a:endParaRPr lang="en-US" sz="1400" dirty="0"/>
                    </a:p>
                  </a:txBody>
                  <a:tcPr marL="68580" marR="68580" marT="34290" marB="34290"/>
                </a:tc>
                <a:tc>
                  <a:txBody>
                    <a:bodyPr/>
                    <a:lstStyle/>
                    <a:p>
                      <a:r>
                        <a:rPr lang="en-US" sz="1400" dirty="0" smtClean="0"/>
                        <a:t>Draft Protocol</a:t>
                      </a:r>
                      <a:endParaRPr lang="en-US" sz="1400" dirty="0"/>
                    </a:p>
                  </a:txBody>
                  <a:tcPr marL="68580" marR="68580" marT="34290" marB="34290"/>
                </a:tc>
                <a:extLst>
                  <a:ext uri="{0D108BD9-81ED-4DB2-BD59-A6C34878D82A}">
                    <a16:rowId xmlns:a16="http://schemas.microsoft.com/office/drawing/2014/main" val="10001"/>
                  </a:ext>
                </a:extLst>
              </a:tr>
              <a:tr h="415797">
                <a:tc>
                  <a:txBody>
                    <a:bodyPr/>
                    <a:lstStyle/>
                    <a:p>
                      <a:r>
                        <a:rPr lang="en-US" sz="1400" dirty="0" smtClean="0"/>
                        <a:t>Budget</a:t>
                      </a:r>
                      <a:endParaRPr lang="en-US" sz="1400" dirty="0"/>
                    </a:p>
                  </a:txBody>
                  <a:tcPr marL="68580" marR="68580" marT="34290" marB="34290"/>
                </a:tc>
                <a:tc>
                  <a:txBody>
                    <a:bodyPr/>
                    <a:lstStyle/>
                    <a:p>
                      <a:r>
                        <a:rPr lang="en-US" sz="1400" dirty="0" smtClean="0"/>
                        <a:t>Draft budget or total amount per </a:t>
                      </a:r>
                      <a:r>
                        <a:rPr lang="en-US" sz="1400" dirty="0" err="1" smtClean="0"/>
                        <a:t>pt</a:t>
                      </a:r>
                      <a:endParaRPr lang="en-US" sz="1400" dirty="0"/>
                    </a:p>
                  </a:txBody>
                  <a:tcPr marL="68580" marR="68580" marT="34290" marB="34290"/>
                </a:tc>
                <a:extLst>
                  <a:ext uri="{0D108BD9-81ED-4DB2-BD59-A6C34878D82A}">
                    <a16:rowId xmlns:a16="http://schemas.microsoft.com/office/drawing/2014/main" val="10002"/>
                  </a:ext>
                </a:extLst>
              </a:tr>
              <a:tr h="415797">
                <a:tc>
                  <a:txBody>
                    <a:bodyPr/>
                    <a:lstStyle/>
                    <a:p>
                      <a:r>
                        <a:rPr lang="en-US" sz="1400" dirty="0" smtClean="0"/>
                        <a:t>IRB</a:t>
                      </a:r>
                      <a:r>
                        <a:rPr lang="en-US" sz="1400" baseline="0" dirty="0" smtClean="0"/>
                        <a:t> Approval</a:t>
                      </a:r>
                      <a:endParaRPr lang="en-US" sz="1400" dirty="0"/>
                    </a:p>
                  </a:txBody>
                  <a:tcPr marL="68580" marR="68580" marT="34290" marB="34290"/>
                </a:tc>
                <a:tc>
                  <a:txBody>
                    <a:bodyPr/>
                    <a:lstStyle/>
                    <a:p>
                      <a:r>
                        <a:rPr lang="en-US" sz="1400" dirty="0" smtClean="0"/>
                        <a:t>CIRB</a:t>
                      </a:r>
                      <a:r>
                        <a:rPr lang="en-US" sz="1400" baseline="0" dirty="0" smtClean="0"/>
                        <a:t> approval of the Prime award</a:t>
                      </a:r>
                      <a:endParaRPr lang="en-US" sz="1400" dirty="0"/>
                    </a:p>
                  </a:txBody>
                  <a:tcPr marL="68580" marR="68580" marT="34290" marB="34290"/>
                </a:tc>
                <a:extLst>
                  <a:ext uri="{0D108BD9-81ED-4DB2-BD59-A6C34878D82A}">
                    <a16:rowId xmlns:a16="http://schemas.microsoft.com/office/drawing/2014/main" val="10003"/>
                  </a:ext>
                </a:extLst>
              </a:tr>
              <a:tr h="480060">
                <a:tc>
                  <a:txBody>
                    <a:bodyPr/>
                    <a:lstStyle/>
                    <a:p>
                      <a:r>
                        <a:rPr lang="en-US" sz="1400" dirty="0" smtClean="0"/>
                        <a:t>Informed Consent</a:t>
                      </a:r>
                      <a:endParaRPr lang="en-US" sz="1400" dirty="0"/>
                    </a:p>
                  </a:txBody>
                  <a:tcPr marL="68580" marR="68580" marT="34290" marB="34290"/>
                </a:tc>
                <a:tc>
                  <a:txBody>
                    <a:bodyPr/>
                    <a:lstStyle/>
                    <a:p>
                      <a:r>
                        <a:rPr lang="en-US" sz="1400" dirty="0" smtClean="0"/>
                        <a:t>CIRB</a:t>
                      </a:r>
                      <a:r>
                        <a:rPr lang="en-US" sz="1400" baseline="0" dirty="0" smtClean="0"/>
                        <a:t> approved Prime award Consent</a:t>
                      </a:r>
                    </a:p>
                    <a:p>
                      <a:r>
                        <a:rPr lang="en-US" sz="1400" baseline="0" dirty="0" smtClean="0"/>
                        <a:t>DRAFT Consent</a:t>
                      </a:r>
                      <a:endParaRPr lang="en-US" sz="1400" dirty="0"/>
                    </a:p>
                  </a:txBody>
                  <a:tcPr marL="68580" marR="68580" marT="34290" marB="34290"/>
                </a:tc>
                <a:extLst>
                  <a:ext uri="{0D108BD9-81ED-4DB2-BD59-A6C34878D82A}">
                    <a16:rowId xmlns:a16="http://schemas.microsoft.com/office/drawing/2014/main" val="10004"/>
                  </a:ext>
                </a:extLst>
              </a:tr>
              <a:tr h="415797">
                <a:tc>
                  <a:txBody>
                    <a:bodyPr/>
                    <a:lstStyle/>
                    <a:p>
                      <a:r>
                        <a:rPr lang="en-US" sz="1400" dirty="0" smtClean="0"/>
                        <a:t>Conflict of Interest</a:t>
                      </a:r>
                      <a:endParaRPr lang="en-US" sz="1400" dirty="0"/>
                    </a:p>
                  </a:txBody>
                  <a:tcPr marL="68580" marR="68580" marT="34290" marB="34290"/>
                </a:tc>
                <a:tc>
                  <a:txBody>
                    <a:bodyPr/>
                    <a:lstStyle/>
                    <a:p>
                      <a:r>
                        <a:rPr lang="en-US" sz="1400" dirty="0" smtClean="0"/>
                        <a:t>N/A</a:t>
                      </a:r>
                      <a:endParaRPr lang="en-US" sz="1400" dirty="0"/>
                    </a:p>
                  </a:txBody>
                  <a:tcPr marL="68580" marR="68580" marT="34290" marB="34290"/>
                </a:tc>
                <a:extLst>
                  <a:ext uri="{0D108BD9-81ED-4DB2-BD59-A6C34878D82A}">
                    <a16:rowId xmlns:a16="http://schemas.microsoft.com/office/drawing/2014/main" val="10005"/>
                  </a:ext>
                </a:extLst>
              </a:tr>
              <a:tr h="415797">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795274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Contract Fast Tracking</a:t>
            </a:r>
            <a:endParaRPr lang="en-US" dirty="0"/>
          </a:p>
        </p:txBody>
      </p:sp>
      <p:sp>
        <p:nvSpPr>
          <p:cNvPr id="3" name="Content Placeholder 2"/>
          <p:cNvSpPr>
            <a:spLocks noGrp="1"/>
          </p:cNvSpPr>
          <p:nvPr>
            <p:ph sz="half" idx="1"/>
          </p:nvPr>
        </p:nvSpPr>
        <p:spPr>
          <a:xfrm>
            <a:off x="508001" y="2083991"/>
            <a:ext cx="3138026" cy="2910579"/>
          </a:xfrm>
        </p:spPr>
        <p:txBody>
          <a:bodyPr>
            <a:normAutofit fontScale="77500" lnSpcReduction="20000"/>
          </a:bodyPr>
          <a:lstStyle/>
          <a:p>
            <a:pPr marL="0" indent="0">
              <a:buNone/>
            </a:pPr>
            <a:r>
              <a:rPr lang="en-US" sz="2100" dirty="0"/>
              <a:t>EXAMPLE SITE 1</a:t>
            </a:r>
          </a:p>
          <a:p>
            <a:r>
              <a:rPr lang="en-US" dirty="0" smtClean="0"/>
              <a:t>Administrative application completed</a:t>
            </a:r>
          </a:p>
          <a:p>
            <a:pPr lvl="1"/>
            <a:r>
              <a:rPr lang="en-US" dirty="0" smtClean="0"/>
              <a:t>Do the bulk of this prior to the CTA arriving</a:t>
            </a:r>
          </a:p>
          <a:p>
            <a:pPr lvl="1"/>
            <a:r>
              <a:rPr lang="en-US" dirty="0" smtClean="0"/>
              <a:t>Requires a local IRB# (not approval)</a:t>
            </a:r>
          </a:p>
          <a:p>
            <a:pPr lvl="1"/>
            <a:r>
              <a:rPr lang="en-US" dirty="0" smtClean="0"/>
              <a:t>Protocol or protocol synopsis</a:t>
            </a:r>
          </a:p>
          <a:p>
            <a:pPr indent="-214313"/>
            <a:r>
              <a:rPr lang="en-US" dirty="0" smtClean="0"/>
              <a:t>Conflict of Interest </a:t>
            </a:r>
          </a:p>
          <a:p>
            <a:pPr indent="-214313"/>
            <a:r>
              <a:rPr lang="en-US" dirty="0" smtClean="0"/>
              <a:t>Confirmation from PI “accepts terms of award and project period”</a:t>
            </a:r>
          </a:p>
          <a:p>
            <a:endParaRPr lang="en-US" dirty="0" smtClean="0"/>
          </a:p>
        </p:txBody>
      </p:sp>
      <p:sp>
        <p:nvSpPr>
          <p:cNvPr id="4" name="Content Placeholder 3"/>
          <p:cNvSpPr>
            <a:spLocks noGrp="1"/>
          </p:cNvSpPr>
          <p:nvPr>
            <p:ph sz="half" idx="2"/>
          </p:nvPr>
        </p:nvSpPr>
        <p:spPr>
          <a:xfrm>
            <a:off x="4096876" y="2083991"/>
            <a:ext cx="3138026" cy="2910580"/>
          </a:xfrm>
        </p:spPr>
        <p:txBody>
          <a:bodyPr>
            <a:normAutofit fontScale="77500" lnSpcReduction="20000"/>
          </a:bodyPr>
          <a:lstStyle/>
          <a:p>
            <a:pPr marL="0" indent="0">
              <a:buClr>
                <a:srgbClr val="90C226"/>
              </a:buClr>
              <a:buNone/>
            </a:pPr>
            <a:r>
              <a:rPr lang="en-US" sz="2100" dirty="0"/>
              <a:t>EXAMPLE SITE 2</a:t>
            </a:r>
          </a:p>
          <a:p>
            <a:r>
              <a:rPr lang="en-US" dirty="0" smtClean="0"/>
              <a:t>Protocol (or draft)</a:t>
            </a:r>
          </a:p>
          <a:p>
            <a:r>
              <a:rPr lang="en-US" dirty="0" smtClean="0"/>
              <a:t>Consent (or draft to review language to ensure it doesn’t conflict with bylaws of institution)</a:t>
            </a:r>
          </a:p>
          <a:p>
            <a:r>
              <a:rPr lang="en-US" dirty="0" smtClean="0"/>
              <a:t>Budget (or draft)</a:t>
            </a:r>
            <a:endParaRPr lang="en-US" dirty="0"/>
          </a:p>
        </p:txBody>
      </p:sp>
    </p:spTree>
    <p:extLst>
      <p:ext uri="{BB962C8B-B14F-4D97-AF65-F5344CB8AC3E}">
        <p14:creationId xmlns:p14="http://schemas.microsoft.com/office/powerpoint/2010/main" val="42730818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 PI got to do with it?</a:t>
            </a:r>
            <a:endParaRPr lang="en-US" dirty="0"/>
          </a:p>
        </p:txBody>
      </p:sp>
      <p:sp>
        <p:nvSpPr>
          <p:cNvPr id="3" name="Text Placeholder 2"/>
          <p:cNvSpPr>
            <a:spLocks noGrp="1"/>
          </p:cNvSpPr>
          <p:nvPr>
            <p:ph type="body" idx="1"/>
          </p:nvPr>
        </p:nvSpPr>
        <p:spPr>
          <a:xfrm>
            <a:off x="508001" y="1995189"/>
            <a:ext cx="3139217" cy="432197"/>
          </a:xfrm>
        </p:spPr>
        <p:txBody>
          <a:bodyPr/>
          <a:lstStyle/>
          <a:p>
            <a:r>
              <a:rPr lang="en-US" dirty="0"/>
              <a:t>PI’s must be engaged!</a:t>
            </a:r>
          </a:p>
        </p:txBody>
      </p:sp>
      <p:sp>
        <p:nvSpPr>
          <p:cNvPr id="4" name="Content Placeholder 3"/>
          <p:cNvSpPr>
            <a:spLocks noGrp="1"/>
          </p:cNvSpPr>
          <p:nvPr>
            <p:ph sz="half" idx="2"/>
          </p:nvPr>
        </p:nvSpPr>
        <p:spPr>
          <a:xfrm>
            <a:off x="508000" y="2474516"/>
            <a:ext cx="3987800" cy="2478088"/>
          </a:xfrm>
        </p:spPr>
        <p:txBody>
          <a:bodyPr>
            <a:noAutofit/>
          </a:bodyPr>
          <a:lstStyle/>
          <a:p>
            <a:r>
              <a:rPr lang="en-US" dirty="0"/>
              <a:t>At the RCC level and most importantly at the site level</a:t>
            </a:r>
          </a:p>
          <a:p>
            <a:r>
              <a:rPr lang="en-US" dirty="0"/>
              <a:t>Email vs. phone call vs. face-face</a:t>
            </a:r>
          </a:p>
          <a:p>
            <a:r>
              <a:rPr lang="en-US" dirty="0"/>
              <a:t>Metrics matter</a:t>
            </a:r>
          </a:p>
          <a:p>
            <a:pPr lvl="1"/>
            <a:r>
              <a:rPr lang="en-US" sz="1500" dirty="0"/>
              <a:t>Showing data speaks volumes</a:t>
            </a:r>
          </a:p>
          <a:p>
            <a:pPr lvl="1"/>
            <a:r>
              <a:rPr lang="en-US" sz="1500" dirty="0"/>
              <a:t>Future site selection</a:t>
            </a:r>
          </a:p>
          <a:p>
            <a:pPr lvl="1"/>
            <a:r>
              <a:rPr lang="en-US" sz="1500" dirty="0"/>
              <a:t>Future funding with NIH</a:t>
            </a:r>
          </a:p>
          <a:p>
            <a:endParaRPr lang="en-US" dirty="0"/>
          </a:p>
        </p:txBody>
      </p:sp>
      <p:pic>
        <p:nvPicPr>
          <p:cNvPr id="7" name="Content Placeholder 6"/>
          <p:cNvPicPr>
            <a:picLocks noGrp="1" noChangeAspect="1"/>
          </p:cNvPicPr>
          <p:nvPr>
            <p:ph sz="quarter" idx="4"/>
          </p:nvPr>
        </p:nvPicPr>
        <p:blipFill>
          <a:blip r:embed="rId2" cstate="email">
            <a:extLst>
              <a:ext uri="{28A0092B-C50C-407E-A947-70E740481C1C}">
                <a14:useLocalDpi xmlns:a14="http://schemas.microsoft.com/office/drawing/2010/main" val="0"/>
              </a:ext>
            </a:extLst>
          </a:blip>
          <a:stretch>
            <a:fillRect/>
          </a:stretch>
        </p:blipFill>
        <p:spPr>
          <a:xfrm>
            <a:off x="5910778" y="1528296"/>
            <a:ext cx="2396084" cy="3593773"/>
          </a:xfrm>
        </p:spPr>
      </p:pic>
    </p:spTree>
    <p:extLst>
      <p:ext uri="{BB962C8B-B14F-4D97-AF65-F5344CB8AC3E}">
        <p14:creationId xmlns:p14="http://schemas.microsoft.com/office/powerpoint/2010/main" val="11993008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General Information</a:t>
            </a:r>
            <a:br>
              <a:rPr lang="en-US" sz="3600" dirty="0" smtClean="0"/>
            </a:br>
            <a:r>
              <a:rPr lang="en-US" sz="3600" dirty="0" smtClean="0"/>
              <a:t>and Reminders</a:t>
            </a:r>
            <a:endParaRPr lang="en-US" sz="3600" dirty="0"/>
          </a:p>
        </p:txBody>
      </p:sp>
      <p:sp>
        <p:nvSpPr>
          <p:cNvPr id="3" name="Content Placeholder 2"/>
          <p:cNvSpPr>
            <a:spLocks noGrp="1"/>
          </p:cNvSpPr>
          <p:nvPr>
            <p:ph idx="1"/>
          </p:nvPr>
        </p:nvSpPr>
        <p:spPr>
          <a:xfrm>
            <a:off x="0" y="2052925"/>
            <a:ext cx="8991600" cy="4195481"/>
          </a:xfrm>
        </p:spPr>
        <p:txBody>
          <a:bodyPr>
            <a:normAutofit lnSpcReduction="10000"/>
          </a:bodyPr>
          <a:lstStyle/>
          <a:p>
            <a:endParaRPr lang="en-US" dirty="0" smtClean="0"/>
          </a:p>
          <a:p>
            <a:pPr marL="0" indent="0">
              <a:buNone/>
            </a:pPr>
            <a:endParaRPr lang="en-US" dirty="0" smtClean="0"/>
          </a:p>
          <a:p>
            <a:r>
              <a:rPr lang="en-US" dirty="0" smtClean="0"/>
              <a:t>RPPR due June 1st.</a:t>
            </a:r>
          </a:p>
          <a:p>
            <a:r>
              <a:rPr lang="en-US" dirty="0" smtClean="0"/>
              <a:t>Selection of StrokeNet Trainee Awardee.</a:t>
            </a:r>
          </a:p>
          <a:p>
            <a:r>
              <a:rPr lang="en-US" dirty="0" smtClean="0"/>
              <a:t>Presenters for upcoming Meetings/Coordinators Calls.</a:t>
            </a:r>
          </a:p>
          <a:p>
            <a:r>
              <a:rPr lang="en-US" dirty="0" smtClean="0"/>
              <a:t>StrokeNet National Meeting in-person meeting Oct 29th, 2019.</a:t>
            </a:r>
          </a:p>
          <a:p>
            <a:r>
              <a:rPr lang="en-US" dirty="0" smtClean="0"/>
              <a:t>StrokeNet Meet and Greet Night before National Meeting.</a:t>
            </a:r>
          </a:p>
          <a:p>
            <a:r>
              <a:rPr lang="en-US" dirty="0"/>
              <a:t>Cheryl Grant and Preethy Feit to discuss upcoming managers survey.</a:t>
            </a:r>
          </a:p>
          <a:p>
            <a:r>
              <a:rPr lang="en-US" dirty="0"/>
              <a:t>Future calls to allow sites to present their RCC’s.</a:t>
            </a:r>
          </a:p>
          <a:p>
            <a:r>
              <a:rPr lang="en-US" dirty="0"/>
              <a:t>Topics or presenters for the Atlanta Meeting.</a:t>
            </a:r>
          </a:p>
          <a:p>
            <a:endParaRPr lang="en-US" dirty="0" smtClean="0"/>
          </a:p>
          <a:p>
            <a:endParaRPr lang="en-US" dirty="0"/>
          </a:p>
        </p:txBody>
      </p:sp>
    </p:spTree>
    <p:extLst>
      <p:ext uri="{BB962C8B-B14F-4D97-AF65-F5344CB8AC3E}">
        <p14:creationId xmlns:p14="http://schemas.microsoft.com/office/powerpoint/2010/main" val="28246257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698911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28800" y="76200"/>
            <a:ext cx="6019800" cy="1600200"/>
          </a:xfrm>
        </p:spPr>
        <p:txBody>
          <a:bodyPr/>
          <a:lstStyle/>
          <a:p>
            <a:r>
              <a:rPr lang="en-US" dirty="0" smtClean="0"/>
              <a:t>CREST-2 Coordinators’ Meeting </a:t>
            </a:r>
            <a:endParaRPr lang="en-US" dirty="0"/>
          </a:p>
        </p:txBody>
      </p:sp>
      <p:sp>
        <p:nvSpPr>
          <p:cNvPr id="5" name="Content Placeholder 4"/>
          <p:cNvSpPr>
            <a:spLocks noGrp="1"/>
          </p:cNvSpPr>
          <p:nvPr>
            <p:ph idx="1"/>
          </p:nvPr>
        </p:nvSpPr>
        <p:spPr>
          <a:xfrm>
            <a:off x="447765" y="1676400"/>
            <a:ext cx="8229600" cy="5007477"/>
          </a:xfrm>
        </p:spPr>
        <p:txBody>
          <a:bodyPr>
            <a:normAutofit/>
          </a:bodyPr>
          <a:lstStyle/>
          <a:p>
            <a:r>
              <a:rPr lang="en-US" dirty="0" smtClean="0"/>
              <a:t>Slides from the meeting are uploaded onto the CREST-2 website</a:t>
            </a:r>
          </a:p>
          <a:p>
            <a:r>
              <a:rPr lang="en-US" dirty="0" smtClean="0"/>
              <a:t>Crest2trial.org </a:t>
            </a:r>
            <a:r>
              <a:rPr lang="en-US" dirty="0" smtClean="0">
                <a:latin typeface="Ebrima"/>
                <a:ea typeface="Ebrima"/>
                <a:cs typeface="Ebrima"/>
              </a:rPr>
              <a:t>» For </a:t>
            </a:r>
            <a:r>
              <a:rPr lang="en-US" dirty="0">
                <a:latin typeface="Ebrima"/>
                <a:ea typeface="Ebrima"/>
                <a:cs typeface="Ebrima"/>
              </a:rPr>
              <a:t>M</a:t>
            </a:r>
            <a:r>
              <a:rPr lang="en-US" dirty="0" smtClean="0">
                <a:latin typeface="Ebrima"/>
                <a:ea typeface="Ebrima"/>
                <a:cs typeface="Ebrima"/>
              </a:rPr>
              <a:t>edical Professionals » Presentations » CREST-2 Coordinators’ Meeting Slides</a:t>
            </a:r>
          </a:p>
          <a:p>
            <a:pPr lvl="1"/>
            <a:r>
              <a:rPr lang="en-US" dirty="0" smtClean="0">
                <a:latin typeface="Ebrima"/>
                <a:ea typeface="Ebrima"/>
                <a:cs typeface="Ebrima"/>
              </a:rPr>
              <a:t>Password: stroke </a:t>
            </a:r>
            <a:endParaRPr lang="en-US" dirty="0" smtClean="0"/>
          </a:p>
        </p:txBody>
      </p:sp>
      <p:pic>
        <p:nvPicPr>
          <p:cNvPr id="6" name="Picture 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19426" y="44398"/>
            <a:ext cx="1203282" cy="1447800"/>
          </a:xfrm>
          <a:prstGeom prst="rect">
            <a:avLst/>
          </a:prstGeom>
        </p:spPr>
      </p:pic>
    </p:spTree>
    <p:extLst>
      <p:ext uri="{BB962C8B-B14F-4D97-AF65-F5344CB8AC3E}">
        <p14:creationId xmlns:p14="http://schemas.microsoft.com/office/powerpoint/2010/main" val="1884496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2708" y="372032"/>
            <a:ext cx="6754290" cy="1400530"/>
          </a:xfrm>
        </p:spPr>
        <p:txBody>
          <a:bodyPr/>
          <a:lstStyle/>
          <a:p>
            <a:r>
              <a:rPr lang="en-US" dirty="0" smtClean="0"/>
              <a:t>Adverse Event Reporting</a:t>
            </a:r>
            <a:endParaRPr lang="en-US" dirty="0"/>
          </a:p>
        </p:txBody>
      </p:sp>
      <p:sp>
        <p:nvSpPr>
          <p:cNvPr id="3" name="Content Placeholder 2"/>
          <p:cNvSpPr>
            <a:spLocks noGrp="1"/>
          </p:cNvSpPr>
          <p:nvPr>
            <p:ph idx="1"/>
          </p:nvPr>
        </p:nvSpPr>
        <p:spPr/>
        <p:txBody>
          <a:bodyPr/>
          <a:lstStyle/>
          <a:p>
            <a:r>
              <a:rPr lang="en-US" dirty="0" smtClean="0"/>
              <a:t>For patients that are taking name brand Plavix or </a:t>
            </a:r>
            <a:r>
              <a:rPr lang="en-US" dirty="0" err="1" smtClean="0"/>
              <a:t>Praulent</a:t>
            </a:r>
            <a:r>
              <a:rPr lang="en-US" dirty="0" smtClean="0"/>
              <a:t> (alirocumab), please report all serious adverse events that occur</a:t>
            </a:r>
          </a:p>
          <a:p>
            <a:r>
              <a:rPr lang="en-US" dirty="0" smtClean="0"/>
              <a:t>This is regardless of relationship to the protocol, intervention, or time frame</a:t>
            </a:r>
          </a:p>
          <a:p>
            <a:r>
              <a:rPr lang="en-US" dirty="0" smtClean="0"/>
              <a:t>Please reach out to your CREST-2 site manager for any further questions</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19426" y="44398"/>
            <a:ext cx="1203282" cy="1447800"/>
          </a:xfrm>
          <a:prstGeom prst="rect">
            <a:avLst/>
          </a:prstGeom>
        </p:spPr>
      </p:pic>
    </p:spTree>
    <p:extLst>
      <p:ext uri="{BB962C8B-B14F-4D97-AF65-F5344CB8AC3E}">
        <p14:creationId xmlns:p14="http://schemas.microsoft.com/office/powerpoint/2010/main" val="3188903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Project Updates</a:t>
            </a:r>
            <a:br>
              <a:rPr lang="en-US" dirty="0"/>
            </a:br>
            <a:r>
              <a:rPr lang="en-US" dirty="0"/>
              <a:t>ARCADIA</a:t>
            </a:r>
          </a:p>
        </p:txBody>
      </p:sp>
      <p:sp>
        <p:nvSpPr>
          <p:cNvPr id="3" name="Content Placeholder 2"/>
          <p:cNvSpPr>
            <a:spLocks noGrp="1"/>
          </p:cNvSpPr>
          <p:nvPr>
            <p:ph idx="1"/>
          </p:nvPr>
        </p:nvSpPr>
        <p:spPr>
          <a:xfrm>
            <a:off x="0" y="2052925"/>
            <a:ext cx="8991600" cy="4805075"/>
          </a:xfrm>
        </p:spPr>
        <p:txBody>
          <a:bodyPr/>
          <a:lstStyle/>
          <a:p>
            <a:endParaRPr lang="en-US" dirty="0"/>
          </a:p>
          <a:p>
            <a:r>
              <a:rPr lang="en-US" dirty="0"/>
              <a:t>Study Investigators: Mitch Elkind, MD								       						Hooman Kamel, MD                                                                   						Will Longstreth, MD														David Tirshwell, MD</a:t>
            </a:r>
          </a:p>
          <a:p>
            <a:endParaRPr lang="en-US" dirty="0"/>
          </a:p>
          <a:p>
            <a:r>
              <a:rPr lang="en-US" dirty="0"/>
              <a:t>ARCADIA NDMC PI Caitlyn Ellerbe, PhD</a:t>
            </a:r>
          </a:p>
          <a:p>
            <a:r>
              <a:rPr lang="en-US" dirty="0"/>
              <a:t>StrokeNet NDMC PI Yuko Palesch, PhD</a:t>
            </a:r>
          </a:p>
          <a:p>
            <a:endParaRPr lang="en-US" dirty="0"/>
          </a:p>
          <a:p>
            <a:r>
              <a:rPr lang="en-US" dirty="0"/>
              <a:t>ARCADIA Project Manager:  Rebeca </a:t>
            </a:r>
            <a:r>
              <a:rPr lang="en-US"/>
              <a:t>Aragón García</a:t>
            </a:r>
            <a:r>
              <a:rPr lang="en-US" dirty="0"/>
              <a:t>, BS</a:t>
            </a:r>
          </a:p>
          <a:p>
            <a:pPr marL="0" indent="0">
              <a:buNone/>
            </a:pPr>
            <a:r>
              <a:rPr lang="en-US" dirty="0"/>
              <a:t>		</a:t>
            </a:r>
          </a:p>
        </p:txBody>
      </p:sp>
      <p:pic>
        <p:nvPicPr>
          <p:cNvPr id="4" name="Picture 3"/>
          <p:cNvPicPr>
            <a:picLocks noChangeAspect="1"/>
          </p:cNvPicPr>
          <p:nvPr/>
        </p:nvPicPr>
        <p:blipFill>
          <a:blip r:embed="rId2"/>
          <a:stretch>
            <a:fillRect/>
          </a:stretch>
        </p:blipFill>
        <p:spPr>
          <a:xfrm>
            <a:off x="7772401" y="304800"/>
            <a:ext cx="609600" cy="609653"/>
          </a:xfrm>
          <a:prstGeom prst="rect">
            <a:avLst/>
          </a:prstGeom>
        </p:spPr>
      </p:pic>
    </p:spTree>
    <p:extLst>
      <p:ext uri="{BB962C8B-B14F-4D97-AF65-F5344CB8AC3E}">
        <p14:creationId xmlns:p14="http://schemas.microsoft.com/office/powerpoint/2010/main" val="3927112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Site Activity </a:t>
            </a:r>
          </a:p>
        </p:txBody>
      </p:sp>
      <p:sp>
        <p:nvSpPr>
          <p:cNvPr id="3" name="Content Placeholder 2"/>
          <p:cNvSpPr>
            <a:spLocks noGrp="1"/>
          </p:cNvSpPr>
          <p:nvPr>
            <p:ph idx="1"/>
          </p:nvPr>
        </p:nvSpPr>
        <p:spPr>
          <a:xfrm>
            <a:off x="0" y="2052925"/>
            <a:ext cx="8991600" cy="4195481"/>
          </a:xfrm>
        </p:spPr>
        <p:txBody>
          <a:bodyPr/>
          <a:lstStyle/>
          <a:p>
            <a:r>
              <a:rPr lang="en-US" dirty="0"/>
              <a:t>129 sites CIRB approved (inclusive of 6 VA sites)</a:t>
            </a:r>
          </a:p>
          <a:p>
            <a:r>
              <a:rPr lang="en-US" dirty="0"/>
              <a:t>123 sites released to enroll</a:t>
            </a:r>
          </a:p>
          <a:p>
            <a:r>
              <a:rPr lang="en-US" dirty="0"/>
              <a:t>111 sites have consented at least 1 subject.</a:t>
            </a:r>
          </a:p>
          <a:p>
            <a:r>
              <a:rPr lang="en-US" dirty="0"/>
              <a:t>72 sites have randomized at least 1 subject.</a:t>
            </a:r>
          </a:p>
          <a:p>
            <a:endParaRPr lang="en-US" dirty="0"/>
          </a:p>
          <a:p>
            <a:r>
              <a:rPr lang="en-US" dirty="0"/>
              <a:t>Consented 885/Randomized 217</a:t>
            </a:r>
          </a:p>
          <a:p>
            <a:pPr marL="0" indent="0">
              <a:buNone/>
            </a:pPr>
            <a:r>
              <a:rPr lang="en-US" dirty="0"/>
              <a:t> </a:t>
            </a:r>
          </a:p>
          <a:p>
            <a:r>
              <a:rPr lang="en-US" b="1" dirty="0"/>
              <a:t>We’re doing better but we still need to catch up on enrollment!</a:t>
            </a:r>
          </a:p>
          <a:p>
            <a:endParaRPr lang="en-US" dirty="0"/>
          </a:p>
        </p:txBody>
      </p:sp>
      <p:pic>
        <p:nvPicPr>
          <p:cNvPr id="4" name="Picture 3"/>
          <p:cNvPicPr>
            <a:picLocks noChangeAspect="1"/>
          </p:cNvPicPr>
          <p:nvPr/>
        </p:nvPicPr>
        <p:blipFill>
          <a:blip r:embed="rId2"/>
          <a:stretch>
            <a:fillRect/>
          </a:stretch>
        </p:blipFill>
        <p:spPr>
          <a:xfrm>
            <a:off x="7772401" y="304800"/>
            <a:ext cx="609600" cy="609653"/>
          </a:xfrm>
          <a:prstGeom prst="rect">
            <a:avLst/>
          </a:prstGeom>
        </p:spPr>
      </p:pic>
    </p:spTree>
    <p:extLst>
      <p:ext uri="{BB962C8B-B14F-4D97-AF65-F5344CB8AC3E}">
        <p14:creationId xmlns:p14="http://schemas.microsoft.com/office/powerpoint/2010/main" val="3341910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1" y="76225"/>
            <a:ext cx="7886700" cy="1066801"/>
          </a:xfrm>
        </p:spPr>
        <p:txBody>
          <a:bodyPr/>
          <a:lstStyle/>
          <a:p>
            <a:pPr algn="ctr"/>
            <a:r>
              <a:rPr lang="en-US" dirty="0"/>
              <a:t>General DOA Changes</a:t>
            </a:r>
            <a:endParaRPr lang="en-US" sz="3600" dirty="0"/>
          </a:p>
        </p:txBody>
      </p:sp>
      <p:sp>
        <p:nvSpPr>
          <p:cNvPr id="3" name="Content Placeholder 2"/>
          <p:cNvSpPr>
            <a:spLocks noGrp="1"/>
          </p:cNvSpPr>
          <p:nvPr>
            <p:ph idx="1"/>
          </p:nvPr>
        </p:nvSpPr>
        <p:spPr>
          <a:xfrm>
            <a:off x="0" y="914453"/>
            <a:ext cx="9220200" cy="5943547"/>
          </a:xfrm>
        </p:spPr>
        <p:txBody>
          <a:bodyPr>
            <a:normAutofit/>
          </a:bodyPr>
          <a:lstStyle/>
          <a:p>
            <a:r>
              <a:rPr lang="en-US" sz="3300" dirty="0"/>
              <a:t>As part of their initial CIRB submission</a:t>
            </a:r>
          </a:p>
          <a:p>
            <a:pPr lvl="1"/>
            <a:r>
              <a:rPr lang="en-US" sz="1900" dirty="0"/>
              <a:t>Need PI CV, HSP, COI   &amp;    PSC HSP,COI</a:t>
            </a:r>
          </a:p>
          <a:p>
            <a:pPr lvl="1"/>
            <a:r>
              <a:rPr lang="en-US" sz="1900" dirty="0"/>
              <a:t>Need Pharmacy/person to dispense &amp; maintain study drug accountability</a:t>
            </a:r>
          </a:p>
          <a:p>
            <a:pPr lvl="1"/>
            <a:r>
              <a:rPr lang="en-US" sz="1900" dirty="0"/>
              <a:t>Can add members w/o amendment until CIRB submitted/approved </a:t>
            </a:r>
          </a:p>
          <a:p>
            <a:r>
              <a:rPr lang="en-US" sz="2600" dirty="0"/>
              <a:t>Sites Released to Enroll require CIRB Administrative Amendment for all personnel, role and task changes</a:t>
            </a:r>
          </a:p>
          <a:p>
            <a:pPr lvl="1"/>
            <a:r>
              <a:rPr lang="en-US" sz="2300" b="1" dirty="0">
                <a:solidFill>
                  <a:schemeClr val="tx2"/>
                </a:solidFill>
              </a:rPr>
              <a:t>No change is effective until it receives CIRB approval</a:t>
            </a:r>
          </a:p>
          <a:p>
            <a:r>
              <a:rPr lang="en-US" sz="2600" dirty="0"/>
              <a:t>Each DOA must show sites have: PI, PSC &amp; study drug dispensing/accountability member (at least)</a:t>
            </a:r>
          </a:p>
          <a:p>
            <a:pPr lvl="1"/>
            <a:r>
              <a:rPr lang="en-US" sz="2300" b="1" dirty="0">
                <a:solidFill>
                  <a:schemeClr val="tx2"/>
                </a:solidFill>
              </a:rPr>
              <a:t>Submit any foreseen changes in advance (PI)</a:t>
            </a:r>
            <a:endParaRPr lang="en-US" sz="2100" b="1" dirty="0">
              <a:solidFill>
                <a:schemeClr val="tx2"/>
              </a:solidFill>
            </a:endParaRPr>
          </a:p>
          <a:p>
            <a:r>
              <a:rPr lang="en-US" sz="2600" dirty="0"/>
              <a:t>Each task must be covered by a team member</a:t>
            </a:r>
          </a:p>
        </p:txBody>
      </p:sp>
      <p:pic>
        <p:nvPicPr>
          <p:cNvPr id="4" name="Picture 3"/>
          <p:cNvPicPr>
            <a:picLocks noChangeAspect="1"/>
          </p:cNvPicPr>
          <p:nvPr/>
        </p:nvPicPr>
        <p:blipFill>
          <a:blip r:embed="rId3"/>
          <a:stretch>
            <a:fillRect/>
          </a:stretch>
        </p:blipFill>
        <p:spPr>
          <a:xfrm>
            <a:off x="7772401" y="304800"/>
            <a:ext cx="609600" cy="609653"/>
          </a:xfrm>
          <a:prstGeom prst="rect">
            <a:avLst/>
          </a:prstGeom>
        </p:spPr>
      </p:pic>
    </p:spTree>
    <p:extLst>
      <p:ext uri="{BB962C8B-B14F-4D97-AF65-F5344CB8AC3E}">
        <p14:creationId xmlns:p14="http://schemas.microsoft.com/office/powerpoint/2010/main" val="40413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4335</TotalTime>
  <Words>2409</Words>
  <Application>Microsoft Office PowerPoint</Application>
  <PresentationFormat>On-screen Show (4:3)</PresentationFormat>
  <Paragraphs>384</Paragraphs>
  <Slides>44</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vt:lpstr>
      <vt:lpstr>Calibri</vt:lpstr>
      <vt:lpstr>Century Gothic</vt:lpstr>
      <vt:lpstr>Comic Sans MS</vt:lpstr>
      <vt:lpstr>Ebrima</vt:lpstr>
      <vt:lpstr>Wingdings 3</vt:lpstr>
      <vt:lpstr>Ion</vt:lpstr>
      <vt:lpstr>Coordinator Webinar and Round Table Discussion</vt:lpstr>
      <vt:lpstr>Coordinator Call Announcements and Reminders</vt:lpstr>
      <vt:lpstr>Project Updates CREST-2</vt:lpstr>
      <vt:lpstr>CREST-2 Recruitment </vt:lpstr>
      <vt:lpstr>CREST-2 Coordinators’ Meeting </vt:lpstr>
      <vt:lpstr>Adverse Event Reporting</vt:lpstr>
      <vt:lpstr>Project Updates ARCADIA</vt:lpstr>
      <vt:lpstr> Site Activity </vt:lpstr>
      <vt:lpstr>General DOA Changes</vt:lpstr>
      <vt:lpstr>General DOA Changes</vt:lpstr>
      <vt:lpstr>When Changing PI: DOA Administrative Amendment</vt:lpstr>
      <vt:lpstr>NEW Site-Specific Consent Documents (main v6 &amp; PPv3)</vt:lpstr>
      <vt:lpstr>Sleep SMART</vt:lpstr>
      <vt:lpstr>PowerPoint Presentation</vt:lpstr>
      <vt:lpstr>Sleep SMART Enrollment and Start up</vt:lpstr>
      <vt:lpstr>Reminders </vt:lpstr>
      <vt:lpstr>Reminders </vt:lpstr>
      <vt:lpstr>MOST Project Updates   </vt:lpstr>
      <vt:lpstr>Project Updates    </vt:lpstr>
      <vt:lpstr>Project Updates TRANSPORT2</vt:lpstr>
      <vt:lpstr>Perinatal Arterial Stroke:  A Multi-site RCT of Intensive Infant Rehabilitation (I-ACQUIRE)  </vt:lpstr>
      <vt:lpstr> </vt:lpstr>
      <vt:lpstr> </vt:lpstr>
      <vt:lpstr>Project Updates </vt:lpstr>
      <vt:lpstr>Project Updates SATURN</vt:lpstr>
      <vt:lpstr>Project Updates SATURN</vt:lpstr>
      <vt:lpstr>Project Updates ASPIRE</vt:lpstr>
      <vt:lpstr>Project Updates ASPIRE</vt:lpstr>
      <vt:lpstr>Project Updates ASPIRE</vt:lpstr>
      <vt:lpstr>       NCC/NINDS Updates </vt:lpstr>
      <vt:lpstr>Research Performance Progress Report (RPPR) </vt:lpstr>
      <vt:lpstr>Data Management Center Updates</vt:lpstr>
      <vt:lpstr>2018 Site Clinical Profile Annual Survey</vt:lpstr>
      <vt:lpstr>Instructions for WebDCU™</vt:lpstr>
      <vt:lpstr>CIRB Updates</vt:lpstr>
      <vt:lpstr>Roundtable Discussion</vt:lpstr>
      <vt:lpstr>Fast Tracking the CTA Process – Let’s Brainstorm!</vt:lpstr>
      <vt:lpstr>Walking thru the process….</vt:lpstr>
      <vt:lpstr>Institution Obstacles – What are they?</vt:lpstr>
      <vt:lpstr>Contract Office: Wants vs. Needs</vt:lpstr>
      <vt:lpstr>Examples of Contract Fast Tracking</vt:lpstr>
      <vt:lpstr>What’s a PI got to do with it?</vt:lpstr>
      <vt:lpstr>General Information and Reminders</vt:lpstr>
      <vt:lpstr>PowerPoint Presentation</vt:lpstr>
    </vt:vector>
  </TitlesOfParts>
  <Company>University of Michigan Hospital and Health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Coordinator Webinar Round Table Discussion</dc:title>
  <dc:creator>Goldfarb, Sherry</dc:creator>
  <cp:lastModifiedBy>Sester, Regina (sesterrj)</cp:lastModifiedBy>
  <cp:revision>272</cp:revision>
  <cp:lastPrinted>2019-03-27T16:34:59Z</cp:lastPrinted>
  <dcterms:created xsi:type="dcterms:W3CDTF">2016-10-11T15:38:23Z</dcterms:created>
  <dcterms:modified xsi:type="dcterms:W3CDTF">2019-05-22T16:46:00Z</dcterms:modified>
</cp:coreProperties>
</file>