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2"/>
  </p:notesMasterIdLst>
  <p:handoutMasterIdLst>
    <p:handoutMasterId r:id="rId53"/>
  </p:handoutMasterIdLst>
  <p:sldIdLst>
    <p:sldId id="256" r:id="rId5"/>
    <p:sldId id="257" r:id="rId6"/>
    <p:sldId id="402" r:id="rId7"/>
    <p:sldId id="403" r:id="rId8"/>
    <p:sldId id="404" r:id="rId9"/>
    <p:sldId id="370" r:id="rId10"/>
    <p:sldId id="380" r:id="rId11"/>
    <p:sldId id="381" r:id="rId12"/>
    <p:sldId id="424" r:id="rId13"/>
    <p:sldId id="425" r:id="rId14"/>
    <p:sldId id="426" r:id="rId15"/>
    <p:sldId id="427" r:id="rId16"/>
    <p:sldId id="428" r:id="rId17"/>
    <p:sldId id="429" r:id="rId18"/>
    <p:sldId id="430" r:id="rId19"/>
    <p:sldId id="431" r:id="rId20"/>
    <p:sldId id="432" r:id="rId21"/>
    <p:sldId id="371" r:id="rId22"/>
    <p:sldId id="422" r:id="rId23"/>
    <p:sldId id="423" r:id="rId24"/>
    <p:sldId id="368" r:id="rId25"/>
    <p:sldId id="405" r:id="rId26"/>
    <p:sldId id="406" r:id="rId27"/>
    <p:sldId id="407" r:id="rId28"/>
    <p:sldId id="408" r:id="rId29"/>
    <p:sldId id="409" r:id="rId30"/>
    <p:sldId id="410" r:id="rId31"/>
    <p:sldId id="411" r:id="rId32"/>
    <p:sldId id="412" r:id="rId33"/>
    <p:sldId id="413" r:id="rId34"/>
    <p:sldId id="414" r:id="rId35"/>
    <p:sldId id="415" r:id="rId36"/>
    <p:sldId id="340" r:id="rId37"/>
    <p:sldId id="416" r:id="rId38"/>
    <p:sldId id="417" r:id="rId39"/>
    <p:sldId id="418" r:id="rId40"/>
    <p:sldId id="372" r:id="rId41"/>
    <p:sldId id="334" r:id="rId42"/>
    <p:sldId id="384" r:id="rId43"/>
    <p:sldId id="419" r:id="rId44"/>
    <p:sldId id="391" r:id="rId45"/>
    <p:sldId id="420" r:id="rId46"/>
    <p:sldId id="421" r:id="rId47"/>
    <p:sldId id="382" r:id="rId48"/>
    <p:sldId id="337" r:id="rId49"/>
    <p:sldId id="269" r:id="rId50"/>
    <p:sldId id="271"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3" autoAdjust="0"/>
    <p:restoredTop sz="87219" autoAdjust="0"/>
  </p:normalViewPr>
  <p:slideViewPr>
    <p:cSldViewPr>
      <p:cViewPr varScale="1">
        <p:scale>
          <a:sx n="75" d="100"/>
          <a:sy n="75" d="100"/>
        </p:scale>
        <p:origin x="1555"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EE419B5-1E4B-4EEE-BAB8-E7C5A8ACDCD7}" type="datetimeFigureOut">
              <a:rPr lang="en-US" smtClean="0"/>
              <a:t>5/27/2020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B26F164-807C-41BE-A42B-B5971BD63D08}" type="slidenum">
              <a:rPr lang="en-US" smtClean="0"/>
              <a:t>‹#›</a:t>
            </a:fld>
            <a:endParaRPr lang="en-US"/>
          </a:p>
        </p:txBody>
      </p:sp>
    </p:spTree>
    <p:extLst>
      <p:ext uri="{BB962C8B-B14F-4D97-AF65-F5344CB8AC3E}">
        <p14:creationId xmlns:p14="http://schemas.microsoft.com/office/powerpoint/2010/main" val="408709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0F0C47-AB35-4DAB-95C6-A92279B3F31A}" type="datetimeFigureOut">
              <a:rPr lang="en-US" smtClean="0"/>
              <a:pPr/>
              <a:t>5/27/2020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AF0056-6AE8-4EEF-8FE3-7467EFE5C115}" type="slidenum">
              <a:rPr lang="en-US" smtClean="0"/>
              <a:pPr/>
              <a:t>‹#›</a:t>
            </a:fld>
            <a:endParaRPr lang="en-US"/>
          </a:p>
        </p:txBody>
      </p:sp>
    </p:spTree>
    <p:extLst>
      <p:ext uri="{BB962C8B-B14F-4D97-AF65-F5344CB8AC3E}">
        <p14:creationId xmlns:p14="http://schemas.microsoft.com/office/powerpoint/2010/main" val="219538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a:t>
            </a:fld>
            <a:endParaRPr lang="en-US"/>
          </a:p>
        </p:txBody>
      </p:sp>
    </p:spTree>
    <p:extLst>
      <p:ext uri="{BB962C8B-B14F-4D97-AF65-F5344CB8AC3E}">
        <p14:creationId xmlns:p14="http://schemas.microsoft.com/office/powerpoint/2010/main" val="76175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AF0056-6AE8-4EEF-8FE3-7467EFE5C115}" type="slidenum">
              <a:rPr lang="en-US" smtClean="0"/>
              <a:pPr/>
              <a:t>2</a:t>
            </a:fld>
            <a:endParaRPr lang="en-US"/>
          </a:p>
        </p:txBody>
      </p:sp>
    </p:spTree>
    <p:extLst>
      <p:ext uri="{BB962C8B-B14F-4D97-AF65-F5344CB8AC3E}">
        <p14:creationId xmlns:p14="http://schemas.microsoft.com/office/powerpoint/2010/main" val="366202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3</a:t>
            </a:fld>
            <a:endParaRPr lang="en-US"/>
          </a:p>
        </p:txBody>
      </p:sp>
    </p:spTree>
    <p:extLst>
      <p:ext uri="{BB962C8B-B14F-4D97-AF65-F5344CB8AC3E}">
        <p14:creationId xmlns:p14="http://schemas.microsoft.com/office/powerpoint/2010/main" val="110180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AF0056-6AE8-4EEF-8FE3-7467EFE5C115}" type="slidenum">
              <a:rPr lang="en-US" smtClean="0"/>
              <a:pPr/>
              <a:t>7</a:t>
            </a:fld>
            <a:endParaRPr lang="en-US"/>
          </a:p>
        </p:txBody>
      </p:sp>
    </p:spTree>
    <p:extLst>
      <p:ext uri="{BB962C8B-B14F-4D97-AF65-F5344CB8AC3E}">
        <p14:creationId xmlns:p14="http://schemas.microsoft.com/office/powerpoint/2010/main" val="236819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7e23df43c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7e23df43c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77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33</a:t>
            </a:fld>
            <a:endParaRPr lang="en-US"/>
          </a:p>
        </p:txBody>
      </p:sp>
    </p:spTree>
    <p:extLst>
      <p:ext uri="{BB962C8B-B14F-4D97-AF65-F5344CB8AC3E}">
        <p14:creationId xmlns:p14="http://schemas.microsoft.com/office/powerpoint/2010/main" val="50396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38</a:t>
            </a:fld>
            <a:endParaRPr lang="en-US"/>
          </a:p>
        </p:txBody>
      </p:sp>
    </p:spTree>
    <p:extLst>
      <p:ext uri="{BB962C8B-B14F-4D97-AF65-F5344CB8AC3E}">
        <p14:creationId xmlns:p14="http://schemas.microsoft.com/office/powerpoint/2010/main" val="237420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41</a:t>
            </a:fld>
            <a:endParaRPr lang="en-US"/>
          </a:p>
        </p:txBody>
      </p:sp>
    </p:spTree>
    <p:extLst>
      <p:ext uri="{BB962C8B-B14F-4D97-AF65-F5344CB8AC3E}">
        <p14:creationId xmlns:p14="http://schemas.microsoft.com/office/powerpoint/2010/main" val="42590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46</a:t>
            </a:fld>
            <a:endParaRPr lang="en-US"/>
          </a:p>
        </p:txBody>
      </p:sp>
    </p:spTree>
    <p:extLst>
      <p:ext uri="{BB962C8B-B14F-4D97-AF65-F5344CB8AC3E}">
        <p14:creationId xmlns:p14="http://schemas.microsoft.com/office/powerpoint/2010/main" val="2907616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BE6076-36A8-471E-A2A9-2434A71A66B6}"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76861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E6076-36A8-471E-A2A9-2434A71A66B6}"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90795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6BE6076-36A8-471E-A2A9-2434A71A66B6}"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33302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6BE6076-36A8-471E-A2A9-2434A71A66B6}"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2815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E6076-36A8-471E-A2A9-2434A71A66B6}"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29891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BE6076-36A8-471E-A2A9-2434A71A66B6}" type="datetimeFigureOut">
              <a:rPr lang="en-US" smtClean="0"/>
              <a:pPr/>
              <a:t>5/27/2020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27723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BE6076-36A8-471E-A2A9-2434A71A66B6}" type="datetimeFigureOut">
              <a:rPr lang="en-US" smtClean="0"/>
              <a:pPr/>
              <a:t>5/27/2020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281278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E6076-36A8-471E-A2A9-2434A71A66B6}"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345952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E6076-36A8-471E-A2A9-2434A71A66B6}"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83307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628650" y="1825626"/>
            <a:ext cx="78867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82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6BE6076-36A8-471E-A2A9-2434A71A66B6}"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6686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E6076-36A8-471E-A2A9-2434A71A66B6}"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35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BE6076-36A8-471E-A2A9-2434A71A66B6}"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419232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BE6076-36A8-471E-A2A9-2434A71A66B6}" type="datetimeFigureOut">
              <a:rPr lang="en-US" smtClean="0"/>
              <a:pPr/>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243740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6BE6076-36A8-471E-A2A9-2434A71A66B6}" type="datetimeFigureOut">
              <a:rPr lang="en-US" smtClean="0"/>
              <a:pPr/>
              <a:t>5/27/2020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257028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BE6076-36A8-471E-A2A9-2434A71A66B6}" type="datetimeFigureOut">
              <a:rPr lang="en-US" smtClean="0"/>
              <a:pPr/>
              <a:t>5/27/2020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40321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6BE6076-36A8-471E-A2A9-2434A71A66B6}" type="datetimeFigureOut">
              <a:rPr lang="en-US" smtClean="0"/>
              <a:pPr/>
              <a:t>5/27/2020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35899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E6076-36A8-471E-A2A9-2434A71A66B6}"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93916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6BE6076-36A8-471E-A2A9-2434A71A66B6}" type="datetimeFigureOut">
              <a:rPr lang="en-US" smtClean="0"/>
              <a:pPr/>
              <a:t>5/27/2020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EC9C90F-46FB-4299-B0AB-C6FD08FCE102}" type="slidenum">
              <a:rPr lang="en-US" smtClean="0"/>
              <a:pPr/>
              <a:t>‹#›</a:t>
            </a:fld>
            <a:endParaRPr lang="en-US"/>
          </a:p>
        </p:txBody>
      </p:sp>
    </p:spTree>
    <p:extLst>
      <p:ext uri="{BB962C8B-B14F-4D97-AF65-F5344CB8AC3E}">
        <p14:creationId xmlns:p14="http://schemas.microsoft.com/office/powerpoint/2010/main" val="247200896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mailto:ra2356@cumc.columbia.edu"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ihstrokenet.org/sleep-smart-trial/research-tea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ebdcu.musc.edu/camp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mailto:laurapb2@vt.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ASPIRE@yale.ed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nihstrokenet.adobeconnect.com/trial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69868"/>
            <a:ext cx="6620968" cy="3329581"/>
          </a:xfrm>
        </p:spPr>
        <p:txBody>
          <a:bodyPr/>
          <a:lstStyle/>
          <a:p>
            <a:pPr algn="ctr"/>
            <a:r>
              <a:rPr lang="en-US" sz="4800" dirty="0"/>
              <a:t>Coordinator Webinar and Round Table Discussion</a:t>
            </a:r>
          </a:p>
        </p:txBody>
      </p:sp>
      <p:sp>
        <p:nvSpPr>
          <p:cNvPr id="3" name="Subtitle 2"/>
          <p:cNvSpPr>
            <a:spLocks noGrp="1"/>
          </p:cNvSpPr>
          <p:nvPr>
            <p:ph type="subTitle" idx="1"/>
          </p:nvPr>
        </p:nvSpPr>
        <p:spPr>
          <a:xfrm>
            <a:off x="866442" y="5310780"/>
            <a:ext cx="6620968" cy="328019"/>
          </a:xfrm>
        </p:spPr>
        <p:txBody>
          <a:bodyPr>
            <a:normAutofit fontScale="92500" lnSpcReduction="20000"/>
          </a:bodyPr>
          <a:lstStyle/>
          <a:p>
            <a:pPr algn="ctr"/>
            <a:r>
              <a:rPr lang="en-US" dirty="0">
                <a:solidFill>
                  <a:schemeClr val="tx2"/>
                </a:solidFill>
              </a:rPr>
              <a:t>May 27, 2020</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43200" y="1021079"/>
            <a:ext cx="3276600" cy="74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72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5221-8316-4E86-AD38-48E91DF0155B}"/>
              </a:ext>
            </a:extLst>
          </p:cNvPr>
          <p:cNvSpPr>
            <a:spLocks noGrp="1"/>
          </p:cNvSpPr>
          <p:nvPr>
            <p:ph type="title"/>
          </p:nvPr>
        </p:nvSpPr>
        <p:spPr/>
        <p:txBody>
          <a:bodyPr/>
          <a:lstStyle/>
          <a:p>
            <a:r>
              <a:rPr lang="en-US" dirty="0"/>
              <a:t>Protocol v5.0 – Key updates</a:t>
            </a:r>
          </a:p>
        </p:txBody>
      </p:sp>
      <p:sp>
        <p:nvSpPr>
          <p:cNvPr id="3" name="Content Placeholder 2">
            <a:extLst>
              <a:ext uri="{FF2B5EF4-FFF2-40B4-BE49-F238E27FC236}">
                <a16:creationId xmlns:a16="http://schemas.microsoft.com/office/drawing/2014/main" id="{70E8AD22-3B61-4643-8DF5-8CE3A297544C}"/>
              </a:ext>
            </a:extLst>
          </p:cNvPr>
          <p:cNvSpPr>
            <a:spLocks noGrp="1"/>
          </p:cNvSpPr>
          <p:nvPr>
            <p:ph idx="1"/>
          </p:nvPr>
        </p:nvSpPr>
        <p:spPr/>
        <p:txBody>
          <a:bodyPr/>
          <a:lstStyle/>
          <a:p>
            <a:r>
              <a:rPr lang="en-US" dirty="0"/>
              <a:t>Incorporated all changes from Canadian protocol version 4.1 and 4.2 into combined U.S./Canada version 5.0</a:t>
            </a:r>
          </a:p>
          <a:p>
            <a:r>
              <a:rPr lang="en-US" dirty="0"/>
              <a:t>Updated study/participant duration in Protocol Summary and Schematic of Study Design</a:t>
            </a:r>
          </a:p>
          <a:p>
            <a:pPr lvl="1"/>
            <a:r>
              <a:rPr lang="en-US" dirty="0"/>
              <a:t>Minimum 1.5 years, maximum 7 years participation</a:t>
            </a:r>
          </a:p>
          <a:p>
            <a:pPr lvl="1"/>
            <a:r>
              <a:rPr lang="en-US" dirty="0"/>
              <a:t>Schematic no longer says “48 Month visit (MAXIMUM)”</a:t>
            </a:r>
          </a:p>
          <a:p>
            <a:r>
              <a:rPr lang="en-US" dirty="0"/>
              <a:t>Changed inclusion criteria to require randomization no later than 180 days after stroke onset, rather than 120 days (5.1, 7.2.1, 7.2.2)</a:t>
            </a:r>
          </a:p>
          <a:p>
            <a:endParaRPr lang="en-US" dirty="0"/>
          </a:p>
        </p:txBody>
      </p:sp>
    </p:spTree>
    <p:extLst>
      <p:ext uri="{BB962C8B-B14F-4D97-AF65-F5344CB8AC3E}">
        <p14:creationId xmlns:p14="http://schemas.microsoft.com/office/powerpoint/2010/main" val="2486525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5221-8316-4E86-AD38-48E91DF0155B}"/>
              </a:ext>
            </a:extLst>
          </p:cNvPr>
          <p:cNvSpPr>
            <a:spLocks noGrp="1"/>
          </p:cNvSpPr>
          <p:nvPr>
            <p:ph type="title"/>
          </p:nvPr>
        </p:nvSpPr>
        <p:spPr/>
        <p:txBody>
          <a:bodyPr/>
          <a:lstStyle/>
          <a:p>
            <a:r>
              <a:rPr lang="en-US" dirty="0"/>
              <a:t>Protocol v5.0 – Key updates</a:t>
            </a:r>
          </a:p>
        </p:txBody>
      </p:sp>
      <p:sp>
        <p:nvSpPr>
          <p:cNvPr id="3" name="Content Placeholder 2">
            <a:extLst>
              <a:ext uri="{FF2B5EF4-FFF2-40B4-BE49-F238E27FC236}">
                <a16:creationId xmlns:a16="http://schemas.microsoft.com/office/drawing/2014/main" id="{70E8AD22-3B61-4643-8DF5-8CE3A297544C}"/>
              </a:ext>
            </a:extLst>
          </p:cNvPr>
          <p:cNvSpPr>
            <a:spLocks noGrp="1"/>
          </p:cNvSpPr>
          <p:nvPr>
            <p:ph idx="1"/>
          </p:nvPr>
        </p:nvSpPr>
        <p:spPr>
          <a:xfrm>
            <a:off x="628650" y="2226469"/>
            <a:ext cx="7273290" cy="2837021"/>
          </a:xfrm>
        </p:spPr>
        <p:txBody>
          <a:bodyPr/>
          <a:lstStyle/>
          <a:p>
            <a:r>
              <a:rPr lang="en-US" b="1" dirty="0"/>
              <a:t>All subjects will need to be reconsented with ICD v7.0</a:t>
            </a:r>
          </a:p>
          <a:p>
            <a:r>
              <a:rPr lang="en-US" dirty="0"/>
              <a:t>Specified that remote consent can be obtained from patients as well as their LARS</a:t>
            </a:r>
          </a:p>
          <a:p>
            <a:r>
              <a:rPr lang="en-US" b="1" dirty="0"/>
              <a:t>Clarified procedure for handling subject withdrawal</a:t>
            </a:r>
          </a:p>
          <a:p>
            <a:r>
              <a:rPr lang="en-US" b="1" dirty="0"/>
              <a:t>1</a:t>
            </a:r>
            <a:r>
              <a:rPr lang="en-US" b="1" baseline="30000" dirty="0"/>
              <a:t>st</a:t>
            </a:r>
            <a:r>
              <a:rPr lang="en-US" b="1" dirty="0"/>
              <a:t> dose study drug window is now 48 hrs.</a:t>
            </a:r>
          </a:p>
          <a:p>
            <a:r>
              <a:rPr lang="en-US" b="1" dirty="0"/>
              <a:t>COVID-19 added as Adverse Event of Special Interest</a:t>
            </a:r>
          </a:p>
        </p:txBody>
      </p:sp>
    </p:spTree>
    <p:extLst>
      <p:ext uri="{BB962C8B-B14F-4D97-AF65-F5344CB8AC3E}">
        <p14:creationId xmlns:p14="http://schemas.microsoft.com/office/powerpoint/2010/main" val="273060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A9FD-D437-4AFE-BD23-61FB6B00922D}"/>
              </a:ext>
            </a:extLst>
          </p:cNvPr>
          <p:cNvSpPr>
            <a:spLocks noGrp="1"/>
          </p:cNvSpPr>
          <p:nvPr>
            <p:ph type="title"/>
          </p:nvPr>
        </p:nvSpPr>
        <p:spPr/>
        <p:txBody>
          <a:bodyPr/>
          <a:lstStyle/>
          <a:p>
            <a:r>
              <a:rPr lang="en-US" dirty="0"/>
              <a:t>Compensation plan changes </a:t>
            </a:r>
            <a:r>
              <a:rPr lang="en-US" sz="2100" dirty="0"/>
              <a:t>(</a:t>
            </a:r>
            <a:r>
              <a:rPr lang="en-US" sz="2100" i="1" dirty="0"/>
              <a:t>pending NIH final approval</a:t>
            </a:r>
            <a:r>
              <a:rPr lang="en-US" sz="2100" dirty="0"/>
              <a:t>)</a:t>
            </a:r>
            <a:endParaRPr lang="en-US" dirty="0"/>
          </a:p>
        </p:txBody>
      </p:sp>
      <p:sp>
        <p:nvSpPr>
          <p:cNvPr id="3" name="Content Placeholder 2">
            <a:extLst>
              <a:ext uri="{FF2B5EF4-FFF2-40B4-BE49-F238E27FC236}">
                <a16:creationId xmlns:a16="http://schemas.microsoft.com/office/drawing/2014/main" id="{5A241686-BCAE-42D3-845C-2A86AC7F1D4B}"/>
              </a:ext>
            </a:extLst>
          </p:cNvPr>
          <p:cNvSpPr>
            <a:spLocks noGrp="1"/>
          </p:cNvSpPr>
          <p:nvPr>
            <p:ph idx="1"/>
          </p:nvPr>
        </p:nvSpPr>
        <p:spPr/>
        <p:txBody>
          <a:bodyPr>
            <a:normAutofit/>
          </a:bodyPr>
          <a:lstStyle/>
          <a:p>
            <a:pPr lvl="0"/>
            <a:r>
              <a:rPr lang="en-US" dirty="0"/>
              <a:t>Increase payment for patients that are consented but do not get randomized from $100 to $300 per patient. </a:t>
            </a:r>
          </a:p>
          <a:p>
            <a:pPr lvl="1"/>
            <a:r>
              <a:rPr lang="en-US" dirty="0"/>
              <a:t>We will require that all data be collected and entered for this full “screen failure” payment to be made. </a:t>
            </a:r>
          </a:p>
          <a:p>
            <a:pPr lvl="0"/>
            <a:r>
              <a:rPr lang="en-US" dirty="0"/>
              <a:t>Cover the cost of shipping drug from the site to the patient.</a:t>
            </a:r>
          </a:p>
          <a:p>
            <a:pPr lvl="1"/>
            <a:r>
              <a:rPr lang="en-US" dirty="0"/>
              <a:t>We will establish a FedEx number that sites will be able to use for this purpose and this will allow us to track their shipments, as well. </a:t>
            </a:r>
          </a:p>
          <a:p>
            <a:pPr lvl="1"/>
            <a:r>
              <a:rPr lang="en-US" dirty="0"/>
              <a:t>If sites must ship with another carrier, we will reimburse for this as well. </a:t>
            </a:r>
          </a:p>
          <a:p>
            <a:endParaRPr lang="en-US" dirty="0"/>
          </a:p>
        </p:txBody>
      </p:sp>
    </p:spTree>
    <p:extLst>
      <p:ext uri="{BB962C8B-B14F-4D97-AF65-F5344CB8AC3E}">
        <p14:creationId xmlns:p14="http://schemas.microsoft.com/office/powerpoint/2010/main" val="4267051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Time to re-start safely and as possible at each site…</a:t>
            </a:r>
          </a:p>
        </p:txBody>
      </p:sp>
      <p:sp>
        <p:nvSpPr>
          <p:cNvPr id="3" name="Content Placeholder 2"/>
          <p:cNvSpPr>
            <a:spLocks noGrp="1"/>
          </p:cNvSpPr>
          <p:nvPr>
            <p:ph idx="1"/>
          </p:nvPr>
        </p:nvSpPr>
        <p:spPr/>
        <p:txBody>
          <a:bodyPr>
            <a:normAutofit fontScale="92500" lnSpcReduction="10000"/>
          </a:bodyPr>
          <a:lstStyle/>
          <a:p>
            <a:r>
              <a:rPr lang="en-US" dirty="0"/>
              <a:t>5/8/2020 Re-Start Plan was cIRB approved (in the WebDCU Toolbox Project Documents)</a:t>
            </a:r>
          </a:p>
          <a:p>
            <a:r>
              <a:rPr lang="en-US" dirty="0"/>
              <a:t>5/13/2020 Re-Start Plan was sent to PIs and PSCs </a:t>
            </a:r>
          </a:p>
          <a:p>
            <a:r>
              <a:rPr lang="en-US" dirty="0"/>
              <a:t>Re-starting will be done site by site as your institutions &amp; team staffing allow</a:t>
            </a:r>
          </a:p>
          <a:p>
            <a:pPr lvl="0"/>
            <a:r>
              <a:rPr lang="en-US" dirty="0"/>
              <a:t>Restart activities have 1</a:t>
            </a:r>
            <a:r>
              <a:rPr lang="en-US" baseline="30000" dirty="0"/>
              <a:t>st</a:t>
            </a:r>
            <a:r>
              <a:rPr lang="en-US" dirty="0"/>
              <a:t> focused on randomization of potential participants previously consented and found eligible for randomization (up to 180 days)</a:t>
            </a:r>
          </a:p>
          <a:p>
            <a:r>
              <a:rPr lang="en-US" dirty="0"/>
              <a:t>June 1, 2020 (date Laboratory Core expects to be able to re-start ARCADIA sample processing): next phase/re-start for NEW subject enrollment</a:t>
            </a:r>
          </a:p>
        </p:txBody>
      </p:sp>
    </p:spTree>
    <p:extLst>
      <p:ext uri="{BB962C8B-B14F-4D97-AF65-F5344CB8AC3E}">
        <p14:creationId xmlns:p14="http://schemas.microsoft.com/office/powerpoint/2010/main" val="1536096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cIRB</a:t>
            </a:r>
            <a:r>
              <a:rPr lang="en-US" dirty="0"/>
              <a:t> Approved Re-Start Plan</a:t>
            </a:r>
            <a:endParaRPr lang="en-US" sz="2100" dirty="0"/>
          </a:p>
        </p:txBody>
      </p:sp>
      <p:sp>
        <p:nvSpPr>
          <p:cNvPr id="3" name="Content Placeholder 2"/>
          <p:cNvSpPr>
            <a:spLocks noGrp="1"/>
          </p:cNvSpPr>
          <p:nvPr>
            <p:ph idx="1"/>
          </p:nvPr>
        </p:nvSpPr>
        <p:spPr>
          <a:xfrm>
            <a:off x="628650" y="1885951"/>
            <a:ext cx="7886700" cy="3177540"/>
          </a:xfrm>
        </p:spPr>
        <p:txBody>
          <a:bodyPr>
            <a:normAutofit fontScale="77500" lnSpcReduction="20000"/>
          </a:bodyPr>
          <a:lstStyle/>
          <a:p>
            <a:pPr marL="0" indent="0">
              <a:buNone/>
            </a:pPr>
            <a:r>
              <a:rPr lang="en-US" dirty="0"/>
              <a:t>a. Your local institution approves the resumption of all ARCADIA activities, including consenting, recruiting, screening including phlebotomy, randomization, and follow-up. </a:t>
            </a:r>
          </a:p>
          <a:p>
            <a:pPr marL="0" indent="0">
              <a:buNone/>
            </a:pPr>
            <a:r>
              <a:rPr lang="en-US" dirty="0"/>
              <a:t>b. Local conditions permit resumption without: </a:t>
            </a:r>
          </a:p>
          <a:p>
            <a:pPr marL="685800" lvl="1" indent="-342900">
              <a:buFont typeface="+mj-lt"/>
              <a:buAutoNum type="arabicPeriod"/>
            </a:pPr>
            <a:r>
              <a:rPr lang="en-US" dirty="0"/>
              <a:t>Jeopardizing the safety of staff, patients, or community. </a:t>
            </a:r>
          </a:p>
          <a:p>
            <a:pPr marL="685800" lvl="1" indent="-342900">
              <a:buFont typeface="+mj-lt"/>
              <a:buAutoNum type="arabicPeriod"/>
            </a:pPr>
            <a:r>
              <a:rPr lang="en-US" dirty="0"/>
              <a:t>Deviating from study protocol. </a:t>
            </a:r>
          </a:p>
          <a:p>
            <a:pPr marL="685800" lvl="1" indent="-342900">
              <a:buFont typeface="+mj-lt"/>
              <a:buAutoNum type="arabicPeriod"/>
            </a:pPr>
            <a:r>
              <a:rPr lang="en-US" dirty="0"/>
              <a:t>Contributing to a shortage of resources, such as essential clinical staff and personal protective equipment (PPE) that are needed to take care of COVID-19 infected patients. </a:t>
            </a:r>
          </a:p>
          <a:p>
            <a:pPr marL="685800" lvl="1" indent="-342900">
              <a:buFont typeface="+mj-lt"/>
              <a:buAutoNum type="arabicPeriod"/>
            </a:pPr>
            <a:r>
              <a:rPr lang="en-US" dirty="0"/>
              <a:t>Interfering with clinical procedures put in place to treat COVID-19 patients. </a:t>
            </a:r>
          </a:p>
          <a:p>
            <a:pPr marL="0" indent="0">
              <a:buNone/>
            </a:pPr>
            <a:r>
              <a:rPr lang="en-US" dirty="0"/>
              <a:t>c. The site study team will conduct study-specific tasks via remote means as much as possible, as local conditions dictate. </a:t>
            </a:r>
          </a:p>
          <a:p>
            <a:pPr marL="0" indent="0">
              <a:buNone/>
            </a:pPr>
            <a:endParaRPr lang="en-US" dirty="0"/>
          </a:p>
        </p:txBody>
      </p:sp>
    </p:spTree>
    <p:extLst>
      <p:ext uri="{BB962C8B-B14F-4D97-AF65-F5344CB8AC3E}">
        <p14:creationId xmlns:p14="http://schemas.microsoft.com/office/powerpoint/2010/main" val="373888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cIRB</a:t>
            </a:r>
            <a:r>
              <a:rPr lang="en-US" dirty="0"/>
              <a:t> Approved Re-Start Plan</a:t>
            </a:r>
          </a:p>
        </p:txBody>
      </p:sp>
      <p:sp>
        <p:nvSpPr>
          <p:cNvPr id="3" name="Content Placeholder 2"/>
          <p:cNvSpPr>
            <a:spLocks noGrp="1"/>
          </p:cNvSpPr>
          <p:nvPr>
            <p:ph idx="1"/>
          </p:nvPr>
        </p:nvSpPr>
        <p:spPr>
          <a:xfrm>
            <a:off x="628650" y="1885951"/>
            <a:ext cx="7886700" cy="3177540"/>
          </a:xfrm>
        </p:spPr>
        <p:txBody>
          <a:bodyPr>
            <a:normAutofit fontScale="55000" lnSpcReduction="20000"/>
          </a:bodyPr>
          <a:lstStyle/>
          <a:p>
            <a:pPr marL="0" indent="0">
              <a:buNone/>
            </a:pPr>
            <a:r>
              <a:rPr lang="en-US" dirty="0"/>
              <a:t>d</a:t>
            </a:r>
            <a:r>
              <a:rPr lang="en-US" sz="2325" dirty="0"/>
              <a:t>. When in-person contact is needed, the site study team will follow best practices for infection control in keeping with institutional rules, guidance, and resources current at the time. These best practices may include:</a:t>
            </a:r>
            <a:r>
              <a:rPr lang="en-US" dirty="0"/>
              <a:t> </a:t>
            </a:r>
          </a:p>
          <a:p>
            <a:pPr marL="685800" lvl="1" indent="-342900">
              <a:buFont typeface="+mj-lt"/>
              <a:buAutoNum type="arabicPeriod"/>
            </a:pPr>
            <a:r>
              <a:rPr lang="en-US" dirty="0"/>
              <a:t>Before any study-specific in-person contact with subjects (subjects already in the trial or potential subjects), the subject will be screened for COVID-19 symptoms and exposure. This will be done by study staff via telephone or other HIPAA-compliant telehealth technology prior to clinic visits, or by study staff or treating clinicians on service prior to in-person contact with inpatients. </a:t>
            </a:r>
          </a:p>
          <a:p>
            <a:pPr marL="685800" lvl="1" indent="-342900">
              <a:buFont typeface="+mj-lt"/>
              <a:buAutoNum type="arabicPeriod"/>
            </a:pPr>
            <a:r>
              <a:rPr lang="en-US" dirty="0"/>
              <a:t>In light of the potential for transmission by asymptomatic COVID-19 infected individuals, study staff will use masks, physical barriers (e.g., </a:t>
            </a:r>
            <a:r>
              <a:rPr lang="en-US" dirty="0" err="1"/>
              <a:t>faceshields</a:t>
            </a:r>
            <a:r>
              <a:rPr lang="en-US" dirty="0"/>
              <a:t>, </a:t>
            </a:r>
            <a:r>
              <a:rPr lang="en-US" dirty="0" err="1"/>
              <a:t>plexiglass</a:t>
            </a:r>
            <a:r>
              <a:rPr lang="en-US" dirty="0"/>
              <a:t> barriers between cubicles, etc.), and social distancing (maintaining at least 6 feet of distance, staggered shifts) to the greatest degree possible given their institutional supplies and policies. This applies both to in-person interactions with subjects and among study staff and treating teams. Such in-person interactions will be minimized as much as possible to minimize person-to-person transmission and conserve PPE. </a:t>
            </a:r>
          </a:p>
          <a:p>
            <a:pPr marL="685800" lvl="1" indent="-342900">
              <a:buFont typeface="+mj-lt"/>
              <a:buAutoNum type="arabicPeriod"/>
            </a:pPr>
            <a:r>
              <a:rPr lang="en-US" dirty="0"/>
              <a:t>These standards for in-person contact will be relaxed as deemed appropriate at individual sites based on local institutional rules, guidance, and resources. </a:t>
            </a:r>
          </a:p>
          <a:p>
            <a:pPr marL="0" indent="0">
              <a:buNone/>
            </a:pPr>
            <a:r>
              <a:rPr lang="en-US" sz="2325" dirty="0"/>
              <a:t>e. The site PI will monitor their local situation with respect to COVID-19, including their local institutional guidelines, and notify the national ARCADIA team if conditions require pausing enrollment again. </a:t>
            </a:r>
          </a:p>
        </p:txBody>
      </p:sp>
    </p:spTree>
    <p:extLst>
      <p:ext uri="{BB962C8B-B14F-4D97-AF65-F5344CB8AC3E}">
        <p14:creationId xmlns:p14="http://schemas.microsoft.com/office/powerpoint/2010/main" val="4155479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6776"/>
            <a:ext cx="7886700" cy="994172"/>
          </a:xfrm>
        </p:spPr>
        <p:txBody>
          <a:bodyPr>
            <a:normAutofit/>
          </a:bodyPr>
          <a:lstStyle/>
          <a:p>
            <a:r>
              <a:rPr lang="en-US" sz="3000" dirty="0"/>
              <a:t>How do sites get re-started?</a:t>
            </a:r>
          </a:p>
        </p:txBody>
      </p:sp>
      <p:sp>
        <p:nvSpPr>
          <p:cNvPr id="3" name="Content Placeholder 2"/>
          <p:cNvSpPr>
            <a:spLocks noGrp="1"/>
          </p:cNvSpPr>
          <p:nvPr>
            <p:ph idx="1"/>
          </p:nvPr>
        </p:nvSpPr>
        <p:spPr>
          <a:xfrm>
            <a:off x="628651" y="1739121"/>
            <a:ext cx="8009792" cy="3235568"/>
          </a:xfrm>
        </p:spPr>
        <p:txBody>
          <a:bodyPr>
            <a:noAutofit/>
          </a:bodyPr>
          <a:lstStyle/>
          <a:p>
            <a:pPr lvl="0"/>
            <a:r>
              <a:rPr lang="en-US" sz="1650" dirty="0"/>
              <a:t>Protocol v5.0 has been </a:t>
            </a:r>
            <a:r>
              <a:rPr lang="en-US" sz="1650" dirty="0" err="1"/>
              <a:t>cIRB</a:t>
            </a:r>
            <a:r>
              <a:rPr lang="en-US" sz="1650" dirty="0"/>
              <a:t> approved and the site specific consent forms (ICD v7.0) are being sent to the sites as they become available.</a:t>
            </a:r>
          </a:p>
          <a:p>
            <a:r>
              <a:rPr lang="en-US" sz="1650" dirty="0"/>
              <a:t>You will need to upload these regulatory documents onto </a:t>
            </a:r>
            <a:r>
              <a:rPr lang="en-US" sz="1650" dirty="0" err="1"/>
              <a:t>WebDCU</a:t>
            </a:r>
            <a:r>
              <a:rPr lang="en-US" sz="1650" dirty="0"/>
              <a:t> including</a:t>
            </a:r>
          </a:p>
          <a:p>
            <a:pPr lvl="2"/>
            <a:r>
              <a:rPr lang="en-US" sz="1650" dirty="0" err="1"/>
              <a:t>cIRB</a:t>
            </a:r>
            <a:r>
              <a:rPr lang="en-US" sz="1650" dirty="0"/>
              <a:t> Protocol v5.0 approval letter under </a:t>
            </a:r>
            <a:r>
              <a:rPr lang="it-IT" sz="1650" b="1" dirty="0"/>
              <a:t>CIRB Approval (Protocol v5 - 16APR2020)</a:t>
            </a:r>
          </a:p>
          <a:p>
            <a:pPr lvl="2"/>
            <a:r>
              <a:rPr lang="it-IT" sz="1650" dirty="0"/>
              <a:t>Your </a:t>
            </a:r>
            <a:r>
              <a:rPr lang="en-US" sz="1650" dirty="0"/>
              <a:t>site specific ICD v7.0 </a:t>
            </a:r>
            <a:r>
              <a:rPr lang="en-US" sz="1650" dirty="0" err="1"/>
              <a:t>cIRB</a:t>
            </a:r>
            <a:r>
              <a:rPr lang="en-US" sz="1650" dirty="0"/>
              <a:t> approval letter under </a:t>
            </a:r>
            <a:r>
              <a:rPr lang="en-US" sz="1650" b="1" dirty="0"/>
              <a:t>CIRB Approved Administrative Amendments</a:t>
            </a:r>
          </a:p>
          <a:p>
            <a:pPr lvl="2"/>
            <a:r>
              <a:rPr lang="en-US" sz="1650" dirty="0"/>
              <a:t>Your new ICD v7.0 under </a:t>
            </a:r>
            <a:r>
              <a:rPr lang="en-US" sz="1650" b="1" dirty="0"/>
              <a:t>CIRB Approved Informed Consent Form (v7)</a:t>
            </a:r>
          </a:p>
          <a:p>
            <a:pPr lvl="2"/>
            <a:r>
              <a:rPr lang="en-US" sz="1650" dirty="0"/>
              <a:t>Have your PI sign onto the new protocol </a:t>
            </a:r>
            <a:r>
              <a:rPr lang="en-US" sz="1650" b="1" dirty="0" err="1"/>
              <a:t>Protocol</a:t>
            </a:r>
            <a:r>
              <a:rPr lang="en-US" sz="1650" b="1" dirty="0"/>
              <a:t> Signature Page (Protocol v5 - 16APR2020) </a:t>
            </a:r>
          </a:p>
          <a:p>
            <a:r>
              <a:rPr lang="en-US" sz="1650" dirty="0"/>
              <a:t>Let us know if you need to submit these to your local IRB for acknowledgment prior to use </a:t>
            </a:r>
          </a:p>
          <a:p>
            <a:r>
              <a:rPr lang="en-US" sz="1650" dirty="0"/>
              <a:t>You will need to have lab kits and study drug at the site</a:t>
            </a:r>
          </a:p>
          <a:p>
            <a:r>
              <a:rPr lang="en-US" sz="1650" dirty="0"/>
              <a:t>Keep your WebDCU COVID-19 Impact Assessment V2 up to date</a:t>
            </a:r>
          </a:p>
        </p:txBody>
      </p:sp>
    </p:spTree>
    <p:extLst>
      <p:ext uri="{BB962C8B-B14F-4D97-AF65-F5344CB8AC3E}">
        <p14:creationId xmlns:p14="http://schemas.microsoft.com/office/powerpoint/2010/main" val="108031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How does our site get re-started?</a:t>
            </a:r>
          </a:p>
        </p:txBody>
      </p:sp>
      <p:sp>
        <p:nvSpPr>
          <p:cNvPr id="3" name="Content Placeholder 2"/>
          <p:cNvSpPr>
            <a:spLocks noGrp="1"/>
          </p:cNvSpPr>
          <p:nvPr>
            <p:ph idx="1"/>
          </p:nvPr>
        </p:nvSpPr>
        <p:spPr>
          <a:xfrm>
            <a:off x="813289" y="2125267"/>
            <a:ext cx="8009792" cy="2728088"/>
          </a:xfrm>
        </p:spPr>
        <p:txBody>
          <a:bodyPr>
            <a:noAutofit/>
          </a:bodyPr>
          <a:lstStyle/>
          <a:p>
            <a:pPr lvl="0"/>
            <a:r>
              <a:rPr lang="en-US" sz="1800" dirty="0"/>
              <a:t>Complete the COVID-19 Impact Assessment v2 including the General Comment statement as your PI attestation (or study coordinator or other appropriate designee) </a:t>
            </a:r>
          </a:p>
          <a:p>
            <a:pPr lvl="1"/>
            <a:r>
              <a:rPr lang="en-US" dirty="0"/>
              <a:t>“I attest that our site meets the requirements indicated by the ARCADIA trial leadership to resume study activities.” </a:t>
            </a:r>
          </a:p>
          <a:p>
            <a:pPr marL="171450" lvl="1">
              <a:spcBef>
                <a:spcPts val="750"/>
              </a:spcBef>
            </a:pPr>
            <a:r>
              <a:rPr lang="en-US" dirty="0"/>
              <a:t>Q04, Q07 &amp; Q10 need to show some level of allowed screening, enrollment and f/u</a:t>
            </a:r>
          </a:p>
          <a:p>
            <a:pPr marL="514350" lvl="2">
              <a:spcBef>
                <a:spcPts val="750"/>
              </a:spcBef>
            </a:pPr>
            <a:r>
              <a:rPr lang="en-US" sz="1800" dirty="0"/>
              <a:t>Contact us if this is an issue</a:t>
            </a:r>
          </a:p>
          <a:p>
            <a:r>
              <a:rPr lang="en-US" sz="1800" dirty="0"/>
              <a:t>Email Rebeca (</a:t>
            </a:r>
            <a:r>
              <a:rPr lang="en-US" sz="1800" u="sng" dirty="0">
                <a:hlinkClick r:id="rId2"/>
              </a:rPr>
              <a:t>ra2356@cumc.columbia.edu</a:t>
            </a:r>
            <a:r>
              <a:rPr lang="en-US" sz="1800" dirty="0"/>
              <a:t>) when your site is ready to be considered for re-release to enroll even if only doing remote screening, enrollments and follow ups.</a:t>
            </a:r>
          </a:p>
        </p:txBody>
      </p:sp>
    </p:spTree>
    <p:extLst>
      <p:ext uri="{BB962C8B-B14F-4D97-AF65-F5344CB8AC3E}">
        <p14:creationId xmlns:p14="http://schemas.microsoft.com/office/powerpoint/2010/main" val="2722805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213" y="304800"/>
            <a:ext cx="6620968" cy="838200"/>
          </a:xfrm>
        </p:spPr>
        <p:txBody>
          <a:bodyPr/>
          <a:lstStyle/>
          <a:p>
            <a:pPr algn="ctr"/>
            <a:r>
              <a:rPr lang="en-US" sz="4200" dirty="0"/>
              <a:t>ARCADIA-CSI</a:t>
            </a:r>
          </a:p>
        </p:txBody>
      </p:sp>
      <p:sp>
        <p:nvSpPr>
          <p:cNvPr id="3" name="Text Placeholder 2"/>
          <p:cNvSpPr>
            <a:spLocks noGrp="1"/>
          </p:cNvSpPr>
          <p:nvPr>
            <p:ph type="body" sz="half" idx="2"/>
          </p:nvPr>
        </p:nvSpPr>
        <p:spPr>
          <a:xfrm>
            <a:off x="228600" y="1180680"/>
            <a:ext cx="8229600" cy="5982119"/>
          </a:xfrm>
        </p:spPr>
        <p:txBody>
          <a:bodyPr>
            <a:normAutofit fontScale="85000" lnSpcReduction="20000"/>
          </a:bodyPr>
          <a:lstStyle/>
          <a:p>
            <a:endParaRPr lang="en-US" dirty="0"/>
          </a:p>
          <a:p>
            <a:endParaRPr lang="en-US" sz="1900" dirty="0"/>
          </a:p>
          <a:p>
            <a:r>
              <a:rPr lang="en-US" sz="1900" dirty="0"/>
              <a:t>ARCADIA-CSI PIs:</a:t>
            </a:r>
            <a:r>
              <a:rPr lang="en-US" dirty="0"/>
              <a:t>	</a:t>
            </a:r>
            <a:r>
              <a:rPr lang="en-US" sz="1900" dirty="0"/>
              <a:t>Maarten Lansberg, MD, PhD</a:t>
            </a:r>
          </a:p>
          <a:p>
            <a:r>
              <a:rPr lang="en-US" dirty="0"/>
              <a:t>					</a:t>
            </a:r>
            <a:r>
              <a:rPr lang="en-US" sz="1900" dirty="0"/>
              <a:t>Ron Lazar, PhD</a:t>
            </a:r>
          </a:p>
          <a:p>
            <a:r>
              <a:rPr lang="en-US" dirty="0"/>
              <a:t>					</a:t>
            </a:r>
            <a:r>
              <a:rPr lang="en-US" sz="1900" dirty="0"/>
              <a:t>George Howard, PhD</a:t>
            </a:r>
          </a:p>
          <a:p>
            <a:r>
              <a:rPr lang="en-US" dirty="0"/>
              <a:t>					</a:t>
            </a:r>
            <a:r>
              <a:rPr lang="en-US" sz="1900" dirty="0"/>
              <a:t>Kevin Sheth, MD</a:t>
            </a:r>
          </a:p>
          <a:p>
            <a:r>
              <a:rPr lang="en-US" dirty="0"/>
              <a:t>					</a:t>
            </a:r>
            <a:r>
              <a:rPr lang="en-US" sz="1900" dirty="0"/>
              <a:t>David </a:t>
            </a:r>
            <a:r>
              <a:rPr lang="en-US" sz="1900" dirty="0" err="1"/>
              <a:t>Tirschwell</a:t>
            </a:r>
            <a:r>
              <a:rPr lang="en-US" sz="1900" dirty="0"/>
              <a:t>, MD</a:t>
            </a:r>
          </a:p>
          <a:p>
            <a:r>
              <a:rPr lang="en-US" dirty="0"/>
              <a:t>					</a:t>
            </a:r>
            <a:r>
              <a:rPr lang="en-US" sz="1900" dirty="0"/>
              <a:t>Max </a:t>
            </a:r>
            <a:r>
              <a:rPr lang="en-US" sz="1900" dirty="0" err="1"/>
              <a:t>Wintermark</a:t>
            </a:r>
            <a:r>
              <a:rPr lang="en-US" sz="1900" dirty="0"/>
              <a:t>, MD</a:t>
            </a:r>
          </a:p>
          <a:p>
            <a:endParaRPr lang="en-US" dirty="0"/>
          </a:p>
          <a:p>
            <a:r>
              <a:rPr lang="en-US" sz="1900" dirty="0"/>
              <a:t>Project Managers:	        Stephanie Kemp</a:t>
            </a:r>
          </a:p>
          <a:p>
            <a:r>
              <a:rPr lang="en-US" sz="1900" dirty="0"/>
              <a:t>					Tashia Harris, MS</a:t>
            </a:r>
          </a:p>
          <a:p>
            <a:endParaRPr lang="en-US" dirty="0"/>
          </a:p>
          <a:p>
            <a:r>
              <a:rPr lang="en-US" sz="1900" dirty="0"/>
              <a:t>Data Managers:		Faria Khattak, MPH</a:t>
            </a:r>
          </a:p>
          <a:p>
            <a:endParaRPr lang="en-US" sz="1900" dirty="0"/>
          </a:p>
          <a:p>
            <a:r>
              <a:rPr lang="en-US" sz="1900" dirty="0"/>
              <a:t>Site Monitoring Manager: Aaron </a:t>
            </a:r>
            <a:r>
              <a:rPr lang="en-US" sz="1900" dirty="0" err="1"/>
              <a:t>Perlmutter</a:t>
            </a:r>
            <a:r>
              <a:rPr lang="en-US" sz="1900" dirty="0"/>
              <a:t>, MPH</a:t>
            </a:r>
          </a:p>
          <a:p>
            <a:endParaRPr lang="en-US" dirty="0"/>
          </a:p>
          <a:p>
            <a:endParaRPr lang="en-US" dirty="0"/>
          </a:p>
          <a:p>
            <a:r>
              <a:rPr lang="en-US" dirty="0"/>
              <a:t>					</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27590" y="152400"/>
            <a:ext cx="730610" cy="933240"/>
          </a:xfrm>
          <a:prstGeom prst="rect">
            <a:avLst/>
          </a:prstGeom>
        </p:spPr>
      </p:pic>
    </p:spTree>
    <p:extLst>
      <p:ext uri="{BB962C8B-B14F-4D97-AF65-F5344CB8AC3E}">
        <p14:creationId xmlns:p14="http://schemas.microsoft.com/office/powerpoint/2010/main" val="1436205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4650" y="961078"/>
            <a:ext cx="3993046" cy="738664"/>
          </a:xfrm>
          <a:prstGeom prst="rect">
            <a:avLst/>
          </a:prstGeom>
          <a:noFill/>
        </p:spPr>
        <p:txBody>
          <a:bodyPr wrap="square" rtlCol="0">
            <a:spAutoFit/>
          </a:bodyPr>
          <a:lstStyle/>
          <a:p>
            <a:pPr algn="ctr"/>
            <a:r>
              <a:rPr lang="en-US" sz="2100" b="1" dirty="0"/>
              <a:t>ARCADIA-CSI  COVID-19 update</a:t>
            </a:r>
          </a:p>
        </p:txBody>
      </p:sp>
      <p:sp>
        <p:nvSpPr>
          <p:cNvPr id="3" name="TextBox 2"/>
          <p:cNvSpPr txBox="1"/>
          <p:nvPr/>
        </p:nvSpPr>
        <p:spPr>
          <a:xfrm>
            <a:off x="598522" y="1639555"/>
            <a:ext cx="8058461" cy="3093154"/>
          </a:xfrm>
          <a:prstGeom prst="rect">
            <a:avLst/>
          </a:prstGeom>
          <a:noFill/>
        </p:spPr>
        <p:txBody>
          <a:bodyPr wrap="square" rtlCol="0">
            <a:spAutoFit/>
          </a:bodyPr>
          <a:lstStyle/>
          <a:p>
            <a:endParaRPr lang="en-US" sz="1500" b="1" dirty="0"/>
          </a:p>
          <a:p>
            <a:r>
              <a:rPr lang="en-US" sz="1500" b="1" dirty="0"/>
              <a:t>MARCH 16 TO PRESENT</a:t>
            </a:r>
          </a:p>
          <a:p>
            <a:endParaRPr lang="en-US" sz="1500" b="1" dirty="0"/>
          </a:p>
          <a:p>
            <a:pPr marL="257175" indent="-257175">
              <a:buFont typeface="Arial" panose="020B0604020202020204" pitchFamily="34" charset="0"/>
              <a:buChar char="•"/>
            </a:pPr>
            <a:r>
              <a:rPr lang="en-US" sz="1500" b="1" dirty="0"/>
              <a:t>Central Study Team Activities:</a:t>
            </a:r>
          </a:p>
          <a:p>
            <a:pPr marL="600075" lvl="1" indent="-257175">
              <a:buFont typeface="Courier New" panose="02070309020205020404" pitchFamily="49" charset="0"/>
              <a:buChar char="o"/>
            </a:pPr>
            <a:r>
              <a:rPr lang="en-US" sz="1500" dirty="0"/>
              <a:t>The UAB Survey Research Unit (SRU) for telephone cognitive testing is open to conduct neurocognitive assessments for participants that have already been consented.</a:t>
            </a:r>
          </a:p>
          <a:p>
            <a:pPr marL="600075" lvl="1" indent="-257175">
              <a:buFont typeface="Courier New" panose="02070309020205020404" pitchFamily="49" charset="0"/>
              <a:buChar char="o"/>
            </a:pPr>
            <a:r>
              <a:rPr lang="en-US" sz="1500" dirty="0"/>
              <a:t>Supporting Site Activities:</a:t>
            </a:r>
          </a:p>
          <a:p>
            <a:pPr marL="942975" lvl="2" indent="-257175">
              <a:buFont typeface="Wingdings" pitchFamily="2" charset="2"/>
              <a:buChar char="ü"/>
            </a:pPr>
            <a:r>
              <a:rPr lang="en-US" sz="1500" dirty="0"/>
              <a:t>Enrolling new sites and conducting site initiation calls</a:t>
            </a:r>
          </a:p>
          <a:p>
            <a:pPr lvl="2"/>
            <a:endParaRPr lang="en-US" sz="1500" dirty="0"/>
          </a:p>
          <a:p>
            <a:pPr marL="257175" indent="-257175">
              <a:buFont typeface="Arial" panose="020B0604020202020204" pitchFamily="34" charset="0"/>
              <a:buChar char="•"/>
            </a:pPr>
            <a:r>
              <a:rPr lang="en-US" sz="1500" b="1" dirty="0"/>
              <a:t>Site Activities</a:t>
            </a:r>
          </a:p>
          <a:p>
            <a:pPr marL="600075" lvl="1" indent="-257175">
              <a:buFont typeface="Courier New" panose="02070309020205020404" pitchFamily="49" charset="0"/>
              <a:buChar char="o"/>
            </a:pPr>
            <a:r>
              <a:rPr lang="en-US" sz="1500" dirty="0"/>
              <a:t>Continue screening already-enrolled ARCADIA patients for CSI candidacy</a:t>
            </a:r>
          </a:p>
          <a:p>
            <a:endParaRPr lang="en-US" sz="1500" dirty="0"/>
          </a:p>
        </p:txBody>
      </p:sp>
    </p:spTree>
    <p:extLst>
      <p:ext uri="{BB962C8B-B14F-4D97-AF65-F5344CB8AC3E}">
        <p14:creationId xmlns:p14="http://schemas.microsoft.com/office/powerpoint/2010/main" val="3185750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52400"/>
            <a:ext cx="7055380" cy="1700848"/>
          </a:xfrm>
        </p:spPr>
        <p:txBody>
          <a:bodyPr/>
          <a:lstStyle/>
          <a:p>
            <a:pPr algn="ctr"/>
            <a:r>
              <a:rPr lang="en-US" sz="3200" dirty="0"/>
              <a:t>Coordinator Call</a:t>
            </a:r>
            <a:br>
              <a:rPr lang="en-US" sz="3200" dirty="0"/>
            </a:br>
            <a:r>
              <a:rPr lang="en-US" sz="3200" dirty="0"/>
              <a:t>Announcements and Reminders</a:t>
            </a:r>
          </a:p>
        </p:txBody>
      </p:sp>
      <p:sp>
        <p:nvSpPr>
          <p:cNvPr id="3" name="Content Placeholder 2"/>
          <p:cNvSpPr>
            <a:spLocks noGrp="1"/>
          </p:cNvSpPr>
          <p:nvPr>
            <p:ph idx="1"/>
          </p:nvPr>
        </p:nvSpPr>
        <p:spPr>
          <a:xfrm>
            <a:off x="152400" y="1523999"/>
            <a:ext cx="8763000" cy="5334001"/>
          </a:xfrm>
        </p:spPr>
        <p:txBody>
          <a:bodyPr>
            <a:normAutofit lnSpcReduction="10000"/>
          </a:bodyPr>
          <a:lstStyle/>
          <a:p>
            <a:pPr marL="0" indent="0">
              <a:buNone/>
            </a:pPr>
            <a:endParaRPr lang="en-US" dirty="0"/>
          </a:p>
          <a:p>
            <a:r>
              <a:rPr lang="en-US" dirty="0"/>
              <a:t>Next Coordinator Call June 24th, 2020</a:t>
            </a:r>
          </a:p>
          <a:p>
            <a:r>
              <a:rPr lang="en-US" dirty="0"/>
              <a:t>Survey results</a:t>
            </a:r>
          </a:p>
          <a:p>
            <a:r>
              <a:rPr lang="en-US" dirty="0"/>
              <a:t>Hosting: Cheryl Grant and Preethy Feit and the </a:t>
            </a:r>
            <a:r>
              <a:rPr lang="en-US"/>
              <a:t>Planning Committee.</a:t>
            </a:r>
            <a:endParaRPr lang="en-US" dirty="0"/>
          </a:p>
          <a:p>
            <a:r>
              <a:rPr lang="en-US" dirty="0"/>
              <a:t>RPPR due June 1, 2020</a:t>
            </a:r>
          </a:p>
          <a:p>
            <a:pPr marL="0" indent="0">
              <a:buNone/>
            </a:pPr>
            <a:endParaRPr lang="en-US" dirty="0"/>
          </a:p>
          <a:p>
            <a:r>
              <a:rPr lang="en-US" dirty="0"/>
              <a:t>Today’s Roundtable Hosts: To join Coordinator Webinars: https://nihstrokenet.adobeconnect.com/coordinator/ Please enter as a guest, then add your first and last name or email address. For Audio: Dial-In Number: (877) 621-0220 Passcode 434578.</a:t>
            </a:r>
          </a:p>
          <a:p>
            <a:pPr marL="0" indent="0">
              <a:buNone/>
            </a:pPr>
            <a:r>
              <a:rPr lang="en-US" dirty="0"/>
              <a:t> </a:t>
            </a:r>
          </a:p>
          <a:p>
            <a:pPr marL="0" indent="0">
              <a:buNone/>
            </a:pPr>
            <a:r>
              <a:rPr lang="en-US" dirty="0"/>
              <a: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070486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4651" y="1107280"/>
            <a:ext cx="3221831" cy="738664"/>
          </a:xfrm>
          <a:prstGeom prst="rect">
            <a:avLst/>
          </a:prstGeom>
          <a:noFill/>
        </p:spPr>
        <p:txBody>
          <a:bodyPr wrap="square" rtlCol="0">
            <a:spAutoFit/>
          </a:bodyPr>
          <a:lstStyle/>
          <a:p>
            <a:pPr algn="ctr"/>
            <a:r>
              <a:rPr lang="en-US" sz="2100" b="1" dirty="0"/>
              <a:t>ARCADIA COVID-19 update</a:t>
            </a:r>
          </a:p>
        </p:txBody>
      </p:sp>
      <p:sp>
        <p:nvSpPr>
          <p:cNvPr id="4" name="TextBox 3">
            <a:extLst>
              <a:ext uri="{FF2B5EF4-FFF2-40B4-BE49-F238E27FC236}">
                <a16:creationId xmlns:a16="http://schemas.microsoft.com/office/drawing/2014/main" id="{311C8474-4106-F448-B579-C09A49FAA9A9}"/>
              </a:ext>
            </a:extLst>
          </p:cNvPr>
          <p:cNvSpPr txBox="1"/>
          <p:nvPr/>
        </p:nvSpPr>
        <p:spPr>
          <a:xfrm>
            <a:off x="399740" y="1629615"/>
            <a:ext cx="8058461" cy="3323987"/>
          </a:xfrm>
          <a:prstGeom prst="rect">
            <a:avLst/>
          </a:prstGeom>
          <a:noFill/>
        </p:spPr>
        <p:txBody>
          <a:bodyPr wrap="square" rtlCol="0">
            <a:spAutoFit/>
          </a:bodyPr>
          <a:lstStyle/>
          <a:p>
            <a:endParaRPr lang="en-US" sz="1500" b="1" dirty="0"/>
          </a:p>
          <a:p>
            <a:pPr marL="257175" indent="-257175">
              <a:buFont typeface="Arial" panose="020B0604020202020204" pitchFamily="34" charset="0"/>
              <a:buChar char="•"/>
            </a:pPr>
            <a:r>
              <a:rPr lang="en-US" sz="1500" b="1" dirty="0"/>
              <a:t>Proposal to StrokeNet/CIRB:</a:t>
            </a:r>
          </a:p>
          <a:p>
            <a:pPr marL="600075" lvl="1" indent="-257175">
              <a:buFont typeface="Courier New" panose="02070309020205020404" pitchFamily="49" charset="0"/>
              <a:buChar char="o"/>
            </a:pPr>
            <a:r>
              <a:rPr lang="en-US" sz="1500" dirty="0"/>
              <a:t>Approval of protocol amendment to permit site personnel to remotely consent ongoing ARCADIA patients who meet CSI eligibility criteria</a:t>
            </a:r>
          </a:p>
          <a:p>
            <a:pPr marL="600075" lvl="1" indent="-257175">
              <a:buFont typeface="Courier New" panose="02070309020205020404" pitchFamily="49" charset="0"/>
              <a:buChar char="o"/>
            </a:pPr>
            <a:r>
              <a:rPr lang="en-US" sz="1500" dirty="0"/>
              <a:t>Schedule baseline cognitive examinations through the SRU reservation system for calls to patients’ homes.</a:t>
            </a:r>
          </a:p>
          <a:p>
            <a:pPr marL="600075" lvl="1" indent="-257175">
              <a:buFont typeface="Courier New" panose="02070309020205020404" pitchFamily="49" charset="0"/>
              <a:buChar char="o"/>
            </a:pPr>
            <a:r>
              <a:rPr lang="en-US" sz="1500" dirty="0"/>
              <a:t>As already done, Site Coordinators will obtain and upload clinical MRI from ARCADIA index event.</a:t>
            </a:r>
          </a:p>
          <a:p>
            <a:pPr marL="600075" lvl="1" indent="-257175">
              <a:buFont typeface="Courier New" panose="02070309020205020404" pitchFamily="49" charset="0"/>
              <a:buChar char="o"/>
            </a:pPr>
            <a:r>
              <a:rPr lang="en-US" sz="1500" dirty="0"/>
              <a:t>For patient without clinical MRI, we would obtain baseline study MRI when feasible.</a:t>
            </a:r>
          </a:p>
          <a:p>
            <a:pPr marL="600075" lvl="1" indent="-257175">
              <a:buFont typeface="Courier New" panose="02070309020205020404" pitchFamily="49" charset="0"/>
              <a:buChar char="o"/>
            </a:pPr>
            <a:r>
              <a:rPr lang="en-US" sz="1500" b="1" dirty="0"/>
              <a:t>No risks to patients or coordinators.</a:t>
            </a:r>
          </a:p>
          <a:p>
            <a:pPr marL="600075" lvl="1" indent="-257175">
              <a:buFont typeface="Courier New" panose="02070309020205020404" pitchFamily="49" charset="0"/>
              <a:buChar char="o"/>
            </a:pPr>
            <a:r>
              <a:rPr lang="en-US" sz="1500" b="1" dirty="0"/>
              <a:t>Maintains scientific integrity of study since remote cognitive exams were already performed</a:t>
            </a:r>
            <a:r>
              <a:rPr lang="en-US" sz="1500" dirty="0"/>
              <a:t>.</a:t>
            </a:r>
          </a:p>
          <a:p>
            <a:endParaRPr lang="en-US" sz="1500" dirty="0"/>
          </a:p>
        </p:txBody>
      </p:sp>
    </p:spTree>
    <p:extLst>
      <p:ext uri="{BB962C8B-B14F-4D97-AF65-F5344CB8AC3E}">
        <p14:creationId xmlns:p14="http://schemas.microsoft.com/office/powerpoint/2010/main" val="3704289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0318"/>
            <a:ext cx="4239690" cy="995082"/>
          </a:xfrm>
        </p:spPr>
        <p:txBody>
          <a:bodyPr/>
          <a:lstStyle/>
          <a:p>
            <a:r>
              <a:rPr lang="en-US" dirty="0">
                <a:solidFill>
                  <a:schemeClr val="tx1"/>
                </a:solidFill>
              </a:rPr>
              <a:t>Sleep SMART</a:t>
            </a:r>
          </a:p>
        </p:txBody>
      </p:sp>
      <p:sp>
        <p:nvSpPr>
          <p:cNvPr id="3" name="Content Placeholder 2"/>
          <p:cNvSpPr>
            <a:spLocks noGrp="1"/>
          </p:cNvSpPr>
          <p:nvPr>
            <p:ph idx="1"/>
          </p:nvPr>
        </p:nvSpPr>
        <p:spPr>
          <a:xfrm>
            <a:off x="304799" y="1295400"/>
            <a:ext cx="8543925" cy="5410199"/>
          </a:xfrm>
        </p:spPr>
        <p:txBody>
          <a:bodyPr>
            <a:normAutofit fontScale="70000" lnSpcReduction="20000"/>
          </a:bodyPr>
          <a:lstStyle/>
          <a:p>
            <a:pPr marL="0" indent="0">
              <a:buNone/>
            </a:pPr>
            <a:r>
              <a:rPr lang="en-US" dirty="0"/>
              <a:t>Sleep SMART PIs:			Devin Brown, MD, MS</a:t>
            </a:r>
          </a:p>
          <a:p>
            <a:pPr marL="0" indent="0">
              <a:buNone/>
            </a:pPr>
            <a:r>
              <a:rPr lang="en-US" dirty="0"/>
              <a:t>						Ronald </a:t>
            </a:r>
            <a:r>
              <a:rPr lang="en-US" dirty="0" err="1"/>
              <a:t>Chervin</a:t>
            </a:r>
            <a:r>
              <a:rPr lang="en-US" dirty="0"/>
              <a:t> MD, MS</a:t>
            </a:r>
          </a:p>
          <a:p>
            <a:pPr marL="0" indent="0">
              <a:buNone/>
            </a:pPr>
            <a:endParaRPr lang="en-US" sz="900" dirty="0"/>
          </a:p>
          <a:p>
            <a:pPr marL="0" indent="0">
              <a:buNone/>
            </a:pPr>
            <a:r>
              <a:rPr lang="en-US" dirty="0"/>
              <a:t>Project Managers:			Kayla </a:t>
            </a:r>
            <a:r>
              <a:rPr lang="en-US" dirty="0" err="1"/>
              <a:t>Novitski</a:t>
            </a:r>
            <a:r>
              <a:rPr lang="en-US" dirty="0"/>
              <a:t>, MPH, CCRP</a:t>
            </a:r>
          </a:p>
          <a:p>
            <a:pPr marL="0" indent="0">
              <a:buNone/>
            </a:pPr>
            <a:r>
              <a:rPr lang="en-US" dirty="0"/>
              <a:t>						Joelle </a:t>
            </a:r>
            <a:r>
              <a:rPr lang="en-US" dirty="0" err="1"/>
              <a:t>Sickler</a:t>
            </a:r>
            <a:r>
              <a:rPr lang="en-US" dirty="0"/>
              <a:t>, MSN, RN, CCRC, CCRA</a:t>
            </a:r>
          </a:p>
          <a:p>
            <a:pPr marL="0" indent="0">
              <a:buNone/>
            </a:pPr>
            <a:endParaRPr lang="en-US" dirty="0"/>
          </a:p>
          <a:p>
            <a:pPr marL="0" indent="0">
              <a:buNone/>
            </a:pPr>
            <a:r>
              <a:rPr lang="en-US" dirty="0"/>
              <a:t>Data Managers:			Faria Khattak, MPH</a:t>
            </a:r>
          </a:p>
          <a:p>
            <a:pPr marL="0" indent="0">
              <a:buNone/>
            </a:pPr>
            <a:r>
              <a:rPr lang="en-US" dirty="0"/>
              <a:t>						Jocelyn Anderson, MPH</a:t>
            </a:r>
          </a:p>
          <a:p>
            <a:pPr marL="0" indent="0">
              <a:buNone/>
            </a:pPr>
            <a:endParaRPr lang="en-US" dirty="0"/>
          </a:p>
          <a:p>
            <a:pPr marL="0" indent="0">
              <a:buNone/>
            </a:pPr>
            <a:r>
              <a:rPr lang="en-US" dirty="0"/>
              <a:t>Site Monitoring Manager: 		Katie </a:t>
            </a:r>
            <a:r>
              <a:rPr lang="en-US" dirty="0" err="1"/>
              <a:t>Trosclair</a:t>
            </a:r>
            <a:r>
              <a:rPr lang="en-US" dirty="0"/>
              <a:t>, MPH</a:t>
            </a:r>
          </a:p>
          <a:p>
            <a:pPr marL="0" indent="0">
              <a:buNone/>
            </a:pPr>
            <a:endParaRPr lang="en-US" sz="900" dirty="0"/>
          </a:p>
          <a:p>
            <a:pPr marL="0" indent="0">
              <a:buNone/>
            </a:pPr>
            <a:endParaRPr lang="en-US" sz="900" dirty="0"/>
          </a:p>
          <a:p>
            <a:pPr marL="0" indent="0">
              <a:buNone/>
            </a:pPr>
            <a:r>
              <a:rPr lang="en-US" dirty="0" err="1"/>
              <a:t>FusionHealth</a:t>
            </a:r>
            <a:r>
              <a:rPr lang="en-US" dirty="0"/>
              <a:t> Clinical Operations Director:  </a:t>
            </a:r>
            <a:r>
              <a:rPr lang="en-US" dirty="0" err="1"/>
              <a:t>Helgi</a:t>
            </a:r>
            <a:r>
              <a:rPr lang="en-US" dirty="0"/>
              <a:t> </a:t>
            </a:r>
            <a:r>
              <a:rPr lang="en-US" dirty="0" err="1"/>
              <a:t>Helgason</a:t>
            </a:r>
            <a:r>
              <a:rPr lang="en-US" dirty="0"/>
              <a:t>, MS</a:t>
            </a:r>
          </a:p>
          <a:p>
            <a:pPr marL="0" indent="0">
              <a:buNone/>
            </a:pPr>
            <a:endParaRPr lang="en-US" sz="900" dirty="0"/>
          </a:p>
          <a:p>
            <a:pPr marL="0" indent="0">
              <a:buNone/>
            </a:pPr>
            <a:r>
              <a:rPr lang="en-US" dirty="0" err="1"/>
              <a:t>FusionHealth</a:t>
            </a:r>
            <a:r>
              <a:rPr lang="en-US" dirty="0"/>
              <a:t> Contracts Help:		Diane Sparks, RN, BS												      			 Wren Hanson, MBA</a:t>
            </a:r>
          </a:p>
          <a:p>
            <a:pPr marL="0" indent="0">
              <a:buNone/>
            </a:pPr>
            <a:endParaRPr lang="en-US" sz="1200" dirty="0"/>
          </a:p>
          <a:p>
            <a:pPr marL="0" indent="0">
              <a:buNone/>
            </a:pPr>
            <a:r>
              <a:rPr lang="en-US" dirty="0"/>
              <a:t>Regulatory Specialists:			Jennifer Golan, MS</a:t>
            </a:r>
          </a:p>
          <a:p>
            <a:pPr marL="0" indent="0">
              <a:buNone/>
            </a:pPr>
            <a:r>
              <a:rPr lang="en-US" dirty="0"/>
              <a:t>							Emily Stinson, MS </a:t>
            </a:r>
          </a:p>
          <a:p>
            <a:endParaRPr lang="en-US" dirty="0"/>
          </a:p>
        </p:txBody>
      </p:sp>
      <p:pic>
        <p:nvPicPr>
          <p:cNvPr id="4" name="Picture 3" descr="Capture"/>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452718"/>
            <a:ext cx="1533525" cy="333375"/>
          </a:xfrm>
          <a:prstGeom prst="rect">
            <a:avLst/>
          </a:prstGeom>
          <a:noFill/>
          <a:ln>
            <a:noFill/>
          </a:ln>
        </p:spPr>
      </p:pic>
    </p:spTree>
    <p:extLst>
      <p:ext uri="{BB962C8B-B14F-4D97-AF65-F5344CB8AC3E}">
        <p14:creationId xmlns:p14="http://schemas.microsoft.com/office/powerpoint/2010/main" val="3052525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1762" y="2554820"/>
            <a:ext cx="3898965" cy="75066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97095" y="963019"/>
            <a:ext cx="3080252" cy="379310"/>
          </a:xfrm>
          <a:prstGeom prst="rect">
            <a:avLst/>
          </a:prstGeom>
        </p:spPr>
      </p:pic>
      <p:pic>
        <p:nvPicPr>
          <p:cNvPr id="1026" name="Picture 2" descr="Image result for covid-1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63652" y="2635936"/>
            <a:ext cx="2835347" cy="1594883"/>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a:xfrm>
            <a:off x="427703" y="3609908"/>
            <a:ext cx="6858000" cy="1241822"/>
          </a:xfrm>
        </p:spPr>
        <p:txBody>
          <a:bodyPr/>
          <a:lstStyle/>
          <a:p>
            <a:r>
              <a:rPr lang="en-US" dirty="0"/>
              <a:t>Brief update</a:t>
            </a:r>
          </a:p>
          <a:p>
            <a:r>
              <a:rPr lang="en-US" dirty="0"/>
              <a:t>May 27, 2020</a:t>
            </a:r>
          </a:p>
        </p:txBody>
      </p:sp>
    </p:spTree>
    <p:extLst>
      <p:ext uri="{BB962C8B-B14F-4D97-AF65-F5344CB8AC3E}">
        <p14:creationId xmlns:p14="http://schemas.microsoft.com/office/powerpoint/2010/main" val="1429633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46B6-E6E8-46B2-BF58-9BBED99D422C}"/>
              </a:ext>
            </a:extLst>
          </p:cNvPr>
          <p:cNvSpPr>
            <a:spLocks noGrp="1"/>
          </p:cNvSpPr>
          <p:nvPr>
            <p:ph type="title"/>
          </p:nvPr>
        </p:nvSpPr>
        <p:spPr/>
        <p:txBody>
          <a:bodyPr/>
          <a:lstStyle/>
          <a:p>
            <a:r>
              <a:rPr lang="en-US" dirty="0"/>
              <a:t>Protocol v5.0: summary of major changes</a:t>
            </a:r>
          </a:p>
        </p:txBody>
      </p:sp>
      <p:sp>
        <p:nvSpPr>
          <p:cNvPr id="3" name="Content Placeholder 2">
            <a:extLst>
              <a:ext uri="{FF2B5EF4-FFF2-40B4-BE49-F238E27FC236}">
                <a16:creationId xmlns:a16="http://schemas.microsoft.com/office/drawing/2014/main" id="{F1480A0E-C829-4834-9D24-0832EBFB8EB1}"/>
              </a:ext>
            </a:extLst>
          </p:cNvPr>
          <p:cNvSpPr>
            <a:spLocks noGrp="1"/>
          </p:cNvSpPr>
          <p:nvPr>
            <p:ph idx="1"/>
          </p:nvPr>
        </p:nvSpPr>
        <p:spPr/>
        <p:txBody>
          <a:bodyPr>
            <a:normAutofit lnSpcReduction="10000"/>
          </a:bodyPr>
          <a:lstStyle/>
          <a:p>
            <a:r>
              <a:rPr lang="en-US" dirty="0"/>
              <a:t>Relax criteria for repeat </a:t>
            </a:r>
            <a:r>
              <a:rPr lang="en-US" dirty="0" err="1"/>
              <a:t>Nox</a:t>
            </a:r>
            <a:r>
              <a:rPr lang="en-US" dirty="0"/>
              <a:t> T3 and </a:t>
            </a:r>
            <a:r>
              <a:rPr lang="en-US" dirty="0" err="1"/>
              <a:t>aCPAP</a:t>
            </a:r>
            <a:r>
              <a:rPr lang="en-US" dirty="0"/>
              <a:t> run-in nights</a:t>
            </a:r>
          </a:p>
          <a:p>
            <a:r>
              <a:rPr lang="en-US" dirty="0"/>
              <a:t>Addition of home </a:t>
            </a:r>
            <a:r>
              <a:rPr lang="en-US" dirty="0" err="1"/>
              <a:t>aCPAP</a:t>
            </a:r>
            <a:r>
              <a:rPr lang="en-US" dirty="0"/>
              <a:t> run-in nights – at the request of some sites</a:t>
            </a:r>
          </a:p>
          <a:p>
            <a:r>
              <a:rPr lang="en-US" dirty="0"/>
              <a:t>Help intervention subject program FH # in cell phone; initiate call </a:t>
            </a:r>
            <a:r>
              <a:rPr lang="en-US" dirty="0" err="1"/>
              <a:t>b/f</a:t>
            </a:r>
            <a:r>
              <a:rPr lang="en-US" dirty="0"/>
              <a:t> discharge</a:t>
            </a:r>
          </a:p>
          <a:p>
            <a:r>
              <a:rPr lang="en-US" dirty="0"/>
              <a:t>CPAP bag: now with magnet (FH # and Sleep SMART URL), hand sanitizer with FH # (coming soon – on back order), new CPAP resources document, COVID CPAP info document</a:t>
            </a:r>
          </a:p>
          <a:p>
            <a:r>
              <a:rPr lang="en-US" dirty="0"/>
              <a:t>$10 to intervention subjects who complete call w FH within 1 </a:t>
            </a:r>
            <a:r>
              <a:rPr lang="en-US" dirty="0" err="1"/>
              <a:t>wk</a:t>
            </a:r>
            <a:r>
              <a:rPr lang="en-US" dirty="0"/>
              <a:t> of d/c (UM to manage)</a:t>
            </a:r>
          </a:p>
        </p:txBody>
      </p:sp>
    </p:spTree>
    <p:extLst>
      <p:ext uri="{BB962C8B-B14F-4D97-AF65-F5344CB8AC3E}">
        <p14:creationId xmlns:p14="http://schemas.microsoft.com/office/powerpoint/2010/main" val="723379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1D50-ECDC-4239-BE40-10D574A7B431}"/>
              </a:ext>
            </a:extLst>
          </p:cNvPr>
          <p:cNvSpPr>
            <a:spLocks noGrp="1"/>
          </p:cNvSpPr>
          <p:nvPr>
            <p:ph type="title"/>
          </p:nvPr>
        </p:nvSpPr>
        <p:spPr/>
        <p:txBody>
          <a:bodyPr/>
          <a:lstStyle/>
          <a:p>
            <a:r>
              <a:rPr lang="en-US" dirty="0"/>
              <a:t>Additional tools</a:t>
            </a:r>
          </a:p>
        </p:txBody>
      </p:sp>
      <p:sp>
        <p:nvSpPr>
          <p:cNvPr id="3" name="Content Placeholder 2">
            <a:extLst>
              <a:ext uri="{FF2B5EF4-FFF2-40B4-BE49-F238E27FC236}">
                <a16:creationId xmlns:a16="http://schemas.microsoft.com/office/drawing/2014/main" id="{5BB44514-F06C-466D-B9AD-9E1DA3D0C1EC}"/>
              </a:ext>
            </a:extLst>
          </p:cNvPr>
          <p:cNvSpPr>
            <a:spLocks noGrp="1"/>
          </p:cNvSpPr>
          <p:nvPr>
            <p:ph idx="1"/>
          </p:nvPr>
        </p:nvSpPr>
        <p:spPr/>
        <p:txBody>
          <a:bodyPr/>
          <a:lstStyle/>
          <a:p>
            <a:r>
              <a:rPr lang="en-US" dirty="0"/>
              <a:t>New brochure</a:t>
            </a:r>
          </a:p>
          <a:p>
            <a:r>
              <a:rPr lang="en-US" dirty="0"/>
              <a:t>CPAP sign – can hang in room to remind about CPAP use</a:t>
            </a:r>
          </a:p>
          <a:p>
            <a:r>
              <a:rPr lang="en-US" dirty="0"/>
              <a:t>Updated recruitment challenges doc to include COVID related q’s</a:t>
            </a:r>
          </a:p>
          <a:p>
            <a:r>
              <a:rPr lang="en-US" dirty="0"/>
              <a:t>Please visit our website to see all tools: </a:t>
            </a:r>
            <a:r>
              <a:rPr lang="en-US" dirty="0">
                <a:hlinkClick r:id="rId2"/>
              </a:rPr>
              <a:t>https://www.nihstrokenet.org/sleep-smart-trial/research-team</a:t>
            </a:r>
            <a:endParaRPr lang="en-US" dirty="0"/>
          </a:p>
          <a:p>
            <a:endParaRPr lang="en-US" dirty="0"/>
          </a:p>
        </p:txBody>
      </p:sp>
    </p:spTree>
    <p:extLst>
      <p:ext uri="{BB962C8B-B14F-4D97-AF65-F5344CB8AC3E}">
        <p14:creationId xmlns:p14="http://schemas.microsoft.com/office/powerpoint/2010/main" val="4206936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1"/>
          <p:cNvPicPr preferRelativeResize="0"/>
          <p:nvPr/>
        </p:nvPicPr>
        <p:blipFill>
          <a:blip r:embed="rId3">
            <a:alphaModFix/>
          </a:blip>
          <a:stretch>
            <a:fillRect/>
          </a:stretch>
        </p:blipFill>
        <p:spPr>
          <a:xfrm>
            <a:off x="182201" y="1009651"/>
            <a:ext cx="2082225" cy="3232929"/>
          </a:xfrm>
          <a:prstGeom prst="rect">
            <a:avLst/>
          </a:prstGeom>
          <a:noFill/>
          <a:ln>
            <a:noFill/>
          </a:ln>
        </p:spPr>
      </p:pic>
      <p:pic>
        <p:nvPicPr>
          <p:cNvPr id="99" name="Google Shape;99;p21"/>
          <p:cNvPicPr preferRelativeResize="0"/>
          <p:nvPr/>
        </p:nvPicPr>
        <p:blipFill>
          <a:blip r:embed="rId4">
            <a:alphaModFix/>
          </a:blip>
          <a:stretch>
            <a:fillRect/>
          </a:stretch>
        </p:blipFill>
        <p:spPr>
          <a:xfrm rot="5400000">
            <a:off x="1327876" y="2072150"/>
            <a:ext cx="4207225" cy="2082225"/>
          </a:xfrm>
          <a:prstGeom prst="rect">
            <a:avLst/>
          </a:prstGeom>
          <a:noFill/>
          <a:ln>
            <a:noFill/>
          </a:ln>
        </p:spPr>
      </p:pic>
      <p:pic>
        <p:nvPicPr>
          <p:cNvPr id="100" name="Google Shape;100;p21"/>
          <p:cNvPicPr preferRelativeResize="0"/>
          <p:nvPr/>
        </p:nvPicPr>
        <p:blipFill>
          <a:blip r:embed="rId5">
            <a:alphaModFix/>
          </a:blip>
          <a:stretch>
            <a:fillRect/>
          </a:stretch>
        </p:blipFill>
        <p:spPr>
          <a:xfrm>
            <a:off x="4948850" y="1009651"/>
            <a:ext cx="1809750" cy="2276475"/>
          </a:xfrm>
          <a:prstGeom prst="rect">
            <a:avLst/>
          </a:prstGeom>
          <a:noFill/>
          <a:ln>
            <a:noFill/>
          </a:ln>
        </p:spPr>
      </p:pic>
      <p:pic>
        <p:nvPicPr>
          <p:cNvPr id="101" name="Google Shape;101;p21"/>
          <p:cNvPicPr preferRelativeResize="0"/>
          <p:nvPr/>
        </p:nvPicPr>
        <p:blipFill>
          <a:blip r:embed="rId6">
            <a:alphaModFix/>
          </a:blip>
          <a:stretch>
            <a:fillRect/>
          </a:stretch>
        </p:blipFill>
        <p:spPr>
          <a:xfrm rot="-5400000">
            <a:off x="5464701" y="2913150"/>
            <a:ext cx="2495050" cy="3526750"/>
          </a:xfrm>
          <a:prstGeom prst="rect">
            <a:avLst/>
          </a:prstGeom>
          <a:noFill/>
          <a:ln>
            <a:noFill/>
          </a:ln>
        </p:spPr>
      </p:pic>
    </p:spTree>
    <p:extLst>
      <p:ext uri="{BB962C8B-B14F-4D97-AF65-F5344CB8AC3E}">
        <p14:creationId xmlns:p14="http://schemas.microsoft.com/office/powerpoint/2010/main" val="2960419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D38F-0A37-4BF5-B1BC-759241516F78}"/>
              </a:ext>
            </a:extLst>
          </p:cNvPr>
          <p:cNvSpPr>
            <a:spLocks noGrp="1"/>
          </p:cNvSpPr>
          <p:nvPr>
            <p:ph type="title"/>
          </p:nvPr>
        </p:nvSpPr>
        <p:spPr/>
        <p:txBody>
          <a:bodyPr/>
          <a:lstStyle/>
          <a:p>
            <a:r>
              <a:rPr lang="en-US" dirty="0"/>
              <a:t>COVID and Sleep SMART</a:t>
            </a:r>
          </a:p>
        </p:txBody>
      </p:sp>
      <p:sp>
        <p:nvSpPr>
          <p:cNvPr id="3" name="Content Placeholder 2">
            <a:extLst>
              <a:ext uri="{FF2B5EF4-FFF2-40B4-BE49-F238E27FC236}">
                <a16:creationId xmlns:a16="http://schemas.microsoft.com/office/drawing/2014/main" id="{6C64EACE-26D7-4396-8F75-5227D9F9309E}"/>
              </a:ext>
            </a:extLst>
          </p:cNvPr>
          <p:cNvSpPr>
            <a:spLocks noGrp="1"/>
          </p:cNvSpPr>
          <p:nvPr>
            <p:ph idx="1"/>
          </p:nvPr>
        </p:nvSpPr>
        <p:spPr/>
        <p:txBody>
          <a:bodyPr/>
          <a:lstStyle/>
          <a:p>
            <a:r>
              <a:rPr lang="en-US" dirty="0"/>
              <a:t>Any patient under contact, droplet, or respiratory/airborne precautions – EXCLUDED from enrollment</a:t>
            </a:r>
          </a:p>
          <a:p>
            <a:r>
              <a:rPr lang="en-US" dirty="0"/>
              <a:t>If a subject enrolled in Sleep SMART is placed in contact, droplet, or respiratory/airborne precautions after enrollment but before randomization: </a:t>
            </a:r>
          </a:p>
          <a:p>
            <a:pPr lvl="1"/>
            <a:r>
              <a:rPr lang="en-US" dirty="0"/>
              <a:t>study-related activities should be paused immediately and the subject should be withdrawn from the trial (unless precautions are lifted in time for study procedures to resume). </a:t>
            </a:r>
          </a:p>
        </p:txBody>
      </p:sp>
    </p:spTree>
    <p:extLst>
      <p:ext uri="{BB962C8B-B14F-4D97-AF65-F5344CB8AC3E}">
        <p14:creationId xmlns:p14="http://schemas.microsoft.com/office/powerpoint/2010/main" val="10548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172B-1240-4D4A-B3D8-AFBCEA967FD2}"/>
              </a:ext>
            </a:extLst>
          </p:cNvPr>
          <p:cNvSpPr>
            <a:spLocks noGrp="1"/>
          </p:cNvSpPr>
          <p:nvPr>
            <p:ph type="title"/>
          </p:nvPr>
        </p:nvSpPr>
        <p:spPr/>
        <p:txBody>
          <a:bodyPr/>
          <a:lstStyle/>
          <a:p>
            <a:r>
              <a:rPr lang="en-US" dirty="0"/>
              <a:t>COVID…</a:t>
            </a:r>
          </a:p>
        </p:txBody>
      </p:sp>
      <p:sp>
        <p:nvSpPr>
          <p:cNvPr id="3" name="Content Placeholder 2">
            <a:extLst>
              <a:ext uri="{FF2B5EF4-FFF2-40B4-BE49-F238E27FC236}">
                <a16:creationId xmlns:a16="http://schemas.microsoft.com/office/drawing/2014/main" id="{B7EBF98B-2320-4DFF-BE82-4ED7362F0302}"/>
              </a:ext>
            </a:extLst>
          </p:cNvPr>
          <p:cNvSpPr>
            <a:spLocks noGrp="1"/>
          </p:cNvSpPr>
          <p:nvPr>
            <p:ph idx="1"/>
          </p:nvPr>
        </p:nvSpPr>
        <p:spPr/>
        <p:txBody>
          <a:bodyPr>
            <a:normAutofit fontScale="92500" lnSpcReduction="20000"/>
          </a:bodyPr>
          <a:lstStyle/>
          <a:p>
            <a:r>
              <a:rPr lang="en-US" dirty="0"/>
              <a:t>Clinical enrollment sites should apply their own local policies for use of PPE for study staff who apply the </a:t>
            </a:r>
            <a:r>
              <a:rPr lang="en-US" dirty="0" err="1"/>
              <a:t>Nox</a:t>
            </a:r>
            <a:r>
              <a:rPr lang="en-US" dirty="0"/>
              <a:t> T3 sleep apnea test or assist the subject with the </a:t>
            </a:r>
            <a:r>
              <a:rPr lang="en-US" dirty="0" err="1"/>
              <a:t>aCPAP</a:t>
            </a:r>
            <a:r>
              <a:rPr lang="en-US" dirty="0"/>
              <a:t> run-in night. </a:t>
            </a:r>
          </a:p>
          <a:p>
            <a:r>
              <a:rPr lang="en-US" dirty="0"/>
              <a:t>Outcome assessment: in person vs phone	</a:t>
            </a:r>
          </a:p>
          <a:p>
            <a:pPr lvl="1"/>
            <a:r>
              <a:rPr lang="en-US" dirty="0"/>
              <a:t>Prior to any in-person outcome assessment, each subject should be screened (typically) by phone for symptoms of and exposure to COVID-19. </a:t>
            </a:r>
          </a:p>
          <a:p>
            <a:pPr lvl="1"/>
            <a:r>
              <a:rPr lang="en-US" dirty="0"/>
              <a:t>A tool for this purpose is provided, but use local screeners if available </a:t>
            </a:r>
          </a:p>
          <a:p>
            <a:pPr lvl="1"/>
            <a:r>
              <a:rPr lang="en-US" dirty="0"/>
              <a:t>If the subject screens positive, the outcome assessment should be performed by phone. </a:t>
            </a:r>
          </a:p>
          <a:p>
            <a:pPr lvl="1"/>
            <a:r>
              <a:rPr lang="en-US" dirty="0"/>
              <a:t>Participants with active or recent COVID-19 should not return for in-person assessments unless cleared based on their local guidance to do so. </a:t>
            </a:r>
          </a:p>
          <a:p>
            <a:endParaRPr lang="en-US" dirty="0"/>
          </a:p>
        </p:txBody>
      </p:sp>
    </p:spTree>
    <p:extLst>
      <p:ext uri="{BB962C8B-B14F-4D97-AF65-F5344CB8AC3E}">
        <p14:creationId xmlns:p14="http://schemas.microsoft.com/office/powerpoint/2010/main" val="3780749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F503-A557-4387-AEDE-92E3D084C3CE}"/>
              </a:ext>
            </a:extLst>
          </p:cNvPr>
          <p:cNvSpPr>
            <a:spLocks noGrp="1"/>
          </p:cNvSpPr>
          <p:nvPr>
            <p:ph type="title"/>
          </p:nvPr>
        </p:nvSpPr>
        <p:spPr/>
        <p:txBody>
          <a:bodyPr/>
          <a:lstStyle/>
          <a:p>
            <a:r>
              <a:rPr lang="en-US" dirty="0"/>
              <a:t>COVID…</a:t>
            </a:r>
          </a:p>
        </p:txBody>
      </p:sp>
      <p:sp>
        <p:nvSpPr>
          <p:cNvPr id="3" name="Content Placeholder 2">
            <a:extLst>
              <a:ext uri="{FF2B5EF4-FFF2-40B4-BE49-F238E27FC236}">
                <a16:creationId xmlns:a16="http://schemas.microsoft.com/office/drawing/2014/main" id="{529AF23A-308B-4FB9-9114-D05C67BEFCC0}"/>
              </a:ext>
            </a:extLst>
          </p:cNvPr>
          <p:cNvSpPr>
            <a:spLocks noGrp="1"/>
          </p:cNvSpPr>
          <p:nvPr>
            <p:ph idx="1"/>
          </p:nvPr>
        </p:nvSpPr>
        <p:spPr/>
        <p:txBody>
          <a:bodyPr/>
          <a:lstStyle/>
          <a:p>
            <a:r>
              <a:rPr lang="en-US" dirty="0"/>
              <a:t>All intervention subjects should be provided with COVID/CPAP info sheet – because of theoretical risk to household members</a:t>
            </a:r>
          </a:p>
          <a:p>
            <a:pPr lvl="1"/>
            <a:r>
              <a:rPr lang="en-US" dirty="0"/>
              <a:t>Assure that info sheet is in CPAP bag</a:t>
            </a:r>
          </a:p>
          <a:p>
            <a:pPr lvl="1"/>
            <a:r>
              <a:rPr lang="en-US" dirty="0" err="1"/>
              <a:t>FusionHealth</a:t>
            </a:r>
            <a:r>
              <a:rPr lang="en-US" dirty="0"/>
              <a:t> will include with new CPAP shipments</a:t>
            </a:r>
          </a:p>
          <a:p>
            <a:pPr lvl="1"/>
            <a:r>
              <a:rPr lang="en-US" dirty="0"/>
              <a:t>Please include with all CPAPs you already have</a:t>
            </a:r>
          </a:p>
          <a:p>
            <a:r>
              <a:rPr lang="en-US" dirty="0"/>
              <a:t>Adding a SARS-CoV-2 testing CRF to 6-month outcome assessment</a:t>
            </a:r>
          </a:p>
          <a:p>
            <a:r>
              <a:rPr lang="en-US" dirty="0"/>
              <a:t>COVID-19 added as an adverse event of special interest </a:t>
            </a:r>
          </a:p>
        </p:txBody>
      </p:sp>
    </p:spTree>
    <p:extLst>
      <p:ext uri="{BB962C8B-B14F-4D97-AF65-F5344CB8AC3E}">
        <p14:creationId xmlns:p14="http://schemas.microsoft.com/office/powerpoint/2010/main" val="414660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F8F-49F3-4E3A-AB64-0C990EFC6195}"/>
              </a:ext>
            </a:extLst>
          </p:cNvPr>
          <p:cNvSpPr>
            <a:spLocks noGrp="1"/>
          </p:cNvSpPr>
          <p:nvPr>
            <p:ph type="title"/>
          </p:nvPr>
        </p:nvSpPr>
        <p:spPr/>
        <p:txBody>
          <a:bodyPr/>
          <a:lstStyle/>
          <a:p>
            <a:r>
              <a:rPr lang="en-US" dirty="0"/>
              <a:t>When can your site be re-activated?</a:t>
            </a:r>
          </a:p>
        </p:txBody>
      </p:sp>
      <p:sp>
        <p:nvSpPr>
          <p:cNvPr id="3" name="Content Placeholder 2">
            <a:extLst>
              <a:ext uri="{FF2B5EF4-FFF2-40B4-BE49-F238E27FC236}">
                <a16:creationId xmlns:a16="http://schemas.microsoft.com/office/drawing/2014/main" id="{B393E2CF-FB99-4969-BB47-7732DDC86BE8}"/>
              </a:ext>
            </a:extLst>
          </p:cNvPr>
          <p:cNvSpPr>
            <a:spLocks noGrp="1"/>
          </p:cNvSpPr>
          <p:nvPr>
            <p:ph idx="1"/>
          </p:nvPr>
        </p:nvSpPr>
        <p:spPr>
          <a:xfrm>
            <a:off x="471357" y="1812784"/>
            <a:ext cx="7886700" cy="3632002"/>
          </a:xfrm>
        </p:spPr>
        <p:txBody>
          <a:bodyPr>
            <a:normAutofit fontScale="85000" lnSpcReduction="20000"/>
          </a:bodyPr>
          <a:lstStyle/>
          <a:p>
            <a:r>
              <a:rPr lang="en-US" dirty="0"/>
              <a:t>When local procedures allow for enrollment and in-person interaction for research</a:t>
            </a:r>
          </a:p>
          <a:p>
            <a:r>
              <a:rPr lang="en-US" dirty="0"/>
              <a:t>Site PIs verify that study visits or procedures will not contribute to shortage of resources, such as essential clinical staff and Personal Protective Equipment (PPE) that are needed to take care of COVID-19 infected patients</a:t>
            </a:r>
          </a:p>
          <a:p>
            <a:r>
              <a:rPr lang="en-US" dirty="0"/>
              <a:t>Site PIs will verify that study procedures would not interfere with clinical procedures put in place to treat COVID-19 patients</a:t>
            </a:r>
          </a:p>
          <a:p>
            <a:r>
              <a:rPr lang="en-US" dirty="0"/>
              <a:t>Ready with the procedures described on previous slides</a:t>
            </a:r>
          </a:p>
          <a:p>
            <a:r>
              <a:rPr lang="en-US" dirty="0"/>
              <a:t>In </a:t>
            </a:r>
            <a:r>
              <a:rPr lang="en-US" dirty="0" err="1"/>
              <a:t>WebDCU</a:t>
            </a:r>
            <a:r>
              <a:rPr lang="en-US" dirty="0"/>
              <a:t>, please update your COVID Impact Assessment survey</a:t>
            </a:r>
          </a:p>
          <a:p>
            <a:r>
              <a:rPr lang="en-US" dirty="0"/>
              <a:t>To confirm the statements in the recently sent re-activation memo, please type “confirmed” in the general comments</a:t>
            </a:r>
          </a:p>
          <a:p>
            <a:r>
              <a:rPr lang="en-US" dirty="0"/>
              <a:t>You cannot re-start in-person activities until you are reactivated</a:t>
            </a:r>
          </a:p>
        </p:txBody>
      </p:sp>
    </p:spTree>
    <p:extLst>
      <p:ext uri="{BB962C8B-B14F-4D97-AF65-F5344CB8AC3E}">
        <p14:creationId xmlns:p14="http://schemas.microsoft.com/office/powerpoint/2010/main" val="7394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Updates</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NCC Project Manager:  Kimberlee Bernstein, BS, CCRP</a:t>
            </a:r>
          </a:p>
          <a:p>
            <a:pPr marL="0" indent="0">
              <a:buNone/>
            </a:pPr>
            <a:endParaRPr lang="en-US" dirty="0"/>
          </a:p>
          <a:p>
            <a:pPr marL="0" indent="0">
              <a:buNone/>
            </a:pPr>
            <a:r>
              <a:rPr lang="en-US" dirty="0"/>
              <a:t> Study Investigator: 	Magdy Selim, MD</a:t>
            </a:r>
          </a:p>
          <a:p>
            <a:pPr marL="0" indent="0">
              <a:buNone/>
            </a:pPr>
            <a:r>
              <a:rPr lang="en-US" dirty="0"/>
              <a:t>Prime Project Manager: Sarah </a:t>
            </a:r>
            <a:r>
              <a:rPr lang="en-US" dirty="0" err="1"/>
              <a:t>Marchina</a:t>
            </a:r>
            <a:r>
              <a:rPr lang="en-US" dirty="0"/>
              <a:t>, PhD</a:t>
            </a:r>
          </a:p>
          <a:p>
            <a:pPr marL="0" indent="0">
              <a:buNone/>
            </a:pPr>
            <a:r>
              <a:rPr lang="en-US" dirty="0"/>
              <a:t>						</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0CC70B35-EFDC-4132-B980-4952D44BDA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4400" y="-1488147"/>
            <a:ext cx="4953000" cy="4195481"/>
          </a:xfrm>
          <a:prstGeom prst="rect">
            <a:avLst/>
          </a:prstGeom>
        </p:spPr>
      </p:pic>
    </p:spTree>
    <p:extLst>
      <p:ext uri="{BB962C8B-B14F-4D97-AF65-F5344CB8AC3E}">
        <p14:creationId xmlns:p14="http://schemas.microsoft.com/office/powerpoint/2010/main" val="2291834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7D6F-9BC0-490C-B76F-B987840B7E57}"/>
              </a:ext>
            </a:extLst>
          </p:cNvPr>
          <p:cNvSpPr>
            <a:spLocks noGrp="1"/>
          </p:cNvSpPr>
          <p:nvPr>
            <p:ph type="title"/>
          </p:nvPr>
        </p:nvSpPr>
        <p:spPr/>
        <p:txBody>
          <a:bodyPr/>
          <a:lstStyle/>
          <a:p>
            <a:r>
              <a:rPr lang="en-US" dirty="0"/>
              <a:t>When can your site be re-activated, </a:t>
            </a:r>
            <a:r>
              <a:rPr lang="en-US" dirty="0" err="1"/>
              <a:t>cont</a:t>
            </a:r>
            <a:endParaRPr lang="en-US" dirty="0"/>
          </a:p>
        </p:txBody>
      </p:sp>
      <p:sp>
        <p:nvSpPr>
          <p:cNvPr id="3" name="Content Placeholder 2">
            <a:extLst>
              <a:ext uri="{FF2B5EF4-FFF2-40B4-BE49-F238E27FC236}">
                <a16:creationId xmlns:a16="http://schemas.microsoft.com/office/drawing/2014/main" id="{0C28763A-B074-4DB6-A0B5-751B3E67EE6C}"/>
              </a:ext>
            </a:extLst>
          </p:cNvPr>
          <p:cNvSpPr>
            <a:spLocks noGrp="1"/>
          </p:cNvSpPr>
          <p:nvPr>
            <p:ph idx="1"/>
          </p:nvPr>
        </p:nvSpPr>
        <p:spPr/>
        <p:txBody>
          <a:bodyPr/>
          <a:lstStyle/>
          <a:p>
            <a:r>
              <a:rPr lang="en-US" dirty="0"/>
              <a:t>Respond to open queries by NDMC</a:t>
            </a:r>
          </a:p>
          <a:p>
            <a:r>
              <a:rPr lang="en-US" dirty="0"/>
              <a:t>Submit re-opening to local IRB, if needed</a:t>
            </a:r>
          </a:p>
          <a:p>
            <a:r>
              <a:rPr lang="en-US" dirty="0"/>
              <a:t>Achieve CIRB approval for consent form</a:t>
            </a:r>
          </a:p>
          <a:p>
            <a:r>
              <a:rPr lang="en-US" dirty="0"/>
              <a:t>Receive local acknowledgement of amendment, if needed</a:t>
            </a:r>
          </a:p>
          <a:p>
            <a:endParaRPr lang="en-US" dirty="0"/>
          </a:p>
          <a:p>
            <a:endParaRPr lang="en-US" dirty="0"/>
          </a:p>
          <a:p>
            <a:r>
              <a:rPr lang="en-US" dirty="0"/>
              <a:t>RECEIVE NOTICE FROM NDMC!!</a:t>
            </a:r>
          </a:p>
        </p:txBody>
      </p:sp>
    </p:spTree>
    <p:extLst>
      <p:ext uri="{BB962C8B-B14F-4D97-AF65-F5344CB8AC3E}">
        <p14:creationId xmlns:p14="http://schemas.microsoft.com/office/powerpoint/2010/main" val="388520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Sites not yet released to enroll prior to the COVID hold:</a:t>
            </a:r>
            <a:br>
              <a:rPr lang="en-US" sz="2700" dirty="0"/>
            </a:br>
            <a:endParaRPr lang="en-US" sz="2700" dirty="0"/>
          </a:p>
        </p:txBody>
      </p:sp>
      <p:sp>
        <p:nvSpPr>
          <p:cNvPr id="3" name="Content Placeholder 2"/>
          <p:cNvSpPr>
            <a:spLocks noGrp="1"/>
          </p:cNvSpPr>
          <p:nvPr>
            <p:ph idx="1"/>
          </p:nvPr>
        </p:nvSpPr>
        <p:spPr/>
        <p:txBody>
          <a:bodyPr>
            <a:normAutofit lnSpcReduction="10000"/>
          </a:bodyPr>
          <a:lstStyle/>
          <a:p>
            <a:r>
              <a:rPr lang="en-US" dirty="0"/>
              <a:t>Continue to work toward site activation.</a:t>
            </a:r>
          </a:p>
          <a:p>
            <a:r>
              <a:rPr lang="en-US" dirty="0"/>
              <a:t>If your institutional guidelines allow, please proceed with start-up activities:</a:t>
            </a:r>
          </a:p>
          <a:p>
            <a:pPr lvl="1"/>
            <a:r>
              <a:rPr lang="en-US" dirty="0"/>
              <a:t>CIRB submission</a:t>
            </a:r>
          </a:p>
          <a:p>
            <a:pPr lvl="1"/>
            <a:r>
              <a:rPr lang="en-US" dirty="0"/>
              <a:t>Finalize the Clinical Trial Agreement and </a:t>
            </a:r>
            <a:r>
              <a:rPr lang="en-US" dirty="0" err="1"/>
              <a:t>FusionHealth</a:t>
            </a:r>
            <a:r>
              <a:rPr lang="en-US" dirty="0"/>
              <a:t> DUA and Consignment agreement</a:t>
            </a:r>
          </a:p>
          <a:p>
            <a:pPr lvl="1"/>
            <a:r>
              <a:rPr lang="en-US" dirty="0"/>
              <a:t>Upload site and people documents to </a:t>
            </a:r>
            <a:r>
              <a:rPr lang="en-US" dirty="0" err="1"/>
              <a:t>WebDCU</a:t>
            </a:r>
            <a:endParaRPr lang="en-US" dirty="0"/>
          </a:p>
          <a:p>
            <a:pPr lvl="1"/>
            <a:r>
              <a:rPr lang="en-US" dirty="0"/>
              <a:t>Complete online trainings (</a:t>
            </a:r>
            <a:r>
              <a:rPr lang="en-US" u="sng" dirty="0">
                <a:hlinkClick r:id="rId2"/>
              </a:rPr>
              <a:t>https://webdcu.musc.edu/campus/</a:t>
            </a:r>
            <a:r>
              <a:rPr lang="en-US" dirty="0"/>
              <a:t>)</a:t>
            </a:r>
          </a:p>
          <a:p>
            <a:pPr lvl="1"/>
            <a:r>
              <a:rPr lang="en-US" dirty="0"/>
              <a:t>Complete readiness call</a:t>
            </a:r>
          </a:p>
          <a:p>
            <a:pPr lvl="1"/>
            <a:r>
              <a:rPr lang="en-US" dirty="0"/>
              <a:t>Please review the site to-do checklist found in the </a:t>
            </a:r>
            <a:r>
              <a:rPr lang="en-US" dirty="0" err="1"/>
              <a:t>WebDCU</a:t>
            </a:r>
            <a:r>
              <a:rPr lang="en-US" dirty="0"/>
              <a:t> toolbox</a:t>
            </a:r>
          </a:p>
          <a:p>
            <a:endParaRPr lang="en-US" dirty="0"/>
          </a:p>
        </p:txBody>
      </p:sp>
    </p:spTree>
    <p:extLst>
      <p:ext uri="{BB962C8B-B14F-4D97-AF65-F5344CB8AC3E}">
        <p14:creationId xmlns:p14="http://schemas.microsoft.com/office/powerpoint/2010/main" val="4026310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Required Training:</a:t>
            </a:r>
          </a:p>
        </p:txBody>
      </p:sp>
      <p:sp>
        <p:nvSpPr>
          <p:cNvPr id="3" name="Content Placeholder 2"/>
          <p:cNvSpPr>
            <a:spLocks noGrp="1"/>
          </p:cNvSpPr>
          <p:nvPr>
            <p:ph idx="1"/>
          </p:nvPr>
        </p:nvSpPr>
        <p:spPr/>
        <p:txBody>
          <a:bodyPr/>
          <a:lstStyle/>
          <a:p>
            <a:r>
              <a:rPr lang="en-US" dirty="0"/>
              <a:t>In January we informed sites that the PI and primary study coordinator needed to complete ICF training</a:t>
            </a:r>
          </a:p>
          <a:p>
            <a:r>
              <a:rPr lang="en-US" dirty="0"/>
              <a:t>Now anyone who is delegated the responsibility of obtaining informed consent will need to complete the ICF training (and upload the attestation to </a:t>
            </a:r>
            <a:r>
              <a:rPr lang="en-US"/>
              <a:t>WebDCU)</a:t>
            </a:r>
            <a:endParaRPr lang="en-US" dirty="0"/>
          </a:p>
        </p:txBody>
      </p:sp>
    </p:spTree>
    <p:extLst>
      <p:ext uri="{BB962C8B-B14F-4D97-AF65-F5344CB8AC3E}">
        <p14:creationId xmlns:p14="http://schemas.microsoft.com/office/powerpoint/2010/main" val="3226996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MOST Project Updates  </a:t>
            </a:r>
            <a:br>
              <a:rPr lang="en-US" dirty="0"/>
            </a:br>
            <a:endParaRPr lang="en-US" dirty="0"/>
          </a:p>
        </p:txBody>
      </p:sp>
      <p:sp>
        <p:nvSpPr>
          <p:cNvPr id="3" name="Content Placeholder 2"/>
          <p:cNvSpPr>
            <a:spLocks noGrp="1"/>
          </p:cNvSpPr>
          <p:nvPr>
            <p:ph idx="1"/>
          </p:nvPr>
        </p:nvSpPr>
        <p:spPr>
          <a:xfrm>
            <a:off x="0" y="1295400"/>
            <a:ext cx="8991600" cy="5410199"/>
          </a:xfrm>
        </p:spPr>
        <p:txBody>
          <a:bodyPr>
            <a:normAutofit/>
          </a:bodyPr>
          <a:lstStyle/>
          <a:p>
            <a:pPr marL="0" indent="0">
              <a:buNone/>
            </a:pPr>
            <a:r>
              <a:rPr lang="en-US" dirty="0"/>
              <a:t>Study Investigators:		Opeolu Adeoye, MD, MS</a:t>
            </a:r>
          </a:p>
          <a:p>
            <a:pPr marL="0" indent="0">
              <a:buNone/>
            </a:pPr>
            <a:r>
              <a:rPr lang="en-US" dirty="0"/>
              <a:t>							Andrew </a:t>
            </a:r>
            <a:r>
              <a:rPr lang="en-US" dirty="0" err="1"/>
              <a:t>Barreto</a:t>
            </a:r>
            <a:r>
              <a:rPr lang="en-US" dirty="0"/>
              <a:t>, MD, MS</a:t>
            </a:r>
          </a:p>
          <a:p>
            <a:pPr marL="0" indent="0">
              <a:buNone/>
            </a:pPr>
            <a:r>
              <a:rPr lang="en-US" dirty="0"/>
              <a:t>							Jim </a:t>
            </a:r>
            <a:r>
              <a:rPr lang="en-US" dirty="0" err="1"/>
              <a:t>Grotta</a:t>
            </a:r>
            <a:r>
              <a:rPr lang="en-US" dirty="0"/>
              <a:t>, MD</a:t>
            </a:r>
          </a:p>
          <a:p>
            <a:pPr marL="0" indent="0">
              <a:buNone/>
            </a:pPr>
            <a:r>
              <a:rPr lang="en-US" dirty="0"/>
              <a:t>							Joe Broderick , MD</a:t>
            </a:r>
          </a:p>
          <a:p>
            <a:pPr marL="0" indent="0">
              <a:buNone/>
            </a:pPr>
            <a:r>
              <a:rPr lang="en-US" dirty="0"/>
              <a:t>							Colin Derdeyn, MD</a:t>
            </a:r>
          </a:p>
          <a:p>
            <a:pPr marL="0" indent="0">
              <a:buNone/>
            </a:pPr>
            <a:endParaRPr lang="en-US" sz="800" dirty="0"/>
          </a:p>
          <a:p>
            <a:pPr marL="0" indent="0">
              <a:buNone/>
            </a:pPr>
            <a:r>
              <a:rPr lang="en-US" dirty="0"/>
              <a:t>Prime Project Manager:		Iris Deeds, BS, CCRP</a:t>
            </a:r>
          </a:p>
          <a:p>
            <a:pPr marL="0" indent="0">
              <a:buNone/>
            </a:pPr>
            <a:r>
              <a:rPr lang="en-US" dirty="0"/>
              <a:t>NCC Project Manager:	</a:t>
            </a:r>
            <a:r>
              <a:rPr lang="en-US"/>
              <a:t>	TBA</a:t>
            </a:r>
          </a:p>
          <a:p>
            <a:pPr marL="0" indent="0">
              <a:buNone/>
            </a:pPr>
            <a:endParaRPr lang="en-US" sz="900" dirty="0"/>
          </a:p>
          <a:p>
            <a:pPr marL="0" indent="0">
              <a:buNone/>
            </a:pPr>
            <a:r>
              <a:rPr lang="en-US" dirty="0"/>
              <a:t>Data Managers:			Laura Arnold	</a:t>
            </a:r>
          </a:p>
          <a:p>
            <a:pPr marL="0" indent="0">
              <a:buNone/>
            </a:pPr>
            <a:r>
              <a:rPr lang="en-US" dirty="0"/>
              <a:t>							Jocelyn Anderson, MPH</a:t>
            </a:r>
          </a:p>
          <a:p>
            <a:pPr marL="0" indent="0">
              <a:buNone/>
            </a:pPr>
            <a:r>
              <a:rPr lang="en-US" dirty="0"/>
              <a:t>Monitoring Manager:		Katie </a:t>
            </a:r>
            <a:r>
              <a:rPr lang="en-US" dirty="0" err="1"/>
              <a:t>Trosclair</a:t>
            </a:r>
            <a:r>
              <a:rPr lang="en-US" dirty="0"/>
              <a:t>, MPH</a:t>
            </a:r>
          </a:p>
          <a:p>
            <a:pPr marL="0" indent="0">
              <a:buNone/>
            </a:pPr>
            <a:endParaRPr lang="en-US" dirty="0"/>
          </a:p>
          <a:p>
            <a:endParaRPr lang="en-US" sz="2400" dirty="0"/>
          </a:p>
          <a:p>
            <a:pPr lvl="2"/>
            <a:endParaRPr lang="en-US" dirty="0"/>
          </a:p>
          <a:p>
            <a:endParaRPr lang="en-US" dirty="0"/>
          </a:p>
        </p:txBody>
      </p:sp>
      <p:pic>
        <p:nvPicPr>
          <p:cNvPr id="6"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51553" y="265510"/>
            <a:ext cx="1250156" cy="53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665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39EA9B2-2E4F-4B39-826C-380927DB97D9}"/>
              </a:ext>
            </a:extLst>
          </p:cNvPr>
          <p:cNvSpPr>
            <a:spLocks noGrp="1"/>
          </p:cNvSpPr>
          <p:nvPr>
            <p:ph type="title"/>
          </p:nvPr>
        </p:nvSpPr>
        <p:spPr/>
        <p:txBody>
          <a:bodyPr/>
          <a:lstStyle/>
          <a:p>
            <a:r>
              <a:rPr lang="en-US" altLang="en-US" dirty="0">
                <a:solidFill>
                  <a:srgbClr val="9C0757"/>
                </a:solidFill>
              </a:rPr>
              <a:t>MOST Updates </a:t>
            </a:r>
          </a:p>
        </p:txBody>
      </p:sp>
      <p:sp>
        <p:nvSpPr>
          <p:cNvPr id="2" name="Content Placeholder 1">
            <a:extLst>
              <a:ext uri="{FF2B5EF4-FFF2-40B4-BE49-F238E27FC236}">
                <a16:creationId xmlns:a16="http://schemas.microsoft.com/office/drawing/2014/main" id="{94BFF088-8BF3-4334-AD34-920CE91ACB4B}"/>
              </a:ext>
            </a:extLst>
          </p:cNvPr>
          <p:cNvSpPr>
            <a:spLocks noGrp="1"/>
          </p:cNvSpPr>
          <p:nvPr>
            <p:ph idx="1"/>
          </p:nvPr>
        </p:nvSpPr>
        <p:spPr>
          <a:xfrm>
            <a:off x="628650" y="2678674"/>
            <a:ext cx="7886700" cy="2861627"/>
          </a:xfrm>
        </p:spPr>
        <p:txBody>
          <a:bodyPr>
            <a:normAutofit lnSpcReduction="10000"/>
          </a:bodyPr>
          <a:lstStyle/>
          <a:p>
            <a:pPr marL="0" indent="0">
              <a:buNone/>
              <a:defRPr/>
            </a:pPr>
            <a:r>
              <a:rPr lang="en-US" dirty="0">
                <a:latin typeface="+mj-lt"/>
              </a:rPr>
              <a:t>In order to be (re)released to enroll:</a:t>
            </a:r>
          </a:p>
          <a:p>
            <a:pPr lvl="1">
              <a:defRPr/>
            </a:pPr>
            <a:r>
              <a:rPr lang="en-US" dirty="0">
                <a:latin typeface="+mj-lt"/>
              </a:rPr>
              <a:t>Site must be approved on Protocol v4, Informed Consent Form v5, and the Participant Study Information Sheet v6</a:t>
            </a:r>
          </a:p>
          <a:p>
            <a:pPr lvl="1">
              <a:defRPr/>
            </a:pPr>
            <a:r>
              <a:rPr lang="en-US" dirty="0">
                <a:latin typeface="+mj-lt"/>
              </a:rPr>
              <a:t>Confirm the statements outlined in the letter regarding resuming enrollment from the MOST PIs by indicating on the COVID Impact Assessment in </a:t>
            </a:r>
            <a:r>
              <a:rPr lang="en-US" dirty="0" err="1">
                <a:latin typeface="+mj-lt"/>
              </a:rPr>
              <a:t>WebDCU</a:t>
            </a:r>
            <a:r>
              <a:rPr lang="en-US" dirty="0">
                <a:latin typeface="+mj-lt"/>
              </a:rPr>
              <a:t> that your institution allows subject enrollment </a:t>
            </a:r>
          </a:p>
          <a:p>
            <a:pPr lvl="1">
              <a:defRPr/>
            </a:pPr>
            <a:r>
              <a:rPr lang="en-US" dirty="0">
                <a:latin typeface="+mj-lt"/>
              </a:rPr>
              <a:t>Notification will be sent when site enrollment suspension is lifted in </a:t>
            </a:r>
            <a:r>
              <a:rPr lang="en-US" dirty="0" err="1">
                <a:latin typeface="+mj-lt"/>
              </a:rPr>
              <a:t>WebDCU</a:t>
            </a:r>
            <a:endParaRPr lang="en-US" dirty="0">
              <a:latin typeface="+mj-lt"/>
            </a:endParaRPr>
          </a:p>
        </p:txBody>
      </p:sp>
      <p:pic>
        <p:nvPicPr>
          <p:cNvPr id="3076" name="Picture 4">
            <a:extLst>
              <a:ext uri="{FF2B5EF4-FFF2-40B4-BE49-F238E27FC236}">
                <a16:creationId xmlns:a16="http://schemas.microsoft.com/office/drawing/2014/main" id="{B67E8837-56D7-472B-8DA1-7E569395CAF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0729" y="5545931"/>
            <a:ext cx="1583531"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5">
            <a:extLst>
              <a:ext uri="{FF2B5EF4-FFF2-40B4-BE49-F238E27FC236}">
                <a16:creationId xmlns:a16="http://schemas.microsoft.com/office/drawing/2014/main" id="{CF27BB16-E65B-4C01-85F1-DC356A00EAE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96238" y="5489973"/>
            <a:ext cx="1038225"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A36ABB6-34FF-4F56-BA45-6C9C0C9ACD11}"/>
              </a:ext>
            </a:extLst>
          </p:cNvPr>
          <p:cNvSpPr txBox="1"/>
          <p:nvPr/>
        </p:nvSpPr>
        <p:spPr>
          <a:xfrm>
            <a:off x="628650" y="2055426"/>
            <a:ext cx="8218511" cy="992579"/>
          </a:xfrm>
          <a:prstGeom prst="rect">
            <a:avLst/>
          </a:prstGeom>
          <a:noFill/>
        </p:spPr>
        <p:txBody>
          <a:bodyPr wrap="square" rtlCol="0">
            <a:spAutoFit/>
          </a:bodyPr>
          <a:lstStyle/>
          <a:p>
            <a:r>
              <a:rPr lang="en-US" sz="2250" b="1" dirty="0"/>
              <a:t>MOST received CIRB approval to reopen enrollment on 4/27/2020</a:t>
            </a:r>
          </a:p>
          <a:p>
            <a:pPr algn="ctr"/>
            <a:endParaRPr lang="en-US" sz="1350" dirty="0"/>
          </a:p>
        </p:txBody>
      </p:sp>
    </p:spTree>
    <p:extLst>
      <p:ext uri="{BB962C8B-B14F-4D97-AF65-F5344CB8AC3E}">
        <p14:creationId xmlns:p14="http://schemas.microsoft.com/office/powerpoint/2010/main" val="3966039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39EA9B2-2E4F-4B39-826C-380927DB97D9}"/>
              </a:ext>
            </a:extLst>
          </p:cNvPr>
          <p:cNvSpPr>
            <a:spLocks noGrp="1"/>
          </p:cNvSpPr>
          <p:nvPr>
            <p:ph type="title"/>
          </p:nvPr>
        </p:nvSpPr>
        <p:spPr/>
        <p:txBody>
          <a:bodyPr/>
          <a:lstStyle/>
          <a:p>
            <a:r>
              <a:rPr lang="en-US" altLang="en-US" dirty="0">
                <a:solidFill>
                  <a:srgbClr val="9C0757"/>
                </a:solidFill>
              </a:rPr>
              <a:t>MOST Updates </a:t>
            </a:r>
          </a:p>
        </p:txBody>
      </p:sp>
      <p:sp>
        <p:nvSpPr>
          <p:cNvPr id="2" name="Content Placeholder 1">
            <a:extLst>
              <a:ext uri="{FF2B5EF4-FFF2-40B4-BE49-F238E27FC236}">
                <a16:creationId xmlns:a16="http://schemas.microsoft.com/office/drawing/2014/main" id="{94BFF088-8BF3-4334-AD34-920CE91ACB4B}"/>
              </a:ext>
            </a:extLst>
          </p:cNvPr>
          <p:cNvSpPr>
            <a:spLocks noGrp="1"/>
          </p:cNvSpPr>
          <p:nvPr>
            <p:ph idx="1"/>
          </p:nvPr>
        </p:nvSpPr>
        <p:spPr>
          <a:xfrm>
            <a:off x="628650" y="2020063"/>
            <a:ext cx="7886700" cy="3263504"/>
          </a:xfrm>
        </p:spPr>
        <p:txBody>
          <a:bodyPr>
            <a:normAutofit fontScale="92500"/>
          </a:bodyPr>
          <a:lstStyle/>
          <a:p>
            <a:pPr>
              <a:defRPr/>
            </a:pPr>
            <a:r>
              <a:rPr lang="en-US" dirty="0">
                <a:latin typeface="+mj-lt"/>
              </a:rPr>
              <a:t>The process by which sites will be approved to utilize remote consent methods is currently under review at the CIRB, therefore </a:t>
            </a:r>
            <a:r>
              <a:rPr lang="en-US" b="1" dirty="0"/>
              <a:t>only in-person consent may be sought at this time. </a:t>
            </a:r>
          </a:p>
          <a:p>
            <a:pPr>
              <a:defRPr/>
            </a:pPr>
            <a:r>
              <a:rPr lang="en-US" dirty="0">
                <a:latin typeface="+mj-lt"/>
              </a:rPr>
              <a:t>As soon as the process is approved by the CIRB, the MOST team will reach out to sites to provide information on the approved remote consenting procedures, including the use of a centrally managed </a:t>
            </a:r>
            <a:r>
              <a:rPr lang="en-US" dirty="0" err="1">
                <a:latin typeface="+mj-lt"/>
              </a:rPr>
              <a:t>eConsent</a:t>
            </a:r>
            <a:r>
              <a:rPr lang="en-US" dirty="0">
                <a:latin typeface="+mj-lt"/>
              </a:rPr>
              <a:t> process using </a:t>
            </a:r>
            <a:r>
              <a:rPr lang="en-US" dirty="0" err="1">
                <a:latin typeface="+mj-lt"/>
              </a:rPr>
              <a:t>REDCap</a:t>
            </a:r>
            <a:r>
              <a:rPr lang="en-US" dirty="0">
                <a:latin typeface="+mj-lt"/>
              </a:rPr>
              <a:t>. </a:t>
            </a:r>
          </a:p>
          <a:p>
            <a:pPr>
              <a:defRPr/>
            </a:pPr>
            <a:r>
              <a:rPr lang="en-US" dirty="0">
                <a:latin typeface="+mj-lt"/>
              </a:rPr>
              <a:t>Each site will complete a form indicating which procedures they will use. </a:t>
            </a:r>
          </a:p>
        </p:txBody>
      </p:sp>
      <p:pic>
        <p:nvPicPr>
          <p:cNvPr id="3076" name="Picture 4">
            <a:extLst>
              <a:ext uri="{FF2B5EF4-FFF2-40B4-BE49-F238E27FC236}">
                <a16:creationId xmlns:a16="http://schemas.microsoft.com/office/drawing/2014/main" id="{B67E8837-56D7-472B-8DA1-7E569395CAF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0729" y="5545931"/>
            <a:ext cx="1583531"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5">
            <a:extLst>
              <a:ext uri="{FF2B5EF4-FFF2-40B4-BE49-F238E27FC236}">
                <a16:creationId xmlns:a16="http://schemas.microsoft.com/office/drawing/2014/main" id="{CF27BB16-E65B-4C01-85F1-DC356A00EAE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96238" y="5489973"/>
            <a:ext cx="1038225"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85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39EA9B2-2E4F-4B39-826C-380927DB97D9}"/>
              </a:ext>
            </a:extLst>
          </p:cNvPr>
          <p:cNvSpPr>
            <a:spLocks noGrp="1"/>
          </p:cNvSpPr>
          <p:nvPr>
            <p:ph type="title"/>
          </p:nvPr>
        </p:nvSpPr>
        <p:spPr/>
        <p:txBody>
          <a:bodyPr/>
          <a:lstStyle/>
          <a:p>
            <a:r>
              <a:rPr lang="en-US" altLang="en-US" dirty="0">
                <a:solidFill>
                  <a:srgbClr val="9C0757"/>
                </a:solidFill>
              </a:rPr>
              <a:t>MOST Updates </a:t>
            </a:r>
          </a:p>
        </p:txBody>
      </p:sp>
      <p:sp>
        <p:nvSpPr>
          <p:cNvPr id="2" name="Content Placeholder 1">
            <a:extLst>
              <a:ext uri="{FF2B5EF4-FFF2-40B4-BE49-F238E27FC236}">
                <a16:creationId xmlns:a16="http://schemas.microsoft.com/office/drawing/2014/main" id="{94BFF088-8BF3-4334-AD34-920CE91ACB4B}"/>
              </a:ext>
            </a:extLst>
          </p:cNvPr>
          <p:cNvSpPr>
            <a:spLocks noGrp="1"/>
          </p:cNvSpPr>
          <p:nvPr>
            <p:ph idx="1"/>
          </p:nvPr>
        </p:nvSpPr>
        <p:spPr>
          <a:xfrm>
            <a:off x="628650" y="2013406"/>
            <a:ext cx="7886700" cy="654890"/>
          </a:xfrm>
        </p:spPr>
        <p:txBody>
          <a:bodyPr>
            <a:normAutofit lnSpcReduction="10000"/>
          </a:bodyPr>
          <a:lstStyle/>
          <a:p>
            <a:pPr marL="0" indent="0">
              <a:buNone/>
              <a:defRPr/>
            </a:pPr>
            <a:r>
              <a:rPr lang="en-US" dirty="0">
                <a:latin typeface="+mj-lt"/>
              </a:rPr>
              <a:t>Congratulations to the following teams that have reactivated enrollment at their sites!</a:t>
            </a:r>
          </a:p>
        </p:txBody>
      </p:sp>
      <p:pic>
        <p:nvPicPr>
          <p:cNvPr id="3076" name="Picture 4">
            <a:extLst>
              <a:ext uri="{FF2B5EF4-FFF2-40B4-BE49-F238E27FC236}">
                <a16:creationId xmlns:a16="http://schemas.microsoft.com/office/drawing/2014/main" id="{B67E8837-56D7-472B-8DA1-7E569395CAF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0729" y="5545931"/>
            <a:ext cx="1583531"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5">
            <a:extLst>
              <a:ext uri="{FF2B5EF4-FFF2-40B4-BE49-F238E27FC236}">
                <a16:creationId xmlns:a16="http://schemas.microsoft.com/office/drawing/2014/main" id="{CF27BB16-E65B-4C01-85F1-DC356A00EAE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96238" y="5489973"/>
            <a:ext cx="1038225"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6278B82-E898-4DF7-8A72-2C6BB54BFDB4}"/>
              </a:ext>
            </a:extLst>
          </p:cNvPr>
          <p:cNvSpPr txBox="1"/>
          <p:nvPr/>
        </p:nvSpPr>
        <p:spPr>
          <a:xfrm>
            <a:off x="288538" y="2774931"/>
            <a:ext cx="8226812" cy="2608406"/>
          </a:xfrm>
          <a:prstGeom prst="rect">
            <a:avLst/>
          </a:prstGeom>
          <a:noFill/>
        </p:spPr>
        <p:txBody>
          <a:bodyPr wrap="square" numCol="2" rtlCol="0">
            <a:spAutoFit/>
          </a:bodyPr>
          <a:lstStyle/>
          <a:p>
            <a:pPr marL="600075" lvl="1" indent="-257175">
              <a:buFont typeface="Arial" panose="020B0604020202020204" pitchFamily="34" charset="0"/>
              <a:buChar char="•"/>
              <a:defRPr/>
            </a:pPr>
            <a:r>
              <a:rPr lang="en-US" sz="1650" b="1" dirty="0"/>
              <a:t>Greenville Hospital </a:t>
            </a:r>
          </a:p>
          <a:p>
            <a:pPr marL="600075" lvl="1" indent="-257175">
              <a:buFont typeface="Arial" panose="020B0604020202020204" pitchFamily="34" charset="0"/>
              <a:buChar char="•"/>
              <a:defRPr/>
            </a:pPr>
            <a:r>
              <a:rPr lang="en-US" sz="1650" b="1" dirty="0"/>
              <a:t>St. John Tulsa</a:t>
            </a:r>
          </a:p>
          <a:p>
            <a:pPr marL="600075" lvl="1" indent="-257175">
              <a:buFont typeface="Arial" panose="020B0604020202020204" pitchFamily="34" charset="0"/>
              <a:buChar char="•"/>
              <a:defRPr/>
            </a:pPr>
            <a:r>
              <a:rPr lang="en-US" sz="1650" b="1" dirty="0"/>
              <a:t>University of Virginia</a:t>
            </a:r>
          </a:p>
          <a:p>
            <a:pPr marL="600075" lvl="1" indent="-257175">
              <a:buFont typeface="Arial" panose="020B0604020202020204" pitchFamily="34" charset="0"/>
              <a:buChar char="•"/>
              <a:defRPr/>
            </a:pPr>
            <a:r>
              <a:rPr lang="en-US" sz="1650" b="1" dirty="0"/>
              <a:t>Memorial Hermann</a:t>
            </a:r>
          </a:p>
          <a:p>
            <a:pPr marL="600075" lvl="1" indent="-257175">
              <a:buFont typeface="Arial" panose="020B0604020202020204" pitchFamily="34" charset="0"/>
              <a:buChar char="•"/>
              <a:defRPr/>
            </a:pPr>
            <a:r>
              <a:rPr lang="en-US" sz="1650" b="1" dirty="0"/>
              <a:t>Mayo Clinic Jacksonville</a:t>
            </a:r>
          </a:p>
          <a:p>
            <a:pPr lvl="1">
              <a:defRPr/>
            </a:pPr>
            <a:endParaRPr lang="en-US" sz="1650" b="1" dirty="0"/>
          </a:p>
          <a:p>
            <a:pPr lvl="1">
              <a:defRPr/>
            </a:pPr>
            <a:endParaRPr lang="en-US" sz="1650" b="1" dirty="0"/>
          </a:p>
          <a:p>
            <a:pPr lvl="1">
              <a:defRPr/>
            </a:pPr>
            <a:endParaRPr lang="en-US" sz="1650" b="1" dirty="0"/>
          </a:p>
          <a:p>
            <a:pPr lvl="1">
              <a:defRPr/>
            </a:pPr>
            <a:endParaRPr lang="en-US" sz="1650" b="1" dirty="0"/>
          </a:p>
          <a:p>
            <a:pPr lvl="1">
              <a:defRPr/>
            </a:pPr>
            <a:endParaRPr lang="en-US" sz="1650" b="1" dirty="0"/>
          </a:p>
          <a:p>
            <a:pPr marL="600075" lvl="1" indent="-257175">
              <a:buFont typeface="Arial" panose="020B0604020202020204" pitchFamily="34" charset="0"/>
              <a:buChar char="•"/>
              <a:defRPr/>
            </a:pPr>
            <a:r>
              <a:rPr lang="en-US" sz="1650" b="1" dirty="0"/>
              <a:t>University of Michigan</a:t>
            </a:r>
          </a:p>
          <a:p>
            <a:pPr marL="600075" lvl="1" indent="-257175">
              <a:buFont typeface="Arial" panose="020B0604020202020204" pitchFamily="34" charset="0"/>
              <a:buChar char="•"/>
              <a:defRPr/>
            </a:pPr>
            <a:r>
              <a:rPr lang="en-US" sz="1650" b="1" dirty="0"/>
              <a:t>Houston Methodist</a:t>
            </a:r>
          </a:p>
          <a:p>
            <a:pPr marL="600075" lvl="1" indent="-257175">
              <a:buFont typeface="Arial" panose="020B0604020202020204" pitchFamily="34" charset="0"/>
              <a:buChar char="•"/>
              <a:defRPr/>
            </a:pPr>
            <a:r>
              <a:rPr lang="en-US" sz="1650" b="1" dirty="0"/>
              <a:t>Yale New Haven Hospital   </a:t>
            </a:r>
          </a:p>
          <a:p>
            <a:pPr marL="600075" lvl="1" indent="-257175">
              <a:buFont typeface="Arial" panose="020B0604020202020204" pitchFamily="34" charset="0"/>
              <a:buChar char="•"/>
              <a:defRPr/>
            </a:pPr>
            <a:r>
              <a:rPr lang="en-US" sz="1650" b="1" dirty="0"/>
              <a:t>University of New Mexico</a:t>
            </a:r>
          </a:p>
          <a:p>
            <a:pPr marL="600075" lvl="1" indent="-257175">
              <a:buFont typeface="Arial" panose="020B0604020202020204" pitchFamily="34" charset="0"/>
              <a:buChar char="•"/>
              <a:defRPr/>
            </a:pPr>
            <a:r>
              <a:rPr lang="en-US" sz="1650" b="1" dirty="0"/>
              <a:t>Cedars Sinai</a:t>
            </a:r>
          </a:p>
          <a:p>
            <a:endParaRPr lang="en-US" sz="1350" dirty="0"/>
          </a:p>
        </p:txBody>
      </p:sp>
    </p:spTree>
    <p:extLst>
      <p:ext uri="{BB962C8B-B14F-4D97-AF65-F5344CB8AC3E}">
        <p14:creationId xmlns:p14="http://schemas.microsoft.com/office/powerpoint/2010/main" val="387938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2" y="580753"/>
            <a:ext cx="6620968" cy="1981200"/>
          </a:xfrm>
        </p:spPr>
        <p:txBody>
          <a:bodyPr/>
          <a:lstStyle/>
          <a:p>
            <a:pPr algn="ctr"/>
            <a:r>
              <a:rPr lang="en-US" dirty="0"/>
              <a:t>Project Updates</a:t>
            </a:r>
            <a:br>
              <a:rPr lang="en-US" dirty="0"/>
            </a:br>
            <a:r>
              <a:rPr lang="en-US" dirty="0"/>
              <a:t>TRANSPORT2</a:t>
            </a:r>
          </a:p>
        </p:txBody>
      </p:sp>
      <p:sp>
        <p:nvSpPr>
          <p:cNvPr id="3" name="Text Placeholder 2"/>
          <p:cNvSpPr>
            <a:spLocks noGrp="1"/>
          </p:cNvSpPr>
          <p:nvPr>
            <p:ph type="body" sz="half" idx="2"/>
          </p:nvPr>
        </p:nvSpPr>
        <p:spPr>
          <a:xfrm>
            <a:off x="304800" y="2209800"/>
            <a:ext cx="8229600" cy="4017205"/>
          </a:xfrm>
        </p:spPr>
        <p:txBody>
          <a:bodyPr>
            <a:noAutofit/>
          </a:bodyPr>
          <a:lstStyle/>
          <a:p>
            <a:r>
              <a:rPr lang="en-US" sz="2000" dirty="0"/>
              <a:t>Study Investigators:		Wayne Feng, MD</a:t>
            </a:r>
          </a:p>
          <a:p>
            <a:r>
              <a:rPr lang="en-US" sz="2000" dirty="0"/>
              <a:t>							Gottfried Schlaug, MD</a:t>
            </a:r>
          </a:p>
          <a:p>
            <a:endParaRPr lang="en-US" sz="2000" dirty="0"/>
          </a:p>
          <a:p>
            <a:r>
              <a:rPr lang="en-US" sz="2000" dirty="0"/>
              <a:t>Study Project Managers:	 Kristina Balderson, MHA, CCRC</a:t>
            </a:r>
          </a:p>
          <a:p>
            <a:r>
              <a:rPr lang="en-US" sz="2000" dirty="0"/>
              <a:t>							 Max Mays, BS 		</a:t>
            </a:r>
          </a:p>
          <a:p>
            <a:endParaRPr lang="en-US" sz="2000" dirty="0"/>
          </a:p>
          <a:p>
            <a:r>
              <a:rPr lang="en-US" sz="2000" dirty="0"/>
              <a:t>Data Manager/Site Monitoring Manager:   Patty Hutto</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400" y="76200"/>
            <a:ext cx="608175" cy="978960"/>
          </a:xfrm>
          <a:prstGeom prst="rect">
            <a:avLst/>
          </a:prstGeom>
        </p:spPr>
      </p:pic>
    </p:spTree>
    <p:extLst>
      <p:ext uri="{BB962C8B-B14F-4D97-AF65-F5344CB8AC3E}">
        <p14:creationId xmlns:p14="http://schemas.microsoft.com/office/powerpoint/2010/main" val="601994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121205"/>
            <a:ext cx="8945217" cy="1034830"/>
          </a:xfrm>
        </p:spPr>
        <p:txBody>
          <a:bodyPr/>
          <a:lstStyle/>
          <a:p>
            <a:pPr algn="ctr"/>
            <a:r>
              <a:rPr lang="en-US" sz="1400" b="1" cap="all" dirty="0">
                <a:solidFill>
                  <a:schemeClr val="tx1"/>
                </a:solidFill>
              </a:rPr>
              <a:t>Perinatal</a:t>
            </a:r>
            <a:r>
              <a:rPr lang="en-US" sz="1400" cap="all" dirty="0">
                <a:solidFill>
                  <a:schemeClr val="tx1"/>
                </a:solidFill>
              </a:rPr>
              <a:t> </a:t>
            </a:r>
            <a:r>
              <a:rPr lang="en-US" sz="1400" b="1" cap="all" dirty="0">
                <a:solidFill>
                  <a:schemeClr val="tx1"/>
                </a:solidFill>
              </a:rPr>
              <a:t>Arterial Stroke: </a:t>
            </a:r>
            <a:br>
              <a:rPr lang="en-US" sz="1400" b="1" cap="all" dirty="0">
                <a:solidFill>
                  <a:schemeClr val="tx1"/>
                </a:solidFill>
              </a:rPr>
            </a:br>
            <a:r>
              <a:rPr lang="en-US" sz="1400" b="1" cap="all" dirty="0">
                <a:solidFill>
                  <a:schemeClr val="tx1"/>
                </a:solidFill>
              </a:rPr>
              <a:t>A Multi-site RCT of Intensive Infant Rehabilitation (I-ACQUIRE)</a:t>
            </a:r>
            <a:br>
              <a:rPr lang="en-US" sz="1400" cap="all" dirty="0">
                <a:solidFill>
                  <a:schemeClr val="tx1"/>
                </a:solidFill>
                <a:latin typeface="Arial" panose="020B0604020202020204" pitchFamily="34" charset="0"/>
                <a:cs typeface="Arial" panose="020B0604020202020204" pitchFamily="34" charset="0"/>
              </a:rPr>
            </a:br>
            <a:br>
              <a:rPr lang="en-US" sz="1400" dirty="0"/>
            </a:br>
            <a:endParaRPr lang="en-US" sz="1400" dirty="0"/>
          </a:p>
        </p:txBody>
      </p:sp>
      <p:sp>
        <p:nvSpPr>
          <p:cNvPr id="3" name="Content Placeholder 2"/>
          <p:cNvSpPr>
            <a:spLocks noGrp="1"/>
          </p:cNvSpPr>
          <p:nvPr>
            <p:ph idx="1"/>
          </p:nvPr>
        </p:nvSpPr>
        <p:spPr>
          <a:xfrm>
            <a:off x="0" y="1552930"/>
            <a:ext cx="9144000" cy="5305070"/>
          </a:xfrm>
        </p:spPr>
        <p:txBody>
          <a:bodyPr>
            <a:normAutofit fontScale="25000" lnSpcReduction="20000"/>
          </a:bodyPr>
          <a:lstStyle/>
          <a:p>
            <a:pPr marL="0" indent="0">
              <a:buNone/>
            </a:pPr>
            <a:r>
              <a:rPr lang="en-US" sz="7200" b="1" dirty="0">
                <a:solidFill>
                  <a:schemeClr val="tx1"/>
                </a:solidFill>
              </a:rPr>
              <a:t>Investigators</a:t>
            </a:r>
            <a:r>
              <a:rPr lang="en-US" sz="7200" dirty="0">
                <a:solidFill>
                  <a:schemeClr val="tx1"/>
                </a:solidFill>
              </a:rPr>
              <a:t>:</a:t>
            </a:r>
          </a:p>
          <a:p>
            <a:pPr lvl="1"/>
            <a:r>
              <a:rPr lang="en-US" sz="7200" dirty="0">
                <a:solidFill>
                  <a:schemeClr val="tx1"/>
                </a:solidFill>
              </a:rPr>
              <a:t>Sharon Landesman Ramey, Ph.D. (Lead PI), </a:t>
            </a:r>
            <a:r>
              <a:rPr lang="en-US" sz="7200" dirty="0" err="1">
                <a:solidFill>
                  <a:schemeClr val="tx1"/>
                </a:solidFill>
              </a:rPr>
              <a:t>Fralin</a:t>
            </a:r>
            <a:r>
              <a:rPr lang="en-US" sz="7200" dirty="0">
                <a:solidFill>
                  <a:schemeClr val="tx1"/>
                </a:solidFill>
              </a:rPr>
              <a:t> Biomedical Research Institute, Virginia Tech, Roanoke, VA</a:t>
            </a:r>
          </a:p>
          <a:p>
            <a:pPr lvl="1"/>
            <a:r>
              <a:rPr lang="en-US" sz="7200" dirty="0">
                <a:solidFill>
                  <a:schemeClr val="tx1"/>
                </a:solidFill>
              </a:rPr>
              <a:t>Warren Lo, M.D. (Co-PI), Nationwide Children’s Hospital &amp; The Ohio State University, Columbus, OH</a:t>
            </a:r>
          </a:p>
          <a:p>
            <a:pPr marL="457200" lvl="1" indent="0">
              <a:buNone/>
            </a:pPr>
            <a:endParaRPr lang="en-US" sz="7200" dirty="0">
              <a:solidFill>
                <a:schemeClr val="tx1"/>
              </a:solidFill>
            </a:endParaRPr>
          </a:p>
          <a:p>
            <a:pPr marL="0" indent="0">
              <a:buNone/>
            </a:pPr>
            <a:r>
              <a:rPr lang="en-US" sz="7200" b="1" dirty="0" err="1">
                <a:solidFill>
                  <a:schemeClr val="tx1"/>
                </a:solidFill>
              </a:rPr>
              <a:t>Fralin</a:t>
            </a:r>
            <a:r>
              <a:rPr lang="en-US" sz="7200" b="1" dirty="0">
                <a:solidFill>
                  <a:schemeClr val="tx1"/>
                </a:solidFill>
              </a:rPr>
              <a:t> Biomedical Research Institute, Virginia Tech, Roanoke, VA</a:t>
            </a:r>
          </a:p>
          <a:p>
            <a:pPr lvl="1"/>
            <a:r>
              <a:rPr lang="en-US" sz="7200" dirty="0">
                <a:solidFill>
                  <a:schemeClr val="tx1"/>
                </a:solidFill>
              </a:rPr>
              <a:t>Laura Bateman, Study Coordinator </a:t>
            </a:r>
          </a:p>
          <a:p>
            <a:pPr lvl="2"/>
            <a:r>
              <a:rPr lang="en-US" sz="7200" dirty="0">
                <a:hlinkClick r:id="rId3"/>
              </a:rPr>
              <a:t>laurapb2@vt.edu</a:t>
            </a:r>
            <a:endParaRPr lang="en-US" sz="7200" dirty="0"/>
          </a:p>
          <a:p>
            <a:pPr marL="0" indent="0">
              <a:buNone/>
            </a:pPr>
            <a:r>
              <a:rPr lang="en-US" sz="7200" b="1" dirty="0">
                <a:solidFill>
                  <a:schemeClr val="tx1"/>
                </a:solidFill>
              </a:rPr>
              <a:t>National Coordinating Center</a:t>
            </a:r>
          </a:p>
          <a:p>
            <a:pPr lvl="1"/>
            <a:r>
              <a:rPr lang="en-US" sz="7200" dirty="0">
                <a:solidFill>
                  <a:schemeClr val="tx1"/>
                </a:solidFill>
              </a:rPr>
              <a:t>Max Mays– Project Manager</a:t>
            </a:r>
          </a:p>
          <a:p>
            <a:pPr lvl="2"/>
            <a:r>
              <a:rPr lang="en-US" sz="7000" dirty="0"/>
              <a:t>maysmw@ucmail.uc.edu</a:t>
            </a:r>
          </a:p>
          <a:p>
            <a:pPr marL="0" indent="0">
              <a:buNone/>
            </a:pPr>
            <a:r>
              <a:rPr lang="en-US" sz="7200" b="1" dirty="0">
                <a:solidFill>
                  <a:schemeClr val="tx1"/>
                </a:solidFill>
              </a:rPr>
              <a:t>Data Manager/Site Monitoring Manager</a:t>
            </a:r>
          </a:p>
          <a:p>
            <a:pPr lvl="1"/>
            <a:r>
              <a:rPr lang="en-US" sz="7200" dirty="0">
                <a:solidFill>
                  <a:schemeClr val="tx1"/>
                </a:solidFill>
              </a:rPr>
              <a:t>Sara Butler</a:t>
            </a:r>
          </a:p>
          <a:p>
            <a:pPr marL="0" indent="0">
              <a:buNone/>
            </a:pPr>
            <a:endParaRPr lang="en-US" sz="2500" dirty="0">
              <a:solidFill>
                <a:schemeClr val="tx1"/>
              </a:solidFill>
            </a:endParaRPr>
          </a:p>
          <a:p>
            <a:pPr lvl="2"/>
            <a:endParaRPr lang="en-US" sz="2400" dirty="0">
              <a:solidFill>
                <a:schemeClr val="tx1"/>
              </a:solidFill>
            </a:endParaRPr>
          </a:p>
          <a:p>
            <a:pPr marL="457200" lvl="1" indent="0">
              <a:buNone/>
            </a:pPr>
            <a:r>
              <a:rPr lang="en-US" sz="2400" dirty="0">
                <a:solidFill>
                  <a:schemeClr val="tx1"/>
                </a:solidFill>
              </a:rPr>
              <a:t> </a:t>
            </a:r>
          </a:p>
          <a:p>
            <a:pPr marL="457200" lvl="1" indent="0">
              <a:buNone/>
            </a:pPr>
            <a:r>
              <a:rPr lang="en-US" dirty="0">
                <a:solidFill>
                  <a:schemeClr val="tx1"/>
                </a:solidFill>
              </a:rPr>
              <a:t> </a:t>
            </a:r>
          </a:p>
        </p:txBody>
      </p:sp>
      <p:pic>
        <p:nvPicPr>
          <p:cNvPr id="7" name="Picture 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13983" y="133765"/>
            <a:ext cx="1630017" cy="718185"/>
          </a:xfrm>
          <a:prstGeom prst="rect">
            <a:avLst/>
          </a:prstGeom>
          <a:noFill/>
          <a:ln>
            <a:noFill/>
          </a:ln>
        </p:spPr>
      </p:pic>
    </p:spTree>
    <p:extLst>
      <p:ext uri="{BB962C8B-B14F-4D97-AF65-F5344CB8AC3E}">
        <p14:creationId xmlns:p14="http://schemas.microsoft.com/office/powerpoint/2010/main" val="1852367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Project Updates</a:t>
            </a:r>
            <a:br>
              <a:rPr lang="en-US" dirty="0"/>
            </a:br>
            <a:r>
              <a:rPr lang="en-US" dirty="0"/>
              <a:t>FASTEST</a:t>
            </a:r>
          </a:p>
        </p:txBody>
      </p:sp>
      <p:sp>
        <p:nvSpPr>
          <p:cNvPr id="3" name="Content Placeholder 2"/>
          <p:cNvSpPr>
            <a:spLocks noGrp="1"/>
          </p:cNvSpPr>
          <p:nvPr>
            <p:ph idx="1"/>
          </p:nvPr>
        </p:nvSpPr>
        <p:spPr>
          <a:xfrm>
            <a:off x="-1" y="2209800"/>
            <a:ext cx="8791401" cy="4038606"/>
          </a:xfrm>
        </p:spPr>
        <p:txBody>
          <a:bodyPr>
            <a:normAutofit/>
          </a:bodyPr>
          <a:lstStyle/>
          <a:p>
            <a:pPr marL="0" indent="0">
              <a:buNone/>
            </a:pPr>
            <a:r>
              <a:rPr lang="en-US" dirty="0"/>
              <a:t>Study Investigator:		Joe Broderick, MD</a:t>
            </a:r>
          </a:p>
          <a:p>
            <a:pPr marL="0" indent="0">
              <a:buNone/>
            </a:pPr>
            <a:r>
              <a:rPr lang="en-US" dirty="0"/>
              <a:t>						James </a:t>
            </a:r>
            <a:r>
              <a:rPr lang="en-US" dirty="0" err="1"/>
              <a:t>Grotta</a:t>
            </a:r>
            <a:r>
              <a:rPr lang="en-US" dirty="0"/>
              <a:t>, MD</a:t>
            </a:r>
          </a:p>
          <a:p>
            <a:pPr marL="0" indent="0">
              <a:buNone/>
            </a:pPr>
            <a:r>
              <a:rPr lang="en-US" dirty="0"/>
              <a:t>						Andrew Naidech, MD		</a:t>
            </a:r>
          </a:p>
          <a:p>
            <a:pPr marL="0" indent="0">
              <a:buNone/>
            </a:pPr>
            <a:endParaRPr lang="en-US" dirty="0"/>
          </a:p>
          <a:p>
            <a:pPr marL="0" indent="0">
              <a:buNone/>
            </a:pPr>
            <a:r>
              <a:rPr lang="en-US" dirty="0"/>
              <a:t>Study Project Managers:	 Pooja Khanolkar, MPH</a:t>
            </a:r>
          </a:p>
          <a:p>
            <a:pPr marL="0" indent="0">
              <a:buNone/>
            </a:pPr>
            <a:endParaRPr lang="en-US" dirty="0"/>
          </a:p>
          <a:p>
            <a:pPr marL="0" indent="0">
              <a:buNone/>
            </a:pPr>
            <a:r>
              <a:rPr lang="en-US" dirty="0"/>
              <a:t>Data Managers:				TBN</a:t>
            </a:r>
          </a:p>
          <a:p>
            <a:pPr marL="0" indent="0">
              <a:buNone/>
            </a:pPr>
            <a:r>
              <a:rPr lang="en-US" dirty="0"/>
              <a:t>Site Monitoring Manager:		TBN</a:t>
            </a:r>
          </a:p>
          <a:p>
            <a:pPr marL="0" indent="0">
              <a:buNone/>
            </a:pPr>
            <a:endParaRPr lang="en-US" dirty="0"/>
          </a:p>
          <a:p>
            <a:endParaRPr lang="en-US" dirty="0"/>
          </a:p>
        </p:txBody>
      </p:sp>
      <p:pic>
        <p:nvPicPr>
          <p:cNvPr id="4" name="Picture 3">
            <a:extLst>
              <a:ext uri="{FF2B5EF4-FFF2-40B4-BE49-F238E27FC236}">
                <a16:creationId xmlns:a16="http://schemas.microsoft.com/office/drawing/2014/main" id="{39945B55-EED0-4F78-B3C3-92DF6EA38084}"/>
              </a:ext>
            </a:extLst>
          </p:cNvPr>
          <p:cNvPicPr>
            <a:picLocks noChangeAspect="1"/>
          </p:cNvPicPr>
          <p:nvPr/>
        </p:nvPicPr>
        <p:blipFill>
          <a:blip r:embed="rId2"/>
          <a:stretch>
            <a:fillRect/>
          </a:stretch>
        </p:blipFill>
        <p:spPr>
          <a:xfrm>
            <a:off x="7540090" y="310490"/>
            <a:ext cx="1097743" cy="598208"/>
          </a:xfrm>
          <a:prstGeom prst="rect">
            <a:avLst/>
          </a:prstGeom>
        </p:spPr>
      </p:pic>
    </p:spTree>
    <p:extLst>
      <p:ext uri="{BB962C8B-B14F-4D97-AF65-F5344CB8AC3E}">
        <p14:creationId xmlns:p14="http://schemas.microsoft.com/office/powerpoint/2010/main" val="210468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 Updates</a:t>
            </a:r>
            <a:br>
              <a:rPr lang="en-US" dirty="0"/>
            </a:br>
            <a:r>
              <a:rPr lang="en-US" dirty="0"/>
              <a:t>SATURN</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SATURN enrollment reopened 5/18/2020</a:t>
            </a:r>
          </a:p>
          <a:p>
            <a:pPr>
              <a:buFont typeface="Wingdings" panose="05000000000000000000" pitchFamily="2" charset="2"/>
              <a:buChar char="q"/>
            </a:pPr>
            <a:r>
              <a:rPr lang="en-US" dirty="0"/>
              <a:t>SATURN Protocol v4 and ICF v4 amendment approved and distributed to sites</a:t>
            </a:r>
          </a:p>
          <a:p>
            <a:pPr lvl="1">
              <a:buFont typeface="Wingdings" panose="05000000000000000000" pitchFamily="2" charset="2"/>
              <a:buChar char="q"/>
            </a:pPr>
            <a:r>
              <a:rPr lang="en-US" dirty="0"/>
              <a:t>Added possibility of remote consent and telehealth follow up visits</a:t>
            </a:r>
          </a:p>
          <a:p>
            <a:pPr lvl="0">
              <a:buClr>
                <a:srgbClr val="1E5155">
                  <a:lumMod val="40000"/>
                  <a:lumOff val="60000"/>
                </a:srgbClr>
              </a:buClr>
              <a:buFont typeface="Wingdings" panose="05000000000000000000" pitchFamily="2" charset="2"/>
              <a:buChar char="q"/>
            </a:pPr>
            <a:r>
              <a:rPr lang="en-US" dirty="0">
                <a:solidFill>
                  <a:prstClr val="white"/>
                </a:solidFill>
              </a:rPr>
              <a:t>SATURN first PI/Coordinator webinar 5/28/20 12:30pm; will discuss reopening enrollment </a:t>
            </a:r>
          </a:p>
          <a:p>
            <a:pPr lvl="0">
              <a:buClr>
                <a:srgbClr val="1E5155">
                  <a:lumMod val="40000"/>
                  <a:lumOff val="60000"/>
                </a:srgbClr>
              </a:buClr>
              <a:buFont typeface="Wingdings" panose="05000000000000000000" pitchFamily="2" charset="2"/>
              <a:buChar char="q"/>
            </a:pPr>
            <a:r>
              <a:rPr lang="en-US" dirty="0">
                <a:solidFill>
                  <a:prstClr val="white"/>
                </a:solidFill>
              </a:rPr>
              <a:t>Work with sites who still have outstanding </a:t>
            </a:r>
            <a:r>
              <a:rPr lang="en-US" dirty="0" err="1">
                <a:solidFill>
                  <a:prstClr val="white"/>
                </a:solidFill>
              </a:rPr>
              <a:t>cIRB</a:t>
            </a:r>
            <a:r>
              <a:rPr lang="en-US" dirty="0">
                <a:solidFill>
                  <a:prstClr val="white"/>
                </a:solidFill>
              </a:rPr>
              <a:t> submissions or CTAs</a:t>
            </a:r>
          </a:p>
          <a:p>
            <a:pPr lvl="0">
              <a:buClr>
                <a:srgbClr val="1E5155">
                  <a:lumMod val="40000"/>
                  <a:lumOff val="60000"/>
                </a:srgbClr>
              </a:buClr>
              <a:buFont typeface="Wingdings" panose="05000000000000000000" pitchFamily="2" charset="2"/>
              <a:buChar char="q"/>
            </a:pPr>
            <a:endParaRPr lang="en-US" dirty="0">
              <a:solidFill>
                <a:prstClr val="white"/>
              </a:solidFill>
            </a:endParaRPr>
          </a:p>
        </p:txBody>
      </p:sp>
      <p:pic>
        <p:nvPicPr>
          <p:cNvPr id="5" name="Picture 4">
            <a:extLst>
              <a:ext uri="{FF2B5EF4-FFF2-40B4-BE49-F238E27FC236}">
                <a16:creationId xmlns:a16="http://schemas.microsoft.com/office/drawing/2014/main" id="{3F8E34AA-207B-47E1-B424-04BB37709D8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24400" y="-1488147"/>
            <a:ext cx="4953000" cy="4195481"/>
          </a:xfrm>
          <a:prstGeom prst="rect">
            <a:avLst/>
          </a:prstGeom>
        </p:spPr>
      </p:pic>
    </p:spTree>
    <p:extLst>
      <p:ext uri="{BB962C8B-B14F-4D97-AF65-F5344CB8AC3E}">
        <p14:creationId xmlns:p14="http://schemas.microsoft.com/office/powerpoint/2010/main" val="2213009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5162550" cy="2971799"/>
          </a:xfrm>
        </p:spPr>
        <p:txBody>
          <a:bodyPr/>
          <a:lstStyle/>
          <a:p>
            <a:r>
              <a:rPr lang="en-US" b="1" u="sng" dirty="0"/>
              <a:t>The FASTEST Trial</a:t>
            </a:r>
          </a:p>
        </p:txBody>
      </p:sp>
      <p:sp>
        <p:nvSpPr>
          <p:cNvPr id="3" name="Content Placeholder 2"/>
          <p:cNvSpPr>
            <a:spLocks noGrp="1"/>
          </p:cNvSpPr>
          <p:nvPr>
            <p:ph idx="1"/>
          </p:nvPr>
        </p:nvSpPr>
        <p:spPr>
          <a:xfrm>
            <a:off x="628650" y="2125265"/>
            <a:ext cx="7966598" cy="3601643"/>
          </a:xfrm>
        </p:spPr>
        <p:txBody>
          <a:bodyPr>
            <a:normAutofit fontScale="70000" lnSpcReduction="20000"/>
          </a:bodyPr>
          <a:lstStyle/>
          <a:p>
            <a:r>
              <a:rPr lang="en-US" sz="1800" dirty="0"/>
              <a:t>Protocol amendment approved</a:t>
            </a:r>
          </a:p>
          <a:p>
            <a:r>
              <a:rPr lang="en-US" sz="1800" dirty="0"/>
              <a:t>Regulatory packets and 3Bs to be sent to sites within the next week</a:t>
            </a:r>
          </a:p>
          <a:p>
            <a:pPr lvl="1"/>
            <a:r>
              <a:rPr lang="en-US" sz="1500" dirty="0"/>
              <a:t>Sites identified as not having a Reliance Agreement with Advarra will be communicated with separately, but can begin regulatory work on the trial</a:t>
            </a:r>
          </a:p>
          <a:p>
            <a:pPr lvl="2"/>
            <a:r>
              <a:rPr lang="en-US" dirty="0"/>
              <a:t>Advarra will be managing the execution of Reliance Agreements</a:t>
            </a:r>
          </a:p>
          <a:p>
            <a:r>
              <a:rPr lang="en-US" sz="1800" dirty="0"/>
              <a:t>Exception from Informed Consent (EFIC)</a:t>
            </a:r>
            <a:endParaRPr lang="en-US" sz="1500" dirty="0"/>
          </a:p>
          <a:p>
            <a:pPr lvl="1"/>
            <a:r>
              <a:rPr lang="en-US" sz="1500" dirty="0"/>
              <a:t>Model EFIC plan created</a:t>
            </a:r>
          </a:p>
          <a:p>
            <a:pPr lvl="1"/>
            <a:r>
              <a:rPr lang="en-US" sz="1500" dirty="0"/>
              <a:t>Memorandum of guidance developed in conjunction with Advarra due to COVID-19</a:t>
            </a:r>
          </a:p>
          <a:p>
            <a:pPr lvl="1"/>
            <a:r>
              <a:rPr lang="en-US" sz="1500" dirty="0"/>
              <a:t>Online tools being developed:</a:t>
            </a:r>
          </a:p>
          <a:p>
            <a:pPr lvl="2"/>
            <a:r>
              <a:rPr lang="en-US" dirty="0"/>
              <a:t>Survey platform</a:t>
            </a:r>
          </a:p>
          <a:p>
            <a:pPr lvl="2"/>
            <a:r>
              <a:rPr lang="en-US" dirty="0"/>
              <a:t>Focus group platform</a:t>
            </a:r>
          </a:p>
          <a:p>
            <a:pPr lvl="1"/>
            <a:r>
              <a:rPr lang="en-US" sz="1500" dirty="0"/>
              <a:t>Webinar being planned for June</a:t>
            </a:r>
          </a:p>
          <a:p>
            <a:pPr lvl="1"/>
            <a:r>
              <a:rPr lang="en-US" sz="1500" dirty="0"/>
              <a:t>Additional EFIC materials to be sent to sites in the coming weeks</a:t>
            </a:r>
          </a:p>
          <a:p>
            <a:r>
              <a:rPr lang="en-US" sz="1800" dirty="0"/>
              <a:t>Target enrollment start date: October 1</a:t>
            </a:r>
            <a:r>
              <a:rPr lang="en-US" sz="1800" baseline="30000" dirty="0"/>
              <a:t>st</a:t>
            </a:r>
            <a:endParaRPr lang="en-US" sz="1800" dirty="0"/>
          </a:p>
        </p:txBody>
      </p:sp>
      <p:pic>
        <p:nvPicPr>
          <p:cNvPr id="4" name="Picture 3">
            <a:extLst>
              <a:ext uri="{FF2B5EF4-FFF2-40B4-BE49-F238E27FC236}">
                <a16:creationId xmlns:a16="http://schemas.microsoft.com/office/drawing/2014/main" id="{6D19C142-4500-48E9-92A1-1CDF79F69CD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2913" t="14313" r="25024"/>
          <a:stretch/>
        </p:blipFill>
        <p:spPr>
          <a:xfrm>
            <a:off x="6786448" y="948322"/>
            <a:ext cx="1895357" cy="1359712"/>
          </a:xfrm>
          <a:prstGeom prst="rect">
            <a:avLst/>
          </a:prstGeom>
        </p:spPr>
      </p:pic>
    </p:spTree>
    <p:extLst>
      <p:ext uri="{BB962C8B-B14F-4D97-AF65-F5344CB8AC3E}">
        <p14:creationId xmlns:p14="http://schemas.microsoft.com/office/powerpoint/2010/main" val="56523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Project Updates</a:t>
            </a:r>
            <a:br>
              <a:rPr lang="en-US" dirty="0"/>
            </a:br>
            <a:r>
              <a:rPr lang="en-US" dirty="0"/>
              <a:t>ASPIRE</a:t>
            </a:r>
          </a:p>
        </p:txBody>
      </p:sp>
      <p:sp>
        <p:nvSpPr>
          <p:cNvPr id="3" name="Content Placeholder 2"/>
          <p:cNvSpPr>
            <a:spLocks noGrp="1"/>
          </p:cNvSpPr>
          <p:nvPr>
            <p:ph idx="1"/>
          </p:nvPr>
        </p:nvSpPr>
        <p:spPr>
          <a:xfrm>
            <a:off x="0" y="2052925"/>
            <a:ext cx="9144000" cy="4652675"/>
          </a:xfrm>
        </p:spPr>
        <p:txBody>
          <a:bodyPr>
            <a:normAutofit/>
          </a:bodyPr>
          <a:lstStyle/>
          <a:p>
            <a:pPr marL="0" indent="0">
              <a:buNone/>
            </a:pPr>
            <a:endParaRPr lang="en-US" dirty="0"/>
          </a:p>
          <a:p>
            <a:pPr marL="0" indent="0">
              <a:buNone/>
            </a:pPr>
            <a:r>
              <a:rPr lang="en-US" dirty="0"/>
              <a:t>Study Investigators:    Kevin Sheth, MD</a:t>
            </a:r>
          </a:p>
          <a:p>
            <a:pPr marL="0" indent="0">
              <a:buNone/>
            </a:pPr>
            <a:r>
              <a:rPr lang="en-US" dirty="0"/>
              <a:t>                                     Hooman Kamel, MD</a:t>
            </a:r>
          </a:p>
          <a:p>
            <a:pPr marL="0" indent="0">
              <a:buNone/>
            </a:pPr>
            <a:endParaRPr lang="en-US" dirty="0"/>
          </a:p>
          <a:p>
            <a:pPr marL="0" indent="0">
              <a:buNone/>
            </a:pPr>
            <a:r>
              <a:rPr lang="en-US" dirty="0"/>
              <a:t>Project Managers:    Catherine </a:t>
            </a:r>
            <a:r>
              <a:rPr lang="en-US" dirty="0" err="1"/>
              <a:t>Viscoli</a:t>
            </a:r>
            <a:r>
              <a:rPr lang="en-US" dirty="0"/>
              <a:t>, PhD</a:t>
            </a:r>
          </a:p>
          <a:p>
            <a:pPr marL="0" indent="0">
              <a:buNone/>
            </a:pPr>
            <a:r>
              <a:rPr lang="en-US" dirty="0"/>
              <a:t>					    Laura Benken, MBA, BS, CCRP</a:t>
            </a:r>
          </a:p>
          <a:p>
            <a:pPr marL="0" indent="0">
              <a:buNone/>
            </a:pPr>
            <a:r>
              <a:rPr lang="en-US" dirty="0"/>
              <a:t>									</a:t>
            </a:r>
          </a:p>
          <a:p>
            <a:pPr marL="0" indent="0">
              <a:buNone/>
            </a:pPr>
            <a:r>
              <a:rPr lang="en-US" dirty="0"/>
              <a:t>Data Managers:   Kyle Hatcher</a:t>
            </a:r>
          </a:p>
          <a:p>
            <a:pPr marL="0" indent="0">
              <a:buNone/>
            </a:pPr>
            <a:endParaRPr lang="en-US" dirty="0"/>
          </a:p>
          <a:p>
            <a:pPr marL="0" indent="0">
              <a:buNone/>
            </a:pPr>
            <a:r>
              <a:rPr lang="en-US" dirty="0"/>
              <a:t>Site Monitoring Manager:	Aaron Perlmutter</a:t>
            </a:r>
          </a:p>
          <a:p>
            <a:pPr marL="0" indent="0">
              <a:buNone/>
            </a:pP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5200" y="151977"/>
            <a:ext cx="1542292" cy="1801110"/>
          </a:xfrm>
          <a:prstGeom prst="rect">
            <a:avLst/>
          </a:prstGeom>
        </p:spPr>
      </p:pic>
    </p:spTree>
    <p:extLst>
      <p:ext uri="{BB962C8B-B14F-4D97-AF65-F5344CB8AC3E}">
        <p14:creationId xmlns:p14="http://schemas.microsoft.com/office/powerpoint/2010/main" val="4200732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42682"/>
          </a:xfrm>
        </p:spPr>
        <p:txBody>
          <a:bodyPr/>
          <a:lstStyle/>
          <a:p>
            <a:r>
              <a:rPr lang="en-US" dirty="0"/>
              <a:t>Updates:</a:t>
            </a:r>
          </a:p>
        </p:txBody>
      </p:sp>
      <p:sp>
        <p:nvSpPr>
          <p:cNvPr id="3" name="Content Placeholder 2"/>
          <p:cNvSpPr>
            <a:spLocks noGrp="1"/>
          </p:cNvSpPr>
          <p:nvPr>
            <p:ph idx="1"/>
          </p:nvPr>
        </p:nvSpPr>
        <p:spPr>
          <a:xfrm>
            <a:off x="827700" y="1295401"/>
            <a:ext cx="6711654" cy="5181600"/>
          </a:xfrm>
        </p:spPr>
        <p:txBody>
          <a:bodyPr>
            <a:normAutofit/>
          </a:bodyPr>
          <a:lstStyle/>
          <a:p>
            <a:pPr lvl="1"/>
            <a:endParaRPr lang="en-US" dirty="0"/>
          </a:p>
          <a:p>
            <a:pPr lvl="1"/>
            <a:r>
              <a:rPr lang="en-US" dirty="0"/>
              <a:t>On May 11, 2020, the </a:t>
            </a:r>
            <a:r>
              <a:rPr lang="en-US" dirty="0" err="1"/>
              <a:t>cIRB</a:t>
            </a:r>
            <a:r>
              <a:rPr lang="en-US" dirty="0"/>
              <a:t> approved ASPIRE re-open trial to enrollment and procedures for remote consent, randomization, and participant follow-up. </a:t>
            </a:r>
          </a:p>
          <a:p>
            <a:pPr lvl="1"/>
            <a:r>
              <a:rPr lang="en-US" dirty="0"/>
              <a:t>Before being re-released to enroll, site PI must attest that resumption can take place safely, in conformity with local restrictions, and without contributing to shortage of resources needed for care of cOVID-19 patients.</a:t>
            </a:r>
          </a:p>
          <a:p>
            <a:pPr lvl="1"/>
            <a:r>
              <a:rPr lang="en-US" dirty="0" err="1"/>
              <a:t>cIRB</a:t>
            </a:r>
            <a:r>
              <a:rPr lang="en-US" dirty="0"/>
              <a:t> must be notified if site plans to use remote procedures for consent</a:t>
            </a:r>
          </a:p>
          <a:p>
            <a:pPr lvl="2"/>
            <a:r>
              <a:rPr lang="en-US" dirty="0"/>
              <a:t>Remote Informed Consent Implementation Form submitted as a modification to the </a:t>
            </a:r>
            <a:r>
              <a:rPr lang="en-US" dirty="0" err="1"/>
              <a:t>cIRB</a:t>
            </a:r>
            <a:r>
              <a:rPr lang="en-US" dirty="0"/>
              <a:t>.</a:t>
            </a:r>
          </a:p>
          <a:p>
            <a:pPr lvl="2"/>
            <a:r>
              <a:rPr lang="en-US" dirty="0"/>
              <a:t>Email completed form to </a:t>
            </a:r>
            <a:r>
              <a:rPr lang="en-US" dirty="0">
                <a:hlinkClick r:id="rId2"/>
              </a:rPr>
              <a:t>ASPIRE@yale.edu</a:t>
            </a:r>
            <a:endParaRPr lang="en-US" dirty="0"/>
          </a:p>
          <a:p>
            <a:pPr lvl="1"/>
            <a:r>
              <a:rPr lang="en-US" dirty="0"/>
              <a:t>ASPIRE Remote Procedures and Implementation Form in </a:t>
            </a:r>
            <a:r>
              <a:rPr lang="en-US" b="1" dirty="0"/>
              <a:t>ASPIRE TOOLBOX</a:t>
            </a:r>
          </a:p>
        </p:txBody>
      </p:sp>
      <p:pic>
        <p:nvPicPr>
          <p:cNvPr id="4" name="Picture 3"/>
          <p:cNvPicPr>
            <a:picLocks noChangeAspect="1"/>
          </p:cNvPicPr>
          <p:nvPr/>
        </p:nvPicPr>
        <p:blipFill>
          <a:blip r:embed="rId3"/>
          <a:stretch>
            <a:fillRect/>
          </a:stretch>
        </p:blipFill>
        <p:spPr>
          <a:xfrm>
            <a:off x="7772400" y="228600"/>
            <a:ext cx="707197" cy="829128"/>
          </a:xfrm>
          <a:prstGeom prst="rect">
            <a:avLst/>
          </a:prstGeom>
        </p:spPr>
      </p:pic>
    </p:spTree>
    <p:extLst>
      <p:ext uri="{BB962C8B-B14F-4D97-AF65-F5344CB8AC3E}">
        <p14:creationId xmlns:p14="http://schemas.microsoft.com/office/powerpoint/2010/main" val="700772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66482"/>
          </a:xfrm>
        </p:spPr>
        <p:txBody>
          <a:bodyPr/>
          <a:lstStyle/>
          <a:p>
            <a:r>
              <a:rPr lang="en-US" dirty="0"/>
              <a:t>Updates:</a:t>
            </a:r>
          </a:p>
        </p:txBody>
      </p:sp>
      <p:sp>
        <p:nvSpPr>
          <p:cNvPr id="3" name="Content Placeholder 2"/>
          <p:cNvSpPr>
            <a:spLocks noGrp="1"/>
          </p:cNvSpPr>
          <p:nvPr>
            <p:ph idx="1"/>
          </p:nvPr>
        </p:nvSpPr>
        <p:spPr>
          <a:xfrm>
            <a:off x="827700" y="1371601"/>
            <a:ext cx="6711654" cy="4876806"/>
          </a:xfrm>
        </p:spPr>
        <p:txBody>
          <a:bodyPr>
            <a:normAutofit/>
          </a:bodyPr>
          <a:lstStyle/>
          <a:p>
            <a:pPr marL="457207" lvl="1" indent="0" algn="ctr">
              <a:buNone/>
            </a:pPr>
            <a:r>
              <a:rPr lang="en-US" b="1" dirty="0"/>
              <a:t>ASPIRE Webinar #2 – Today @ 3pm – 4pm</a:t>
            </a:r>
          </a:p>
          <a:p>
            <a:pPr marL="457207" lvl="1" indent="0" algn="ctr">
              <a:buNone/>
            </a:pPr>
            <a:endParaRPr lang="en-US" dirty="0"/>
          </a:p>
          <a:p>
            <a:pPr marL="457207" lvl="1" indent="0" algn="ctr">
              <a:buNone/>
            </a:pPr>
            <a:r>
              <a:rPr lang="en-US" dirty="0"/>
              <a:t>Topic: ASPIRE Procedures for Remote Consent and Enrollment</a:t>
            </a:r>
          </a:p>
          <a:p>
            <a:pPr marL="457207" lvl="1" indent="0" algn="ctr">
              <a:buNone/>
            </a:pPr>
            <a:endParaRPr lang="en-US" dirty="0"/>
          </a:p>
          <a:p>
            <a:pPr marL="457207" lvl="1" indent="0" algn="ctr">
              <a:buNone/>
            </a:pPr>
            <a:r>
              <a:rPr lang="en-US" dirty="0"/>
              <a:t>To join meeting: </a:t>
            </a:r>
            <a:r>
              <a:rPr lang="en-US" b="1" i="1" u="sng" dirty="0">
                <a:hlinkClick r:id="rId2"/>
              </a:rPr>
              <a:t>https://nihstrokenet.adobeconnect.com/trials/</a:t>
            </a:r>
            <a:r>
              <a:rPr lang="en-US" b="1" i="1" dirty="0"/>
              <a:t>  -  </a:t>
            </a:r>
            <a:r>
              <a:rPr lang="en-US" dirty="0"/>
              <a:t>Enter as a guest, then your first and last name.</a:t>
            </a:r>
          </a:p>
          <a:p>
            <a:pPr marL="457207" lvl="1" indent="0" algn="ctr">
              <a:buNone/>
            </a:pPr>
            <a:endParaRPr lang="en-US" sz="2600" dirty="0"/>
          </a:p>
          <a:p>
            <a:pPr marL="457207" lvl="1" indent="0" algn="ctr">
              <a:buNone/>
            </a:pPr>
            <a:r>
              <a:rPr lang="en-US" dirty="0"/>
              <a:t>To take part in the conversation you </a:t>
            </a:r>
            <a:r>
              <a:rPr lang="en-US" u="sng" dirty="0"/>
              <a:t>MUST</a:t>
            </a:r>
            <a:r>
              <a:rPr lang="en-US" dirty="0"/>
              <a:t> dial in. 1 (877) 621-0220  Pass Code: 745694</a:t>
            </a:r>
            <a:endParaRPr lang="en-US" sz="2600" dirty="0"/>
          </a:p>
          <a:p>
            <a:pPr marL="457207" lvl="1" indent="0">
              <a:buNone/>
            </a:pPr>
            <a:endParaRPr lang="en-US" dirty="0"/>
          </a:p>
        </p:txBody>
      </p:sp>
      <p:pic>
        <p:nvPicPr>
          <p:cNvPr id="4" name="Picture 3"/>
          <p:cNvPicPr>
            <a:picLocks noChangeAspect="1"/>
          </p:cNvPicPr>
          <p:nvPr/>
        </p:nvPicPr>
        <p:blipFill>
          <a:blip r:embed="rId3"/>
          <a:stretch>
            <a:fillRect/>
          </a:stretch>
        </p:blipFill>
        <p:spPr>
          <a:xfrm>
            <a:off x="7772400" y="228600"/>
            <a:ext cx="707197" cy="829128"/>
          </a:xfrm>
          <a:prstGeom prst="rect">
            <a:avLst/>
          </a:prstGeom>
        </p:spPr>
      </p:pic>
    </p:spTree>
    <p:extLst>
      <p:ext uri="{BB962C8B-B14F-4D97-AF65-F5344CB8AC3E}">
        <p14:creationId xmlns:p14="http://schemas.microsoft.com/office/powerpoint/2010/main" val="362822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996" y="4876800"/>
            <a:ext cx="7055380" cy="1400530"/>
          </a:xfrm>
        </p:spPr>
        <p:txBody>
          <a:bodyPr/>
          <a:lstStyle/>
          <a:p>
            <a:pPr algn="ctr"/>
            <a:r>
              <a:rPr lang="en-US" sz="1800" b="1" u="sng" dirty="0"/>
              <a:t>NINDS</a:t>
            </a:r>
            <a:br>
              <a:rPr lang="en-US" sz="1800" b="1" u="sng" dirty="0"/>
            </a:br>
            <a:r>
              <a:rPr lang="en-US" sz="1800" dirty="0"/>
              <a:t>Scott Janis, PhD</a:t>
            </a:r>
            <a:br>
              <a:rPr lang="en-US" sz="1800" dirty="0"/>
            </a:br>
            <a:r>
              <a:rPr lang="en-US" sz="1800" dirty="0"/>
              <a:t>Claudia Moy, PhD</a:t>
            </a:r>
            <a:br>
              <a:rPr lang="en-US" sz="1800" dirty="0"/>
            </a:br>
            <a:r>
              <a:rPr lang="en-US" sz="1800" dirty="0"/>
              <a:t>Joanna </a:t>
            </a:r>
            <a:r>
              <a:rPr lang="en-US" sz="1800" dirty="0" err="1"/>
              <a:t>Vivalda</a:t>
            </a:r>
            <a:r>
              <a:rPr lang="en-US" sz="1800" dirty="0"/>
              <a:t>, RN</a:t>
            </a:r>
          </a:p>
        </p:txBody>
      </p:sp>
      <p:sp>
        <p:nvSpPr>
          <p:cNvPr id="3" name="Content Placeholder 2"/>
          <p:cNvSpPr>
            <a:spLocks noGrp="1"/>
          </p:cNvSpPr>
          <p:nvPr>
            <p:ph idx="1"/>
          </p:nvPr>
        </p:nvSpPr>
        <p:spPr>
          <a:xfrm>
            <a:off x="-152400" y="1676400"/>
            <a:ext cx="8915400" cy="3276600"/>
          </a:xfrm>
        </p:spPr>
        <p:txBody>
          <a:bodyPr>
            <a:normAutofit fontScale="92500" lnSpcReduction="20000"/>
          </a:bodyPr>
          <a:lstStyle/>
          <a:p>
            <a:pPr marL="0" indent="0" algn="ctr">
              <a:buNone/>
            </a:pPr>
            <a:r>
              <a:rPr lang="en-US" sz="1800" b="1" u="sng" dirty="0"/>
              <a:t>The National Coordinating Center</a:t>
            </a:r>
          </a:p>
          <a:p>
            <a:pPr marL="0" indent="0" algn="ctr">
              <a:buNone/>
            </a:pPr>
            <a:endParaRPr lang="en-US" sz="1800" b="1" u="sng" dirty="0"/>
          </a:p>
          <a:p>
            <a:pPr marL="4572000" indent="-3254375" defTabSz="8805863">
              <a:buNone/>
            </a:pPr>
            <a:r>
              <a:rPr lang="en-US" sz="1900" dirty="0"/>
              <a:t>Joe Broderick, MPI	Pooja Khatri, MPI</a:t>
            </a:r>
          </a:p>
          <a:p>
            <a:pPr marL="4572000" indent="-3254375" defTabSz="6519863">
              <a:buNone/>
            </a:pPr>
            <a:r>
              <a:rPr lang="en-US" sz="1900" dirty="0"/>
              <a:t>Jamey </a:t>
            </a:r>
            <a:r>
              <a:rPr lang="en-US" sz="1900" dirty="0" err="1"/>
              <a:t>Frasure</a:t>
            </a:r>
            <a:r>
              <a:rPr lang="en-US" sz="1900" dirty="0"/>
              <a:t>, Director	Rose Beckmann, Administration</a:t>
            </a:r>
          </a:p>
          <a:p>
            <a:pPr marL="4518025" indent="-3200400" defTabSz="6519863">
              <a:buNone/>
            </a:pPr>
            <a:r>
              <a:rPr lang="en-US" sz="1900" dirty="0"/>
              <a:t>Emily Stinson, Regulatory	Jennifer Golan, Regulatory</a:t>
            </a:r>
          </a:p>
          <a:p>
            <a:pPr marL="4518025" indent="-3200400" defTabSz="6519863">
              <a:buNone/>
            </a:pPr>
            <a:r>
              <a:rPr lang="en-US" sz="1900" dirty="0"/>
              <a:t>Diane Sparks, Contracts	Wren Hanson, Contracts</a:t>
            </a:r>
          </a:p>
          <a:p>
            <a:pPr marL="4572000" indent="-3254375" defTabSz="6519863">
              <a:buNone/>
              <a:tabLst>
                <a:tab pos="4518025" algn="l"/>
              </a:tabLst>
            </a:pPr>
            <a:r>
              <a:rPr lang="en-US" sz="1900" dirty="0"/>
              <a:t>Jeanne Sester. Ed </a:t>
            </a:r>
            <a:r>
              <a:rPr lang="en-US" sz="1900" dirty="0" err="1"/>
              <a:t>Coord</a:t>
            </a:r>
            <a:r>
              <a:rPr lang="en-US" sz="1900" dirty="0"/>
              <a:t>	Keri Davidson Pinger, Business Mgr.</a:t>
            </a:r>
          </a:p>
          <a:p>
            <a:pPr marL="4572000" indent="-3254375" defTabSz="6519863">
              <a:buNone/>
              <a:tabLst>
                <a:tab pos="4518025" algn="l"/>
              </a:tabLst>
            </a:pPr>
            <a:endParaRPr lang="en-US" sz="1900" dirty="0"/>
          </a:p>
          <a:p>
            <a:pPr marL="4572000" indent="-3254375" defTabSz="6519863">
              <a:buNone/>
              <a:tabLst>
                <a:tab pos="4518025" algn="l"/>
              </a:tabLst>
            </a:pPr>
            <a:r>
              <a:rPr lang="en-US" sz="1800" dirty="0"/>
              <a:t>			</a:t>
            </a:r>
          </a:p>
        </p:txBody>
      </p:sp>
      <p:sp>
        <p:nvSpPr>
          <p:cNvPr id="4" name="Title 1"/>
          <p:cNvSpPr txBox="1">
            <a:spLocks/>
          </p:cNvSpPr>
          <p:nvPr/>
        </p:nvSpPr>
        <p:spPr>
          <a:xfrm>
            <a:off x="637110" y="605118"/>
            <a:ext cx="7055380" cy="140053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NCC/NINDS Updates</a:t>
            </a:r>
            <a:endParaRPr lang="en-US" dirty="0"/>
          </a:p>
        </p:txBody>
      </p:sp>
    </p:spTree>
    <p:extLst>
      <p:ext uri="{BB962C8B-B14F-4D97-AF65-F5344CB8AC3E}">
        <p14:creationId xmlns:p14="http://schemas.microsoft.com/office/powerpoint/2010/main" val="4204505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Management Center Updates</a:t>
            </a:r>
          </a:p>
        </p:txBody>
      </p:sp>
      <p:sp>
        <p:nvSpPr>
          <p:cNvPr id="3" name="Content Placeholder 2"/>
          <p:cNvSpPr>
            <a:spLocks noGrp="1"/>
          </p:cNvSpPr>
          <p:nvPr>
            <p:ph idx="1"/>
          </p:nvPr>
        </p:nvSpPr>
        <p:spPr>
          <a:xfrm>
            <a:off x="152400" y="1853248"/>
            <a:ext cx="7386954" cy="4928551"/>
          </a:xfrm>
        </p:spPr>
        <p:txBody>
          <a:bodyPr/>
          <a:lstStyle/>
          <a:p>
            <a:pPr marL="0" indent="0">
              <a:buNone/>
            </a:pPr>
            <a:endParaRPr lang="en-US" dirty="0"/>
          </a:p>
          <a:p>
            <a:pPr marL="0" indent="0">
              <a:buNone/>
            </a:pPr>
            <a:r>
              <a:rPr lang="en-US" sz="2400" dirty="0" err="1"/>
              <a:t>WebDCU</a:t>
            </a:r>
            <a:r>
              <a:rPr lang="en-US" sz="2400" dirty="0"/>
              <a:t>™/NDMC Team:</a:t>
            </a:r>
          </a:p>
          <a:p>
            <a:r>
              <a:rPr lang="en-US" dirty="0"/>
              <a:t>Jordan Elm, PhD, MPI						</a:t>
            </a:r>
            <a:endParaRPr lang="en-US" sz="1000" dirty="0"/>
          </a:p>
          <a:p>
            <a:r>
              <a:rPr lang="en-US" dirty="0" err="1"/>
              <a:t>Wenle</a:t>
            </a:r>
            <a:r>
              <a:rPr lang="en-US" dirty="0"/>
              <a:t> Zhao, PhD, MPI</a:t>
            </a:r>
          </a:p>
          <a:p>
            <a:r>
              <a:rPr lang="en-US" dirty="0"/>
              <a:t>Catherine Dillon, MS, CCRP, Associate Director of Trial Operations</a:t>
            </a:r>
          </a:p>
          <a:p>
            <a:r>
              <a:rPr lang="en-US" dirty="0"/>
              <a:t>Jessica Griffin, MHA, CCRP, Trial Operations Manager</a:t>
            </a:r>
          </a:p>
          <a:p>
            <a:r>
              <a:rPr lang="en-US" dirty="0"/>
              <a:t>Logan </a:t>
            </a:r>
            <a:r>
              <a:rPr lang="en-US" dirty="0" err="1"/>
              <a:t>Sirline</a:t>
            </a:r>
            <a:r>
              <a:rPr lang="en-US" dirty="0"/>
              <a:t>, MPH, Project Manager</a:t>
            </a:r>
          </a:p>
          <a:p>
            <a:endParaRPr lang="en-US" dirty="0"/>
          </a:p>
        </p:txBody>
      </p:sp>
    </p:spTree>
    <p:extLst>
      <p:ext uri="{BB962C8B-B14F-4D97-AF65-F5344CB8AC3E}">
        <p14:creationId xmlns:p14="http://schemas.microsoft.com/office/powerpoint/2010/main" val="1370139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CIRB Updates</a:t>
            </a:r>
          </a:p>
        </p:txBody>
      </p:sp>
      <p:sp>
        <p:nvSpPr>
          <p:cNvPr id="3" name="Content Placeholder 2"/>
          <p:cNvSpPr>
            <a:spLocks noGrp="1"/>
          </p:cNvSpPr>
          <p:nvPr>
            <p:ph idx="1"/>
          </p:nvPr>
        </p:nvSpPr>
        <p:spPr>
          <a:xfrm>
            <a:off x="76200" y="1600200"/>
            <a:ext cx="8203400" cy="4724406"/>
          </a:xfrm>
        </p:spPr>
        <p:txBody>
          <a:bodyPr/>
          <a:lstStyle/>
          <a:p>
            <a:endParaRPr lang="en-US" dirty="0"/>
          </a:p>
          <a:p>
            <a:pPr marL="2057400" indent="0">
              <a:buNone/>
            </a:pPr>
            <a:r>
              <a:rPr lang="en-US" sz="2800" u="sng" dirty="0"/>
              <a:t>CIRB Team Members</a:t>
            </a:r>
            <a:r>
              <a:rPr lang="en-US" dirty="0"/>
              <a:t>:  </a:t>
            </a:r>
          </a:p>
          <a:p>
            <a:pPr marL="0" indent="0">
              <a:buNone/>
            </a:pPr>
            <a:endParaRPr lang="en-US" dirty="0"/>
          </a:p>
          <a:p>
            <a:pPr marL="1882775" indent="0">
              <a:buNone/>
            </a:pPr>
            <a:r>
              <a:rPr lang="en-US" dirty="0"/>
              <a:t>Michael Linke, PhD, CIP, CIRB Chair</a:t>
            </a:r>
          </a:p>
          <a:p>
            <a:pPr marL="1882775" indent="0">
              <a:buNone/>
            </a:pPr>
            <a:r>
              <a:rPr lang="en-US" dirty="0"/>
              <a:t>Sue Roll, RN, BSN, CIRB Liaison</a:t>
            </a:r>
          </a:p>
          <a:p>
            <a:pPr marL="1882775" indent="0">
              <a:buNone/>
            </a:pPr>
            <a:r>
              <a:rPr lang="en-US" dirty="0"/>
              <a:t>Keeley Hendrix, CIRB Coordinator</a:t>
            </a:r>
          </a:p>
          <a:p>
            <a:pPr marL="1882775" indent="0">
              <a:buNone/>
            </a:pPr>
            <a:r>
              <a:rPr lang="en-US" dirty="0"/>
              <a:t>Jo Ann </a:t>
            </a:r>
            <a:r>
              <a:rPr lang="en-US" dirty="0" err="1"/>
              <a:t>Behrle</a:t>
            </a:r>
            <a:r>
              <a:rPr lang="en-US" dirty="0"/>
              <a:t>, CIRB HPA</a:t>
            </a:r>
          </a:p>
          <a:p>
            <a:endParaRPr lang="en-US" dirty="0"/>
          </a:p>
        </p:txBody>
      </p:sp>
    </p:spTree>
    <p:extLst>
      <p:ext uri="{BB962C8B-B14F-4D97-AF65-F5344CB8AC3E}">
        <p14:creationId xmlns:p14="http://schemas.microsoft.com/office/powerpoint/2010/main" val="3532823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General Information</a:t>
            </a:r>
            <a:br>
              <a:rPr lang="en-US" sz="2800" dirty="0"/>
            </a:br>
            <a:r>
              <a:rPr lang="en-US" sz="2800" dirty="0"/>
              <a:t>and Reminders</a:t>
            </a:r>
          </a:p>
        </p:txBody>
      </p:sp>
      <p:sp>
        <p:nvSpPr>
          <p:cNvPr id="3" name="Content Placeholder 2"/>
          <p:cNvSpPr>
            <a:spLocks noGrp="1"/>
          </p:cNvSpPr>
          <p:nvPr>
            <p:ph idx="1"/>
          </p:nvPr>
        </p:nvSpPr>
        <p:spPr>
          <a:xfrm>
            <a:off x="0" y="1447801"/>
            <a:ext cx="8991600" cy="4800606"/>
          </a:xfrm>
        </p:spPr>
        <p:txBody>
          <a:bodyPr>
            <a:normAutofit/>
          </a:bodyPr>
          <a:lstStyle/>
          <a:p>
            <a:endParaRPr lang="en-US" dirty="0"/>
          </a:p>
          <a:p>
            <a:pPr marL="0" indent="0">
              <a:buNone/>
            </a:pPr>
            <a:endParaRPr lang="en-US" dirty="0"/>
          </a:p>
          <a:p>
            <a:r>
              <a:rPr lang="en-US" dirty="0"/>
              <a:t>Presenters for upcoming Meetings/Coordinators Calls.</a:t>
            </a:r>
          </a:p>
          <a:p>
            <a:r>
              <a:rPr lang="en-US" dirty="0"/>
              <a:t>StrokeNet National Meeting (in-person meeting) TBD 2020.</a:t>
            </a:r>
          </a:p>
          <a:p>
            <a:r>
              <a:rPr lang="en-US" dirty="0"/>
              <a:t>Potential RCC Managers StrokeNet Meeting. TBD</a:t>
            </a:r>
          </a:p>
          <a:p>
            <a:r>
              <a:rPr lang="en-US" dirty="0"/>
              <a:t>RPPR Due June 1</a:t>
            </a:r>
            <a:r>
              <a:rPr lang="en-US" baseline="30000" dirty="0"/>
              <a:t>st</a:t>
            </a:r>
            <a:r>
              <a:rPr lang="en-US" dirty="0"/>
              <a:t>.</a:t>
            </a:r>
          </a:p>
          <a:p>
            <a:r>
              <a:rPr lang="en-US" dirty="0"/>
              <a:t>Teach 2 due June 3</a:t>
            </a:r>
            <a:r>
              <a:rPr lang="en-US" baseline="30000" dirty="0"/>
              <a:t>rd</a:t>
            </a:r>
            <a:r>
              <a:rPr lang="en-US" dirty="0"/>
              <a:t>.</a:t>
            </a:r>
          </a:p>
          <a:p>
            <a:r>
              <a:rPr lang="en-US" dirty="0"/>
              <a:t>Send in Survey </a:t>
            </a:r>
            <a:r>
              <a:rPr lang="en-US" dirty="0" err="1"/>
              <a:t>questionaires</a:t>
            </a:r>
            <a:r>
              <a:rPr lang="en-US" dirty="0"/>
              <a:t>.</a:t>
            </a:r>
          </a:p>
        </p:txBody>
      </p:sp>
    </p:spTree>
    <p:extLst>
      <p:ext uri="{BB962C8B-B14F-4D97-AF65-F5344CB8AC3E}">
        <p14:creationId xmlns:p14="http://schemas.microsoft.com/office/powerpoint/2010/main" val="282462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Updates</a:t>
            </a:r>
            <a:br>
              <a:rPr lang="en-US" dirty="0"/>
            </a:br>
            <a:r>
              <a:rPr lang="en-US" dirty="0"/>
              <a:t>SATURN</a:t>
            </a:r>
          </a:p>
        </p:txBody>
      </p:sp>
      <p:pic>
        <p:nvPicPr>
          <p:cNvPr id="5" name="Picture 4">
            <a:extLst>
              <a:ext uri="{FF2B5EF4-FFF2-40B4-BE49-F238E27FC236}">
                <a16:creationId xmlns:a16="http://schemas.microsoft.com/office/drawing/2014/main" id="{174E2540-7919-417D-B225-B2BD959AB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24400" y="-1452281"/>
            <a:ext cx="4953000" cy="4195481"/>
          </a:xfrm>
          <a:prstGeom prst="rect">
            <a:avLst/>
          </a:prstGeom>
        </p:spPr>
      </p:pic>
      <p:sp>
        <p:nvSpPr>
          <p:cNvPr id="6" name="TextBox 5">
            <a:extLst>
              <a:ext uri="{FF2B5EF4-FFF2-40B4-BE49-F238E27FC236}">
                <a16:creationId xmlns:a16="http://schemas.microsoft.com/office/drawing/2014/main" id="{69762E5D-3AE2-4575-BCA1-5E00535170B5}"/>
              </a:ext>
            </a:extLst>
          </p:cNvPr>
          <p:cNvSpPr txBox="1"/>
          <p:nvPr/>
        </p:nvSpPr>
        <p:spPr>
          <a:xfrm>
            <a:off x="1066800" y="3805395"/>
            <a:ext cx="6711952" cy="369332"/>
          </a:xfrm>
          <a:prstGeom prst="rect">
            <a:avLst/>
          </a:prstGeom>
          <a:noFill/>
        </p:spPr>
        <p:txBody>
          <a:bodyPr wrap="square" rtlCol="0">
            <a:spAutoFit/>
          </a:bodyPr>
          <a:lstStyle/>
          <a:p>
            <a:endParaRPr lang="en-US" dirty="0"/>
          </a:p>
        </p:txBody>
      </p:sp>
      <p:graphicFrame>
        <p:nvGraphicFramePr>
          <p:cNvPr id="3" name="Table 2">
            <a:extLst>
              <a:ext uri="{FF2B5EF4-FFF2-40B4-BE49-F238E27FC236}">
                <a16:creationId xmlns:a16="http://schemas.microsoft.com/office/drawing/2014/main" id="{15E9E113-29AA-4847-B63A-992447F69497}"/>
              </a:ext>
            </a:extLst>
          </p:cNvPr>
          <p:cNvGraphicFramePr>
            <a:graphicFrameLocks noGrp="1"/>
          </p:cNvGraphicFramePr>
          <p:nvPr/>
        </p:nvGraphicFramePr>
        <p:xfrm>
          <a:off x="1216024" y="2402443"/>
          <a:ext cx="6711952" cy="1035766"/>
        </p:xfrm>
        <a:graphic>
          <a:graphicData uri="http://schemas.openxmlformats.org/drawingml/2006/table">
            <a:tbl>
              <a:tblPr firstRow="1" bandRow="1">
                <a:tableStyleId>{5C22544A-7EE6-4342-B048-85BDC9FD1C3A}</a:tableStyleId>
              </a:tblPr>
              <a:tblGrid>
                <a:gridCol w="1677988">
                  <a:extLst>
                    <a:ext uri="{9D8B030D-6E8A-4147-A177-3AD203B41FA5}">
                      <a16:colId xmlns:a16="http://schemas.microsoft.com/office/drawing/2014/main" val="756242692"/>
                    </a:ext>
                  </a:extLst>
                </a:gridCol>
                <a:gridCol w="1677988">
                  <a:extLst>
                    <a:ext uri="{9D8B030D-6E8A-4147-A177-3AD203B41FA5}">
                      <a16:colId xmlns:a16="http://schemas.microsoft.com/office/drawing/2014/main" val="1497816678"/>
                    </a:ext>
                  </a:extLst>
                </a:gridCol>
                <a:gridCol w="1677988">
                  <a:extLst>
                    <a:ext uri="{9D8B030D-6E8A-4147-A177-3AD203B41FA5}">
                      <a16:colId xmlns:a16="http://schemas.microsoft.com/office/drawing/2014/main" val="68166754"/>
                    </a:ext>
                  </a:extLst>
                </a:gridCol>
                <a:gridCol w="1677988">
                  <a:extLst>
                    <a:ext uri="{9D8B030D-6E8A-4147-A177-3AD203B41FA5}">
                      <a16:colId xmlns:a16="http://schemas.microsoft.com/office/drawing/2014/main" val="1489589445"/>
                    </a:ext>
                  </a:extLst>
                </a:gridCol>
              </a:tblGrid>
              <a:tr h="501640">
                <a:tc>
                  <a:txBody>
                    <a:bodyPr/>
                    <a:lstStyle/>
                    <a:p>
                      <a:r>
                        <a:rPr lang="en-US" sz="1200" dirty="0" err="1"/>
                        <a:t>cIRB</a:t>
                      </a:r>
                      <a:r>
                        <a:rPr lang="en-US" sz="1200" dirty="0"/>
                        <a:t>/REB Approved</a:t>
                      </a:r>
                    </a:p>
                  </a:txBody>
                  <a:tcPr/>
                </a:tc>
                <a:tc>
                  <a:txBody>
                    <a:bodyPr/>
                    <a:lstStyle/>
                    <a:p>
                      <a:r>
                        <a:rPr lang="en-US" sz="1200" dirty="0"/>
                        <a:t>CTA Executed</a:t>
                      </a:r>
                    </a:p>
                  </a:txBody>
                  <a:tcPr/>
                </a:tc>
                <a:tc>
                  <a:txBody>
                    <a:bodyPr/>
                    <a:lstStyle/>
                    <a:p>
                      <a:r>
                        <a:rPr lang="en-US" sz="1200" dirty="0"/>
                        <a:t>Readiness Calls Completed</a:t>
                      </a:r>
                    </a:p>
                  </a:txBody>
                  <a:tcPr/>
                </a:tc>
                <a:tc>
                  <a:txBody>
                    <a:bodyPr/>
                    <a:lstStyle/>
                    <a:p>
                      <a:r>
                        <a:rPr lang="en-US" sz="1200" dirty="0"/>
                        <a:t>Sites Released to enroll</a:t>
                      </a:r>
                    </a:p>
                  </a:txBody>
                  <a:tcPr/>
                </a:tc>
                <a:extLst>
                  <a:ext uri="{0D108BD9-81ED-4DB2-BD59-A6C34878D82A}">
                    <a16:rowId xmlns:a16="http://schemas.microsoft.com/office/drawing/2014/main" val="1146934205"/>
                  </a:ext>
                </a:extLst>
              </a:tr>
              <a:tr h="534126">
                <a:tc>
                  <a:txBody>
                    <a:bodyPr/>
                    <a:lstStyle/>
                    <a:p>
                      <a:r>
                        <a:rPr lang="en-US" dirty="0"/>
                        <a:t>75</a:t>
                      </a:r>
                    </a:p>
                  </a:txBody>
                  <a:tcPr/>
                </a:tc>
                <a:tc>
                  <a:txBody>
                    <a:bodyPr/>
                    <a:lstStyle/>
                    <a:p>
                      <a:r>
                        <a:rPr lang="en-US" dirty="0"/>
                        <a:t>94</a:t>
                      </a:r>
                    </a:p>
                  </a:txBody>
                  <a:tcPr/>
                </a:tc>
                <a:tc>
                  <a:txBody>
                    <a:bodyPr/>
                    <a:lstStyle/>
                    <a:p>
                      <a:r>
                        <a:rPr lang="en-US" dirty="0"/>
                        <a:t>52</a:t>
                      </a:r>
                    </a:p>
                  </a:txBody>
                  <a:tcPr/>
                </a:tc>
                <a:tc>
                  <a:txBody>
                    <a:bodyPr/>
                    <a:lstStyle/>
                    <a:p>
                      <a:r>
                        <a:rPr lang="en-US" dirty="0"/>
                        <a:t>23</a:t>
                      </a:r>
                    </a:p>
                  </a:txBody>
                  <a:tcPr/>
                </a:tc>
                <a:extLst>
                  <a:ext uri="{0D108BD9-81ED-4DB2-BD59-A6C34878D82A}">
                    <a16:rowId xmlns:a16="http://schemas.microsoft.com/office/drawing/2014/main" val="1869245708"/>
                  </a:ext>
                </a:extLst>
              </a:tr>
            </a:tbl>
          </a:graphicData>
        </a:graphic>
      </p:graphicFrame>
      <p:graphicFrame>
        <p:nvGraphicFramePr>
          <p:cNvPr id="4" name="Content Placeholder 3">
            <a:extLst>
              <a:ext uri="{FF2B5EF4-FFF2-40B4-BE49-F238E27FC236}">
                <a16:creationId xmlns:a16="http://schemas.microsoft.com/office/drawing/2014/main" id="{1C57FD64-7F0E-44AA-9C94-E4A7A20BDF94}"/>
              </a:ext>
            </a:extLst>
          </p:cNvPr>
          <p:cNvGraphicFramePr>
            <a:graphicFrameLocks noGrp="1"/>
          </p:cNvGraphicFramePr>
          <p:nvPr>
            <p:ph idx="1"/>
          </p:nvPr>
        </p:nvGraphicFramePr>
        <p:xfrm>
          <a:off x="1216024" y="4346971"/>
          <a:ext cx="5033964" cy="832802"/>
        </p:xfrm>
        <a:graphic>
          <a:graphicData uri="http://schemas.openxmlformats.org/drawingml/2006/table">
            <a:tbl>
              <a:tblPr firstRow="1" bandRow="1">
                <a:tableStyleId>{5C22544A-7EE6-4342-B048-85BDC9FD1C3A}</a:tableStyleId>
              </a:tblPr>
              <a:tblGrid>
                <a:gridCol w="1677988">
                  <a:extLst>
                    <a:ext uri="{9D8B030D-6E8A-4147-A177-3AD203B41FA5}">
                      <a16:colId xmlns:a16="http://schemas.microsoft.com/office/drawing/2014/main" val="682982842"/>
                    </a:ext>
                  </a:extLst>
                </a:gridCol>
                <a:gridCol w="1677988">
                  <a:extLst>
                    <a:ext uri="{9D8B030D-6E8A-4147-A177-3AD203B41FA5}">
                      <a16:colId xmlns:a16="http://schemas.microsoft.com/office/drawing/2014/main" val="4108421571"/>
                    </a:ext>
                  </a:extLst>
                </a:gridCol>
                <a:gridCol w="1677988">
                  <a:extLst>
                    <a:ext uri="{9D8B030D-6E8A-4147-A177-3AD203B41FA5}">
                      <a16:colId xmlns:a16="http://schemas.microsoft.com/office/drawing/2014/main" val="3639577886"/>
                    </a:ext>
                  </a:extLst>
                </a:gridCol>
              </a:tblGrid>
              <a:tr h="461962">
                <a:tc>
                  <a:txBody>
                    <a:bodyPr/>
                    <a:lstStyle/>
                    <a:p>
                      <a:r>
                        <a:rPr lang="en-US" sz="1200" dirty="0"/>
                        <a:t>Pending CTAs</a:t>
                      </a:r>
                    </a:p>
                  </a:txBody>
                  <a:tcPr/>
                </a:tc>
                <a:tc>
                  <a:txBody>
                    <a:bodyPr/>
                    <a:lstStyle/>
                    <a:p>
                      <a:r>
                        <a:rPr lang="en-US" sz="1200" dirty="0"/>
                        <a:t>Pending </a:t>
                      </a:r>
                      <a:r>
                        <a:rPr lang="en-US" sz="1200" dirty="0" err="1"/>
                        <a:t>cIRB</a:t>
                      </a:r>
                      <a:endParaRPr lang="en-US" sz="1200" dirty="0"/>
                    </a:p>
                  </a:txBody>
                  <a:tcPr/>
                </a:tc>
                <a:tc>
                  <a:txBody>
                    <a:bodyPr/>
                    <a:lstStyle/>
                    <a:p>
                      <a:r>
                        <a:rPr lang="en-US" sz="1200" dirty="0"/>
                        <a:t>Pending Both </a:t>
                      </a:r>
                      <a:r>
                        <a:rPr lang="en-US" sz="1200" dirty="0" err="1"/>
                        <a:t>cIRB</a:t>
                      </a:r>
                      <a:r>
                        <a:rPr lang="en-US" sz="1200" dirty="0"/>
                        <a:t>/CTA</a:t>
                      </a:r>
                    </a:p>
                  </a:txBody>
                  <a:tcPr/>
                </a:tc>
                <a:extLst>
                  <a:ext uri="{0D108BD9-81ED-4DB2-BD59-A6C34878D82A}">
                    <a16:rowId xmlns:a16="http://schemas.microsoft.com/office/drawing/2014/main" val="3080684743"/>
                  </a:ext>
                </a:extLst>
              </a:tr>
              <a:tr h="370840">
                <a:tc>
                  <a:txBody>
                    <a:bodyPr/>
                    <a:lstStyle/>
                    <a:p>
                      <a:r>
                        <a:rPr lang="en-US" dirty="0"/>
                        <a:t>40</a:t>
                      </a:r>
                    </a:p>
                  </a:txBody>
                  <a:tcPr/>
                </a:tc>
                <a:tc>
                  <a:txBody>
                    <a:bodyPr/>
                    <a:lstStyle/>
                    <a:p>
                      <a:r>
                        <a:rPr lang="en-US" dirty="0"/>
                        <a:t>58</a:t>
                      </a:r>
                    </a:p>
                  </a:txBody>
                  <a:tcPr/>
                </a:tc>
                <a:tc>
                  <a:txBody>
                    <a:bodyPr/>
                    <a:lstStyle/>
                    <a:p>
                      <a:r>
                        <a:rPr lang="en-US" dirty="0"/>
                        <a:t>33</a:t>
                      </a:r>
                    </a:p>
                  </a:txBody>
                  <a:tcPr/>
                </a:tc>
                <a:extLst>
                  <a:ext uri="{0D108BD9-81ED-4DB2-BD59-A6C34878D82A}">
                    <a16:rowId xmlns:a16="http://schemas.microsoft.com/office/drawing/2014/main" val="1863072460"/>
                  </a:ext>
                </a:extLst>
              </a:tr>
            </a:tbl>
          </a:graphicData>
        </a:graphic>
      </p:graphicFrame>
    </p:spTree>
    <p:extLst>
      <p:ext uri="{BB962C8B-B14F-4D97-AF65-F5344CB8AC3E}">
        <p14:creationId xmlns:p14="http://schemas.microsoft.com/office/powerpoint/2010/main" val="179470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Updates</a:t>
            </a:r>
            <a:br>
              <a:rPr lang="en-US" dirty="0"/>
            </a:br>
            <a:r>
              <a:rPr lang="en-US" dirty="0"/>
              <a:t>CREST-2</a:t>
            </a:r>
          </a:p>
        </p:txBody>
      </p:sp>
      <p:sp>
        <p:nvSpPr>
          <p:cNvPr id="3" name="Text Placeholder 2"/>
          <p:cNvSpPr>
            <a:spLocks noGrp="1"/>
          </p:cNvSpPr>
          <p:nvPr>
            <p:ph type="body" sz="half" idx="2"/>
          </p:nvPr>
        </p:nvSpPr>
        <p:spPr>
          <a:xfrm>
            <a:off x="850532" y="3048000"/>
            <a:ext cx="6921868" cy="2667000"/>
          </a:xfrm>
        </p:spPr>
        <p:txBody>
          <a:bodyPr>
            <a:normAutofit lnSpcReduction="10000"/>
          </a:bodyPr>
          <a:lstStyle/>
          <a:p>
            <a:r>
              <a:rPr lang="en-US" dirty="0"/>
              <a:t>Study Investigators:		Tom Brott, MD</a:t>
            </a:r>
          </a:p>
          <a:p>
            <a:r>
              <a:rPr lang="en-US" dirty="0"/>
              <a:t>						James Meschia, MD</a:t>
            </a:r>
          </a:p>
          <a:p>
            <a:endParaRPr lang="en-US" dirty="0"/>
          </a:p>
          <a:p>
            <a:r>
              <a:rPr lang="en-US" dirty="0"/>
              <a:t>Study Project Manager:	Kassondra Guzman, BS</a:t>
            </a:r>
          </a:p>
          <a:p>
            <a:endParaRPr lang="en-US" dirty="0"/>
          </a:p>
          <a:p>
            <a:endParaRPr lang="en-US" dirty="0"/>
          </a:p>
          <a:p>
            <a:r>
              <a:rPr lang="en-US" dirty="0"/>
              <a:t>Data Managers:			University of Alabama</a:t>
            </a:r>
          </a:p>
        </p:txBody>
      </p:sp>
      <p:pic>
        <p:nvPicPr>
          <p:cNvPr id="4" name="Picture 3"/>
          <p:cNvPicPr>
            <a:picLocks noChangeAspect="1"/>
          </p:cNvPicPr>
          <p:nvPr/>
        </p:nvPicPr>
        <p:blipFill>
          <a:blip r:embed="rId2"/>
          <a:stretch>
            <a:fillRect/>
          </a:stretch>
        </p:blipFill>
        <p:spPr>
          <a:xfrm>
            <a:off x="7772400" y="228600"/>
            <a:ext cx="626077" cy="762000"/>
          </a:xfrm>
          <a:prstGeom prst="rect">
            <a:avLst/>
          </a:prstGeom>
        </p:spPr>
      </p:pic>
    </p:spTree>
    <p:extLst>
      <p:ext uri="{BB962C8B-B14F-4D97-AF65-F5344CB8AC3E}">
        <p14:creationId xmlns:p14="http://schemas.microsoft.com/office/powerpoint/2010/main" val="394441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CREST-H</a:t>
            </a:r>
          </a:p>
        </p:txBody>
      </p:sp>
      <p:sp>
        <p:nvSpPr>
          <p:cNvPr id="3" name="Content Placeholder 2"/>
          <p:cNvSpPr>
            <a:spLocks noGrp="1"/>
          </p:cNvSpPr>
          <p:nvPr>
            <p:ph idx="1"/>
          </p:nvPr>
        </p:nvSpPr>
        <p:spPr>
          <a:xfrm>
            <a:off x="609600" y="2052925"/>
            <a:ext cx="6929754" cy="4195481"/>
          </a:xfrm>
        </p:spPr>
        <p:txBody>
          <a:bodyPr/>
          <a:lstStyle/>
          <a:p>
            <a:pPr marL="0" indent="0">
              <a:buNone/>
            </a:pPr>
            <a:r>
              <a:rPr lang="en-US" dirty="0"/>
              <a:t>CREST H PIs:		</a:t>
            </a:r>
            <a:r>
              <a:rPr lang="en-US" sz="1800" dirty="0"/>
              <a:t>Randolph Marshall, MD</a:t>
            </a:r>
          </a:p>
          <a:p>
            <a:pPr marL="2286038" lvl="5" indent="0">
              <a:buNone/>
            </a:pPr>
            <a:r>
              <a:rPr lang="en-US" sz="1800" dirty="0"/>
              <a:t>Ron Lazar, PhD</a:t>
            </a:r>
          </a:p>
          <a:p>
            <a:pPr marL="2286038" lvl="5" indent="0">
              <a:buNone/>
            </a:pPr>
            <a:r>
              <a:rPr lang="en-US" sz="1800" dirty="0"/>
              <a:t>David Liebeskind, MD</a:t>
            </a:r>
          </a:p>
          <a:p>
            <a:pPr marL="2286038" lvl="5" indent="0">
              <a:buNone/>
            </a:pPr>
            <a:r>
              <a:rPr lang="en-US" sz="1800" dirty="0"/>
              <a:t>Sander Connolly’s , MD</a:t>
            </a:r>
          </a:p>
          <a:p>
            <a:pPr marL="2286038" lvl="5" indent="0">
              <a:buNone/>
            </a:pPr>
            <a:endParaRPr lang="en-US" sz="1800" dirty="0"/>
          </a:p>
          <a:p>
            <a:pPr marL="0" lvl="5" indent="0">
              <a:buNone/>
            </a:pPr>
            <a:r>
              <a:rPr lang="en-US" sz="1800" dirty="0"/>
              <a:t>Project Managers:	Jaya </a:t>
            </a:r>
            <a:r>
              <a:rPr lang="en-US" sz="1800" dirty="0" err="1"/>
              <a:t>Vijayan</a:t>
            </a:r>
            <a:r>
              <a:rPr lang="en-US" sz="1800" dirty="0"/>
              <a:t>, CCRC – Mayo Clinic</a:t>
            </a:r>
          </a:p>
          <a:p>
            <a:pPr marL="0" lvl="5" indent="0">
              <a:buNone/>
            </a:pPr>
            <a:r>
              <a:rPr lang="en-US" sz="1800" dirty="0"/>
              <a:t>					Kevin </a:t>
            </a:r>
            <a:r>
              <a:rPr lang="en-US" sz="1800" dirty="0" err="1"/>
              <a:t>Slane</a:t>
            </a:r>
            <a:r>
              <a:rPr lang="en-US" sz="1800" dirty="0"/>
              <a:t> – Columbia University</a:t>
            </a:r>
          </a:p>
        </p:txBody>
      </p:sp>
      <p:pic>
        <p:nvPicPr>
          <p:cNvPr id="5" name="Picture 4"/>
          <p:cNvPicPr>
            <a:picLocks noChangeAspect="1"/>
          </p:cNvPicPr>
          <p:nvPr/>
        </p:nvPicPr>
        <p:blipFill>
          <a:blip r:embed="rId3"/>
          <a:stretch>
            <a:fillRect/>
          </a:stretch>
        </p:blipFill>
        <p:spPr>
          <a:xfrm>
            <a:off x="7315200" y="285698"/>
            <a:ext cx="1554615" cy="457240"/>
          </a:xfrm>
          <a:prstGeom prst="rect">
            <a:avLst/>
          </a:prstGeom>
        </p:spPr>
      </p:pic>
    </p:spTree>
    <p:extLst>
      <p:ext uri="{BB962C8B-B14F-4D97-AF65-F5344CB8AC3E}">
        <p14:creationId xmlns:p14="http://schemas.microsoft.com/office/powerpoint/2010/main" val="1204754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Project Updates</a:t>
            </a:r>
            <a:br>
              <a:rPr lang="en-US" dirty="0"/>
            </a:br>
            <a:r>
              <a:rPr lang="en-US" dirty="0"/>
              <a:t>ARCADIA</a:t>
            </a:r>
          </a:p>
        </p:txBody>
      </p:sp>
      <p:sp>
        <p:nvSpPr>
          <p:cNvPr id="3" name="Content Placeholder 2"/>
          <p:cNvSpPr>
            <a:spLocks noGrp="1"/>
          </p:cNvSpPr>
          <p:nvPr>
            <p:ph idx="1"/>
          </p:nvPr>
        </p:nvSpPr>
        <p:spPr>
          <a:xfrm>
            <a:off x="685800" y="2362200"/>
            <a:ext cx="7630500" cy="4195481"/>
          </a:xfrm>
        </p:spPr>
        <p:txBody>
          <a:bodyPr>
            <a:normAutofit/>
          </a:bodyPr>
          <a:lstStyle/>
          <a:p>
            <a:pPr marL="0" lvl="8" indent="0">
              <a:buNone/>
            </a:pPr>
            <a:r>
              <a:rPr lang="en-US" sz="1800" dirty="0"/>
              <a:t>Study Investigators:			Mitch Elkind, MD</a:t>
            </a:r>
          </a:p>
          <a:p>
            <a:pPr marL="0" lvl="8" indent="0">
              <a:buNone/>
            </a:pPr>
            <a:r>
              <a:rPr lang="en-US" sz="1800" dirty="0"/>
              <a:t>							Hooman Kamel, MD</a:t>
            </a:r>
          </a:p>
          <a:p>
            <a:pPr marL="0" lvl="8" indent="0">
              <a:buNone/>
            </a:pPr>
            <a:endParaRPr lang="en-US" sz="1800" dirty="0"/>
          </a:p>
          <a:p>
            <a:pPr marL="0" indent="0">
              <a:buNone/>
            </a:pPr>
            <a:r>
              <a:rPr lang="en-US" dirty="0"/>
              <a:t>Study Project Managers:	Rebeca Aragon Garcia, BS</a:t>
            </a:r>
          </a:p>
          <a:p>
            <a:pPr marL="3200400" lvl="8" indent="0">
              <a:buNone/>
            </a:pPr>
            <a:r>
              <a:rPr lang="en-US" sz="1800" dirty="0"/>
              <a:t>Pam Plummer, MSN, RN, CCRC</a:t>
            </a:r>
          </a:p>
          <a:p>
            <a:pPr marL="0" lvl="8" indent="0">
              <a:buNone/>
            </a:pPr>
            <a:endParaRPr lang="en-US" sz="1800" dirty="0"/>
          </a:p>
          <a:p>
            <a:pPr marL="0" lvl="8" indent="0">
              <a:buNone/>
            </a:pPr>
            <a:r>
              <a:rPr lang="en-US" sz="1800" dirty="0"/>
              <a:t>Data Managers:				Faria Khattak, MPH</a:t>
            </a:r>
          </a:p>
          <a:p>
            <a:pPr marL="0" lvl="8" indent="0">
              <a:buNone/>
            </a:pPr>
            <a:r>
              <a:rPr lang="en-US" sz="1800" dirty="0"/>
              <a:t>							Patty Hutto</a:t>
            </a:r>
          </a:p>
          <a:p>
            <a:pPr marL="0" lvl="8" indent="0">
              <a:buNone/>
            </a:pPr>
            <a:endParaRPr lang="en-US" sz="1800" dirty="0"/>
          </a:p>
          <a:p>
            <a:pPr marL="0" lvl="8" indent="0">
              <a:buNone/>
            </a:pPr>
            <a:r>
              <a:rPr lang="en-US" sz="1800" dirty="0"/>
              <a:t>Site Monitoring Manager:	Aaron </a:t>
            </a:r>
            <a:r>
              <a:rPr lang="en-US" sz="1800" dirty="0" err="1"/>
              <a:t>Perlmutter</a:t>
            </a:r>
            <a:endParaRPr lang="en-US" sz="1800" dirty="0"/>
          </a:p>
          <a:p>
            <a:pPr marL="0" lvl="8" indent="0">
              <a:buNone/>
            </a:pPr>
            <a:endParaRPr lang="en-US" sz="1800" dirty="0"/>
          </a:p>
          <a:p>
            <a:pPr marL="0" lvl="8" indent="0">
              <a:buNone/>
            </a:pPr>
            <a:endParaRPr lang="en-US" sz="1800" dirty="0"/>
          </a:p>
          <a:p>
            <a:pPr lvl="8"/>
            <a:endParaRPr lang="en-US" dirty="0"/>
          </a:p>
          <a:p>
            <a:pPr lvl="8"/>
            <a:endParaRPr lang="en-US" dirty="0"/>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311673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a:t>
            </a:r>
          </a:p>
        </p:txBody>
      </p:sp>
      <p:sp>
        <p:nvSpPr>
          <p:cNvPr id="3" name="Content Placeholder 2"/>
          <p:cNvSpPr>
            <a:spLocks noGrp="1"/>
          </p:cNvSpPr>
          <p:nvPr>
            <p:ph idx="1"/>
          </p:nvPr>
        </p:nvSpPr>
        <p:spPr>
          <a:xfrm>
            <a:off x="661406" y="2226469"/>
            <a:ext cx="7745557" cy="2837021"/>
          </a:xfrm>
        </p:spPr>
        <p:txBody>
          <a:bodyPr>
            <a:normAutofit fontScale="92500"/>
          </a:bodyPr>
          <a:lstStyle/>
          <a:p>
            <a:r>
              <a:rPr lang="en-US" dirty="0"/>
              <a:t>March 21, enrollment paused study-wide due to COVID-19</a:t>
            </a:r>
          </a:p>
          <a:p>
            <a:pPr lvl="1"/>
            <a:r>
              <a:rPr lang="en-US" dirty="0"/>
              <a:t>1,709 patients consented, 440 randomized</a:t>
            </a:r>
          </a:p>
          <a:p>
            <a:r>
              <a:rPr lang="en-US" dirty="0"/>
              <a:t>…….COVID-19 pause</a:t>
            </a:r>
          </a:p>
          <a:p>
            <a:r>
              <a:rPr lang="en-US" dirty="0"/>
              <a:t>May 6, letter to cIRB proposing approach to re-opening</a:t>
            </a:r>
          </a:p>
          <a:p>
            <a:r>
              <a:rPr lang="en-US" dirty="0"/>
              <a:t>May 8, cIRB approved plan to re-open (more on that later…)</a:t>
            </a:r>
          </a:p>
          <a:p>
            <a:r>
              <a:rPr lang="en-US" dirty="0"/>
              <a:t>May 21, Stanford team randomized previously consented patient!</a:t>
            </a:r>
          </a:p>
          <a:p>
            <a:endParaRPr lang="en-US" dirty="0"/>
          </a:p>
        </p:txBody>
      </p:sp>
    </p:spTree>
    <p:extLst>
      <p:ext uri="{BB962C8B-B14F-4D97-AF65-F5344CB8AC3E}">
        <p14:creationId xmlns:p14="http://schemas.microsoft.com/office/powerpoint/2010/main" val="2616561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4C8895CD98B244811710ACBA41A4FE" ma:contentTypeVersion="4" ma:contentTypeDescription="Create a new document." ma:contentTypeScope="" ma:versionID="9452fbcaa4c57440342afe4fa1a0188d">
  <xsd:schema xmlns:xsd="http://www.w3.org/2001/XMLSchema" xmlns:xs="http://www.w3.org/2001/XMLSchema" xmlns:p="http://schemas.microsoft.com/office/2006/metadata/properties" xmlns:ns3="6b77f7b1-047e-4842-8041-ccc9bad90026" targetNamespace="http://schemas.microsoft.com/office/2006/metadata/properties" ma:root="true" ma:fieldsID="8ba7d08daa894cb99405330a4f370605" ns3:_="">
    <xsd:import namespace="6b77f7b1-047e-4842-8041-ccc9bad9002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77f7b1-047e-4842-8041-ccc9bad900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F85BAA-91F2-47E7-81AE-D87775369DE0}">
  <ds:schemaRefs>
    <ds:schemaRef ds:uri="http://schemas.microsoft.com/sharepoint/v3/contenttype/forms"/>
  </ds:schemaRefs>
</ds:datastoreItem>
</file>

<file path=customXml/itemProps2.xml><?xml version="1.0" encoding="utf-8"?>
<ds:datastoreItem xmlns:ds="http://schemas.openxmlformats.org/officeDocument/2006/customXml" ds:itemID="{47795ACA-0AD6-400B-BF56-4B1CA73CD4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77f7b1-047e-4842-8041-ccc9bad900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684AB5-C88C-4428-B6F7-231BB77AD484}">
  <ds:schemaRefs>
    <ds:schemaRef ds:uri="6b77f7b1-047e-4842-8041-ccc9bad90026"/>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6238</TotalTime>
  <Words>2740</Words>
  <Application>Microsoft Office PowerPoint</Application>
  <PresentationFormat>On-screen Show (4:3)</PresentationFormat>
  <Paragraphs>410</Paragraphs>
  <Slides>47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Century Gothic</vt:lpstr>
      <vt:lpstr>Courier New</vt:lpstr>
      <vt:lpstr>Wingdings</vt:lpstr>
      <vt:lpstr>Wingdings 3</vt:lpstr>
      <vt:lpstr>Ion</vt:lpstr>
      <vt:lpstr>Coordinator Webinar and Round Table Discussion</vt:lpstr>
      <vt:lpstr>Coordinator Call Announcements and Reminders</vt:lpstr>
      <vt:lpstr>Project Updates </vt:lpstr>
      <vt:lpstr>Trial Updates SATURN</vt:lpstr>
      <vt:lpstr>Project Updates SATURN</vt:lpstr>
      <vt:lpstr>Project Updates CREST-2</vt:lpstr>
      <vt:lpstr>CREST-H</vt:lpstr>
      <vt:lpstr>Project Updates ARCADIA</vt:lpstr>
      <vt:lpstr>Enrollment</vt:lpstr>
      <vt:lpstr>Protocol v5.0 – Key updates</vt:lpstr>
      <vt:lpstr>Protocol v5.0 – Key updates</vt:lpstr>
      <vt:lpstr>Compensation plan changes (pending NIH final approval)</vt:lpstr>
      <vt:lpstr>Time to re-start safely and as possible at each site…</vt:lpstr>
      <vt:lpstr>The cIRB Approved Re-Start Plan</vt:lpstr>
      <vt:lpstr>The cIRB Approved Re-Start Plan</vt:lpstr>
      <vt:lpstr>How do sites get re-started?</vt:lpstr>
      <vt:lpstr>How does our site get re-started?</vt:lpstr>
      <vt:lpstr>ARCADIA-CSI</vt:lpstr>
      <vt:lpstr>PowerPoint Presentation</vt:lpstr>
      <vt:lpstr>PowerPoint Presentation</vt:lpstr>
      <vt:lpstr>Sleep SMART</vt:lpstr>
      <vt:lpstr>PowerPoint Presentation</vt:lpstr>
      <vt:lpstr>Protocol v5.0: summary of major changes</vt:lpstr>
      <vt:lpstr>Additional tools</vt:lpstr>
      <vt:lpstr>PowerPoint Presentation</vt:lpstr>
      <vt:lpstr>COVID and Sleep SMART</vt:lpstr>
      <vt:lpstr>COVID…</vt:lpstr>
      <vt:lpstr>COVID…</vt:lpstr>
      <vt:lpstr>When can your site be re-activated?</vt:lpstr>
      <vt:lpstr>When can your site be re-activated, cont</vt:lpstr>
      <vt:lpstr>Sites not yet released to enroll prior to the COVID hold: </vt:lpstr>
      <vt:lpstr>Additional Required Training:</vt:lpstr>
      <vt:lpstr>MOST Project Updates   </vt:lpstr>
      <vt:lpstr>MOST Updates </vt:lpstr>
      <vt:lpstr>MOST Updates </vt:lpstr>
      <vt:lpstr>MOST Updates </vt:lpstr>
      <vt:lpstr>Project Updates TRANSPORT2</vt:lpstr>
      <vt:lpstr>Perinatal Arterial Stroke:  A Multi-site RCT of Intensive Infant Rehabilitation (I-ACQUIRE)  </vt:lpstr>
      <vt:lpstr>Project Updates FASTEST</vt:lpstr>
      <vt:lpstr>The FASTEST Trial</vt:lpstr>
      <vt:lpstr>Project Updates ASPIRE</vt:lpstr>
      <vt:lpstr>Updates:</vt:lpstr>
      <vt:lpstr>Updates:</vt:lpstr>
      <vt:lpstr>NINDS Scott Janis, PhD Claudia Moy, PhD Joanna Vivalda, RN</vt:lpstr>
      <vt:lpstr>Data Management Center Updates</vt:lpstr>
      <vt:lpstr>CIRB Updates</vt:lpstr>
      <vt:lpstr>General Information and Reminders</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Coordinator Webinar Round Table Discussion</dc:title>
  <dc:creator>Goldfarb, Sherry</dc:creator>
  <cp:lastModifiedBy>Sester, Regina (sesterrj)</cp:lastModifiedBy>
  <cp:revision>400</cp:revision>
  <cp:lastPrinted>2019-03-27T16:34:59Z</cp:lastPrinted>
  <dcterms:created xsi:type="dcterms:W3CDTF">2016-10-11T15:38:23Z</dcterms:created>
  <dcterms:modified xsi:type="dcterms:W3CDTF">2020-05-27T18:17:17Z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0x010100314C8895CD98B244811710ACBA41A4FE</vt:lpwstr>
  </property>
</Properties>
</file>