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30"/>
  </p:notesMasterIdLst>
  <p:handoutMasterIdLst>
    <p:handoutMasterId r:id="rId31"/>
  </p:handoutMasterIdLst>
  <p:sldIdLst>
    <p:sldId id="256" r:id="rId5"/>
    <p:sldId id="257" r:id="rId6"/>
    <p:sldId id="370" r:id="rId7"/>
    <p:sldId id="380" r:id="rId8"/>
    <p:sldId id="381" r:id="rId9"/>
    <p:sldId id="371" r:id="rId10"/>
    <p:sldId id="368" r:id="rId11"/>
    <p:sldId id="340" r:id="rId12"/>
    <p:sldId id="372" r:id="rId13"/>
    <p:sldId id="334" r:id="rId14"/>
    <p:sldId id="344" r:id="rId15"/>
    <p:sldId id="384" r:id="rId16"/>
    <p:sldId id="343" r:id="rId17"/>
    <p:sldId id="382" r:id="rId18"/>
    <p:sldId id="337" r:id="rId19"/>
    <p:sldId id="349" r:id="rId20"/>
    <p:sldId id="269" r:id="rId21"/>
    <p:sldId id="383" r:id="rId22"/>
    <p:sldId id="271" r:id="rId23"/>
    <p:sldId id="342" r:id="rId24"/>
    <p:sldId id="375" r:id="rId25"/>
    <p:sldId id="376" r:id="rId26"/>
    <p:sldId id="377" r:id="rId27"/>
    <p:sldId id="378" r:id="rId28"/>
    <p:sldId id="379" r:id="rId2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63" autoAdjust="0"/>
    <p:restoredTop sz="87219" autoAdjust="0"/>
  </p:normalViewPr>
  <p:slideViewPr>
    <p:cSldViewPr>
      <p:cViewPr varScale="1">
        <p:scale>
          <a:sx n="70" d="100"/>
          <a:sy n="70" d="100"/>
        </p:scale>
        <p:origin x="389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8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E419B5-1E4B-4EEE-BAB8-E7C5A8ACDCD7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26F164-807C-41BE-A42B-B5971BD63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09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00F0C47-AB35-4DAB-95C6-A92279B3F31A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3AF0056-6AE8-4EEF-8FE3-7467EFE5C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384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757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026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963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204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6708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616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619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951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021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81542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104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235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7842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9525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07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0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322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03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285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15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94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68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6BE6076-36A8-471E-A2A9-2434A71A66B6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0089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laurapb2@vt.ed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www.nihstrokenet.org/aspire-trial/resource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669868"/>
            <a:ext cx="6620968" cy="3329581"/>
          </a:xfrm>
        </p:spPr>
        <p:txBody>
          <a:bodyPr/>
          <a:lstStyle/>
          <a:p>
            <a:pPr algn="ctr"/>
            <a:r>
              <a:rPr lang="en-US" sz="4800" dirty="0"/>
              <a:t>Coordinator Webinar and Round Table Discussion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5310780"/>
            <a:ext cx="6620968" cy="32801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September 25, 2019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43200" y="1021079"/>
            <a:ext cx="3276600" cy="74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972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" y="121205"/>
            <a:ext cx="8945217" cy="1034830"/>
          </a:xfrm>
        </p:spPr>
        <p:txBody>
          <a:bodyPr/>
          <a:lstStyle/>
          <a:p>
            <a:pPr algn="ctr"/>
            <a:r>
              <a:rPr lang="en-US" sz="1400" b="1" cap="all" dirty="0">
                <a:solidFill>
                  <a:schemeClr val="tx1"/>
                </a:solidFill>
              </a:rPr>
              <a:t>Perinatal</a:t>
            </a:r>
            <a:r>
              <a:rPr lang="en-US" sz="1400" cap="all" dirty="0">
                <a:solidFill>
                  <a:schemeClr val="tx1"/>
                </a:solidFill>
              </a:rPr>
              <a:t> </a:t>
            </a:r>
            <a:r>
              <a:rPr lang="en-US" sz="1400" b="1" cap="all" dirty="0">
                <a:solidFill>
                  <a:schemeClr val="tx1"/>
                </a:solidFill>
              </a:rPr>
              <a:t>Arterial Stroke: </a:t>
            </a:r>
            <a:br>
              <a:rPr lang="en-US" sz="1400" b="1" cap="all" dirty="0">
                <a:solidFill>
                  <a:schemeClr val="tx1"/>
                </a:solidFill>
              </a:rPr>
            </a:br>
            <a:r>
              <a:rPr lang="en-US" sz="1400" b="1" cap="all" dirty="0">
                <a:solidFill>
                  <a:schemeClr val="tx1"/>
                </a:solidFill>
              </a:rPr>
              <a:t>A Multi-site RCT of Intensive Infant Rehabilitation (I-ACQUIRE)</a:t>
            </a:r>
            <a:r>
              <a:rPr lang="en-US" sz="1400" cap="al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400" cap="al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2930"/>
            <a:ext cx="9144000" cy="530507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7200" b="1" dirty="0" smtClean="0">
                <a:solidFill>
                  <a:schemeClr val="tx1"/>
                </a:solidFill>
              </a:rPr>
              <a:t>Investigators</a:t>
            </a:r>
            <a:r>
              <a:rPr lang="en-US" sz="72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sz="7200" dirty="0">
                <a:solidFill>
                  <a:schemeClr val="tx1"/>
                </a:solidFill>
              </a:rPr>
              <a:t>Sharon Landesman Ramey, Ph.D. (Lead PI), </a:t>
            </a:r>
            <a:r>
              <a:rPr lang="en-US" sz="7200" dirty="0" err="1" smtClean="0">
                <a:solidFill>
                  <a:schemeClr val="tx1"/>
                </a:solidFill>
              </a:rPr>
              <a:t>Fralin</a:t>
            </a:r>
            <a:r>
              <a:rPr lang="en-US" sz="7200" dirty="0" smtClean="0">
                <a:solidFill>
                  <a:schemeClr val="tx1"/>
                </a:solidFill>
              </a:rPr>
              <a:t> Biomedical Research Institute, Virginia </a:t>
            </a:r>
            <a:r>
              <a:rPr lang="en-US" sz="7200" dirty="0">
                <a:solidFill>
                  <a:schemeClr val="tx1"/>
                </a:solidFill>
              </a:rPr>
              <a:t>Tech, Roanoke, VA</a:t>
            </a:r>
          </a:p>
          <a:p>
            <a:pPr lvl="1"/>
            <a:r>
              <a:rPr lang="en-US" sz="7200" dirty="0">
                <a:solidFill>
                  <a:schemeClr val="tx1"/>
                </a:solidFill>
              </a:rPr>
              <a:t>Warren Lo, M.D. (Co-PI), Nationwide Children’s Hospital &amp; The Ohio State University, Columbus, OH</a:t>
            </a:r>
          </a:p>
          <a:p>
            <a:pPr marL="457200" lvl="1" indent="0">
              <a:buNone/>
            </a:pPr>
            <a:endParaRPr lang="en-US" sz="7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7200" b="1" dirty="0" err="1" smtClean="0">
                <a:solidFill>
                  <a:schemeClr val="tx1"/>
                </a:solidFill>
              </a:rPr>
              <a:t>Fralin</a:t>
            </a:r>
            <a:r>
              <a:rPr lang="en-US" sz="7200" b="1" dirty="0" smtClean="0">
                <a:solidFill>
                  <a:schemeClr val="tx1"/>
                </a:solidFill>
              </a:rPr>
              <a:t> Biomedical Research Institute, Virginia Tech, Roanoke, VA</a:t>
            </a:r>
            <a:endParaRPr lang="en-US" sz="7200" b="1" dirty="0">
              <a:solidFill>
                <a:schemeClr val="tx1"/>
              </a:solidFill>
            </a:endParaRPr>
          </a:p>
          <a:p>
            <a:pPr lvl="1"/>
            <a:r>
              <a:rPr lang="en-US" sz="7200" dirty="0" smtClean="0">
                <a:solidFill>
                  <a:schemeClr val="tx1"/>
                </a:solidFill>
              </a:rPr>
              <a:t>Laura Bateman, Study Coordinator </a:t>
            </a:r>
          </a:p>
          <a:p>
            <a:pPr lvl="2"/>
            <a:r>
              <a:rPr lang="en-US" sz="7200" dirty="0" smtClean="0">
                <a:hlinkClick r:id="rId3"/>
              </a:rPr>
              <a:t>laurapb2@vt.edu</a:t>
            </a:r>
            <a:r>
              <a:rPr lang="en-US" sz="7200" dirty="0" smtClean="0"/>
              <a:t> </a:t>
            </a:r>
            <a:endParaRPr lang="en-US" sz="7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7200" b="1" dirty="0" smtClean="0">
                <a:solidFill>
                  <a:schemeClr val="tx1"/>
                </a:solidFill>
              </a:rPr>
              <a:t>National Coordinating Center</a:t>
            </a:r>
            <a:endParaRPr lang="en-US" sz="7200" b="1" dirty="0">
              <a:solidFill>
                <a:schemeClr val="tx1"/>
              </a:solidFill>
            </a:endParaRPr>
          </a:p>
          <a:p>
            <a:pPr lvl="1"/>
            <a:r>
              <a:rPr lang="en-US" sz="7200" dirty="0" smtClean="0">
                <a:solidFill>
                  <a:schemeClr val="tx1"/>
                </a:solidFill>
              </a:rPr>
              <a:t>Kim Bernstein – Project Manager</a:t>
            </a:r>
          </a:p>
          <a:p>
            <a:pPr lvl="2"/>
            <a:r>
              <a:rPr lang="en-US" sz="7000" dirty="0" smtClean="0"/>
              <a:t>gammk@ucmail.uc.edu</a:t>
            </a:r>
            <a:endParaRPr lang="en-US" sz="7000" dirty="0">
              <a:solidFill>
                <a:schemeClr val="tx1"/>
              </a:solidFill>
            </a:endParaRPr>
          </a:p>
          <a:p>
            <a:pPr lvl="2"/>
            <a:endParaRPr lang="en-US" sz="7200" dirty="0" smtClean="0"/>
          </a:p>
          <a:p>
            <a:pPr marL="0" indent="0">
              <a:buNone/>
            </a:pPr>
            <a:r>
              <a:rPr lang="en-US" sz="7200" b="1" dirty="0" smtClean="0">
                <a:solidFill>
                  <a:schemeClr val="tx1"/>
                </a:solidFill>
              </a:rPr>
              <a:t>Data Manager</a:t>
            </a:r>
            <a:endParaRPr lang="en-US" sz="7200" b="1" dirty="0">
              <a:solidFill>
                <a:schemeClr val="tx1"/>
              </a:solidFill>
            </a:endParaRPr>
          </a:p>
          <a:p>
            <a:pPr lvl="1"/>
            <a:r>
              <a:rPr lang="en-US" sz="7200" dirty="0" smtClean="0">
                <a:solidFill>
                  <a:schemeClr val="tx1"/>
                </a:solidFill>
              </a:rPr>
              <a:t>Sara Butler</a:t>
            </a:r>
            <a:endParaRPr lang="en-US" sz="7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500" dirty="0">
              <a:solidFill>
                <a:schemeClr val="tx1"/>
              </a:solidFill>
            </a:endParaRPr>
          </a:p>
          <a:p>
            <a:pPr lvl="2"/>
            <a:endParaRPr lang="en-US" sz="24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7" name="Picture 6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3983" y="133765"/>
            <a:ext cx="1630017" cy="7181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236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Project Updates</a:t>
            </a:r>
            <a:br>
              <a:rPr lang="en-US" dirty="0" smtClean="0"/>
            </a:br>
            <a:r>
              <a:rPr lang="en-US" dirty="0" smtClean="0"/>
              <a:t>ASPIRE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2925"/>
            <a:ext cx="9144000" cy="4652675"/>
          </a:xfrm>
        </p:spPr>
        <p:txBody>
          <a:bodyPr/>
          <a:lstStyle/>
          <a:p>
            <a:pPr marL="3146425" indent="-3092450">
              <a:buNone/>
            </a:pPr>
            <a:r>
              <a:rPr lang="en-US" dirty="0" smtClean="0"/>
              <a:t>Project Managers:		Catherine </a:t>
            </a:r>
            <a:r>
              <a:rPr lang="en-US" dirty="0" err="1" smtClean="0"/>
              <a:t>Viscoli</a:t>
            </a:r>
            <a:r>
              <a:rPr lang="en-US" dirty="0" smtClean="0"/>
              <a:t>, PhD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Laura Benken, MBA, BS, CCRP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Study Investigators:    		Kevin Sheth, MD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Hooman Kamel, MD</a:t>
            </a:r>
          </a:p>
          <a:p>
            <a:pPr marL="0" indent="0">
              <a:buNone/>
            </a:pPr>
            <a:endParaRPr lang="en-US" dirty="0" smtClean="0"/>
          </a:p>
          <a:p>
            <a:pPr marL="3200400" indent="-3146425">
              <a:buNone/>
            </a:pPr>
            <a:r>
              <a:rPr lang="en-US" dirty="0" smtClean="0"/>
              <a:t>Data Managers:	Teldon Alford</a:t>
            </a:r>
          </a:p>
          <a:p>
            <a:pPr marL="0" indent="0">
              <a:buNone/>
            </a:pPr>
            <a:endParaRPr lang="en-US" dirty="0" smtClean="0"/>
          </a:p>
          <a:p>
            <a:pPr marL="53975" indent="0">
              <a:buNone/>
            </a:pPr>
            <a:r>
              <a:rPr lang="en-US" dirty="0" smtClean="0"/>
              <a:t>Site Monitoring Manager:	  Aaron </a:t>
            </a:r>
            <a:r>
              <a:rPr lang="en-US" dirty="0" err="1" smtClean="0"/>
              <a:t>Perlmutter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228600"/>
            <a:ext cx="609600" cy="82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145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842682"/>
          </a:xfrm>
        </p:spPr>
        <p:txBody>
          <a:bodyPr/>
          <a:lstStyle/>
          <a:p>
            <a:r>
              <a:rPr lang="en-US" dirty="0" smtClean="0"/>
              <a:t>FAQ: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700" y="1295401"/>
            <a:ext cx="6711654" cy="4953006"/>
          </a:xfrm>
        </p:spPr>
        <p:txBody>
          <a:bodyPr/>
          <a:lstStyle/>
          <a:p>
            <a:r>
              <a:rPr lang="en-US" dirty="0" smtClean="0"/>
              <a:t>Reimbursement for the Participant</a:t>
            </a:r>
          </a:p>
          <a:p>
            <a:pPr lvl="1"/>
            <a:r>
              <a:rPr lang="en-US" dirty="0" smtClean="0"/>
              <a:t>The amount and method of payment a site reimburses for participant transportation is up to the site</a:t>
            </a:r>
          </a:p>
          <a:p>
            <a:r>
              <a:rPr lang="en-US" dirty="0" smtClean="0"/>
              <a:t>Pregnant Partner ICF</a:t>
            </a:r>
          </a:p>
          <a:p>
            <a:pPr lvl="1"/>
            <a:r>
              <a:rPr lang="en-US" dirty="0" smtClean="0"/>
              <a:t>Approved PP ICF is housed at the NCC. If you need it, we can send</a:t>
            </a:r>
          </a:p>
          <a:p>
            <a:r>
              <a:rPr lang="en-US" dirty="0" smtClean="0"/>
              <a:t>MOP and other study specific documents</a:t>
            </a:r>
          </a:p>
          <a:p>
            <a:pPr lvl="1"/>
            <a:r>
              <a:rPr lang="en-US" dirty="0" err="1" smtClean="0"/>
              <a:t>WebDCU</a:t>
            </a:r>
            <a:r>
              <a:rPr lang="en-US" dirty="0" smtClean="0"/>
              <a:t> Toolbox</a:t>
            </a:r>
          </a:p>
          <a:p>
            <a:r>
              <a:rPr lang="en-US" dirty="0" smtClean="0"/>
              <a:t>Per patient Budget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www.nihstrokenet.org/aspire-trial/resources</a:t>
            </a:r>
            <a:endParaRPr lang="en-US" dirty="0" smtClean="0"/>
          </a:p>
          <a:p>
            <a:pPr lvl="1"/>
            <a:r>
              <a:rPr lang="en-US" dirty="0" smtClean="0"/>
              <a:t>Click on SOW Payment Schedule</a:t>
            </a:r>
          </a:p>
          <a:p>
            <a:pPr marL="457207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228600"/>
            <a:ext cx="707197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273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Project Updates</a:t>
            </a:r>
            <a:br>
              <a:rPr lang="en-US" dirty="0" smtClean="0"/>
            </a:br>
            <a:r>
              <a:rPr lang="en-US" dirty="0" smtClean="0"/>
              <a:t>SATURN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2209800"/>
            <a:ext cx="8791401" cy="403860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Study Project Managers:	Kimberlee </a:t>
            </a:r>
            <a:r>
              <a:rPr lang="en-US" dirty="0"/>
              <a:t>Bernstein, BS, CCRP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Study Investigator:			</a:t>
            </a:r>
            <a:r>
              <a:rPr lang="en-US" dirty="0" err="1" smtClean="0"/>
              <a:t>Magdy</a:t>
            </a:r>
            <a:r>
              <a:rPr lang="en-US" dirty="0" smtClean="0"/>
              <a:t> </a:t>
            </a:r>
            <a:r>
              <a:rPr lang="en-US" dirty="0" err="1" smtClean="0"/>
              <a:t>Selim</a:t>
            </a:r>
            <a:r>
              <a:rPr lang="en-US" dirty="0" smtClean="0"/>
              <a:t>, MD, PhD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Data Managers:				Kavita </a:t>
            </a:r>
            <a:r>
              <a:rPr lang="en-US" dirty="0"/>
              <a:t>Patel, BS, </a:t>
            </a:r>
            <a:r>
              <a:rPr lang="en-US" dirty="0" smtClean="0"/>
              <a:t>RN</a:t>
            </a:r>
          </a:p>
          <a:p>
            <a:pPr marL="0" indent="0">
              <a:buNone/>
            </a:pPr>
            <a:r>
              <a:rPr lang="en-US" dirty="0"/>
              <a:t>Site Monitoring </a:t>
            </a:r>
            <a:r>
              <a:rPr lang="en-US" dirty="0" smtClean="0"/>
              <a:t>Manager:	Aaron </a:t>
            </a:r>
            <a:r>
              <a:rPr lang="en-US" dirty="0" err="1"/>
              <a:t>Perlmutter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381000"/>
            <a:ext cx="1276997" cy="95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676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996" y="4876800"/>
            <a:ext cx="7055380" cy="1400530"/>
          </a:xfrm>
        </p:spPr>
        <p:txBody>
          <a:bodyPr/>
          <a:lstStyle/>
          <a:p>
            <a:pPr algn="ctr"/>
            <a:r>
              <a:rPr lang="en-US" sz="1800" b="1" u="sng" dirty="0" smtClean="0"/>
              <a:t>NINDS</a:t>
            </a:r>
            <a:br>
              <a:rPr lang="en-US" sz="1800" b="1" u="sng" dirty="0" smtClean="0"/>
            </a:br>
            <a:r>
              <a:rPr lang="en-US" sz="1800" dirty="0" smtClean="0"/>
              <a:t>Scott Janis, PhD</a:t>
            </a:r>
            <a:br>
              <a:rPr lang="en-US" sz="1800" dirty="0" smtClean="0"/>
            </a:br>
            <a:r>
              <a:rPr lang="en-US" sz="1800" dirty="0" smtClean="0"/>
              <a:t>Claudia Moy, PhD</a:t>
            </a:r>
            <a:br>
              <a:rPr lang="en-US" sz="1800" dirty="0" smtClean="0"/>
            </a:br>
            <a:r>
              <a:rPr lang="en-US" sz="1800" dirty="0" smtClean="0"/>
              <a:t>Joanna </a:t>
            </a:r>
            <a:r>
              <a:rPr lang="en-US" sz="1800" dirty="0" err="1" smtClean="0"/>
              <a:t>Vivalda</a:t>
            </a:r>
            <a:r>
              <a:rPr lang="en-US" sz="1800" dirty="0" smtClean="0"/>
              <a:t>, RN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52400" y="1676400"/>
            <a:ext cx="8915400" cy="32766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800" b="1" u="sng" dirty="0" smtClean="0"/>
              <a:t>The National Coordinating Center</a:t>
            </a:r>
          </a:p>
          <a:p>
            <a:pPr marL="0" indent="0" algn="ctr">
              <a:buNone/>
            </a:pPr>
            <a:endParaRPr lang="en-US" sz="1800" b="1" u="sng" dirty="0" smtClean="0"/>
          </a:p>
          <a:p>
            <a:pPr marL="4572000" indent="-3254375" defTabSz="8805863">
              <a:buNone/>
            </a:pPr>
            <a:r>
              <a:rPr lang="en-US" sz="1900" dirty="0" smtClean="0"/>
              <a:t>Joe Broderick, MPI	Pooja Khatri, MPI</a:t>
            </a:r>
          </a:p>
          <a:p>
            <a:pPr marL="4572000" indent="-3254375" defTabSz="6519863">
              <a:buNone/>
            </a:pPr>
            <a:r>
              <a:rPr lang="en-US" sz="1900" dirty="0" smtClean="0"/>
              <a:t>Jamey </a:t>
            </a:r>
            <a:r>
              <a:rPr lang="en-US" sz="1900" dirty="0" err="1" smtClean="0"/>
              <a:t>Frasure</a:t>
            </a:r>
            <a:r>
              <a:rPr lang="en-US" sz="1900" dirty="0" smtClean="0"/>
              <a:t>, Director	Rose Beckmann, Administration</a:t>
            </a:r>
          </a:p>
          <a:p>
            <a:pPr marL="4518025" indent="-3200400" defTabSz="6519863">
              <a:buNone/>
            </a:pPr>
            <a:r>
              <a:rPr lang="en-US" sz="1900" dirty="0" smtClean="0"/>
              <a:t>Emily Stinson, Regulatory	Jennifer Golan, Regulatory</a:t>
            </a:r>
          </a:p>
          <a:p>
            <a:pPr marL="4518025" indent="-3200400" defTabSz="6519863">
              <a:buNone/>
            </a:pPr>
            <a:r>
              <a:rPr lang="en-US" sz="1900" dirty="0" smtClean="0"/>
              <a:t>Diane Sparks, Contracts	Wren Hanson, Contracts</a:t>
            </a:r>
          </a:p>
          <a:p>
            <a:pPr marL="4572000" indent="-3254375" defTabSz="6519863">
              <a:buNone/>
              <a:tabLst>
                <a:tab pos="4518025" algn="l"/>
              </a:tabLst>
            </a:pPr>
            <a:r>
              <a:rPr lang="en-US" sz="1900" dirty="0" smtClean="0"/>
              <a:t>Jeanne Sester. Ed </a:t>
            </a:r>
            <a:r>
              <a:rPr lang="en-US" sz="1900" dirty="0" err="1" smtClean="0"/>
              <a:t>Coord</a:t>
            </a:r>
            <a:r>
              <a:rPr lang="en-US" sz="1900" dirty="0" smtClean="0"/>
              <a:t>	Keri Davidson Pinger, Business Mgr.</a:t>
            </a:r>
          </a:p>
          <a:p>
            <a:pPr marL="4572000" indent="-3254375" defTabSz="6519863">
              <a:buNone/>
              <a:tabLst>
                <a:tab pos="4518025" algn="l"/>
              </a:tabLst>
            </a:pPr>
            <a:endParaRPr lang="en-US" sz="1900" dirty="0" smtClean="0"/>
          </a:p>
          <a:p>
            <a:pPr marL="4572000" indent="-3254375" defTabSz="6519863">
              <a:buNone/>
              <a:tabLst>
                <a:tab pos="4518025" algn="l"/>
              </a:tabLst>
            </a:pPr>
            <a:r>
              <a:rPr lang="en-US" sz="1800" dirty="0" smtClean="0"/>
              <a:t>			</a:t>
            </a:r>
            <a:endParaRPr lang="en-US" sz="1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37110" y="6051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mtClean="0"/>
              <a:t>NCC/NINDS Updates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05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Data Management Center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53248"/>
            <a:ext cx="7386954" cy="4928551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dirty="0" err="1"/>
              <a:t>WebDCU</a:t>
            </a:r>
            <a:r>
              <a:rPr lang="en-US" sz="2400" dirty="0"/>
              <a:t>™/NDMC Team:</a:t>
            </a:r>
          </a:p>
          <a:p>
            <a:r>
              <a:rPr lang="en-US" dirty="0"/>
              <a:t>Yuko </a:t>
            </a:r>
            <a:r>
              <a:rPr lang="en-US" dirty="0" err="1"/>
              <a:t>Palesch</a:t>
            </a:r>
            <a:r>
              <a:rPr lang="en-US" dirty="0"/>
              <a:t>, MS, PhD, Co-PI							</a:t>
            </a:r>
            <a:endParaRPr lang="en-US" sz="1000" dirty="0"/>
          </a:p>
          <a:p>
            <a:r>
              <a:rPr lang="en-US" dirty="0" err="1"/>
              <a:t>Wenle</a:t>
            </a:r>
            <a:r>
              <a:rPr lang="en-US" dirty="0"/>
              <a:t> Zhao, PhD, Co-PI</a:t>
            </a:r>
          </a:p>
          <a:p>
            <a:r>
              <a:rPr lang="en-US" dirty="0"/>
              <a:t>Catherine Dillon, MS, CCRP, Associate Director of Trial Operations</a:t>
            </a:r>
          </a:p>
          <a:p>
            <a:r>
              <a:rPr lang="en-US" dirty="0"/>
              <a:t>Jessica Griffin, MHA, CCRP, Trial Operations Manager</a:t>
            </a:r>
          </a:p>
          <a:p>
            <a:r>
              <a:rPr lang="en-US" dirty="0"/>
              <a:t>Logan </a:t>
            </a:r>
            <a:r>
              <a:rPr lang="en-US" dirty="0" err="1"/>
              <a:t>Sirline</a:t>
            </a:r>
            <a:r>
              <a:rPr lang="en-US" dirty="0"/>
              <a:t>, MPH, Project Manager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139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2018 Site Clinical Profile Annual Survey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/>
              <a:t>The Site Clinical Profile Annual Survey for 2018 is now ready for data entry in WebDCU! </a:t>
            </a:r>
            <a:r>
              <a:rPr lang="en-US" dirty="0" smtClean="0"/>
              <a:t>Please </a:t>
            </a:r>
            <a:r>
              <a:rPr lang="en-US" dirty="0"/>
              <a:t>start working on completing this survey for each of the sites under your RCC. 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smtClean="0"/>
              <a:t>Reminders</a:t>
            </a:r>
            <a:r>
              <a:rPr lang="en-US" dirty="0" smtClean="0"/>
              <a:t>:</a:t>
            </a:r>
          </a:p>
          <a:p>
            <a:r>
              <a:rPr lang="en-US" dirty="0" smtClean="0"/>
              <a:t>Data entered </a:t>
            </a:r>
            <a:r>
              <a:rPr lang="en-US" dirty="0"/>
              <a:t>on these surveys are used for feasibility and site selection purposes. </a:t>
            </a:r>
            <a:endParaRPr lang="en-US" dirty="0" smtClean="0"/>
          </a:p>
          <a:p>
            <a:r>
              <a:rPr lang="en-US" dirty="0" smtClean="0"/>
              <a:t>Data entered </a:t>
            </a:r>
            <a:r>
              <a:rPr lang="en-US" dirty="0"/>
              <a:t>on these surveys should be for the 2018 calendar year</a:t>
            </a:r>
            <a:r>
              <a:rPr lang="en-US" dirty="0" smtClean="0"/>
              <a:t>.</a:t>
            </a:r>
          </a:p>
          <a:p>
            <a:r>
              <a:rPr lang="en-US" dirty="0" smtClean="0"/>
              <a:t>2016 </a:t>
            </a:r>
            <a:r>
              <a:rPr lang="en-US" dirty="0"/>
              <a:t>survey is still available for viewing in WebDCU in case you need to refer back to what was entered for a site that year.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8751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CIRB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203400" cy="4724406"/>
          </a:xfrm>
        </p:spPr>
        <p:txBody>
          <a:bodyPr/>
          <a:lstStyle/>
          <a:p>
            <a:endParaRPr lang="en-US" dirty="0" smtClean="0"/>
          </a:p>
          <a:p>
            <a:pPr marL="2057400" indent="0">
              <a:buNone/>
            </a:pPr>
            <a:r>
              <a:rPr lang="en-US" sz="2800" u="sng" dirty="0" smtClean="0"/>
              <a:t>CIRB Team Members</a:t>
            </a:r>
            <a:r>
              <a:rPr lang="en-US" dirty="0" smtClean="0"/>
              <a:t>:  </a:t>
            </a:r>
          </a:p>
          <a:p>
            <a:pPr marL="0" indent="0">
              <a:buNone/>
            </a:pPr>
            <a:endParaRPr lang="en-US" dirty="0"/>
          </a:p>
          <a:p>
            <a:pPr marL="1882775" indent="0">
              <a:buNone/>
            </a:pPr>
            <a:r>
              <a:rPr lang="en-US" dirty="0" smtClean="0"/>
              <a:t>Michael Linke, PhD, CIP, CIRB Chair</a:t>
            </a:r>
          </a:p>
          <a:p>
            <a:pPr marL="1882775" indent="0">
              <a:buNone/>
            </a:pPr>
            <a:r>
              <a:rPr lang="en-US" dirty="0" smtClean="0"/>
              <a:t>Sue Roll, RN, BSN, CIRB Liaison</a:t>
            </a:r>
          </a:p>
          <a:p>
            <a:pPr marL="1882775" indent="0">
              <a:buNone/>
            </a:pPr>
            <a:r>
              <a:rPr lang="en-US" dirty="0" smtClean="0"/>
              <a:t>Keeley Hendrix, CIRB Coordinator</a:t>
            </a:r>
          </a:p>
          <a:p>
            <a:pPr marL="1882775" indent="0">
              <a:buNone/>
            </a:pPr>
            <a:r>
              <a:rPr lang="en-US" dirty="0" smtClean="0"/>
              <a:t>Jo Ann </a:t>
            </a:r>
            <a:r>
              <a:rPr lang="en-US" dirty="0" err="1" smtClean="0"/>
              <a:t>Behrle</a:t>
            </a:r>
            <a:r>
              <a:rPr lang="en-US" dirty="0" smtClean="0"/>
              <a:t>, CIRB HPA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82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Roundtable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7859100" cy="419548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Today’s Topic:		Regulatory Updates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Presenters:			Emily Stinson,, MS – University of Cincinnati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Jennifer Golan, MS – University of Cincinnati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7448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General Information</a:t>
            </a:r>
            <a:br>
              <a:rPr lang="en-US" sz="2800" dirty="0" smtClean="0"/>
            </a:br>
            <a:r>
              <a:rPr lang="en-US" sz="2800" dirty="0" smtClean="0"/>
              <a:t>and Reminders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1"/>
            <a:ext cx="8991600" cy="4800606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Site Survey past due August 1</a:t>
            </a:r>
            <a:r>
              <a:rPr lang="en-US" baseline="30000" dirty="0" smtClean="0"/>
              <a:t>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Presenters for upcoming Meetings/Coordinators Calls.</a:t>
            </a:r>
          </a:p>
          <a:p>
            <a:r>
              <a:rPr lang="en-US" dirty="0" smtClean="0"/>
              <a:t>StrokeNet National Meeting in-person meeting Oct 29th, 2019.</a:t>
            </a:r>
          </a:p>
          <a:p>
            <a:r>
              <a:rPr lang="en-US" dirty="0" smtClean="0"/>
              <a:t>StrokeNet Meet and Greet Night before National Meeting Oct 28th.</a:t>
            </a:r>
          </a:p>
          <a:p>
            <a:r>
              <a:rPr lang="en-US" dirty="0" smtClean="0"/>
              <a:t>No manager breakout session scheduled.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25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152400"/>
            <a:ext cx="7055380" cy="1700848"/>
          </a:xfrm>
        </p:spPr>
        <p:txBody>
          <a:bodyPr/>
          <a:lstStyle/>
          <a:p>
            <a:pPr algn="ctr"/>
            <a:r>
              <a:rPr lang="en-US" sz="3200" dirty="0" smtClean="0"/>
              <a:t>Coordinator Call</a:t>
            </a:r>
            <a:br>
              <a:rPr lang="en-US" sz="3200" dirty="0" smtClean="0"/>
            </a:br>
            <a:r>
              <a:rPr lang="en-US" sz="3200" dirty="0" smtClean="0"/>
              <a:t>Announcements and Reminders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3999"/>
            <a:ext cx="8763000" cy="53340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Next Coordinator Call November 13th, 2019</a:t>
            </a:r>
          </a:p>
          <a:p>
            <a:r>
              <a:rPr lang="en-US" dirty="0" smtClean="0"/>
              <a:t>Today’s Roundtable Hosts: To join Coordinator Webinars: https://nihstrokenet.adobeconnect.com/coordinator/ Please enter as a guest, then add your first and last name or email address. For Audio: Dial-In Number: (877) 621-0220 Passcode 434578.</a:t>
            </a:r>
          </a:p>
          <a:p>
            <a:r>
              <a:rPr lang="en-US" dirty="0" smtClean="0"/>
              <a:t>TBD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Upcoming StrokeNet Meetings:</a:t>
            </a:r>
          </a:p>
          <a:p>
            <a:r>
              <a:rPr lang="en-US" dirty="0" smtClean="0"/>
              <a:t>The in-person StrokeNet meeting will be Oct. 29th, 2019. Atlanta Georgia.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48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/>
              <a:t>COI and DOA Process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436" y="1524000"/>
            <a:ext cx="6711654" cy="48006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As of September 1, </a:t>
            </a:r>
            <a:r>
              <a:rPr lang="en-US" dirty="0" smtClean="0"/>
              <a:t>the </a:t>
            </a:r>
            <a:r>
              <a:rPr lang="en-US" dirty="0" err="1" smtClean="0"/>
              <a:t>cIRB</a:t>
            </a:r>
            <a:r>
              <a:rPr lang="en-US" dirty="0" smtClean="0"/>
              <a:t> </a:t>
            </a:r>
            <a:r>
              <a:rPr lang="en-US" dirty="0"/>
              <a:t>is only reviewing PI COI forms and any positive disclosures</a:t>
            </a:r>
          </a:p>
          <a:p>
            <a:pPr lvl="1"/>
            <a:r>
              <a:rPr lang="en-US" dirty="0"/>
              <a:t>Previously: all COI forms were needed for </a:t>
            </a:r>
            <a:r>
              <a:rPr lang="en-US" dirty="0" err="1"/>
              <a:t>cIRB</a:t>
            </a:r>
            <a:r>
              <a:rPr lang="en-US" dirty="0"/>
              <a:t> initial submission</a:t>
            </a:r>
          </a:p>
          <a:p>
            <a:pPr lvl="1"/>
            <a:r>
              <a:rPr lang="en-US" dirty="0"/>
              <a:t>Now: only PI </a:t>
            </a:r>
            <a:r>
              <a:rPr lang="en-US" dirty="0" smtClean="0"/>
              <a:t>COI forms will </a:t>
            </a:r>
            <a:r>
              <a:rPr lang="en-US" dirty="0"/>
              <a:t>be needed for </a:t>
            </a:r>
            <a:r>
              <a:rPr lang="en-US" dirty="0" err="1"/>
              <a:t>cIRB</a:t>
            </a:r>
            <a:r>
              <a:rPr lang="en-US" dirty="0"/>
              <a:t> initial submission </a:t>
            </a:r>
          </a:p>
          <a:p>
            <a:r>
              <a:rPr lang="en-US" dirty="0"/>
              <a:t>COI forms still need to be completed for each study team member and filed at your site.  </a:t>
            </a:r>
          </a:p>
          <a:p>
            <a:r>
              <a:rPr lang="en-US" dirty="0" smtClean="0"/>
              <a:t>Reporting requirements for </a:t>
            </a:r>
            <a:r>
              <a:rPr lang="en-US" dirty="0"/>
              <a:t>positive financial </a:t>
            </a:r>
            <a:r>
              <a:rPr lang="en-US" dirty="0" smtClean="0"/>
              <a:t>disclosures:</a:t>
            </a:r>
            <a:endParaRPr lang="en-US" dirty="0"/>
          </a:p>
          <a:p>
            <a:pPr lvl="2"/>
            <a:r>
              <a:rPr lang="en-US" dirty="0"/>
              <a:t>Notify you local IRB and follow their requirements for the disclosure</a:t>
            </a:r>
          </a:p>
          <a:p>
            <a:pPr lvl="2"/>
            <a:r>
              <a:rPr lang="en-US" dirty="0"/>
              <a:t>Send NCC the positive COI form and local IRB management plan for </a:t>
            </a:r>
            <a:r>
              <a:rPr lang="en-US" dirty="0" err="1"/>
              <a:t>cIRB</a:t>
            </a:r>
            <a:r>
              <a:rPr lang="en-US" dirty="0"/>
              <a:t> </a:t>
            </a:r>
            <a:r>
              <a:rPr lang="en-US" dirty="0" smtClean="0"/>
              <a:t>notification</a:t>
            </a:r>
          </a:p>
          <a:p>
            <a:r>
              <a:rPr lang="en-US" dirty="0" err="1" smtClean="0"/>
              <a:t>WebDCU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COI’s for study team will no longer require uploading to </a:t>
            </a:r>
            <a:r>
              <a:rPr lang="en-US" dirty="0" err="1" smtClean="0"/>
              <a:t>WebDCU</a:t>
            </a:r>
            <a:endParaRPr lang="en-US" dirty="0" smtClean="0"/>
          </a:p>
          <a:p>
            <a:pPr lvl="1"/>
            <a:r>
              <a:rPr lang="en-US" dirty="0" smtClean="0"/>
              <a:t>COI </a:t>
            </a:r>
            <a:r>
              <a:rPr lang="en-US" dirty="0"/>
              <a:t>forms </a:t>
            </a:r>
            <a:r>
              <a:rPr lang="en-US" dirty="0" smtClean="0"/>
              <a:t>will now </a:t>
            </a:r>
            <a:r>
              <a:rPr lang="en-US" dirty="0"/>
              <a:t>be located under site documents, and only PI and positive disclosures are </a:t>
            </a:r>
            <a:r>
              <a:rPr lang="en-US" dirty="0" smtClean="0"/>
              <a:t>uploaded</a:t>
            </a:r>
          </a:p>
          <a:p>
            <a:pPr lvl="1"/>
            <a:r>
              <a:rPr lang="en-US" dirty="0"/>
              <a:t>Any positive COI’s will be uploaded </a:t>
            </a:r>
            <a:r>
              <a:rPr lang="en-US" dirty="0" smtClean="0"/>
              <a:t>as one pdf with </a:t>
            </a:r>
            <a:r>
              <a:rPr lang="en-US" dirty="0"/>
              <a:t>the PI </a:t>
            </a:r>
            <a:r>
              <a:rPr lang="en-US" dirty="0" smtClean="0"/>
              <a:t>COI form</a:t>
            </a:r>
          </a:p>
          <a:p>
            <a:r>
              <a:rPr lang="en-US" dirty="0" smtClean="0"/>
              <a:t>Continuing Review </a:t>
            </a:r>
            <a:r>
              <a:rPr lang="en-US" dirty="0"/>
              <a:t>instructions</a:t>
            </a:r>
          </a:p>
          <a:p>
            <a:pPr lvl="1"/>
            <a:r>
              <a:rPr lang="en-US" dirty="0"/>
              <a:t>We will be collecting a COI form from the PI, and highly encourage checking with the rest of your study team for any changes in conflict of interest</a:t>
            </a:r>
            <a:r>
              <a:rPr lang="en-US" dirty="0" smtClean="0"/>
              <a:t>. Reporting will be done annually on the CR form.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9117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/>
              <a:t>Delegation of Authority Process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As of September 1, </a:t>
            </a:r>
            <a:r>
              <a:rPr lang="en-US" dirty="0" err="1"/>
              <a:t>cIRB</a:t>
            </a:r>
            <a:r>
              <a:rPr lang="en-US" dirty="0"/>
              <a:t> is no longer reviewing sites’ Delegation of Authority log </a:t>
            </a:r>
          </a:p>
          <a:p>
            <a:pPr lvl="1"/>
            <a:r>
              <a:rPr lang="en-US" dirty="0"/>
              <a:t>Previously all changes to the </a:t>
            </a:r>
            <a:r>
              <a:rPr lang="en-US" dirty="0" err="1"/>
              <a:t>DoA</a:t>
            </a:r>
            <a:r>
              <a:rPr lang="en-US" dirty="0"/>
              <a:t> needed to be reviewed and approved by the </a:t>
            </a:r>
            <a:r>
              <a:rPr lang="en-US" dirty="0" err="1"/>
              <a:t>cIRB</a:t>
            </a:r>
            <a:endParaRPr lang="en-US" dirty="0"/>
          </a:p>
          <a:p>
            <a:pPr lvl="1"/>
            <a:r>
              <a:rPr lang="en-US" dirty="0" err="1" smtClean="0"/>
              <a:t>DoA</a:t>
            </a:r>
            <a:r>
              <a:rPr lang="en-US" dirty="0" smtClean="0"/>
              <a:t> </a:t>
            </a:r>
            <a:r>
              <a:rPr lang="en-US" dirty="0"/>
              <a:t>changes will </a:t>
            </a:r>
            <a:r>
              <a:rPr lang="en-US" dirty="0" smtClean="0"/>
              <a:t>now be </a:t>
            </a:r>
            <a:r>
              <a:rPr lang="en-US" dirty="0"/>
              <a:t>reviewed and approved by the NCC Project Manager </a:t>
            </a:r>
          </a:p>
          <a:p>
            <a:pPr lvl="2"/>
            <a:r>
              <a:rPr lang="en-US" dirty="0"/>
              <a:t>All people documents will need to be uploaded and approved in </a:t>
            </a:r>
            <a:r>
              <a:rPr lang="en-US" dirty="0" err="1"/>
              <a:t>WebDCU</a:t>
            </a:r>
            <a:r>
              <a:rPr lang="en-US" dirty="0"/>
              <a:t> before study member can perform study procedures</a:t>
            </a:r>
          </a:p>
          <a:p>
            <a:pPr lvl="2"/>
            <a:r>
              <a:rPr lang="en-US" dirty="0"/>
              <a:t>COI form will need to be signed and kept </a:t>
            </a:r>
            <a:r>
              <a:rPr lang="en-US" dirty="0" smtClean="0"/>
              <a:t>on </a:t>
            </a:r>
            <a:r>
              <a:rPr lang="en-US" dirty="0"/>
              <a:t>site</a:t>
            </a:r>
          </a:p>
          <a:p>
            <a:pPr lvl="2"/>
            <a:r>
              <a:rPr lang="en-US" dirty="0"/>
              <a:t>If removing site personnel make sure all people documents are current</a:t>
            </a:r>
          </a:p>
          <a:p>
            <a:r>
              <a:rPr lang="en-US" dirty="0"/>
              <a:t>PI Changes</a:t>
            </a:r>
          </a:p>
          <a:p>
            <a:pPr lvl="1"/>
            <a:r>
              <a:rPr lang="en-US" dirty="0"/>
              <a:t>Request to make a PI change will need to be approved by the study team.  Before making this </a:t>
            </a:r>
            <a:r>
              <a:rPr lang="en-US" dirty="0" err="1"/>
              <a:t>DoA</a:t>
            </a:r>
            <a:r>
              <a:rPr lang="en-US" dirty="0"/>
              <a:t> change please reach out to the project managers and/or NCC regulatory specialists for further instructions</a:t>
            </a:r>
          </a:p>
        </p:txBody>
      </p:sp>
    </p:spTree>
    <p:extLst>
      <p:ext uri="{BB962C8B-B14F-4D97-AF65-F5344CB8AC3E}">
        <p14:creationId xmlns:p14="http://schemas.microsoft.com/office/powerpoint/2010/main" val="42927315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/>
              <a:t>Informed Consent Amendment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For studies with protocol amendments that include informed consent changes </a:t>
            </a:r>
          </a:p>
          <a:p>
            <a:pPr lvl="1"/>
            <a:r>
              <a:rPr lang="en-US" dirty="0"/>
              <a:t>Project manager will distribute the PRIME study templates (tracked and clean) that contain the amendment changes</a:t>
            </a:r>
          </a:p>
          <a:p>
            <a:pPr lvl="1"/>
            <a:r>
              <a:rPr lang="en-US" dirty="0"/>
              <a:t>We are asking sites to locate their most recently approved Word version of the consent (2018-0464C-030 Site name STUDY ICD v2.0)</a:t>
            </a:r>
          </a:p>
          <a:p>
            <a:pPr lvl="1"/>
            <a:r>
              <a:rPr lang="en-US" dirty="0"/>
              <a:t>Track changes on site specific word version consent form and send tracked and clean versions for </a:t>
            </a:r>
            <a:r>
              <a:rPr lang="en-US" dirty="0" err="1"/>
              <a:t>cIRB</a:t>
            </a:r>
            <a:r>
              <a:rPr lang="en-US" dirty="0"/>
              <a:t> submission</a:t>
            </a:r>
          </a:p>
          <a:p>
            <a:pPr lvl="1"/>
            <a:r>
              <a:rPr lang="en-US" dirty="0"/>
              <a:t>When saving the document, please update the version in the file name and specify tracked or clean</a:t>
            </a:r>
          </a:p>
          <a:p>
            <a:pPr lvl="1"/>
            <a:r>
              <a:rPr lang="en-US" dirty="0"/>
              <a:t>Friendly reminder to change the version in the footer of the consent.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3086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/>
              <a:t>Helpful </a:t>
            </a:r>
            <a:r>
              <a:rPr lang="en-US" sz="3600" dirty="0" smtClean="0"/>
              <a:t>Tips </a:t>
            </a:r>
            <a:br>
              <a:rPr lang="en-US" sz="3600" dirty="0" smtClean="0"/>
            </a:br>
            <a:r>
              <a:rPr lang="en-US" sz="3600" dirty="0" smtClean="0"/>
              <a:t>Communication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Email subject line </a:t>
            </a:r>
            <a:r>
              <a:rPr lang="en-US" dirty="0" smtClean="0"/>
              <a:t>(Trial name, Site name, subject)</a:t>
            </a:r>
            <a:endParaRPr lang="en-US" dirty="0"/>
          </a:p>
          <a:p>
            <a:r>
              <a:rPr lang="en-US" dirty="0" smtClean="0"/>
              <a:t>Please </a:t>
            </a:r>
            <a:r>
              <a:rPr lang="en-US" dirty="0"/>
              <a:t>do not combine studies into one email</a:t>
            </a:r>
          </a:p>
          <a:p>
            <a:r>
              <a:rPr lang="en-US" dirty="0"/>
              <a:t>Please do not combine sites into one email</a:t>
            </a:r>
          </a:p>
          <a:p>
            <a:r>
              <a:rPr lang="en-US" dirty="0" smtClean="0"/>
              <a:t>Feel free to follow up</a:t>
            </a:r>
          </a:p>
          <a:p>
            <a:r>
              <a:rPr lang="en-US" dirty="0" smtClean="0"/>
              <a:t>After site activation communicate with Project Manager for all modifications.</a:t>
            </a:r>
          </a:p>
          <a:p>
            <a:pPr lvl="1"/>
            <a:r>
              <a:rPr lang="en-US" dirty="0" err="1" smtClean="0"/>
              <a:t>DoA</a:t>
            </a:r>
            <a:r>
              <a:rPr lang="en-US" dirty="0" smtClean="0"/>
              <a:t> changes</a:t>
            </a:r>
          </a:p>
          <a:p>
            <a:pPr lvl="1"/>
            <a:r>
              <a:rPr lang="en-US" dirty="0" smtClean="0"/>
              <a:t>PI Changes</a:t>
            </a:r>
          </a:p>
          <a:p>
            <a:pPr lvl="1"/>
            <a:r>
              <a:rPr lang="en-US" dirty="0" smtClean="0"/>
              <a:t>Adding locations or language to an approved ICD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8518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/>
              <a:t>Helpful </a:t>
            </a:r>
            <a:r>
              <a:rPr lang="en-US" sz="3600" dirty="0" smtClean="0"/>
              <a:t>Tips </a:t>
            </a:r>
            <a:br>
              <a:rPr lang="en-US" sz="3600" dirty="0" smtClean="0"/>
            </a:br>
            <a:r>
              <a:rPr lang="en-US" sz="3600" dirty="0" err="1" smtClean="0"/>
              <a:t>WebDCU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Initial email will be sent </a:t>
            </a:r>
            <a:r>
              <a:rPr lang="en-US" dirty="0"/>
              <a:t>to Primary </a:t>
            </a:r>
            <a:r>
              <a:rPr lang="en-US" dirty="0" smtClean="0"/>
              <a:t>Coordinator (PSC) with login instructions from </a:t>
            </a:r>
            <a:r>
              <a:rPr lang="en-US" dirty="0" err="1" smtClean="0"/>
              <a:t>WebDCU</a:t>
            </a:r>
            <a:endParaRPr lang="en-US" dirty="0" smtClean="0"/>
          </a:p>
          <a:p>
            <a:pPr lvl="1"/>
            <a:r>
              <a:rPr lang="en-US" dirty="0" smtClean="0"/>
              <a:t>PSC can then add additional study team members for access</a:t>
            </a:r>
            <a:endParaRPr lang="en-US" dirty="0"/>
          </a:p>
          <a:p>
            <a:r>
              <a:rPr lang="en-US" dirty="0"/>
              <a:t>Regulatory documents review – </a:t>
            </a:r>
            <a:r>
              <a:rPr lang="en-US" dirty="0" smtClean="0"/>
              <a:t>documents will be reviewed at the time of your readiness call</a:t>
            </a:r>
            <a:endParaRPr lang="en-US" dirty="0"/>
          </a:p>
          <a:p>
            <a:r>
              <a:rPr lang="en-US" dirty="0" err="1"/>
              <a:t>DoA</a:t>
            </a:r>
            <a:r>
              <a:rPr lang="en-US" dirty="0"/>
              <a:t> is no longer needed for </a:t>
            </a:r>
            <a:r>
              <a:rPr lang="en-US" dirty="0" err="1"/>
              <a:t>cIRB</a:t>
            </a:r>
            <a:r>
              <a:rPr lang="en-US" dirty="0"/>
              <a:t> submission </a:t>
            </a:r>
          </a:p>
          <a:p>
            <a:pPr lvl="2"/>
            <a:r>
              <a:rPr lang="en-US" dirty="0"/>
              <a:t>Please still submit </a:t>
            </a:r>
            <a:r>
              <a:rPr lang="en-US" dirty="0" err="1"/>
              <a:t>DoA</a:t>
            </a:r>
            <a:r>
              <a:rPr lang="en-US" dirty="0"/>
              <a:t> asap and upload documents so release to enroll won’t be </a:t>
            </a:r>
            <a:r>
              <a:rPr lang="en-US" dirty="0" smtClean="0"/>
              <a:t>affected</a:t>
            </a:r>
          </a:p>
          <a:p>
            <a:pPr lvl="2"/>
            <a:r>
              <a:rPr lang="en-US" dirty="0" smtClean="0"/>
              <a:t>COI forms will be located under site documents, and only PI and positive disclosures are uploaded</a:t>
            </a:r>
          </a:p>
          <a:p>
            <a:r>
              <a:rPr lang="en-US" dirty="0" smtClean="0"/>
              <a:t>Waive Documents that are not applicable </a:t>
            </a:r>
          </a:p>
          <a:p>
            <a:pPr lvl="1"/>
            <a:r>
              <a:rPr lang="en-US" dirty="0" smtClean="0"/>
              <a:t>Administrative amendment approvals, HIPPA, CA Bill of Rights, translations, recruitment materials etc.</a:t>
            </a:r>
            <a:endParaRPr lang="en-US" dirty="0"/>
          </a:p>
          <a:p>
            <a:r>
              <a:rPr lang="en-US" dirty="0"/>
              <a:t>Remember to look in </a:t>
            </a:r>
            <a:r>
              <a:rPr lang="en-US" dirty="0" err="1"/>
              <a:t>WebDCU</a:t>
            </a:r>
            <a:r>
              <a:rPr lang="en-US" dirty="0"/>
              <a:t> toolbox for study templates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2101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/>
              <a:t>Helpful Tips	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Consent Forms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Site name and associated locations</a:t>
            </a:r>
          </a:p>
          <a:p>
            <a:pPr lvl="1"/>
            <a:r>
              <a:rPr lang="en-US" dirty="0"/>
              <a:t>Primary Research location and any other location where study activities will be taking place need to be listed on the </a:t>
            </a:r>
            <a:r>
              <a:rPr lang="en-US" dirty="0" smtClean="0"/>
              <a:t>Local Site Context Form and </a:t>
            </a:r>
            <a:r>
              <a:rPr lang="en-US" dirty="0"/>
              <a:t>the ICD(s</a:t>
            </a:r>
            <a:r>
              <a:rPr lang="en-US" dirty="0" smtClean="0"/>
              <a:t>)</a:t>
            </a:r>
          </a:p>
          <a:p>
            <a:r>
              <a:rPr lang="en-US" dirty="0" smtClean="0"/>
              <a:t>Please reference the General ICD instructions</a:t>
            </a:r>
          </a:p>
          <a:p>
            <a:r>
              <a:rPr lang="en-US" dirty="0" smtClean="0"/>
              <a:t>Managing Tracked Changes</a:t>
            </a:r>
          </a:p>
          <a:p>
            <a:pPr lvl="1"/>
            <a:r>
              <a:rPr lang="en-US" dirty="0" smtClean="0"/>
              <a:t>Use the Word tracking feature. Do not highlight text</a:t>
            </a:r>
          </a:p>
          <a:p>
            <a:pPr lvl="1"/>
            <a:r>
              <a:rPr lang="en-US" dirty="0" smtClean="0"/>
              <a:t>Always use the most recent word version of your site specific ICD</a:t>
            </a:r>
          </a:p>
          <a:p>
            <a:r>
              <a:rPr lang="en-US" dirty="0" smtClean="0"/>
              <a:t>Creating a clean consent for CIRB submission</a:t>
            </a:r>
          </a:p>
          <a:p>
            <a:pPr lvl="1"/>
            <a:r>
              <a:rPr lang="en-US" dirty="0" smtClean="0"/>
              <a:t>Correct any minor spacing issues</a:t>
            </a:r>
          </a:p>
          <a:p>
            <a:pPr lvl="1"/>
            <a:r>
              <a:rPr lang="en-US" dirty="0" smtClean="0"/>
              <a:t>Correct font color and size</a:t>
            </a:r>
          </a:p>
          <a:p>
            <a:pPr marL="457207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8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Updates</a:t>
            </a:r>
            <a:br>
              <a:rPr lang="en-US" dirty="0"/>
            </a:br>
            <a:r>
              <a:rPr lang="en-US" dirty="0"/>
              <a:t>CREST-2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850532" y="3352800"/>
            <a:ext cx="6620968" cy="2362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Study Project Manager</a:t>
            </a:r>
            <a:r>
              <a:rPr lang="en-US" dirty="0" smtClean="0"/>
              <a:t>:	Kassondra Guzman, BS</a:t>
            </a:r>
          </a:p>
          <a:p>
            <a:endParaRPr lang="en-US" dirty="0" smtClean="0"/>
          </a:p>
          <a:p>
            <a:r>
              <a:rPr lang="en-US" dirty="0" smtClean="0"/>
              <a:t>Study Investigators:		Tom </a:t>
            </a:r>
            <a:r>
              <a:rPr lang="en-US" dirty="0" err="1" smtClean="0"/>
              <a:t>Brott</a:t>
            </a:r>
            <a:r>
              <a:rPr lang="en-US" dirty="0" smtClean="0"/>
              <a:t>, MD</a:t>
            </a:r>
          </a:p>
          <a:p>
            <a:r>
              <a:rPr lang="en-US" dirty="0"/>
              <a:t>	</a:t>
            </a:r>
            <a:r>
              <a:rPr lang="en-US" dirty="0" smtClean="0"/>
              <a:t>					James </a:t>
            </a:r>
            <a:r>
              <a:rPr lang="en-US" dirty="0" err="1" smtClean="0"/>
              <a:t>Meschia</a:t>
            </a:r>
            <a:r>
              <a:rPr lang="en-US" dirty="0" smtClean="0"/>
              <a:t>, MD</a:t>
            </a:r>
          </a:p>
          <a:p>
            <a:endParaRPr lang="en-US" dirty="0"/>
          </a:p>
          <a:p>
            <a:r>
              <a:rPr lang="en-US" dirty="0" smtClean="0"/>
              <a:t>Data Managers:			University of Alabama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228600"/>
            <a:ext cx="626077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412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CREST 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2925"/>
            <a:ext cx="6929754" cy="419548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CREST H PI’S:		</a:t>
            </a:r>
            <a:r>
              <a:rPr lang="en-US" sz="1800" dirty="0" smtClean="0"/>
              <a:t>Randolph Marshall, MD</a:t>
            </a:r>
          </a:p>
          <a:p>
            <a:pPr marL="2286038" lvl="5" indent="0">
              <a:buNone/>
            </a:pPr>
            <a:r>
              <a:rPr lang="en-US" sz="1800" dirty="0" smtClean="0"/>
              <a:t>Ron Lazar, PhD</a:t>
            </a:r>
          </a:p>
          <a:p>
            <a:pPr marL="2286038" lvl="5" indent="0">
              <a:buNone/>
            </a:pPr>
            <a:r>
              <a:rPr lang="en-US" sz="1800" dirty="0" smtClean="0"/>
              <a:t>David Liebeskind, MD</a:t>
            </a:r>
          </a:p>
          <a:p>
            <a:pPr marL="2286038" lvl="5" indent="0">
              <a:buNone/>
            </a:pPr>
            <a:r>
              <a:rPr lang="en-US" sz="1800" dirty="0" smtClean="0"/>
              <a:t>E. </a:t>
            </a:r>
            <a:r>
              <a:rPr lang="en-US" sz="1800" smtClean="0"/>
              <a:t>Sander </a:t>
            </a:r>
            <a:r>
              <a:rPr lang="en-US" sz="1800" smtClean="0"/>
              <a:t>Connolly</a:t>
            </a:r>
            <a:r>
              <a:rPr lang="en-US" sz="1800" dirty="0" smtClean="0"/>
              <a:t>, MD</a:t>
            </a:r>
          </a:p>
          <a:p>
            <a:pPr marL="2286038" lvl="5" indent="0">
              <a:buNone/>
            </a:pPr>
            <a:endParaRPr lang="en-US" sz="1800" dirty="0"/>
          </a:p>
          <a:p>
            <a:pPr marL="0" lvl="5" indent="0">
              <a:buNone/>
            </a:pPr>
            <a:r>
              <a:rPr lang="en-US" sz="1800" dirty="0" smtClean="0"/>
              <a:t>Project Managers:	Jaya </a:t>
            </a:r>
            <a:r>
              <a:rPr lang="en-US" sz="1800" dirty="0" err="1" smtClean="0"/>
              <a:t>Vijayan</a:t>
            </a:r>
            <a:r>
              <a:rPr lang="en-US" sz="1800" dirty="0" smtClean="0"/>
              <a:t>, CCRC – Mayo Clinic</a:t>
            </a:r>
          </a:p>
          <a:p>
            <a:pPr marL="0" lvl="5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			Kevin </a:t>
            </a:r>
            <a:r>
              <a:rPr lang="en-US" sz="1800" dirty="0" err="1" smtClean="0"/>
              <a:t>Slane</a:t>
            </a:r>
            <a:r>
              <a:rPr lang="en-US" sz="1800" dirty="0" smtClean="0"/>
              <a:t> – Columbia University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285698"/>
            <a:ext cx="1554615" cy="45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754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Project Updates</a:t>
            </a:r>
            <a:br>
              <a:rPr lang="en-US" dirty="0" smtClean="0"/>
            </a:br>
            <a:r>
              <a:rPr lang="en-US" dirty="0" smtClean="0"/>
              <a:t>ARCADIA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7630500" cy="419548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Study Project Managers:	Rebeca Aragon Garcia, BS</a:t>
            </a:r>
          </a:p>
          <a:p>
            <a:pPr marL="3200400" lvl="8" indent="0">
              <a:buNone/>
            </a:pPr>
            <a:r>
              <a:rPr lang="en-US" sz="1800" dirty="0" smtClean="0"/>
              <a:t>Pam Plummer, MSN, RN, CCRC</a:t>
            </a:r>
          </a:p>
          <a:p>
            <a:pPr marL="0" lvl="8" indent="0">
              <a:buNone/>
            </a:pPr>
            <a:endParaRPr lang="en-US" sz="1800" dirty="0" smtClean="0"/>
          </a:p>
          <a:p>
            <a:pPr marL="0" lvl="8" indent="0">
              <a:buNone/>
            </a:pPr>
            <a:r>
              <a:rPr lang="en-US" sz="1800" dirty="0" smtClean="0"/>
              <a:t>Study Investigators:			Mitch Elkind, MD</a:t>
            </a:r>
          </a:p>
          <a:p>
            <a:pPr marL="0" lvl="8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					Hooman Kamel, MD</a:t>
            </a:r>
          </a:p>
          <a:p>
            <a:pPr marL="0" lvl="8" indent="0">
              <a:buNone/>
            </a:pPr>
            <a:endParaRPr lang="en-US" sz="1800" dirty="0"/>
          </a:p>
          <a:p>
            <a:pPr marL="0" lvl="8" indent="0">
              <a:buNone/>
            </a:pPr>
            <a:r>
              <a:rPr lang="en-US" sz="1800" dirty="0" smtClean="0"/>
              <a:t>Data Managers:				Faria Khattak, MPH</a:t>
            </a:r>
          </a:p>
          <a:p>
            <a:pPr marL="0" lvl="8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					Patty Hutto</a:t>
            </a:r>
          </a:p>
          <a:p>
            <a:pPr marL="0" lvl="8" indent="0">
              <a:buNone/>
            </a:pPr>
            <a:endParaRPr lang="en-US" sz="1800" dirty="0"/>
          </a:p>
          <a:p>
            <a:pPr marL="0" lvl="8" indent="0">
              <a:buNone/>
            </a:pPr>
            <a:r>
              <a:rPr lang="en-US" sz="1800" dirty="0" smtClean="0"/>
              <a:t>Site Managing Monitor:		Aaron </a:t>
            </a:r>
            <a:r>
              <a:rPr lang="en-US" sz="1800" dirty="0" err="1" smtClean="0"/>
              <a:t>Perlmutter</a:t>
            </a:r>
            <a:endParaRPr lang="en-US" sz="1800" dirty="0" smtClean="0"/>
          </a:p>
          <a:p>
            <a:pPr marL="0" lvl="8" indent="0">
              <a:buNone/>
            </a:pPr>
            <a:endParaRPr lang="en-US" sz="1800" dirty="0"/>
          </a:p>
          <a:p>
            <a:pPr marL="0" lvl="8" indent="0">
              <a:buNone/>
            </a:pPr>
            <a:endParaRPr lang="en-US" sz="1800" dirty="0" smtClean="0"/>
          </a:p>
          <a:p>
            <a:pPr lvl="8"/>
            <a:endParaRPr lang="en-US" dirty="0"/>
          </a:p>
          <a:p>
            <a:pPr lvl="8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1" y="304800"/>
            <a:ext cx="609600" cy="609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739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213" y="304800"/>
            <a:ext cx="6620968" cy="838200"/>
          </a:xfrm>
        </p:spPr>
        <p:txBody>
          <a:bodyPr/>
          <a:lstStyle/>
          <a:p>
            <a:pPr algn="ctr"/>
            <a:r>
              <a:rPr lang="en-US" sz="4200" dirty="0"/>
              <a:t>ARCADIA-CSI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228600" y="1180680"/>
            <a:ext cx="8229600" cy="5982119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sz="1900" dirty="0" smtClean="0"/>
          </a:p>
          <a:p>
            <a:r>
              <a:rPr lang="en-US" sz="1900" dirty="0" smtClean="0"/>
              <a:t>ARCADIA-CSI PI’s:</a:t>
            </a:r>
            <a:r>
              <a:rPr lang="en-US" dirty="0" smtClean="0"/>
              <a:t>	</a:t>
            </a:r>
            <a:r>
              <a:rPr lang="en-US" sz="1900" dirty="0" smtClean="0"/>
              <a:t>Maarten </a:t>
            </a:r>
            <a:r>
              <a:rPr lang="en-US" sz="1900" dirty="0" err="1" smtClean="0"/>
              <a:t>Lansberg</a:t>
            </a:r>
            <a:r>
              <a:rPr lang="en-US" sz="1900" dirty="0" smtClean="0"/>
              <a:t>, MD, PhD</a:t>
            </a:r>
          </a:p>
          <a:p>
            <a:r>
              <a:rPr lang="en-US" dirty="0"/>
              <a:t>	</a:t>
            </a:r>
            <a:r>
              <a:rPr lang="en-US" dirty="0" smtClean="0"/>
              <a:t>				</a:t>
            </a:r>
            <a:r>
              <a:rPr lang="en-US" sz="1900" dirty="0" smtClean="0"/>
              <a:t>Ron Lazar, PhD</a:t>
            </a:r>
          </a:p>
          <a:p>
            <a:r>
              <a:rPr lang="en-US" dirty="0" smtClean="0"/>
              <a:t>					</a:t>
            </a:r>
            <a:r>
              <a:rPr lang="en-US" sz="1900" dirty="0" smtClean="0"/>
              <a:t>George Howard, PhD</a:t>
            </a:r>
          </a:p>
          <a:p>
            <a:r>
              <a:rPr lang="en-US" dirty="0"/>
              <a:t>	</a:t>
            </a:r>
            <a:r>
              <a:rPr lang="en-US" dirty="0" smtClean="0"/>
              <a:t>				</a:t>
            </a:r>
            <a:r>
              <a:rPr lang="en-US" sz="1900" dirty="0" smtClean="0"/>
              <a:t>Kevin Sheth, MD</a:t>
            </a:r>
          </a:p>
          <a:p>
            <a:r>
              <a:rPr lang="en-US" dirty="0"/>
              <a:t>	</a:t>
            </a:r>
            <a:r>
              <a:rPr lang="en-US" dirty="0" smtClean="0"/>
              <a:t>				</a:t>
            </a:r>
            <a:r>
              <a:rPr lang="en-US" sz="1900" dirty="0" smtClean="0"/>
              <a:t>David </a:t>
            </a:r>
            <a:r>
              <a:rPr lang="en-US" sz="1900" dirty="0" err="1" smtClean="0"/>
              <a:t>Tirschwell</a:t>
            </a:r>
            <a:r>
              <a:rPr lang="en-US" sz="1900" dirty="0" smtClean="0"/>
              <a:t>, MD</a:t>
            </a:r>
          </a:p>
          <a:p>
            <a:r>
              <a:rPr lang="en-US" dirty="0"/>
              <a:t>	</a:t>
            </a:r>
            <a:r>
              <a:rPr lang="en-US" dirty="0" smtClean="0"/>
              <a:t>				</a:t>
            </a:r>
            <a:r>
              <a:rPr lang="en-US" sz="1900" dirty="0" smtClean="0"/>
              <a:t>Max </a:t>
            </a:r>
            <a:r>
              <a:rPr lang="en-US" sz="1900" dirty="0" err="1" smtClean="0"/>
              <a:t>Wintermark</a:t>
            </a:r>
            <a:r>
              <a:rPr lang="en-US" sz="1900" dirty="0" smtClean="0"/>
              <a:t>, MD</a:t>
            </a:r>
          </a:p>
          <a:p>
            <a:endParaRPr lang="en-US" dirty="0" smtClean="0"/>
          </a:p>
          <a:p>
            <a:r>
              <a:rPr lang="en-US" sz="1900" dirty="0" smtClean="0"/>
              <a:t>Project Managers:	Stephanie Kemp</a:t>
            </a:r>
          </a:p>
          <a:p>
            <a:r>
              <a:rPr lang="en-US" sz="1900" dirty="0"/>
              <a:t>	</a:t>
            </a:r>
            <a:r>
              <a:rPr lang="en-US" sz="1900" dirty="0" smtClean="0"/>
              <a:t>				Tashia Harris, MS</a:t>
            </a:r>
          </a:p>
          <a:p>
            <a:endParaRPr lang="en-US" dirty="0"/>
          </a:p>
          <a:p>
            <a:r>
              <a:rPr lang="en-US" sz="1900" dirty="0" smtClean="0"/>
              <a:t>Data Managers:		</a:t>
            </a:r>
            <a:r>
              <a:rPr lang="en-US" sz="1900" dirty="0"/>
              <a:t>Christy </a:t>
            </a:r>
            <a:r>
              <a:rPr lang="en-US" sz="1900" dirty="0" err="1"/>
              <a:t>Cassarly</a:t>
            </a:r>
            <a:r>
              <a:rPr lang="en-US" sz="1900" dirty="0"/>
              <a:t>, </a:t>
            </a:r>
            <a:r>
              <a:rPr lang="en-US" sz="1900" dirty="0" smtClean="0"/>
              <a:t>PhD</a:t>
            </a:r>
          </a:p>
          <a:p>
            <a:r>
              <a:rPr lang="en-US" sz="1900" dirty="0"/>
              <a:t>	</a:t>
            </a:r>
            <a:r>
              <a:rPr lang="en-US" sz="1900" dirty="0" smtClean="0"/>
              <a:t>				Faria Khattak, MPH</a:t>
            </a:r>
            <a:endParaRPr lang="en-US" sz="1900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	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7590" y="152400"/>
            <a:ext cx="730610" cy="93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205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00318"/>
            <a:ext cx="4239690" cy="99508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Sleep SMART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9" y="1295400"/>
            <a:ext cx="8543925" cy="54101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Sleep SMART PI’s</a:t>
            </a:r>
            <a:r>
              <a:rPr lang="en-US" dirty="0" smtClean="0"/>
              <a:t>:		Devin Brown, MD, MS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</a:t>
            </a:r>
            <a:r>
              <a:rPr lang="en-US" dirty="0"/>
              <a:t>	Ronald </a:t>
            </a:r>
            <a:r>
              <a:rPr lang="en-US" dirty="0" err="1"/>
              <a:t>Chervin</a:t>
            </a:r>
            <a:r>
              <a:rPr lang="en-US" dirty="0"/>
              <a:t> MD, </a:t>
            </a:r>
            <a:r>
              <a:rPr lang="en-US" dirty="0" smtClean="0"/>
              <a:t>MS</a:t>
            </a:r>
          </a:p>
          <a:p>
            <a:pPr marL="0" indent="0">
              <a:buNone/>
            </a:pPr>
            <a:endParaRPr lang="en-US" sz="900" dirty="0" smtClean="0"/>
          </a:p>
          <a:p>
            <a:pPr marL="0" indent="0">
              <a:buNone/>
            </a:pPr>
            <a:r>
              <a:rPr lang="en-US" dirty="0" smtClean="0"/>
              <a:t>Project Managers:		Kayla </a:t>
            </a:r>
            <a:r>
              <a:rPr lang="en-US" dirty="0" err="1" smtClean="0"/>
              <a:t>Novitski</a:t>
            </a:r>
            <a:r>
              <a:rPr lang="en-US" dirty="0" smtClean="0"/>
              <a:t>, MPH, CCRP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</a:t>
            </a:r>
            <a:r>
              <a:rPr lang="en-US" dirty="0"/>
              <a:t>Joelle </a:t>
            </a:r>
            <a:r>
              <a:rPr lang="en-US" dirty="0" err="1"/>
              <a:t>Sickler</a:t>
            </a:r>
            <a:r>
              <a:rPr lang="en-US" dirty="0" smtClean="0"/>
              <a:t>, MSN, RN, CCRC, CCRA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Data Managers:			Faria Khattak, MPH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Jocelyn Anderson, MPH</a:t>
            </a:r>
          </a:p>
          <a:p>
            <a:pPr marL="0" indent="0">
              <a:buNone/>
            </a:pPr>
            <a:endParaRPr lang="en-US" sz="900" dirty="0" smtClean="0"/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dirty="0" err="1" smtClean="0"/>
              <a:t>FusionHealth</a:t>
            </a:r>
            <a:r>
              <a:rPr lang="en-US" dirty="0" smtClean="0"/>
              <a:t> Clinical Operations Director:  </a:t>
            </a:r>
            <a:r>
              <a:rPr lang="en-US" dirty="0" err="1" smtClean="0"/>
              <a:t>Helgi</a:t>
            </a:r>
            <a:r>
              <a:rPr lang="en-US" dirty="0" smtClean="0"/>
              <a:t> </a:t>
            </a:r>
            <a:r>
              <a:rPr lang="en-US" dirty="0" err="1" smtClean="0"/>
              <a:t>Helgason</a:t>
            </a:r>
            <a:r>
              <a:rPr lang="en-US" dirty="0" smtClean="0"/>
              <a:t>, MS</a:t>
            </a:r>
          </a:p>
          <a:p>
            <a:pPr marL="0" indent="0">
              <a:buNone/>
            </a:pPr>
            <a:endParaRPr lang="en-US" sz="900" dirty="0" smtClean="0"/>
          </a:p>
          <a:p>
            <a:pPr marL="0" indent="0">
              <a:buNone/>
            </a:pPr>
            <a:r>
              <a:rPr lang="en-US" dirty="0" err="1" smtClean="0"/>
              <a:t>FusionHealth</a:t>
            </a:r>
            <a:r>
              <a:rPr lang="en-US" dirty="0" smtClean="0"/>
              <a:t> Contracts Help:		Diane Sparks, RN, BS</a:t>
            </a:r>
            <a:r>
              <a:rPr lang="en-US" dirty="0"/>
              <a:t>	</a:t>
            </a:r>
            <a:r>
              <a:rPr lang="en-US" dirty="0" smtClean="0"/>
              <a:t>											       Wren Hanson, MBA</a:t>
            </a:r>
            <a:endParaRPr lang="en-US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dirty="0" smtClean="0"/>
              <a:t>Regulatory Specialists:			Jennifer Golan, MS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							Emily Stinson, MS 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Capture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52718"/>
            <a:ext cx="1533525" cy="333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2525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MOST Project Updates 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991600" cy="5410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Study Investigators:</a:t>
            </a: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Opeolu</a:t>
            </a:r>
            <a:r>
              <a:rPr lang="en-US" dirty="0" smtClean="0"/>
              <a:t> </a:t>
            </a:r>
            <a:r>
              <a:rPr lang="en-US" dirty="0" err="1" smtClean="0"/>
              <a:t>Adeoye</a:t>
            </a:r>
            <a:r>
              <a:rPr lang="en-US" dirty="0" smtClean="0"/>
              <a:t>, MD, MS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Andrew </a:t>
            </a:r>
            <a:r>
              <a:rPr lang="en-US" dirty="0" err="1" smtClean="0"/>
              <a:t>Barreto</a:t>
            </a:r>
            <a:r>
              <a:rPr lang="en-US" dirty="0" smtClean="0"/>
              <a:t>, MD, MS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Jim </a:t>
            </a:r>
            <a:r>
              <a:rPr lang="en-US" dirty="0" err="1" smtClean="0"/>
              <a:t>Grotta</a:t>
            </a:r>
            <a:r>
              <a:rPr lang="en-US" dirty="0" smtClean="0"/>
              <a:t>, MD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Joe </a:t>
            </a:r>
            <a:r>
              <a:rPr lang="en-US" dirty="0" err="1" smtClean="0"/>
              <a:t>Brodericke</a:t>
            </a:r>
            <a:r>
              <a:rPr lang="en-US" dirty="0" smtClean="0"/>
              <a:t>, MD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Colin Derdeyn, MD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dirty="0" smtClean="0"/>
              <a:t>Prime Project Manager:		Iris Deeds, BS, CCRP</a:t>
            </a:r>
          </a:p>
          <a:p>
            <a:pPr marL="0" indent="0">
              <a:buNone/>
            </a:pPr>
            <a:r>
              <a:rPr lang="en-US" dirty="0" smtClean="0"/>
              <a:t>NCC Project Manager:		Dana R. Acklin Winfrey, BA</a:t>
            </a:r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dirty="0" smtClean="0"/>
              <a:t>Data Managers:				Holly Pierce, MS	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						Jocelyn Anderson, MPH</a:t>
            </a:r>
          </a:p>
          <a:p>
            <a:pPr marL="0" indent="0">
              <a:buNone/>
            </a:pPr>
            <a:r>
              <a:rPr lang="en-US" dirty="0" smtClean="0"/>
              <a:t>Monitoring Manager:		Srikala Appana, MPH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sz="2400" dirty="0" smtClean="0"/>
          </a:p>
          <a:p>
            <a:pPr lvl="2"/>
            <a:endParaRPr lang="en-US" dirty="0" smtClean="0"/>
          </a:p>
          <a:p>
            <a:endParaRPr lang="en-US" dirty="0"/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553" y="265510"/>
            <a:ext cx="1250156" cy="534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466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580753"/>
            <a:ext cx="6620968" cy="1981200"/>
          </a:xfrm>
        </p:spPr>
        <p:txBody>
          <a:bodyPr/>
          <a:lstStyle/>
          <a:p>
            <a:pPr algn="ctr"/>
            <a:r>
              <a:rPr lang="en-US" dirty="0" smtClean="0"/>
              <a:t>Project Updates</a:t>
            </a:r>
            <a:br>
              <a:rPr lang="en-US" dirty="0" smtClean="0"/>
            </a:br>
            <a:r>
              <a:rPr lang="en-US" dirty="0" smtClean="0"/>
              <a:t>TRANSPORT2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304800" y="2209800"/>
            <a:ext cx="8229600" cy="4017205"/>
          </a:xfrm>
        </p:spPr>
        <p:txBody>
          <a:bodyPr>
            <a:noAutofit/>
          </a:bodyPr>
          <a:lstStyle/>
          <a:p>
            <a:r>
              <a:rPr lang="en-US" sz="2000" dirty="0" smtClean="0"/>
              <a:t>Study Project Managers:	Kristina </a:t>
            </a:r>
            <a:r>
              <a:rPr lang="en-US" sz="2000" dirty="0" err="1" smtClean="0"/>
              <a:t>Balderson</a:t>
            </a:r>
            <a:r>
              <a:rPr lang="en-US" sz="2000" dirty="0" smtClean="0"/>
              <a:t>, MHA, CCRC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					Jamey </a:t>
            </a:r>
            <a:r>
              <a:rPr lang="en-US" sz="2000" dirty="0" err="1" smtClean="0"/>
              <a:t>Frasure</a:t>
            </a:r>
            <a:r>
              <a:rPr lang="en-US" sz="2000" dirty="0" smtClean="0"/>
              <a:t>, PhD, RN</a:t>
            </a:r>
          </a:p>
          <a:p>
            <a:endParaRPr lang="en-US" sz="2000" dirty="0"/>
          </a:p>
          <a:p>
            <a:r>
              <a:rPr lang="en-US" sz="2000" dirty="0" smtClean="0"/>
              <a:t>Study Investigators:			 Wayne Feng, MD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					Gottfried </a:t>
            </a:r>
            <a:r>
              <a:rPr lang="en-US" sz="2000" dirty="0" err="1" smtClean="0"/>
              <a:t>Schlaug</a:t>
            </a:r>
            <a:r>
              <a:rPr lang="en-US" sz="2000" dirty="0" smtClean="0"/>
              <a:t>, MD</a:t>
            </a:r>
          </a:p>
          <a:p>
            <a:endParaRPr lang="en-US" sz="2000" dirty="0"/>
          </a:p>
          <a:p>
            <a:r>
              <a:rPr lang="en-US" sz="2000" dirty="0" smtClean="0"/>
              <a:t>Data Manager:				  Patty Hutto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76200"/>
            <a:ext cx="608175" cy="97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9946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4C8895CD98B244811710ACBA41A4FE" ma:contentTypeVersion="4" ma:contentTypeDescription="Create a new document." ma:contentTypeScope="" ma:versionID="9452fbcaa4c57440342afe4fa1a0188d">
  <xsd:schema xmlns:xsd="http://www.w3.org/2001/XMLSchema" xmlns:xs="http://www.w3.org/2001/XMLSchema" xmlns:p="http://schemas.microsoft.com/office/2006/metadata/properties" xmlns:ns3="6b77f7b1-047e-4842-8041-ccc9bad90026" targetNamespace="http://schemas.microsoft.com/office/2006/metadata/properties" ma:root="true" ma:fieldsID="8ba7d08daa894cb99405330a4f370605" ns3:_="">
    <xsd:import namespace="6b77f7b1-047e-4842-8041-ccc9bad9002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77f7b1-047e-4842-8041-ccc9bad900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2684AB5-C88C-4428-B6F7-231BB77AD484}">
  <ds:schemaRefs>
    <ds:schemaRef ds:uri="http://purl.org/dc/elements/1.1/"/>
    <ds:schemaRef ds:uri="http://www.w3.org/XML/1998/namespace"/>
    <ds:schemaRef ds:uri="6b77f7b1-047e-4842-8041-ccc9bad90026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4F85BAA-91F2-47E7-81AE-D87775369D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795ACA-0AD6-400B-BF56-4B1CA73CD4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77f7b1-047e-4842-8041-ccc9bad900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5454</TotalTime>
  <Words>1153</Words>
  <Application>Microsoft Office PowerPoint</Application>
  <PresentationFormat>On-screen Show (4:3)</PresentationFormat>
  <Paragraphs>254</Paragraphs>
  <Slides>25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Century Gothic</vt:lpstr>
      <vt:lpstr>Wingdings 3</vt:lpstr>
      <vt:lpstr>Ion</vt:lpstr>
      <vt:lpstr>Coordinator Webinar and Round Table Discussion</vt:lpstr>
      <vt:lpstr>Coordinator Call Announcements and Reminders</vt:lpstr>
      <vt:lpstr>Project Updates CREST-2</vt:lpstr>
      <vt:lpstr>CREST H</vt:lpstr>
      <vt:lpstr>Project Updates ARCADIA</vt:lpstr>
      <vt:lpstr>ARCADIA-CSI</vt:lpstr>
      <vt:lpstr>Sleep SMART</vt:lpstr>
      <vt:lpstr>MOST Project Updates   </vt:lpstr>
      <vt:lpstr>Project Updates TRANSPORT2</vt:lpstr>
      <vt:lpstr>Perinatal Arterial Stroke:  A Multi-site RCT of Intensive Infant Rehabilitation (I-ACQUIRE)  </vt:lpstr>
      <vt:lpstr>Project Updates ASPIRE</vt:lpstr>
      <vt:lpstr>FAQ:</vt:lpstr>
      <vt:lpstr>Project Updates SATURN</vt:lpstr>
      <vt:lpstr>NINDS Scott Janis, PhD Claudia Moy, PhD Joanna Vivalda, RN</vt:lpstr>
      <vt:lpstr>Data Management Center Updates</vt:lpstr>
      <vt:lpstr>2018 Site Clinical Profile Annual Survey</vt:lpstr>
      <vt:lpstr>CIRB Updates</vt:lpstr>
      <vt:lpstr>Roundtable Discussion</vt:lpstr>
      <vt:lpstr>General Information and Reminders</vt:lpstr>
      <vt:lpstr>COI and DOA Process Change</vt:lpstr>
      <vt:lpstr>Delegation of Authority Process Change</vt:lpstr>
      <vt:lpstr>Informed Consent Amendment Process</vt:lpstr>
      <vt:lpstr>Helpful Tips  Communication</vt:lpstr>
      <vt:lpstr>Helpful Tips  WebDCU</vt:lpstr>
      <vt:lpstr>Helpful Tips  Consent Forms</vt:lpstr>
    </vt:vector>
  </TitlesOfParts>
  <Company>University of Michigan Hospital and Health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Coordinator Webinar Round Table Discussion</dc:title>
  <dc:creator>Goldfarb, Sherry</dc:creator>
  <cp:lastModifiedBy>Sester, Regina (sesterrj)</cp:lastModifiedBy>
  <cp:revision>376</cp:revision>
  <cp:lastPrinted>2019-03-27T16:34:59Z</cp:lastPrinted>
  <dcterms:created xsi:type="dcterms:W3CDTF">2016-10-11T15:38:23Z</dcterms:created>
  <dcterms:modified xsi:type="dcterms:W3CDTF">2019-09-25T17:41:54Z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0x010100314C8895CD98B244811710ACBA41A4FE</vt:lpwstr>
  </property>
</Properties>
</file>