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370" r:id="rId7"/>
    <p:sldId id="380" r:id="rId8"/>
    <p:sldId id="381" r:id="rId9"/>
    <p:sldId id="371" r:id="rId10"/>
    <p:sldId id="368" r:id="rId11"/>
    <p:sldId id="340" r:id="rId12"/>
    <p:sldId id="402" r:id="rId13"/>
    <p:sldId id="391" r:id="rId14"/>
    <p:sldId id="372" r:id="rId15"/>
    <p:sldId id="334" r:id="rId16"/>
    <p:sldId id="384" r:id="rId17"/>
    <p:sldId id="382" r:id="rId18"/>
    <p:sldId id="337" r:id="rId19"/>
    <p:sldId id="269" r:id="rId20"/>
    <p:sldId id="404" r:id="rId21"/>
    <p:sldId id="271" r:id="rId22"/>
    <p:sldId id="405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3" autoAdjust="0"/>
    <p:restoredTop sz="87219" autoAdjust="0"/>
  </p:normalViewPr>
  <p:slideViewPr>
    <p:cSldViewPr>
      <p:cViewPr varScale="1">
        <p:scale>
          <a:sx n="75" d="100"/>
          <a:sy n="75" d="100"/>
        </p:scale>
        <p:origin x="155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8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419B5-1E4B-4EEE-BAB8-E7C5A8ACDCD7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6F164-807C-41BE-A42B-B5971BD63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9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0F0C47-AB35-4DAB-95C6-A92279B3F31A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3AF0056-6AE8-4EEF-8FE3-7467EFE5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8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5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26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9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6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02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8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04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F0056-6AE8-4EEF-8FE3-7467EFE5C1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16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1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51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2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154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10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5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8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525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2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0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8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1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6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6BE6076-36A8-471E-A2A9-2434A71A66B6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9C90F-46FB-4299-B0AB-C6FD08FCE1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08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aurapb2@vt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69868"/>
            <a:ext cx="6620968" cy="3329581"/>
          </a:xfrm>
        </p:spPr>
        <p:txBody>
          <a:bodyPr/>
          <a:lstStyle/>
          <a:p>
            <a:pPr algn="ctr"/>
            <a:r>
              <a:rPr lang="en-US" sz="4800" dirty="0"/>
              <a:t>Coordinator Webinar and Round Table Discussion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5310780"/>
            <a:ext cx="6620968" cy="32801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September 23, 2020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3200" y="1021079"/>
            <a:ext cx="3276600" cy="74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724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ASPIRE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2925"/>
            <a:ext cx="9144000" cy="4652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Study Investigators:    Kevin Sheth, MD</a:t>
            </a:r>
          </a:p>
          <a:p>
            <a:pPr marL="0" indent="0">
              <a:buNone/>
            </a:pPr>
            <a:r>
              <a:rPr lang="en-US" dirty="0"/>
              <a:t>                                     Hooman Kamel, MD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Project Managers:    Catherine </a:t>
            </a:r>
            <a:r>
              <a:rPr lang="en-US" dirty="0" err="1"/>
              <a:t>Viscoli</a:t>
            </a:r>
            <a:r>
              <a:rPr lang="en-US" dirty="0"/>
              <a:t>, PhD</a:t>
            </a:r>
          </a:p>
          <a:p>
            <a:pPr marL="0" indent="0">
              <a:buNone/>
            </a:pPr>
            <a:r>
              <a:rPr lang="en-US" dirty="0"/>
              <a:t>					    Laura Benken, MBA, BS, CCRP</a:t>
            </a:r>
          </a:p>
          <a:p>
            <a:pPr marL="0" indent="0">
              <a:buNone/>
            </a:pPr>
            <a:r>
              <a:rPr lang="en-US" dirty="0"/>
              <a:t>									</a:t>
            </a:r>
          </a:p>
          <a:p>
            <a:pPr marL="0" indent="0">
              <a:buNone/>
            </a:pPr>
            <a:r>
              <a:rPr lang="en-US" dirty="0"/>
              <a:t>Data Managers:   Kyle Hatcher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Site Monitoring Manager:	Aaron Perlmutter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51977"/>
            <a:ext cx="1542292" cy="180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73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580753"/>
            <a:ext cx="6620968" cy="1981200"/>
          </a:xfrm>
        </p:spPr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TRANSPORT2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800" y="2209800"/>
            <a:ext cx="8229600" cy="4017205"/>
          </a:xfrm>
        </p:spPr>
        <p:txBody>
          <a:bodyPr>
            <a:noAutofit/>
          </a:bodyPr>
          <a:lstStyle/>
          <a:p>
            <a:r>
              <a:rPr lang="en-US" sz="2000" dirty="0"/>
              <a:t>Study Investigators:		Wayne Feng, MD</a:t>
            </a:r>
          </a:p>
          <a:p>
            <a:r>
              <a:rPr lang="en-US" sz="2000" dirty="0"/>
              <a:t>							Gottfried Schlaug, MD</a:t>
            </a:r>
          </a:p>
          <a:p>
            <a:endParaRPr lang="en-US" sz="2000" dirty="0"/>
          </a:p>
          <a:p>
            <a:r>
              <a:rPr lang="en-US" sz="2000" dirty="0"/>
              <a:t>Study Project Managers:	 Kristina Balderson, MHA, CCRC</a:t>
            </a:r>
          </a:p>
          <a:p>
            <a:r>
              <a:rPr lang="en-US" sz="2000" dirty="0"/>
              <a:t>							 Max Mays, BS 		</a:t>
            </a:r>
          </a:p>
          <a:p>
            <a:endParaRPr lang="en-US" sz="2000" dirty="0"/>
          </a:p>
          <a:p>
            <a:r>
              <a:rPr lang="en-US" sz="2000" dirty="0"/>
              <a:t>Data Manager/Site Monitoring Manager:   Patty Hutto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76200"/>
            <a:ext cx="608175" cy="97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94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" y="121205"/>
            <a:ext cx="8945217" cy="1034830"/>
          </a:xfrm>
        </p:spPr>
        <p:txBody>
          <a:bodyPr/>
          <a:lstStyle/>
          <a:p>
            <a:pPr algn="ctr"/>
            <a:r>
              <a:rPr lang="en-US" sz="1400" b="1" cap="all" dirty="0">
                <a:solidFill>
                  <a:schemeClr val="tx1"/>
                </a:solidFill>
              </a:rPr>
              <a:t>Perinatal</a:t>
            </a:r>
            <a:r>
              <a:rPr lang="en-US" sz="1400" cap="all" dirty="0">
                <a:solidFill>
                  <a:schemeClr val="tx1"/>
                </a:solidFill>
              </a:rPr>
              <a:t> </a:t>
            </a:r>
            <a:r>
              <a:rPr lang="en-US" sz="1400" b="1" cap="all" dirty="0">
                <a:solidFill>
                  <a:schemeClr val="tx1"/>
                </a:solidFill>
              </a:rPr>
              <a:t>Arterial Stroke: </a:t>
            </a:r>
            <a:br>
              <a:rPr lang="en-US" sz="1400" b="1" cap="all" dirty="0">
                <a:solidFill>
                  <a:schemeClr val="tx1"/>
                </a:solidFill>
              </a:rPr>
            </a:br>
            <a:r>
              <a:rPr lang="en-US" sz="1400" b="1" cap="all" dirty="0">
                <a:solidFill>
                  <a:schemeClr val="tx1"/>
                </a:solidFill>
              </a:rPr>
              <a:t>A Multi-site RCT of Intensive Infant Rehabilitation (I-ACQUIRE)</a:t>
            </a:r>
            <a:br>
              <a:rPr lang="en-US" sz="1400" cap="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400" dirty="0"/>
            </a:b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2930"/>
            <a:ext cx="9144000" cy="530507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b="1" dirty="0">
                <a:solidFill>
                  <a:schemeClr val="tx1"/>
                </a:solidFill>
              </a:rPr>
              <a:t>Investigators</a:t>
            </a:r>
            <a:r>
              <a:rPr lang="en-US" sz="72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Sharon Landesman Ramey, Ph.D. (Lead PI), </a:t>
            </a:r>
            <a:r>
              <a:rPr lang="en-US" sz="7200" dirty="0" err="1">
                <a:solidFill>
                  <a:schemeClr val="tx1"/>
                </a:solidFill>
              </a:rPr>
              <a:t>Fralin</a:t>
            </a:r>
            <a:r>
              <a:rPr lang="en-US" sz="7200" dirty="0">
                <a:solidFill>
                  <a:schemeClr val="tx1"/>
                </a:solidFill>
              </a:rPr>
              <a:t> Biomedical Research Institute, Virginia Tech, Roanoke, VA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Warren Lo, M.D. (Co-PI), Nationwide Children’s Hospital &amp; The Ohio State University, Columbus, OH</a:t>
            </a:r>
          </a:p>
          <a:p>
            <a:pPr marL="457200" lvl="1" indent="0">
              <a:buNone/>
            </a:pPr>
            <a:endParaRPr lang="en-US" sz="7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7200" b="1" dirty="0" err="1">
                <a:solidFill>
                  <a:schemeClr val="tx1"/>
                </a:solidFill>
              </a:rPr>
              <a:t>Fralin</a:t>
            </a:r>
            <a:r>
              <a:rPr lang="en-US" sz="7200" b="1" dirty="0">
                <a:solidFill>
                  <a:schemeClr val="tx1"/>
                </a:solidFill>
              </a:rPr>
              <a:t> Biomedical Research Institute, Virginia Tech, Roanoke, VA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Laura Bateman, Study Coordinator </a:t>
            </a:r>
          </a:p>
          <a:p>
            <a:pPr lvl="2"/>
            <a:r>
              <a:rPr lang="en-US" sz="7200" dirty="0">
                <a:hlinkClick r:id="rId3"/>
              </a:rPr>
              <a:t>laurapb2@vt.edu</a:t>
            </a:r>
            <a:endParaRPr lang="en-US" sz="7200" dirty="0"/>
          </a:p>
          <a:p>
            <a:pPr marL="0" indent="0">
              <a:buNone/>
            </a:pPr>
            <a:r>
              <a:rPr lang="en-US" sz="7200" b="1" dirty="0">
                <a:solidFill>
                  <a:schemeClr val="tx1"/>
                </a:solidFill>
              </a:rPr>
              <a:t>National Coordinating Center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Max Mays– Project Manager</a:t>
            </a:r>
          </a:p>
          <a:p>
            <a:pPr lvl="2"/>
            <a:r>
              <a:rPr lang="en-US" sz="7000" dirty="0"/>
              <a:t>maysmw@ucmail.uc.edu</a:t>
            </a:r>
          </a:p>
          <a:p>
            <a:pPr marL="0" indent="0">
              <a:buNone/>
            </a:pPr>
            <a:r>
              <a:rPr lang="en-US" sz="7200" b="1" dirty="0">
                <a:solidFill>
                  <a:schemeClr val="tx1"/>
                </a:solidFill>
              </a:rPr>
              <a:t>Data Manager/Site Monitoring Manager</a:t>
            </a:r>
          </a:p>
          <a:p>
            <a:pPr lvl="1"/>
            <a:r>
              <a:rPr lang="en-US" sz="7200" dirty="0">
                <a:solidFill>
                  <a:schemeClr val="tx1"/>
                </a:solidFill>
              </a:rPr>
              <a:t>Sara Butler</a:t>
            </a:r>
          </a:p>
          <a:p>
            <a:pPr marL="0" indent="0">
              <a:buNone/>
            </a:pPr>
            <a:endParaRPr lang="en-US" sz="2500" dirty="0">
              <a:solidFill>
                <a:schemeClr val="tx1"/>
              </a:solidFill>
            </a:endParaRP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983" y="133765"/>
            <a:ext cx="1630017" cy="7181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367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FASTEST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995476"/>
            <a:ext cx="8791401" cy="4862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Study Investigator:		Joe Broderick, MD</a:t>
            </a:r>
          </a:p>
          <a:p>
            <a:pPr marL="0" indent="0">
              <a:buNone/>
            </a:pPr>
            <a:r>
              <a:rPr lang="en-US" dirty="0"/>
              <a:t>						James </a:t>
            </a:r>
            <a:r>
              <a:rPr lang="en-US" dirty="0" err="1"/>
              <a:t>Grotta</a:t>
            </a:r>
            <a:r>
              <a:rPr lang="en-US" dirty="0"/>
              <a:t>, MD</a:t>
            </a:r>
          </a:p>
          <a:p>
            <a:pPr marL="0" indent="0">
              <a:buNone/>
            </a:pPr>
            <a:r>
              <a:rPr lang="en-US" dirty="0"/>
              <a:t>						Andrew Naidech, MD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Study Project Managers:	Pooja Khanolkar, MPH</a:t>
            </a:r>
          </a:p>
          <a:p>
            <a:pPr marL="0" indent="0">
              <a:buNone/>
            </a:pPr>
            <a:r>
              <a:rPr lang="en-US" dirty="0"/>
              <a:t>NCC Project Manager:	Julie Denlinger, BSN, RN, CCRC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Managers:				TBN</a:t>
            </a:r>
          </a:p>
          <a:p>
            <a:pPr marL="0" indent="0">
              <a:buNone/>
            </a:pPr>
            <a:r>
              <a:rPr lang="en-US" dirty="0"/>
              <a:t>Site Monitoring Manager:		TBN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945B55-EED0-4F78-B3C3-92DF6EA38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0570" y="304800"/>
            <a:ext cx="1097743" cy="59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85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996" y="4876800"/>
            <a:ext cx="7055380" cy="1400530"/>
          </a:xfrm>
        </p:spPr>
        <p:txBody>
          <a:bodyPr/>
          <a:lstStyle/>
          <a:p>
            <a:pPr algn="ctr"/>
            <a:r>
              <a:rPr lang="en-US" sz="1800" b="1" u="sng" dirty="0"/>
              <a:t>NINDS</a:t>
            </a:r>
            <a:br>
              <a:rPr lang="en-US" sz="1800" b="1" u="sng" dirty="0"/>
            </a:br>
            <a:r>
              <a:rPr lang="en-US" sz="1800" dirty="0"/>
              <a:t>Scott Janis, PhD</a:t>
            </a:r>
            <a:br>
              <a:rPr lang="en-US" sz="1800" dirty="0"/>
            </a:br>
            <a:r>
              <a:rPr lang="en-US" sz="1800" dirty="0"/>
              <a:t>Claudia Moy, PhD</a:t>
            </a:r>
            <a:br>
              <a:rPr lang="en-US" sz="1800" dirty="0"/>
            </a:br>
            <a:r>
              <a:rPr lang="en-US" sz="1800" dirty="0"/>
              <a:t>Joanna </a:t>
            </a:r>
            <a:r>
              <a:rPr lang="en-US" sz="1800" dirty="0" err="1"/>
              <a:t>Vivalda</a:t>
            </a:r>
            <a:r>
              <a:rPr lang="en-US" sz="1800" dirty="0"/>
              <a:t>, 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676400"/>
            <a:ext cx="8915400" cy="3276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u="sng" dirty="0"/>
              <a:t>The National Coordinating Center</a:t>
            </a:r>
          </a:p>
          <a:p>
            <a:pPr marL="0" indent="0" algn="ctr">
              <a:buNone/>
            </a:pPr>
            <a:endParaRPr lang="en-US" sz="1800" b="1" u="sng" dirty="0"/>
          </a:p>
          <a:p>
            <a:pPr marL="4572000" indent="-3254375" defTabSz="8805863">
              <a:buNone/>
            </a:pPr>
            <a:r>
              <a:rPr lang="en-US" sz="1900" dirty="0"/>
              <a:t>Joe Broderick, MPI	Pooja Khatri, MPI</a:t>
            </a:r>
          </a:p>
          <a:p>
            <a:pPr marL="4572000" indent="-3254375" defTabSz="6519863">
              <a:buNone/>
            </a:pPr>
            <a:r>
              <a:rPr lang="en-US" sz="1900" dirty="0"/>
              <a:t>Jamey </a:t>
            </a:r>
            <a:r>
              <a:rPr lang="en-US" sz="1900" dirty="0" err="1"/>
              <a:t>Frasure</a:t>
            </a:r>
            <a:r>
              <a:rPr lang="en-US" sz="1900" dirty="0"/>
              <a:t>, Director	Rose Beckmann, Administration</a:t>
            </a:r>
          </a:p>
          <a:p>
            <a:pPr marL="4518025" indent="-3200400" defTabSz="6519863">
              <a:buNone/>
            </a:pPr>
            <a:r>
              <a:rPr lang="en-US" sz="1900" dirty="0"/>
              <a:t>Emily Stinson, Regulatory	Jennifer Golan, Regulatory</a:t>
            </a:r>
          </a:p>
          <a:p>
            <a:pPr marL="4518025" indent="-3200400" defTabSz="6519863">
              <a:buNone/>
            </a:pPr>
            <a:r>
              <a:rPr lang="en-US" sz="1900" dirty="0"/>
              <a:t>Diane Sparks, Contracts	Wren Hanson, Contracts</a:t>
            </a:r>
          </a:p>
          <a:p>
            <a:pPr marL="4572000" indent="-3254375" defTabSz="6519863">
              <a:buNone/>
              <a:tabLst>
                <a:tab pos="4518025" algn="l"/>
              </a:tabLst>
            </a:pPr>
            <a:r>
              <a:rPr lang="en-US" sz="1900" dirty="0"/>
              <a:t>Jeanne Sester. Ed </a:t>
            </a:r>
            <a:r>
              <a:rPr lang="en-US" sz="1900" dirty="0" err="1"/>
              <a:t>Coord</a:t>
            </a:r>
            <a:r>
              <a:rPr lang="en-US" sz="1900" dirty="0"/>
              <a:t>	Keri Davidson Pinger, Business Mgr.</a:t>
            </a:r>
          </a:p>
          <a:p>
            <a:pPr marL="4572000" indent="-3254375" defTabSz="6519863">
              <a:buNone/>
              <a:tabLst>
                <a:tab pos="4518025" algn="l"/>
              </a:tabLst>
            </a:pPr>
            <a:endParaRPr lang="en-US" sz="1900" dirty="0"/>
          </a:p>
          <a:p>
            <a:pPr marL="4572000" indent="-3254375" defTabSz="6519863">
              <a:buNone/>
              <a:tabLst>
                <a:tab pos="4518025" algn="l"/>
              </a:tabLst>
            </a:pPr>
            <a:r>
              <a:rPr lang="en-US" sz="1800" dirty="0"/>
              <a:t>			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7110" y="6051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/>
              <a:t>NCC/NINDS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05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 Management Center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53248"/>
            <a:ext cx="7386954" cy="492855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/>
              <a:t>WebDCU</a:t>
            </a:r>
            <a:r>
              <a:rPr lang="en-US" sz="2400" dirty="0"/>
              <a:t>™/NDMC Team:</a:t>
            </a:r>
          </a:p>
          <a:p>
            <a:r>
              <a:rPr lang="en-US" dirty="0"/>
              <a:t>Jordan Elm, PhD, MPI						</a:t>
            </a:r>
            <a:endParaRPr lang="en-US" sz="1000" dirty="0"/>
          </a:p>
          <a:p>
            <a:r>
              <a:rPr lang="en-US" dirty="0" err="1"/>
              <a:t>Wenle</a:t>
            </a:r>
            <a:r>
              <a:rPr lang="en-US" dirty="0"/>
              <a:t> Zhao, PhD, MPI</a:t>
            </a:r>
          </a:p>
          <a:p>
            <a:r>
              <a:rPr lang="en-US" dirty="0"/>
              <a:t>Catherine Dillon, MS, CCRP, Associate Director of Trial Operations</a:t>
            </a:r>
          </a:p>
          <a:p>
            <a:r>
              <a:rPr lang="en-US" dirty="0"/>
              <a:t>Jessica Griffin, MHA, CCRP, Trial Operations Manager</a:t>
            </a:r>
          </a:p>
          <a:p>
            <a:r>
              <a:rPr lang="en-US" dirty="0"/>
              <a:t>Logan </a:t>
            </a:r>
            <a:r>
              <a:rPr lang="en-US" dirty="0" err="1"/>
              <a:t>Sirline</a:t>
            </a:r>
            <a:r>
              <a:rPr lang="en-US" dirty="0"/>
              <a:t>, MPH, Project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9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CIRB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03400" cy="4724406"/>
          </a:xfrm>
        </p:spPr>
        <p:txBody>
          <a:bodyPr/>
          <a:lstStyle/>
          <a:p>
            <a:endParaRPr lang="en-US" dirty="0"/>
          </a:p>
          <a:p>
            <a:pPr marL="2057400" indent="0">
              <a:buNone/>
            </a:pPr>
            <a:r>
              <a:rPr lang="en-US" sz="2800" u="sng" dirty="0"/>
              <a:t>CIRB Team Members</a:t>
            </a:r>
            <a:r>
              <a:rPr lang="en-US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1882775" indent="0">
              <a:buNone/>
            </a:pPr>
            <a:r>
              <a:rPr lang="en-US" dirty="0"/>
              <a:t>Michael Linke, PhD, CIP, CIRB Chair</a:t>
            </a:r>
          </a:p>
          <a:p>
            <a:pPr marL="1882775" indent="0">
              <a:buNone/>
            </a:pPr>
            <a:r>
              <a:rPr lang="en-US" dirty="0"/>
              <a:t>Sue Roll, RN, BSN, CIRB Liaison</a:t>
            </a:r>
          </a:p>
          <a:p>
            <a:pPr marL="1882775" indent="0">
              <a:buNone/>
            </a:pPr>
            <a:r>
              <a:rPr lang="en-US" dirty="0"/>
              <a:t>Keeley Hendrix, CIRB Coordinator</a:t>
            </a:r>
          </a:p>
          <a:p>
            <a:pPr marL="1882775" indent="0">
              <a:buNone/>
            </a:pPr>
            <a:r>
              <a:rPr lang="en-US" dirty="0"/>
              <a:t>Jo Ann </a:t>
            </a:r>
            <a:r>
              <a:rPr lang="en-US" dirty="0" err="1"/>
              <a:t>Behrle</a:t>
            </a:r>
            <a:r>
              <a:rPr lang="en-US" dirty="0"/>
              <a:t>, CIRB HPA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23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63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General Information</a:t>
            </a:r>
            <a:br>
              <a:rPr lang="en-US" sz="2800" dirty="0"/>
            </a:br>
            <a:r>
              <a:rPr lang="en-US" sz="2800" dirty="0"/>
              <a:t>and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1"/>
            <a:ext cx="8991600" cy="4800606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Presenters for upcoming Meetings/Coordinators Calls.</a:t>
            </a:r>
          </a:p>
          <a:p>
            <a:r>
              <a:rPr lang="en-US" dirty="0"/>
              <a:t>StrokeNet National Meeting (in-person meeting) TBD 2020.</a:t>
            </a:r>
          </a:p>
          <a:p>
            <a:r>
              <a:rPr lang="en-US" dirty="0"/>
              <a:t>Potential RCC Managers StrokeNet Meeting. TBD</a:t>
            </a:r>
          </a:p>
        </p:txBody>
      </p:sp>
    </p:spTree>
    <p:extLst>
      <p:ext uri="{BB962C8B-B14F-4D97-AF65-F5344CB8AC3E}">
        <p14:creationId xmlns:p14="http://schemas.microsoft.com/office/powerpoint/2010/main" val="2824625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00F4-2271-46BC-AEB3-9EDE180D0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150" y="1875783"/>
            <a:ext cx="6743700" cy="1234440"/>
          </a:xfrm>
        </p:spPr>
        <p:txBody>
          <a:bodyPr>
            <a:normAutofit fontScale="90000"/>
          </a:bodyPr>
          <a:lstStyle/>
          <a:p>
            <a:r>
              <a:rPr lang="en-US" dirty="0"/>
              <a:t>StrokeNet RCC Manager Targeted Survey Results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CA91C-5BB5-4D8B-9DAD-321310A0B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396" y="3378708"/>
            <a:ext cx="5101209" cy="929921"/>
          </a:xfrm>
        </p:spPr>
        <p:txBody>
          <a:bodyPr/>
          <a:lstStyle/>
          <a:p>
            <a:r>
              <a:rPr lang="en-US" dirty="0"/>
              <a:t>Cheryl Grant, MUSC</a:t>
            </a:r>
          </a:p>
          <a:p>
            <a:r>
              <a:rPr lang="en-US" dirty="0"/>
              <a:t>Preethy Feit, MedStar Health</a:t>
            </a:r>
          </a:p>
        </p:txBody>
      </p:sp>
      <p:pic>
        <p:nvPicPr>
          <p:cNvPr id="1026" name="Picture 2" descr="StrokeNet: Update and 5-Year priorities">
            <a:extLst>
              <a:ext uri="{FF2B5EF4-FFF2-40B4-BE49-F238E27FC236}">
                <a16:creationId xmlns:a16="http://schemas.microsoft.com/office/drawing/2014/main" id="{942C19F1-CC65-446C-A5D5-FB4FB790B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4" y="5161360"/>
            <a:ext cx="3500438" cy="73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13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152400"/>
            <a:ext cx="7055380" cy="1700848"/>
          </a:xfrm>
        </p:spPr>
        <p:txBody>
          <a:bodyPr/>
          <a:lstStyle/>
          <a:p>
            <a:pPr algn="ctr"/>
            <a:r>
              <a:rPr lang="en-US" sz="3200" dirty="0"/>
              <a:t>Coordinator Call</a:t>
            </a:r>
            <a:br>
              <a:rPr lang="en-US" sz="3200" dirty="0"/>
            </a:br>
            <a:r>
              <a:rPr lang="en-US" sz="3200" dirty="0"/>
              <a:t>Announcements and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3999"/>
            <a:ext cx="8763000" cy="53340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Next Coordinator Call October 14th, 2020</a:t>
            </a:r>
          </a:p>
          <a:p>
            <a:r>
              <a:rPr lang="en-US" dirty="0"/>
              <a:t>Topic: National StrokeNet Call </a:t>
            </a:r>
          </a:p>
          <a:p>
            <a:r>
              <a:rPr lang="en-US" dirty="0"/>
              <a:t>Today Discussion: Study Updates and Educational Committee Updates.</a:t>
            </a:r>
          </a:p>
          <a:p>
            <a:r>
              <a:rPr lang="en-US" dirty="0"/>
              <a:t>Today’s Roundtable Hosts: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Stephanie M. </a:t>
            </a:r>
            <a:r>
              <a:rPr lang="en-US" dirty="0" err="1"/>
              <a:t>Wilbrand</a:t>
            </a:r>
            <a:r>
              <a:rPr lang="en-US" dirty="0"/>
              <a:t>, PhD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Clinical Research Manager / Grants Administration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Department of Neurological Surgery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University of Wisconsin-Madison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</a:t>
            </a:r>
          </a:p>
          <a:p>
            <a:r>
              <a:rPr lang="en-US" dirty="0"/>
              <a:t>To join Coordinator Webinars: https://nihstrokenet.adobeconnect.com/coordinator/ Please enter as a guest, then add your first and last name or email address. For Audio: Dial-In Number: (877) 621-0220 Passcode 434578.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8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CREST-2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850532" y="3048000"/>
            <a:ext cx="6921868" cy="2667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Study Investigators:		Tom Brott, MD</a:t>
            </a:r>
          </a:p>
          <a:p>
            <a:r>
              <a:rPr lang="en-US" dirty="0"/>
              <a:t>						James Meschia, MD</a:t>
            </a:r>
          </a:p>
          <a:p>
            <a:endParaRPr lang="en-US" dirty="0"/>
          </a:p>
          <a:p>
            <a:r>
              <a:rPr lang="en-US" dirty="0"/>
              <a:t>Study Project Manager:	Kassondra Guzman, BS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Data Managers:			University of Alabama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28600"/>
            <a:ext cx="626077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2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CREST-H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2925"/>
            <a:ext cx="6929754" cy="41954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CREST H PIs:		</a:t>
            </a:r>
            <a:r>
              <a:rPr lang="en-US" sz="1800" dirty="0"/>
              <a:t>Randolph Marshall, MD</a:t>
            </a:r>
          </a:p>
          <a:p>
            <a:pPr marL="2286038" lvl="5" indent="0">
              <a:buNone/>
            </a:pPr>
            <a:r>
              <a:rPr lang="en-US" sz="1800" dirty="0"/>
              <a:t>Ron Lazar, PhD</a:t>
            </a:r>
          </a:p>
          <a:p>
            <a:pPr marL="2286038" lvl="5" indent="0">
              <a:buNone/>
            </a:pPr>
            <a:r>
              <a:rPr lang="en-US" sz="1800" dirty="0"/>
              <a:t>David Liebeskind, MD</a:t>
            </a:r>
          </a:p>
          <a:p>
            <a:pPr marL="2286038" lvl="5" indent="0">
              <a:buNone/>
            </a:pPr>
            <a:r>
              <a:rPr lang="en-US" sz="1800" dirty="0"/>
              <a:t>Sander Connolly’s , MD</a:t>
            </a:r>
          </a:p>
          <a:p>
            <a:pPr marL="2286038" lvl="5" indent="0">
              <a:buNone/>
            </a:pPr>
            <a:endParaRPr lang="en-US" sz="1800" dirty="0"/>
          </a:p>
          <a:p>
            <a:pPr marL="0" lvl="5" indent="0">
              <a:buNone/>
            </a:pPr>
            <a:r>
              <a:rPr lang="en-US" sz="1800" dirty="0"/>
              <a:t>Project Managers:	Jaya </a:t>
            </a:r>
            <a:r>
              <a:rPr lang="en-US" sz="1800" dirty="0" err="1"/>
              <a:t>Vijayan</a:t>
            </a:r>
            <a:r>
              <a:rPr lang="en-US" sz="1800" dirty="0"/>
              <a:t>, CCRC – Mayo Clinic</a:t>
            </a:r>
          </a:p>
          <a:p>
            <a:pPr marL="0" lvl="5" indent="0">
              <a:buNone/>
            </a:pPr>
            <a:r>
              <a:rPr lang="en-US" sz="1800" dirty="0"/>
              <a:t>					Kevin </a:t>
            </a:r>
            <a:r>
              <a:rPr lang="en-US" sz="1800" dirty="0" err="1"/>
              <a:t>Slane</a:t>
            </a:r>
            <a:r>
              <a:rPr lang="en-US" sz="1800" dirty="0"/>
              <a:t> – Columbia University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0" y="285698"/>
            <a:ext cx="155461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Project Updates</a:t>
            </a:r>
            <a:br>
              <a:rPr lang="en-US" dirty="0"/>
            </a:br>
            <a:r>
              <a:rPr lang="en-US" dirty="0"/>
              <a:t>ARCADIA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630500" cy="4195481"/>
          </a:xfrm>
        </p:spPr>
        <p:txBody>
          <a:bodyPr>
            <a:normAutofit/>
          </a:bodyPr>
          <a:lstStyle/>
          <a:p>
            <a:pPr marL="0" lvl="8" indent="0">
              <a:buNone/>
            </a:pPr>
            <a:r>
              <a:rPr lang="en-US" sz="1800" dirty="0"/>
              <a:t>Study Investigators:			Mitch Elkind, MD</a:t>
            </a:r>
          </a:p>
          <a:p>
            <a:pPr marL="0" lvl="8" indent="0">
              <a:buNone/>
            </a:pPr>
            <a:r>
              <a:rPr lang="en-US" sz="1800" dirty="0"/>
              <a:t>							Hooman Kamel, MD</a:t>
            </a:r>
          </a:p>
          <a:p>
            <a:pPr marL="0" lvl="8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Study Project Managers:	Rebeca Aragon Garcia, BS</a:t>
            </a:r>
          </a:p>
          <a:p>
            <a:pPr marL="3200400" lvl="8" indent="0">
              <a:buNone/>
            </a:pPr>
            <a:r>
              <a:rPr lang="en-US" sz="1800" dirty="0"/>
              <a:t>Pam Plummer, MSN, RN, CCRC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r>
              <a:rPr lang="en-US" sz="1800" dirty="0"/>
              <a:t>Data Managers:				Faria Khattak, MPH</a:t>
            </a:r>
          </a:p>
          <a:p>
            <a:pPr marL="0" lvl="8" indent="0">
              <a:buNone/>
            </a:pPr>
            <a:r>
              <a:rPr lang="en-US" sz="1800" dirty="0"/>
              <a:t>							Patty Hutto</a:t>
            </a:r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r>
              <a:rPr lang="en-US" sz="1800" dirty="0"/>
              <a:t>Site Monitoring Manager:	Aaron </a:t>
            </a:r>
            <a:r>
              <a:rPr lang="en-US" sz="1800" dirty="0" err="1"/>
              <a:t>Perlmutter</a:t>
            </a:r>
            <a:endParaRPr lang="en-US" sz="1800" dirty="0"/>
          </a:p>
          <a:p>
            <a:pPr marL="0" lvl="8" indent="0">
              <a:buNone/>
            </a:pPr>
            <a:endParaRPr lang="en-US" sz="1800" dirty="0"/>
          </a:p>
          <a:p>
            <a:pPr marL="0" lvl="8" indent="0">
              <a:buNone/>
            </a:pPr>
            <a:endParaRPr lang="en-US" sz="1800" dirty="0"/>
          </a:p>
          <a:p>
            <a:pPr lvl="8"/>
            <a:endParaRPr lang="en-US" dirty="0"/>
          </a:p>
          <a:p>
            <a:pPr lvl="8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1" y="304800"/>
            <a:ext cx="609600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3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213" y="304800"/>
            <a:ext cx="6620968" cy="838200"/>
          </a:xfrm>
        </p:spPr>
        <p:txBody>
          <a:bodyPr/>
          <a:lstStyle/>
          <a:p>
            <a:pPr algn="ctr"/>
            <a:r>
              <a:rPr lang="en-US" sz="4200" dirty="0"/>
              <a:t>ARCADIA-CSI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28600" y="1180680"/>
            <a:ext cx="8229600" cy="5982119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sz="1900" dirty="0"/>
          </a:p>
          <a:p>
            <a:r>
              <a:rPr lang="en-US" sz="1900" dirty="0"/>
              <a:t>ARCADIA-CSI PIs:</a:t>
            </a:r>
            <a:r>
              <a:rPr lang="en-US" dirty="0"/>
              <a:t>	</a:t>
            </a:r>
            <a:r>
              <a:rPr lang="en-US" sz="1900" dirty="0"/>
              <a:t>Maarten Lansberg, MD, PhD</a:t>
            </a:r>
          </a:p>
          <a:p>
            <a:r>
              <a:rPr lang="en-US" dirty="0"/>
              <a:t>					</a:t>
            </a:r>
            <a:r>
              <a:rPr lang="en-US" sz="1900" dirty="0"/>
              <a:t>Ron Lazar, PhD</a:t>
            </a:r>
          </a:p>
          <a:p>
            <a:r>
              <a:rPr lang="en-US" dirty="0"/>
              <a:t>					</a:t>
            </a:r>
            <a:r>
              <a:rPr lang="en-US" sz="1900" dirty="0"/>
              <a:t>George Howard, PhD</a:t>
            </a:r>
          </a:p>
          <a:p>
            <a:r>
              <a:rPr lang="en-US" dirty="0"/>
              <a:t>					</a:t>
            </a:r>
            <a:r>
              <a:rPr lang="en-US" sz="1900" dirty="0"/>
              <a:t>Kevin Sheth, MD</a:t>
            </a:r>
          </a:p>
          <a:p>
            <a:r>
              <a:rPr lang="en-US" dirty="0"/>
              <a:t>					</a:t>
            </a:r>
            <a:r>
              <a:rPr lang="en-US" sz="1900" dirty="0"/>
              <a:t>David </a:t>
            </a:r>
            <a:r>
              <a:rPr lang="en-US" sz="1900" dirty="0" err="1"/>
              <a:t>Tirschwell</a:t>
            </a:r>
            <a:r>
              <a:rPr lang="en-US" sz="1900" dirty="0"/>
              <a:t>, MD</a:t>
            </a:r>
          </a:p>
          <a:p>
            <a:r>
              <a:rPr lang="en-US" dirty="0"/>
              <a:t>					</a:t>
            </a:r>
            <a:r>
              <a:rPr lang="en-US" sz="1900" dirty="0"/>
              <a:t>Max </a:t>
            </a:r>
            <a:r>
              <a:rPr lang="en-US" sz="1900" dirty="0" err="1"/>
              <a:t>Wintermark</a:t>
            </a:r>
            <a:r>
              <a:rPr lang="en-US" sz="1900" dirty="0"/>
              <a:t>, MD</a:t>
            </a:r>
          </a:p>
          <a:p>
            <a:endParaRPr lang="en-US" dirty="0"/>
          </a:p>
          <a:p>
            <a:r>
              <a:rPr lang="en-US" sz="1900" dirty="0"/>
              <a:t>Project Managers:	        Stephanie Kemp</a:t>
            </a:r>
          </a:p>
          <a:p>
            <a:r>
              <a:rPr lang="en-US" sz="1900" dirty="0"/>
              <a:t>					Tashia Harris, MS</a:t>
            </a:r>
          </a:p>
          <a:p>
            <a:endParaRPr lang="en-US" dirty="0"/>
          </a:p>
          <a:p>
            <a:r>
              <a:rPr lang="en-US" sz="1900" dirty="0"/>
              <a:t>Data Managers:		Faria Khattak, MPH</a:t>
            </a:r>
          </a:p>
          <a:p>
            <a:endParaRPr lang="en-US" sz="1900" dirty="0"/>
          </a:p>
          <a:p>
            <a:r>
              <a:rPr lang="en-US" sz="1900" dirty="0"/>
              <a:t>Site Monitoring Manager: Aaron </a:t>
            </a:r>
            <a:r>
              <a:rPr lang="en-US" sz="1900" dirty="0" err="1"/>
              <a:t>Perlmutter</a:t>
            </a:r>
            <a:r>
              <a:rPr lang="en-US" sz="1900" dirty="0"/>
              <a:t>, MPH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				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590" y="152400"/>
            <a:ext cx="730610" cy="93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0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0318"/>
            <a:ext cx="4239690" cy="99508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Sleep SMART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295400"/>
            <a:ext cx="8543925" cy="54101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Sleep SMART PIs:			Devin Brown, MD, MS</a:t>
            </a:r>
          </a:p>
          <a:p>
            <a:pPr marL="0" indent="0">
              <a:buNone/>
            </a:pPr>
            <a:r>
              <a:rPr lang="en-US" dirty="0"/>
              <a:t>						Ronald </a:t>
            </a:r>
            <a:r>
              <a:rPr lang="en-US" dirty="0" err="1"/>
              <a:t>Chervin</a:t>
            </a:r>
            <a:r>
              <a:rPr lang="en-US" dirty="0"/>
              <a:t> MD, MS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/>
              <a:t>Project Managers:			Kayla </a:t>
            </a:r>
            <a:r>
              <a:rPr lang="en-US" dirty="0" err="1"/>
              <a:t>Novitski</a:t>
            </a:r>
            <a:r>
              <a:rPr lang="en-US" dirty="0"/>
              <a:t>, MPH, CCRP</a:t>
            </a:r>
          </a:p>
          <a:p>
            <a:pPr marL="0" indent="0">
              <a:buNone/>
            </a:pPr>
            <a:r>
              <a:rPr lang="en-US" dirty="0"/>
              <a:t>						Joelle </a:t>
            </a:r>
            <a:r>
              <a:rPr lang="en-US" dirty="0" err="1"/>
              <a:t>Sickler</a:t>
            </a:r>
            <a:r>
              <a:rPr lang="en-US" dirty="0"/>
              <a:t>, MSN, RN, CCRC, CCRA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Managers:			Faria Khattak, MPH</a:t>
            </a:r>
          </a:p>
          <a:p>
            <a:pPr marL="0" indent="0">
              <a:buNone/>
            </a:pPr>
            <a:r>
              <a:rPr lang="en-US" dirty="0"/>
              <a:t>						Jocelyn Anderson, MPH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Site Monitoring Manager: 		Katie </a:t>
            </a:r>
            <a:r>
              <a:rPr lang="en-US" dirty="0" err="1"/>
              <a:t>Trosclair</a:t>
            </a:r>
            <a:r>
              <a:rPr lang="en-US" dirty="0"/>
              <a:t>, MPH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err="1"/>
              <a:t>FusionHealth</a:t>
            </a:r>
            <a:r>
              <a:rPr lang="en-US" dirty="0"/>
              <a:t> Clinical Operations Director:  </a:t>
            </a:r>
            <a:r>
              <a:rPr lang="en-US" dirty="0" err="1"/>
              <a:t>Helgi</a:t>
            </a:r>
            <a:r>
              <a:rPr lang="en-US" dirty="0"/>
              <a:t> </a:t>
            </a:r>
            <a:r>
              <a:rPr lang="en-US" dirty="0" err="1"/>
              <a:t>Helgason</a:t>
            </a:r>
            <a:r>
              <a:rPr lang="en-US" dirty="0"/>
              <a:t>, MS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dirty="0" err="1"/>
              <a:t>FusionHealth</a:t>
            </a:r>
            <a:r>
              <a:rPr lang="en-US" dirty="0"/>
              <a:t> Contracts Help:		Diane Sparks, RN, BS												      			 Wren Hanson, MBA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dirty="0"/>
              <a:t>Regulatory Specialists:			Jennifer Golan, MS</a:t>
            </a:r>
          </a:p>
          <a:p>
            <a:pPr marL="0" indent="0">
              <a:buNone/>
            </a:pPr>
            <a:r>
              <a:rPr lang="en-US" dirty="0"/>
              <a:t>							Emily Stinson, MS </a:t>
            </a:r>
          </a:p>
          <a:p>
            <a:endParaRPr lang="en-US" dirty="0"/>
          </a:p>
        </p:txBody>
      </p:sp>
      <p:pic>
        <p:nvPicPr>
          <p:cNvPr id="4" name="Picture 3" descr="Capture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2718"/>
            <a:ext cx="1533525" cy="333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252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MOST Project Updates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410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Study Investigators:		Opeolu Adeoye, MD, MS</a:t>
            </a:r>
          </a:p>
          <a:p>
            <a:pPr marL="0" indent="0">
              <a:buNone/>
            </a:pPr>
            <a:r>
              <a:rPr lang="en-US" dirty="0"/>
              <a:t>							Andrew </a:t>
            </a:r>
            <a:r>
              <a:rPr lang="en-US" dirty="0" err="1"/>
              <a:t>Barreto</a:t>
            </a:r>
            <a:r>
              <a:rPr lang="en-US" dirty="0"/>
              <a:t>, MD, MS</a:t>
            </a:r>
          </a:p>
          <a:p>
            <a:pPr marL="0" indent="0">
              <a:buNone/>
            </a:pPr>
            <a:r>
              <a:rPr lang="en-US" dirty="0"/>
              <a:t>							Jim </a:t>
            </a:r>
            <a:r>
              <a:rPr lang="en-US" dirty="0" err="1"/>
              <a:t>Grotta</a:t>
            </a:r>
            <a:r>
              <a:rPr lang="en-US" dirty="0"/>
              <a:t>, MD</a:t>
            </a:r>
          </a:p>
          <a:p>
            <a:pPr marL="0" indent="0">
              <a:buNone/>
            </a:pPr>
            <a:r>
              <a:rPr lang="en-US" dirty="0"/>
              <a:t>							Joe Broderick , MD</a:t>
            </a:r>
          </a:p>
          <a:p>
            <a:pPr marL="0" indent="0">
              <a:buNone/>
            </a:pPr>
            <a:r>
              <a:rPr lang="en-US" dirty="0"/>
              <a:t>							Colin Derdeyn, MD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Prime Project Manager:		Iris Deeds, BS, CCRP</a:t>
            </a:r>
          </a:p>
          <a:p>
            <a:r>
              <a:rPr lang="en-US" dirty="0"/>
              <a:t>NCC Project Manager:	  	Melissa Hoffman, BS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Managers:                       Laura Arnold	</a:t>
            </a:r>
          </a:p>
          <a:p>
            <a:pPr marL="0" indent="0">
              <a:buNone/>
            </a:pPr>
            <a:r>
              <a:rPr lang="en-US" dirty="0"/>
              <a:t>							      Jocelyn Anderson, MPH</a:t>
            </a:r>
          </a:p>
          <a:p>
            <a:pPr marL="0" indent="0">
              <a:buNone/>
            </a:pPr>
            <a:r>
              <a:rPr lang="en-US" dirty="0"/>
              <a:t>Monitoring Manager:		      Katie </a:t>
            </a:r>
            <a:r>
              <a:rPr lang="en-US" dirty="0" err="1"/>
              <a:t>Trosclair</a:t>
            </a:r>
            <a:r>
              <a:rPr lang="en-US" dirty="0"/>
              <a:t>, MPH</a:t>
            </a:r>
          </a:p>
          <a:p>
            <a:pPr marL="0" indent="0">
              <a:buNone/>
            </a:pPr>
            <a:endParaRPr lang="en-US" dirty="0"/>
          </a:p>
          <a:p>
            <a:endParaRPr lang="en-US" sz="2400" dirty="0"/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553" y="265510"/>
            <a:ext cx="1250156" cy="534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466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Study Investigator: 	Magdy Selim, MD</a:t>
            </a:r>
          </a:p>
          <a:p>
            <a:pPr marL="0" indent="0">
              <a:buNone/>
            </a:pPr>
            <a:r>
              <a:rPr lang="en-US" dirty="0"/>
              <a:t>Prime Project Manager: Sarah </a:t>
            </a:r>
            <a:r>
              <a:rPr lang="en-US" dirty="0" err="1"/>
              <a:t>Marchina</a:t>
            </a:r>
            <a:r>
              <a:rPr lang="en-US" dirty="0"/>
              <a:t>, PhD</a:t>
            </a:r>
          </a:p>
          <a:p>
            <a:pPr marL="0" indent="0">
              <a:buNone/>
            </a:pPr>
            <a:r>
              <a:rPr lang="en-US" dirty="0"/>
              <a:t>NCC Project Manager:  Kimberlee Bernstein, BS, CCRP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C70B35-EFDC-4132-B980-4952D44BDA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-1488147"/>
            <a:ext cx="4953000" cy="419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34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C8895CD98B244811710ACBA41A4FE" ma:contentTypeVersion="4" ma:contentTypeDescription="Create a new document." ma:contentTypeScope="" ma:versionID="9452fbcaa4c57440342afe4fa1a0188d">
  <xsd:schema xmlns:xsd="http://www.w3.org/2001/XMLSchema" xmlns:xs="http://www.w3.org/2001/XMLSchema" xmlns:p="http://schemas.microsoft.com/office/2006/metadata/properties" xmlns:ns3="6b77f7b1-047e-4842-8041-ccc9bad90026" targetNamespace="http://schemas.microsoft.com/office/2006/metadata/properties" ma:root="true" ma:fieldsID="8ba7d08daa894cb99405330a4f370605" ns3:_="">
    <xsd:import namespace="6b77f7b1-047e-4842-8041-ccc9bad9002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77f7b1-047e-4842-8041-ccc9bad900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684AB5-C88C-4428-B6F7-231BB77AD484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6b77f7b1-047e-4842-8041-ccc9bad900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4F85BAA-91F2-47E7-81AE-D87775369D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795ACA-0AD6-400B-BF56-4B1CA73CD4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77f7b1-047e-4842-8041-ccc9bad90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6415</TotalTime>
  <Words>1177</Words>
  <Application>Microsoft Office PowerPoint</Application>
  <PresentationFormat>On-screen Show (4:3)</PresentationFormat>
  <Paragraphs>200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Wingdings 3</vt:lpstr>
      <vt:lpstr>Ion</vt:lpstr>
      <vt:lpstr>Coordinator Webinar and Round Table Discussion</vt:lpstr>
      <vt:lpstr>Coordinator Call Announcements and Reminders</vt:lpstr>
      <vt:lpstr>Project Updates CREST-2</vt:lpstr>
      <vt:lpstr>CREST-H</vt:lpstr>
      <vt:lpstr>Project Updates ARCADIA</vt:lpstr>
      <vt:lpstr>ARCADIA-CSI</vt:lpstr>
      <vt:lpstr>Sleep SMART</vt:lpstr>
      <vt:lpstr>MOST Project Updates   </vt:lpstr>
      <vt:lpstr>Project Updates </vt:lpstr>
      <vt:lpstr>Project Updates ASPIRE</vt:lpstr>
      <vt:lpstr>Project Updates TRANSPORT2</vt:lpstr>
      <vt:lpstr>Perinatal Arterial Stroke:  A Multi-site RCT of Intensive Infant Rehabilitation (I-ACQUIRE)  </vt:lpstr>
      <vt:lpstr>Project Updates FASTEST</vt:lpstr>
      <vt:lpstr>NINDS Scott Janis, PhD Claudia Moy, PhD Joanna Vivalda, RN</vt:lpstr>
      <vt:lpstr>Data Management Center Updates</vt:lpstr>
      <vt:lpstr>CIRB Updates</vt:lpstr>
      <vt:lpstr>PowerPoint Presentation</vt:lpstr>
      <vt:lpstr>General Information and Reminders</vt:lpstr>
      <vt:lpstr>StrokeNet RCC Manager Targeted Survey Results 2020</vt:lpstr>
    </vt:vector>
  </TitlesOfParts>
  <Company>University of Michigan Hospital and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Coordinator Webinar Round Table Discussion</dc:title>
  <dc:creator>Goldfarb, Sherry</dc:creator>
  <cp:lastModifiedBy>Sester, Regina (sesterrj)</cp:lastModifiedBy>
  <cp:revision>411</cp:revision>
  <cp:lastPrinted>2019-03-27T16:34:59Z</cp:lastPrinted>
  <dcterms:created xsi:type="dcterms:W3CDTF">2016-10-11T15:38:23Z</dcterms:created>
  <dcterms:modified xsi:type="dcterms:W3CDTF">2020-09-23T11:43:25Z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0x010100314C8895CD98B244811710ACBA41A4FE</vt:lpwstr>
  </property>
</Properties>
</file>