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7" r:id="rId3"/>
    <p:sldId id="260" r:id="rId4"/>
    <p:sldId id="267" r:id="rId5"/>
    <p:sldId id="258" r:id="rId6"/>
    <p:sldId id="259" r:id="rId7"/>
    <p:sldId id="266" r:id="rId8"/>
    <p:sldId id="279" r:id="rId9"/>
    <p:sldId id="268" r:id="rId10"/>
    <p:sldId id="262" r:id="rId11"/>
    <p:sldId id="261" r:id="rId12"/>
    <p:sldId id="269" r:id="rId13"/>
    <p:sldId id="270" r:id="rId14"/>
    <p:sldId id="272" r:id="rId15"/>
    <p:sldId id="273" r:id="rId16"/>
    <p:sldId id="274" r:id="rId17"/>
    <p:sldId id="275" r:id="rId18"/>
    <p:sldId id="276" r:id="rId19"/>
    <p:sldId id="277" r:id="rId20"/>
    <p:sldId id="278" r:id="rId21"/>
    <p:sldId id="264" r:id="rId22"/>
    <p:sldId id="27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811" y="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0F0C47-AB35-4DAB-95C6-A92279B3F31A}" type="datetimeFigureOut">
              <a:rPr lang="en-US" smtClean="0"/>
              <a:t>6/28/2017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AF0056-6AE8-4EEF-8FE3-7467EFE5C115}" type="slidenum">
              <a:rPr lang="en-US" smtClean="0"/>
              <a:t>‹#›</a:t>
            </a:fld>
            <a:endParaRPr lang="en-US"/>
          </a:p>
        </p:txBody>
      </p:sp>
    </p:spTree>
    <p:extLst>
      <p:ext uri="{BB962C8B-B14F-4D97-AF65-F5344CB8AC3E}">
        <p14:creationId xmlns:p14="http://schemas.microsoft.com/office/powerpoint/2010/main" val="219538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AF0056-6AE8-4EEF-8FE3-7467EFE5C115}" type="slidenum">
              <a:rPr lang="en-US" smtClean="0"/>
              <a:t>2</a:t>
            </a:fld>
            <a:endParaRPr lang="en-US"/>
          </a:p>
        </p:txBody>
      </p:sp>
    </p:spTree>
    <p:extLst>
      <p:ext uri="{BB962C8B-B14F-4D97-AF65-F5344CB8AC3E}">
        <p14:creationId xmlns:p14="http://schemas.microsoft.com/office/powerpoint/2010/main" val="3662026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are developing a ready to enroll checklist for use by study sites who may or may not have been involved in a StrokeNet Trial.  The goal is to outline the process and make it more transparent to the new or even seasoned user.  This is an initial draft and we should consider it a living document that we can revise as necessary.  </a:t>
            </a:r>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t>14</a:t>
            </a:fld>
            <a:endParaRPr lang="en-US"/>
          </a:p>
        </p:txBody>
      </p:sp>
    </p:spTree>
    <p:extLst>
      <p:ext uri="{BB962C8B-B14F-4D97-AF65-F5344CB8AC3E}">
        <p14:creationId xmlns:p14="http://schemas.microsoft.com/office/powerpoint/2010/main" val="290520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Graphical representation of the network.  It is a</a:t>
            </a:r>
            <a:r>
              <a:rPr lang="en-US" baseline="0" dirty="0" smtClean="0"/>
              <a:t> streamlined version</a:t>
            </a:r>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t>16</a:t>
            </a:fld>
            <a:endParaRPr lang="en-US"/>
          </a:p>
        </p:txBody>
      </p:sp>
    </p:spTree>
    <p:extLst>
      <p:ext uri="{BB962C8B-B14F-4D97-AF65-F5344CB8AC3E}">
        <p14:creationId xmlns:p14="http://schemas.microsoft.com/office/powerpoint/2010/main" val="3121357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Background</a:t>
            </a:r>
            <a:r>
              <a:rPr lang="en-US" baseline="0" dirty="0" smtClean="0"/>
              <a:t> on the responsibilities of the two main network components</a:t>
            </a:r>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t>17</a:t>
            </a:fld>
            <a:endParaRPr lang="en-US"/>
          </a:p>
        </p:txBody>
      </p:sp>
    </p:spTree>
    <p:extLst>
      <p:ext uri="{BB962C8B-B14F-4D97-AF65-F5344CB8AC3E}">
        <p14:creationId xmlns:p14="http://schemas.microsoft.com/office/powerpoint/2010/main" val="4031741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6BE6076-36A8-471E-A2A9-2434A71A66B6}" type="datetimeFigureOut">
              <a:rPr lang="en-US" smtClean="0"/>
              <a:t>6/28/2017</a:t>
            </a:fld>
            <a:endParaRPr lang="en-US"/>
          </a:p>
        </p:txBody>
      </p:sp>
      <p:sp>
        <p:nvSpPr>
          <p:cNvPr id="8" name="Slide Number Placeholder 7"/>
          <p:cNvSpPr>
            <a:spLocks noGrp="1"/>
          </p:cNvSpPr>
          <p:nvPr>
            <p:ph type="sldNum" sz="quarter" idx="11"/>
          </p:nvPr>
        </p:nvSpPr>
        <p:spPr/>
        <p:txBody>
          <a:bodyPr/>
          <a:lstStyle/>
          <a:p>
            <a:fld id="{7EC9C90F-46FB-4299-B0AB-C6FD08FCE102}"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E6076-36A8-471E-A2A9-2434A71A66B6}"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E6076-36A8-471E-A2A9-2434A71A66B6}"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46BE6076-36A8-471E-A2A9-2434A71A66B6}"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46BE6076-36A8-471E-A2A9-2434A71A66B6}" type="datetimeFigureOut">
              <a:rPr lang="en-US" smtClean="0"/>
              <a:t>6/28/2017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6BE6076-36A8-471E-A2A9-2434A71A66B6}" type="datetimeFigureOut">
              <a:rPr lang="en-US" smtClean="0"/>
              <a:t>6/28/2017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C9C90F-46FB-4299-B0AB-C6FD08FCE102}"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BE6076-36A8-471E-A2A9-2434A71A66B6}" type="datetimeFigureOut">
              <a:rPr lang="en-US" smtClean="0"/>
              <a:t>6/28/2017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E6076-36A8-471E-A2A9-2434A71A66B6}" type="datetimeFigureOut">
              <a:rPr lang="en-US" smtClean="0"/>
              <a:t>6/28/2017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E6076-36A8-471E-A2A9-2434A71A66B6}" type="datetimeFigureOut">
              <a:rPr lang="en-US" smtClean="0"/>
              <a:t>6/28/2017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E6076-36A8-471E-A2A9-2434A71A66B6}" type="datetimeFigureOut">
              <a:rPr lang="en-US" smtClean="0"/>
              <a:t>6/28/2017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6BE6076-36A8-471E-A2A9-2434A71A66B6}" type="datetimeFigureOut">
              <a:rPr lang="en-US" smtClean="0"/>
              <a:t>6/28/2017</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EC9C90F-46FB-4299-B0AB-C6FD08FCE102}"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Coordinator </a:t>
            </a:r>
            <a:r>
              <a:rPr lang="en-US" sz="4800" smtClean="0"/>
              <a:t>Webinar and Round </a:t>
            </a:r>
            <a:r>
              <a:rPr lang="en-US" sz="4800" dirty="0" smtClean="0"/>
              <a:t>Table Discussion</a:t>
            </a:r>
            <a:endParaRPr lang="en-US" sz="4800" dirty="0"/>
          </a:p>
        </p:txBody>
      </p:sp>
      <p:sp>
        <p:nvSpPr>
          <p:cNvPr id="3" name="Subtitle 2"/>
          <p:cNvSpPr>
            <a:spLocks noGrp="1"/>
          </p:cNvSpPr>
          <p:nvPr>
            <p:ph type="subTitle" idx="1"/>
          </p:nvPr>
        </p:nvSpPr>
        <p:spPr/>
        <p:txBody>
          <a:bodyPr/>
          <a:lstStyle/>
          <a:p>
            <a:r>
              <a:rPr lang="en-US" dirty="0" smtClean="0">
                <a:solidFill>
                  <a:schemeClr val="tx1">
                    <a:lumMod val="75000"/>
                    <a:lumOff val="25000"/>
                  </a:schemeClr>
                </a:solidFill>
              </a:rPr>
              <a:t>JUNE 28, 2017</a:t>
            </a:r>
            <a:endParaRPr lang="en-US" dirty="0">
              <a:solidFill>
                <a:schemeClr val="tx1">
                  <a:lumMod val="75000"/>
                  <a:lumOff val="25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09600"/>
            <a:ext cx="3276600" cy="748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9724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NCC Updates</a:t>
            </a:r>
            <a:endParaRPr lang="en-US" dirty="0"/>
          </a:p>
        </p:txBody>
      </p:sp>
      <p:sp>
        <p:nvSpPr>
          <p:cNvPr id="3" name="Content Placeholder 2"/>
          <p:cNvSpPr>
            <a:spLocks noGrp="1"/>
          </p:cNvSpPr>
          <p:nvPr>
            <p:ph idx="1"/>
          </p:nvPr>
        </p:nvSpPr>
        <p:spPr>
          <a:xfrm>
            <a:off x="228600" y="1600200"/>
            <a:ext cx="8763000" cy="4525963"/>
          </a:xfrm>
        </p:spPr>
        <p:txBody>
          <a:bodyPr>
            <a:normAutofit/>
          </a:bodyPr>
          <a:lstStyle/>
          <a:p>
            <a:pPr marL="0" indent="0">
              <a:buNone/>
            </a:pPr>
            <a:r>
              <a:rPr lang="en-US" sz="2000" dirty="0" smtClean="0">
                <a:solidFill>
                  <a:schemeClr val="tx1"/>
                </a:solidFill>
              </a:rPr>
              <a:t>(Forum </a:t>
            </a:r>
            <a:r>
              <a:rPr lang="en-US" sz="2000" dirty="0">
                <a:solidFill>
                  <a:schemeClr val="tx1"/>
                </a:solidFill>
              </a:rPr>
              <a:t>for </a:t>
            </a:r>
            <a:r>
              <a:rPr lang="en-US" sz="2000" dirty="0" smtClean="0">
                <a:solidFill>
                  <a:schemeClr val="tx1"/>
                </a:solidFill>
              </a:rPr>
              <a:t>CC </a:t>
            </a:r>
            <a:r>
              <a:rPr lang="en-US" sz="2000" dirty="0">
                <a:solidFill>
                  <a:schemeClr val="tx1"/>
                </a:solidFill>
              </a:rPr>
              <a:t>to communicate to </a:t>
            </a:r>
            <a:r>
              <a:rPr lang="en-US" sz="2000" dirty="0" smtClean="0">
                <a:solidFill>
                  <a:schemeClr val="tx1"/>
                </a:solidFill>
              </a:rPr>
              <a:t>coordinators </a:t>
            </a:r>
            <a:r>
              <a:rPr lang="en-US" sz="2000" dirty="0">
                <a:solidFill>
                  <a:schemeClr val="tx1"/>
                </a:solidFill>
              </a:rPr>
              <a:t>information on </a:t>
            </a:r>
            <a:r>
              <a:rPr lang="en-US" sz="2000" dirty="0" smtClean="0">
                <a:solidFill>
                  <a:schemeClr val="tx1"/>
                </a:solidFill>
              </a:rPr>
              <a:t>reminders, common questions/issues, changes</a:t>
            </a:r>
            <a:r>
              <a:rPr lang="en-US" sz="2000" dirty="0">
                <a:solidFill>
                  <a:schemeClr val="tx1"/>
                </a:solidFill>
              </a:rPr>
              <a:t>, suggestions, best </a:t>
            </a:r>
            <a:r>
              <a:rPr lang="en-US" sz="2000" dirty="0" smtClean="0">
                <a:solidFill>
                  <a:schemeClr val="tx1"/>
                </a:solidFill>
              </a:rPr>
              <a:t>practices, upcoming meetings, and for coordinators to ask questions):</a:t>
            </a:r>
          </a:p>
          <a:p>
            <a:pPr marL="0" indent="0">
              <a:buNone/>
            </a:pPr>
            <a:r>
              <a:rPr lang="en-US" sz="2000" b="1" u="sng" dirty="0" smtClean="0">
                <a:solidFill>
                  <a:schemeClr val="tx1"/>
                </a:solidFill>
              </a:rPr>
              <a:t>NCC Staff Members:</a:t>
            </a:r>
          </a:p>
          <a:p>
            <a:pPr marL="0" indent="0">
              <a:buNone/>
            </a:pPr>
            <a:r>
              <a:rPr lang="en-US" sz="2000" dirty="0" smtClean="0">
                <a:solidFill>
                  <a:schemeClr val="tx1"/>
                </a:solidFill>
              </a:rPr>
              <a:t>Joe Broderick, </a:t>
            </a:r>
            <a:r>
              <a:rPr lang="en-US" sz="2000" dirty="0" smtClean="0">
                <a:solidFill>
                  <a:schemeClr val="tx1"/>
                </a:solidFill>
              </a:rPr>
              <a:t>PI		Judith Spilker, Co-Director</a:t>
            </a:r>
            <a:r>
              <a:rPr lang="en-US" sz="2000" dirty="0">
                <a:solidFill>
                  <a:schemeClr val="tx1"/>
                </a:solidFill>
              </a:rPr>
              <a:t>	</a:t>
            </a:r>
            <a:r>
              <a:rPr lang="en-US" sz="2000" dirty="0" smtClean="0">
                <a:solidFill>
                  <a:schemeClr val="tx1"/>
                </a:solidFill>
              </a:rPr>
              <a:t>	</a:t>
            </a:r>
          </a:p>
          <a:p>
            <a:pPr marL="0" indent="0">
              <a:buNone/>
            </a:pPr>
            <a:r>
              <a:rPr lang="en-US" sz="2000" dirty="0" smtClean="0">
                <a:solidFill>
                  <a:schemeClr val="tx1"/>
                </a:solidFill>
              </a:rPr>
              <a:t>Jamey Frasure, Co-Director	</a:t>
            </a:r>
            <a:r>
              <a:rPr lang="en-US" sz="2000" dirty="0" smtClean="0">
                <a:solidFill>
                  <a:schemeClr val="tx1"/>
                </a:solidFill>
              </a:rPr>
              <a:t>Sue Roll, CIRB Liaison</a:t>
            </a:r>
            <a:r>
              <a:rPr lang="en-US" sz="2000" dirty="0" smtClean="0">
                <a:solidFill>
                  <a:schemeClr val="tx1"/>
                </a:solidFill>
              </a:rPr>
              <a:t>	</a:t>
            </a:r>
          </a:p>
          <a:p>
            <a:pPr marL="0" indent="0">
              <a:buNone/>
            </a:pPr>
            <a:r>
              <a:rPr lang="en-US" sz="2000" dirty="0" smtClean="0">
                <a:solidFill>
                  <a:schemeClr val="tx1"/>
                </a:solidFill>
              </a:rPr>
              <a:t>Jo Ann </a:t>
            </a:r>
            <a:r>
              <a:rPr lang="en-US" sz="2000" dirty="0" err="1" smtClean="0">
                <a:solidFill>
                  <a:schemeClr val="tx1"/>
                </a:solidFill>
              </a:rPr>
              <a:t>Behrle</a:t>
            </a:r>
            <a:r>
              <a:rPr lang="en-US" sz="2000" dirty="0" smtClean="0">
                <a:solidFill>
                  <a:schemeClr val="tx1"/>
                </a:solidFill>
              </a:rPr>
              <a:t>, CIRB, HPA</a:t>
            </a:r>
            <a:r>
              <a:rPr lang="en-US" sz="2000" dirty="0" smtClean="0">
                <a:solidFill>
                  <a:schemeClr val="tx1"/>
                </a:solidFill>
              </a:rPr>
              <a:t>	Keeley Lynch, CIRB </a:t>
            </a:r>
            <a:r>
              <a:rPr lang="en-US" sz="2000" dirty="0" smtClean="0">
                <a:solidFill>
                  <a:schemeClr val="tx1"/>
                </a:solidFill>
              </a:rPr>
              <a:t>Coordinator</a:t>
            </a:r>
          </a:p>
          <a:p>
            <a:pPr marL="0" indent="0">
              <a:buNone/>
            </a:pPr>
            <a:r>
              <a:rPr lang="en-US" sz="2000" dirty="0" smtClean="0">
                <a:solidFill>
                  <a:schemeClr val="tx1"/>
                </a:solidFill>
              </a:rPr>
              <a:t>Kelly </a:t>
            </a:r>
            <a:r>
              <a:rPr lang="en-US" sz="2000" dirty="0" smtClean="0">
                <a:solidFill>
                  <a:schemeClr val="tx1"/>
                </a:solidFill>
              </a:rPr>
              <a:t>Reinert, Contracts Asst</a:t>
            </a:r>
            <a:r>
              <a:rPr lang="en-US" sz="2000" dirty="0" smtClean="0">
                <a:solidFill>
                  <a:schemeClr val="tx1"/>
                </a:solidFill>
              </a:rPr>
              <a:t>. 	Diane Sparks, Contracts Mgr.</a:t>
            </a:r>
            <a:endParaRPr lang="en-US" sz="2000" dirty="0" smtClean="0">
              <a:solidFill>
                <a:schemeClr val="tx1"/>
              </a:solidFill>
            </a:endParaRPr>
          </a:p>
          <a:p>
            <a:pPr marL="0" indent="0">
              <a:buNone/>
            </a:pPr>
            <a:r>
              <a:rPr lang="en-US" sz="2000" dirty="0" smtClean="0">
                <a:solidFill>
                  <a:schemeClr val="tx1"/>
                </a:solidFill>
              </a:rPr>
              <a:t>Mary Ann Harty, Finances</a:t>
            </a:r>
            <a:r>
              <a:rPr lang="en-US" sz="2000" dirty="0" smtClean="0">
                <a:solidFill>
                  <a:schemeClr val="tx1"/>
                </a:solidFill>
              </a:rPr>
              <a:t>	</a:t>
            </a:r>
            <a:r>
              <a:rPr lang="en-US" sz="2000" dirty="0" smtClean="0">
                <a:solidFill>
                  <a:schemeClr val="tx1"/>
                </a:solidFill>
              </a:rPr>
              <a:t>Rose Beckmann, Administration</a:t>
            </a:r>
          </a:p>
          <a:p>
            <a:pPr marL="0" indent="0">
              <a:buNone/>
            </a:pPr>
            <a:r>
              <a:rPr lang="en-US" sz="2000" dirty="0" smtClean="0">
                <a:solidFill>
                  <a:schemeClr val="tx1"/>
                </a:solidFill>
              </a:rPr>
              <a:t>				Jeanne </a:t>
            </a:r>
            <a:r>
              <a:rPr lang="en-US" sz="2000" dirty="0" smtClean="0">
                <a:solidFill>
                  <a:schemeClr val="tx1"/>
                </a:solidFill>
              </a:rPr>
              <a:t>Sester, Training Coordinator</a:t>
            </a:r>
          </a:p>
          <a:p>
            <a:pPr marL="0" indent="0">
              <a:buNone/>
            </a:pPr>
            <a:endParaRPr lang="en-US" dirty="0">
              <a:solidFill>
                <a:schemeClr val="tx1">
                  <a:lumMod val="75000"/>
                  <a:lumOff val="25000"/>
                </a:schemeClr>
              </a:solidFill>
            </a:endParaRPr>
          </a:p>
          <a:p>
            <a:endParaRPr lang="en-US" dirty="0"/>
          </a:p>
        </p:txBody>
      </p:sp>
    </p:spTree>
    <p:extLst>
      <p:ext uri="{BB962C8B-B14F-4D97-AF65-F5344CB8AC3E}">
        <p14:creationId xmlns:p14="http://schemas.microsoft.com/office/powerpoint/2010/main" val="3435316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Management Center Updates</a:t>
            </a:r>
            <a:endParaRPr lang="en-US" dirty="0"/>
          </a:p>
        </p:txBody>
      </p:sp>
      <p:sp>
        <p:nvSpPr>
          <p:cNvPr id="3" name="Content Placeholder 2"/>
          <p:cNvSpPr>
            <a:spLocks noGrp="1"/>
          </p:cNvSpPr>
          <p:nvPr>
            <p:ph idx="1"/>
          </p:nvPr>
        </p:nvSpPr>
        <p:spPr>
          <a:xfrm>
            <a:off x="381000" y="1828800"/>
            <a:ext cx="8229600" cy="4525963"/>
          </a:xfrm>
        </p:spPr>
        <p:txBody>
          <a:bodyPr/>
          <a:lstStyle/>
          <a:p>
            <a:pPr marL="0" indent="0">
              <a:buNone/>
            </a:pPr>
            <a:r>
              <a:rPr lang="en-US" dirty="0" smtClean="0">
                <a:solidFill>
                  <a:schemeClr val="tx1">
                    <a:lumMod val="75000"/>
                    <a:lumOff val="25000"/>
                  </a:schemeClr>
                </a:solidFill>
              </a:rPr>
              <a:t>(Forum for MUSC to communicate to coordinators information on reminders, common mistakes, changes, suggestions, best practices and for coordinators to ask questions):</a:t>
            </a:r>
          </a:p>
          <a:p>
            <a:pPr marL="0" indent="0">
              <a:buNone/>
            </a:pPr>
            <a:endParaRPr lang="en-US" b="1" u="sng" dirty="0" smtClean="0">
              <a:solidFill>
                <a:schemeClr val="tx1">
                  <a:lumMod val="75000"/>
                  <a:lumOff val="25000"/>
                </a:schemeClr>
              </a:solidFill>
            </a:endParaRPr>
          </a:p>
          <a:p>
            <a:pPr marL="0" indent="0">
              <a:buNone/>
            </a:pPr>
            <a:r>
              <a:rPr lang="en-US" b="1" u="sng" dirty="0" err="1" smtClean="0">
                <a:solidFill>
                  <a:schemeClr val="tx1">
                    <a:lumMod val="75000"/>
                    <a:lumOff val="25000"/>
                  </a:schemeClr>
                </a:solidFill>
              </a:rPr>
              <a:t>WebDCU</a:t>
            </a:r>
            <a:r>
              <a:rPr lang="en-US" b="1" u="sng" dirty="0" smtClean="0">
                <a:solidFill>
                  <a:schemeClr val="tx1">
                    <a:lumMod val="75000"/>
                    <a:lumOff val="25000"/>
                  </a:schemeClr>
                </a:solidFill>
              </a:rPr>
              <a:t>/MUSC Team: </a:t>
            </a:r>
          </a:p>
          <a:p>
            <a:pPr marL="0" indent="0">
              <a:buNone/>
            </a:pPr>
            <a:r>
              <a:rPr lang="en-US" sz="2000" dirty="0" smtClean="0">
                <a:solidFill>
                  <a:schemeClr val="tx1">
                    <a:lumMod val="75000"/>
                    <a:lumOff val="25000"/>
                  </a:schemeClr>
                </a:solidFill>
              </a:rPr>
              <a:t>Yuko Palesch, PI			Wenle Zhao, PI</a:t>
            </a:r>
          </a:p>
          <a:p>
            <a:pPr marL="0" indent="0">
              <a:buNone/>
            </a:pPr>
            <a:r>
              <a:rPr lang="en-US" sz="2000" dirty="0" smtClean="0">
                <a:solidFill>
                  <a:schemeClr val="tx1">
                    <a:lumMod val="75000"/>
                    <a:lumOff val="25000"/>
                  </a:schemeClr>
                </a:solidFill>
              </a:rPr>
              <a:t>Catherine Dillon, Operations Mgr.	Jessica Griffin, Data Mgr.</a:t>
            </a:r>
          </a:p>
          <a:p>
            <a:pPr marL="0" indent="0">
              <a:buNone/>
            </a:pPr>
            <a:endParaRPr lang="en-US" sz="1800" dirty="0">
              <a:solidFill>
                <a:schemeClr val="tx1">
                  <a:lumMod val="75000"/>
                  <a:lumOff val="25000"/>
                </a:schemeClr>
              </a:solidFill>
            </a:endParaRPr>
          </a:p>
        </p:txBody>
      </p:sp>
    </p:spTree>
    <p:extLst>
      <p:ext uri="{BB962C8B-B14F-4D97-AF65-F5344CB8AC3E}">
        <p14:creationId xmlns:p14="http://schemas.microsoft.com/office/powerpoint/2010/main" val="3732154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CIRB Updates</a:t>
            </a:r>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indent="0">
              <a:buNone/>
            </a:pPr>
            <a:r>
              <a:rPr lang="en-US" b="1" u="sng" dirty="0" smtClean="0">
                <a:solidFill>
                  <a:schemeClr val="tx1"/>
                </a:solidFill>
              </a:rPr>
              <a:t>CIRB Team Members:  </a:t>
            </a:r>
          </a:p>
          <a:p>
            <a:endParaRPr lang="en-US" dirty="0">
              <a:solidFill>
                <a:schemeClr val="tx1"/>
              </a:solidFill>
            </a:endParaRPr>
          </a:p>
          <a:p>
            <a:pPr marL="0" indent="0">
              <a:buNone/>
            </a:pPr>
            <a:r>
              <a:rPr lang="en-US" dirty="0" smtClean="0">
                <a:solidFill>
                  <a:schemeClr val="tx1"/>
                </a:solidFill>
              </a:rPr>
              <a:t>Sue Roll, CIRB Liaison</a:t>
            </a:r>
          </a:p>
          <a:p>
            <a:pPr marL="0" indent="0">
              <a:buNone/>
            </a:pPr>
            <a:r>
              <a:rPr lang="en-US" sz="2400" dirty="0" smtClean="0">
                <a:solidFill>
                  <a:schemeClr val="tx1"/>
                </a:solidFill>
              </a:rPr>
              <a:t>Keely Lynch, CIRB</a:t>
            </a:r>
            <a:endParaRPr lang="en-US" sz="2400" dirty="0">
              <a:solidFill>
                <a:schemeClr val="tx1"/>
              </a:solidFill>
            </a:endParaRPr>
          </a:p>
          <a:p>
            <a:endParaRPr lang="en-US" dirty="0"/>
          </a:p>
        </p:txBody>
      </p:sp>
    </p:spTree>
    <p:extLst>
      <p:ext uri="{BB962C8B-B14F-4D97-AF65-F5344CB8AC3E}">
        <p14:creationId xmlns:p14="http://schemas.microsoft.com/office/powerpoint/2010/main" val="3532823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Roundtable Discussion</a:t>
            </a:r>
          </a:p>
        </p:txBody>
      </p:sp>
      <p:sp>
        <p:nvSpPr>
          <p:cNvPr id="3" name="Content Placeholder 2"/>
          <p:cNvSpPr>
            <a:spLocks noGrp="1"/>
          </p:cNvSpPr>
          <p:nvPr>
            <p:ph idx="1"/>
          </p:nvPr>
        </p:nvSpPr>
        <p:spPr/>
        <p:txBody>
          <a:bodyPr/>
          <a:lstStyle/>
          <a:p>
            <a:pPr marL="0" indent="0" algn="ctr">
              <a:buNone/>
            </a:pPr>
            <a:r>
              <a:rPr lang="en-US" dirty="0" smtClean="0">
                <a:solidFill>
                  <a:schemeClr val="tx1"/>
                </a:solidFill>
              </a:rPr>
              <a:t>Today’s CC Host is:</a:t>
            </a:r>
          </a:p>
          <a:p>
            <a:pPr marL="0" indent="0">
              <a:buNone/>
            </a:pPr>
            <a:endParaRPr lang="en-US" dirty="0" smtClean="0">
              <a:solidFill>
                <a:schemeClr val="tx1"/>
              </a:solidFill>
            </a:endParaRPr>
          </a:p>
          <a:p>
            <a:pPr marL="0" indent="0">
              <a:buNone/>
            </a:pPr>
            <a:r>
              <a:rPr lang="en-US" dirty="0" smtClean="0">
                <a:solidFill>
                  <a:schemeClr val="tx1"/>
                </a:solidFill>
              </a:rPr>
              <a:t>Sherry Goldfarb; MPH</a:t>
            </a:r>
          </a:p>
          <a:p>
            <a:pPr marL="0" indent="0">
              <a:buNone/>
            </a:pPr>
            <a:r>
              <a:rPr lang="en-US" dirty="0" smtClean="0">
                <a:solidFill>
                  <a:schemeClr val="tx1"/>
                </a:solidFill>
              </a:rPr>
              <a:t>RCC Site Manager for the University of Michigan</a:t>
            </a:r>
          </a:p>
        </p:txBody>
      </p:sp>
    </p:spTree>
    <p:extLst>
      <p:ext uri="{BB962C8B-B14F-4D97-AF65-F5344CB8AC3E}">
        <p14:creationId xmlns:p14="http://schemas.microsoft.com/office/powerpoint/2010/main" val="3120766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rPr>
              <a:t>StrokeNet</a:t>
            </a:r>
            <a:br>
              <a:rPr lang="en-US" sz="4000" dirty="0">
                <a:effectLst/>
              </a:rPr>
            </a:br>
            <a:r>
              <a:rPr lang="en-US" sz="4000" dirty="0">
                <a:effectLst/>
              </a:rPr>
              <a:t>Roadmap to “Ready to Enroll” </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solidFill>
                  <a:schemeClr val="tx1"/>
                </a:solidFill>
              </a:rPr>
              <a:t>Network Introduction</a:t>
            </a:r>
          </a:p>
          <a:p>
            <a:r>
              <a:rPr lang="en-US" dirty="0" smtClean="0">
                <a:solidFill>
                  <a:schemeClr val="tx1"/>
                </a:solidFill>
              </a:rPr>
              <a:t>Checklist </a:t>
            </a:r>
            <a:endParaRPr lang="en-US" dirty="0">
              <a:solidFill>
                <a:schemeClr val="tx1"/>
              </a:solidFill>
            </a:endParaRPr>
          </a:p>
          <a:p>
            <a:r>
              <a:rPr lang="en-US" dirty="0" smtClean="0">
                <a:solidFill>
                  <a:schemeClr val="tx1"/>
                </a:solidFill>
              </a:rPr>
              <a:t>Outline of Procedures for Study Start Up</a:t>
            </a:r>
          </a:p>
          <a:p>
            <a:r>
              <a:rPr lang="en-US" dirty="0" smtClean="0">
                <a:solidFill>
                  <a:schemeClr val="tx1"/>
                </a:solidFill>
              </a:rPr>
              <a:t>“Living Document” – Review and Revise as needed</a:t>
            </a:r>
          </a:p>
          <a:p>
            <a:r>
              <a:rPr lang="en-US" dirty="0" smtClean="0">
                <a:solidFill>
                  <a:schemeClr val="tx1"/>
                </a:solidFill>
              </a:rPr>
              <a:t>Our goal today is for RCC manager review and comment to ensure that the document is useful and clear</a:t>
            </a:r>
          </a:p>
          <a:p>
            <a:r>
              <a:rPr lang="en-US" dirty="0" smtClean="0">
                <a:solidFill>
                  <a:schemeClr val="tx1"/>
                </a:solidFill>
              </a:rPr>
              <a:t>We have received input from both the NDMC and the NCC as well as a few of the RCC coordinators</a:t>
            </a:r>
          </a:p>
          <a:p>
            <a:r>
              <a:rPr lang="en-US" dirty="0" smtClean="0">
                <a:solidFill>
                  <a:schemeClr val="tx1"/>
                </a:solidFill>
              </a:rPr>
              <a:t>We would like additional input from the RCC coordinators (both positive and negative as well as suggestions for improvement)</a:t>
            </a:r>
          </a:p>
          <a:p>
            <a:r>
              <a:rPr lang="en-US" dirty="0" smtClean="0">
                <a:solidFill>
                  <a:schemeClr val="tx1"/>
                </a:solidFill>
              </a:rPr>
              <a:t>Is this worthwhile?</a:t>
            </a:r>
            <a:endParaRPr lang="en-US" dirty="0">
              <a:solidFill>
                <a:schemeClr val="tx1"/>
              </a:solidFill>
            </a:endParaRPr>
          </a:p>
        </p:txBody>
      </p:sp>
    </p:spTree>
    <p:extLst>
      <p:ext uri="{BB962C8B-B14F-4D97-AF65-F5344CB8AC3E}">
        <p14:creationId xmlns:p14="http://schemas.microsoft.com/office/powerpoint/2010/main" val="1745446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r>
              <a:rPr lang="en-US" sz="4400" dirty="0" smtClean="0"/>
              <a:t>Table of Contents</a:t>
            </a:r>
            <a:endParaRPr lang="en-US" sz="4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7365323"/>
              </p:ext>
            </p:extLst>
          </p:nvPr>
        </p:nvGraphicFramePr>
        <p:xfrm>
          <a:off x="1681317" y="1532224"/>
          <a:ext cx="5781366" cy="4661916"/>
        </p:xfrm>
        <a:graphic>
          <a:graphicData uri="http://schemas.openxmlformats.org/drawingml/2006/table">
            <a:tbl>
              <a:tblPr firstRow="1" firstCol="1" bandRow="1"/>
              <a:tblGrid>
                <a:gridCol w="4727182">
                  <a:extLst>
                    <a:ext uri="{9D8B030D-6E8A-4147-A177-3AD203B41FA5}">
                      <a16:colId xmlns:a16="http://schemas.microsoft.com/office/drawing/2014/main" val="20000"/>
                    </a:ext>
                  </a:extLst>
                </a:gridCol>
                <a:gridCol w="1054184">
                  <a:extLst>
                    <a:ext uri="{9D8B030D-6E8A-4147-A177-3AD203B41FA5}">
                      <a16:colId xmlns:a16="http://schemas.microsoft.com/office/drawing/2014/main" val="20001"/>
                    </a:ext>
                  </a:extLst>
                </a:gridCol>
              </a:tblGrid>
              <a:tr h="238209">
                <a:tc>
                  <a:txBody>
                    <a:bodyPr/>
                    <a:lstStyle/>
                    <a:p>
                      <a:pPr marL="0" marR="0">
                        <a:lnSpc>
                          <a:spcPct val="115000"/>
                        </a:lnSpc>
                        <a:spcBef>
                          <a:spcPts val="300"/>
                        </a:spcBef>
                        <a:spcAft>
                          <a:spcPts val="300"/>
                        </a:spcAft>
                      </a:pPr>
                      <a:r>
                        <a:rPr lang="en-US" sz="1400" dirty="0">
                          <a:effectLst/>
                          <a:latin typeface="Cambria"/>
                          <a:ea typeface="Calibri"/>
                          <a:cs typeface="Times New Roman"/>
                        </a:rPr>
                        <a:t>Section 1 – Network Organization</a:t>
                      </a:r>
                      <a:endParaRPr lang="en-US" sz="1100" dirty="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2</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38209">
                <a:tc>
                  <a:txBody>
                    <a:bodyPr/>
                    <a:lstStyle/>
                    <a:p>
                      <a:pPr marL="342900" marR="0" lvl="0" indent="-342900">
                        <a:lnSpc>
                          <a:spcPct val="115000"/>
                        </a:lnSpc>
                        <a:spcBef>
                          <a:spcPts val="300"/>
                        </a:spcBef>
                        <a:spcAft>
                          <a:spcPts val="300"/>
                        </a:spcAft>
                        <a:buFont typeface="Symbol"/>
                        <a:buChar char=""/>
                        <a:tabLst>
                          <a:tab pos="219075" algn="l"/>
                        </a:tabLst>
                      </a:pPr>
                      <a:r>
                        <a:rPr lang="en-US" sz="1400">
                          <a:effectLst/>
                          <a:latin typeface="Cambria"/>
                          <a:ea typeface="Calibri"/>
                          <a:cs typeface="Times New Roman"/>
                        </a:rPr>
                        <a:t>Network Organizational Chart</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2</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8209">
                <a:tc>
                  <a:txBody>
                    <a:bodyPr/>
                    <a:lstStyle/>
                    <a:p>
                      <a:pPr marL="342900" marR="0" lvl="0" indent="-342900">
                        <a:lnSpc>
                          <a:spcPct val="115000"/>
                        </a:lnSpc>
                        <a:spcBef>
                          <a:spcPts val="300"/>
                        </a:spcBef>
                        <a:spcAft>
                          <a:spcPts val="300"/>
                        </a:spcAft>
                        <a:buFont typeface="Symbol"/>
                        <a:buChar char=""/>
                      </a:pPr>
                      <a:r>
                        <a:rPr lang="en-US" sz="1400">
                          <a:effectLst/>
                          <a:latin typeface="Cambria"/>
                          <a:ea typeface="Calibri"/>
                          <a:cs typeface="Times New Roman"/>
                        </a:rPr>
                        <a:t>Website Links</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3</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8209">
                <a:tc>
                  <a:txBody>
                    <a:bodyPr/>
                    <a:lstStyle/>
                    <a:p>
                      <a:pPr marL="0" marR="0">
                        <a:lnSpc>
                          <a:spcPct val="115000"/>
                        </a:lnSpc>
                        <a:spcBef>
                          <a:spcPts val="300"/>
                        </a:spcBef>
                        <a:spcAft>
                          <a:spcPts val="300"/>
                        </a:spcAft>
                      </a:pPr>
                      <a:r>
                        <a:rPr lang="en-US" sz="1400" dirty="0">
                          <a:effectLst/>
                          <a:latin typeface="Cambria"/>
                          <a:ea typeface="Calibri"/>
                          <a:cs typeface="Times New Roman"/>
                        </a:rPr>
                        <a:t>Section II – Important Contacts</a:t>
                      </a:r>
                      <a:endParaRPr lang="en-US" sz="1100" dirty="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 </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8209">
                <a:tc>
                  <a:txBody>
                    <a:bodyPr/>
                    <a:lstStyle/>
                    <a:p>
                      <a:pPr marL="342900" marR="0" lvl="0" indent="-342900">
                        <a:lnSpc>
                          <a:spcPct val="115000"/>
                        </a:lnSpc>
                        <a:spcBef>
                          <a:spcPts val="300"/>
                        </a:spcBef>
                        <a:spcAft>
                          <a:spcPts val="300"/>
                        </a:spcAft>
                        <a:buFont typeface="Symbol"/>
                        <a:buChar char=""/>
                      </a:pPr>
                      <a:r>
                        <a:rPr lang="en-US" sz="1400">
                          <a:effectLst/>
                          <a:latin typeface="Cambria"/>
                          <a:ea typeface="Calibri"/>
                          <a:cs typeface="Times New Roman"/>
                        </a:rPr>
                        <a:t>National Coordinating Center Contacts</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3</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8209">
                <a:tc>
                  <a:txBody>
                    <a:bodyPr/>
                    <a:lstStyle/>
                    <a:p>
                      <a:pPr marL="342900" marR="0" lvl="0" indent="-342900">
                        <a:lnSpc>
                          <a:spcPct val="115000"/>
                        </a:lnSpc>
                        <a:spcBef>
                          <a:spcPts val="300"/>
                        </a:spcBef>
                        <a:spcAft>
                          <a:spcPts val="300"/>
                        </a:spcAft>
                        <a:buFont typeface="Symbol"/>
                        <a:buChar char=""/>
                        <a:tabLst>
                          <a:tab pos="466725" algn="l"/>
                        </a:tabLst>
                      </a:pPr>
                      <a:r>
                        <a:rPr lang="en-US" sz="1400">
                          <a:effectLst/>
                          <a:latin typeface="Cambria"/>
                          <a:ea typeface="Calibri"/>
                          <a:cs typeface="Times New Roman"/>
                        </a:rPr>
                        <a:t>MUSC  National Data Management Center (NDMC)</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4</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8209">
                <a:tc>
                  <a:txBody>
                    <a:bodyPr/>
                    <a:lstStyle/>
                    <a:p>
                      <a:pPr marL="342900" marR="0" lvl="0" indent="-342900">
                        <a:lnSpc>
                          <a:spcPct val="115000"/>
                        </a:lnSpc>
                        <a:spcBef>
                          <a:spcPts val="300"/>
                        </a:spcBef>
                        <a:spcAft>
                          <a:spcPts val="300"/>
                        </a:spcAft>
                        <a:buFont typeface="Symbol"/>
                        <a:buChar char=""/>
                        <a:tabLst>
                          <a:tab pos="466725" algn="l"/>
                        </a:tabLst>
                      </a:pPr>
                      <a:r>
                        <a:rPr lang="en-US" sz="1400">
                          <a:effectLst/>
                          <a:latin typeface="Cambria"/>
                          <a:ea typeface="Calibri"/>
                          <a:cs typeface="Times New Roman"/>
                        </a:rPr>
                        <a:t>Study Specific Contacts</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5</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38209">
                <a:tc>
                  <a:txBody>
                    <a:bodyPr/>
                    <a:lstStyle/>
                    <a:p>
                      <a:pPr marL="342900" marR="0" lvl="0" indent="-342900">
                        <a:lnSpc>
                          <a:spcPct val="115000"/>
                        </a:lnSpc>
                        <a:spcBef>
                          <a:spcPts val="300"/>
                        </a:spcBef>
                        <a:spcAft>
                          <a:spcPts val="300"/>
                        </a:spcAft>
                        <a:buFont typeface="Symbol"/>
                        <a:buChar char=""/>
                      </a:pPr>
                      <a:r>
                        <a:rPr lang="en-US" sz="1400">
                          <a:effectLst/>
                          <a:latin typeface="Cambria"/>
                          <a:ea typeface="Calibri"/>
                          <a:cs typeface="Times New Roman"/>
                        </a:rPr>
                        <a:t>Regional Coordinating Center (RCC) Contacts</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5</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8209">
                <a:tc>
                  <a:txBody>
                    <a:bodyPr/>
                    <a:lstStyle/>
                    <a:p>
                      <a:pPr marL="0" marR="0">
                        <a:lnSpc>
                          <a:spcPct val="115000"/>
                        </a:lnSpc>
                        <a:spcBef>
                          <a:spcPts val="300"/>
                        </a:spcBef>
                        <a:spcAft>
                          <a:spcPts val="300"/>
                        </a:spcAft>
                      </a:pPr>
                      <a:r>
                        <a:rPr lang="en-US" sz="1400">
                          <a:effectLst/>
                          <a:latin typeface="Cambria"/>
                          <a:ea typeface="Calibri"/>
                          <a:cs typeface="Times New Roman"/>
                        </a:rPr>
                        <a:t>Section III - Checklist for Ready to Enroll</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6</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38209">
                <a:tc>
                  <a:txBody>
                    <a:bodyPr/>
                    <a:lstStyle/>
                    <a:p>
                      <a:pPr marL="342900" marR="0" lvl="0" indent="-342900">
                        <a:lnSpc>
                          <a:spcPct val="115000"/>
                        </a:lnSpc>
                        <a:spcBef>
                          <a:spcPts val="300"/>
                        </a:spcBef>
                        <a:spcAft>
                          <a:spcPts val="300"/>
                        </a:spcAft>
                        <a:buFont typeface="Symbol"/>
                        <a:buChar char=""/>
                      </a:pPr>
                      <a:r>
                        <a:rPr lang="en-US" sz="1400">
                          <a:effectLst/>
                          <a:latin typeface="Cambria"/>
                          <a:ea typeface="Calibri"/>
                          <a:cs typeface="Times New Roman"/>
                        </a:rPr>
                        <a:t>Protocol Trial Agreement (PTA) (Grant Subawards)</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6</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38209">
                <a:tc>
                  <a:txBody>
                    <a:bodyPr/>
                    <a:lstStyle/>
                    <a:p>
                      <a:pPr marL="342900" marR="0" lvl="0" indent="-342900">
                        <a:lnSpc>
                          <a:spcPct val="115000"/>
                        </a:lnSpc>
                        <a:spcBef>
                          <a:spcPts val="300"/>
                        </a:spcBef>
                        <a:spcAft>
                          <a:spcPts val="300"/>
                        </a:spcAft>
                        <a:buFont typeface="Symbol"/>
                        <a:buChar char=""/>
                      </a:pPr>
                      <a:r>
                        <a:rPr lang="en-US" sz="1400">
                          <a:effectLst/>
                          <a:latin typeface="Cambria"/>
                          <a:ea typeface="Calibri"/>
                          <a:cs typeface="Times New Roman"/>
                        </a:rPr>
                        <a:t>Local Subaward Requirements </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7</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38209">
                <a:tc>
                  <a:txBody>
                    <a:bodyPr/>
                    <a:lstStyle/>
                    <a:p>
                      <a:pPr marL="342900" marR="0" lvl="0" indent="-342900">
                        <a:lnSpc>
                          <a:spcPct val="115000"/>
                        </a:lnSpc>
                        <a:spcBef>
                          <a:spcPts val="300"/>
                        </a:spcBef>
                        <a:spcAft>
                          <a:spcPts val="300"/>
                        </a:spcAft>
                        <a:buFont typeface="Symbol"/>
                        <a:buChar char=""/>
                      </a:pPr>
                      <a:r>
                        <a:rPr lang="en-US" sz="1400">
                          <a:effectLst/>
                          <a:latin typeface="Cambria"/>
                          <a:ea typeface="Calibri"/>
                          <a:cs typeface="Times New Roman"/>
                        </a:rPr>
                        <a:t>Central IRB (CIRB) Process</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dirty="0" smtClean="0">
                          <a:effectLst/>
                          <a:latin typeface="Cambria"/>
                          <a:ea typeface="Calibri"/>
                          <a:cs typeface="Times New Roman"/>
                        </a:rPr>
                        <a:t>8</a:t>
                      </a:r>
                      <a:endParaRPr lang="en-US" sz="1100" dirty="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38209">
                <a:tc>
                  <a:txBody>
                    <a:bodyPr/>
                    <a:lstStyle/>
                    <a:p>
                      <a:pPr marL="342900" marR="0" lvl="0" indent="-342900">
                        <a:lnSpc>
                          <a:spcPct val="115000"/>
                        </a:lnSpc>
                        <a:spcBef>
                          <a:spcPts val="300"/>
                        </a:spcBef>
                        <a:spcAft>
                          <a:spcPts val="300"/>
                        </a:spcAft>
                        <a:buFont typeface="Symbol"/>
                        <a:buChar char=""/>
                      </a:pPr>
                      <a:r>
                        <a:rPr lang="en-US" sz="1400">
                          <a:effectLst/>
                          <a:latin typeface="Cambria"/>
                          <a:ea typeface="Calibri"/>
                          <a:cs typeface="Times New Roman"/>
                        </a:rPr>
                        <a:t>Project Subaward </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10</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38209">
                <a:tc>
                  <a:txBody>
                    <a:bodyPr/>
                    <a:lstStyle/>
                    <a:p>
                      <a:pPr marL="342900" marR="0" lvl="0" indent="-342900">
                        <a:lnSpc>
                          <a:spcPct val="115000"/>
                        </a:lnSpc>
                        <a:spcBef>
                          <a:spcPts val="300"/>
                        </a:spcBef>
                        <a:spcAft>
                          <a:spcPts val="300"/>
                        </a:spcAft>
                        <a:buFont typeface="Symbol"/>
                        <a:buChar char=""/>
                      </a:pPr>
                      <a:r>
                        <a:rPr lang="en-US" sz="1400">
                          <a:effectLst/>
                          <a:latin typeface="Cambria"/>
                          <a:ea typeface="Calibri"/>
                          <a:cs typeface="Times New Roman"/>
                        </a:rPr>
                        <a:t>WebDCU™ Process for Regulatory Documents</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10</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38209">
                <a:tc>
                  <a:txBody>
                    <a:bodyPr/>
                    <a:lstStyle/>
                    <a:p>
                      <a:pPr marL="342900" marR="0" lvl="0" indent="-342900">
                        <a:lnSpc>
                          <a:spcPct val="115000"/>
                        </a:lnSpc>
                        <a:spcBef>
                          <a:spcPts val="300"/>
                        </a:spcBef>
                        <a:spcAft>
                          <a:spcPts val="300"/>
                        </a:spcAft>
                        <a:buFont typeface="Symbol"/>
                        <a:buChar char=""/>
                      </a:pPr>
                      <a:r>
                        <a:rPr lang="en-US" sz="1400">
                          <a:effectLst/>
                          <a:latin typeface="Cambria"/>
                          <a:ea typeface="Calibri"/>
                          <a:cs typeface="Times New Roman"/>
                        </a:rPr>
                        <a:t>WebDCU™ Toolbox</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dirty="0">
                          <a:effectLst/>
                          <a:latin typeface="Cambria"/>
                          <a:ea typeface="Calibri"/>
                          <a:cs typeface="Times New Roman"/>
                        </a:rPr>
                        <a:t>11</a:t>
                      </a:r>
                      <a:endParaRPr lang="en-US" sz="1100" dirty="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38209">
                <a:tc>
                  <a:txBody>
                    <a:bodyPr/>
                    <a:lstStyle/>
                    <a:p>
                      <a:pPr marL="342900" marR="0" lvl="0" indent="-342900">
                        <a:lnSpc>
                          <a:spcPct val="115000"/>
                        </a:lnSpc>
                        <a:spcBef>
                          <a:spcPts val="300"/>
                        </a:spcBef>
                        <a:spcAft>
                          <a:spcPts val="300"/>
                        </a:spcAft>
                        <a:buFont typeface="Symbol"/>
                        <a:buChar char=""/>
                      </a:pPr>
                      <a:r>
                        <a:rPr lang="en-US" sz="1400">
                          <a:effectLst/>
                          <a:latin typeface="Cambria"/>
                          <a:ea typeface="Calibri"/>
                          <a:cs typeface="Times New Roman"/>
                        </a:rPr>
                        <a:t>Training</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11</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38209">
                <a:tc>
                  <a:txBody>
                    <a:bodyPr/>
                    <a:lstStyle/>
                    <a:p>
                      <a:pPr marL="342900" marR="0" lvl="0" indent="-342900">
                        <a:lnSpc>
                          <a:spcPct val="115000"/>
                        </a:lnSpc>
                        <a:spcBef>
                          <a:spcPts val="300"/>
                        </a:spcBef>
                        <a:spcAft>
                          <a:spcPts val="300"/>
                        </a:spcAft>
                        <a:buFont typeface="Symbol"/>
                        <a:buChar char=""/>
                      </a:pPr>
                      <a:r>
                        <a:rPr lang="en-US" sz="1400">
                          <a:effectLst/>
                          <a:latin typeface="Cambria"/>
                          <a:ea typeface="Calibri"/>
                          <a:cs typeface="Times New Roman"/>
                        </a:rPr>
                        <a:t>Local Workflow</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11</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38209">
                <a:tc>
                  <a:txBody>
                    <a:bodyPr/>
                    <a:lstStyle/>
                    <a:p>
                      <a:pPr marL="342900" marR="0" lvl="0" indent="-342900">
                        <a:lnSpc>
                          <a:spcPct val="115000"/>
                        </a:lnSpc>
                        <a:spcBef>
                          <a:spcPts val="300"/>
                        </a:spcBef>
                        <a:spcAft>
                          <a:spcPts val="300"/>
                        </a:spcAft>
                        <a:buFont typeface="Symbol"/>
                        <a:buChar char=""/>
                      </a:pPr>
                      <a:r>
                        <a:rPr lang="en-US" sz="1400">
                          <a:effectLst/>
                          <a:latin typeface="Cambria"/>
                          <a:ea typeface="Calibri"/>
                          <a:cs typeface="Times New Roman"/>
                        </a:rPr>
                        <a:t>Site Initiation Visit</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a:effectLst/>
                          <a:latin typeface="Cambria"/>
                          <a:ea typeface="Calibri"/>
                          <a:cs typeface="Times New Roman"/>
                        </a:rPr>
                        <a:t>12</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38209">
                <a:tc>
                  <a:txBody>
                    <a:bodyPr/>
                    <a:lstStyle/>
                    <a:p>
                      <a:pPr marL="0" marR="0">
                        <a:lnSpc>
                          <a:spcPct val="115000"/>
                        </a:lnSpc>
                        <a:spcBef>
                          <a:spcPts val="300"/>
                        </a:spcBef>
                        <a:spcAft>
                          <a:spcPts val="300"/>
                        </a:spcAft>
                      </a:pPr>
                      <a:r>
                        <a:rPr lang="en-US" sz="1400">
                          <a:effectLst/>
                          <a:latin typeface="Cambria"/>
                          <a:ea typeface="Calibri"/>
                          <a:cs typeface="Times New Roman"/>
                        </a:rPr>
                        <a:t>Appendix 1 – Abbreviations and Definitions</a:t>
                      </a:r>
                      <a:endParaRPr lang="en-US" sz="110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400" dirty="0" smtClean="0">
                          <a:effectLst/>
                          <a:latin typeface="Cambria"/>
                          <a:ea typeface="Calibri"/>
                          <a:cs typeface="Times New Roman"/>
                        </a:rPr>
                        <a:t>14</a:t>
                      </a:r>
                      <a:endParaRPr lang="en-US" sz="1100" dirty="0">
                        <a:effectLst/>
                        <a:latin typeface="Calibri"/>
                        <a:ea typeface="Calibri"/>
                        <a:cs typeface="Times New Roman"/>
                      </a:endParaRPr>
                    </a:p>
                  </a:txBody>
                  <a:tcPr marL="66580" marR="66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1819775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Section 1 - Network Organization</a:t>
            </a:r>
            <a:endParaRPr lang="en-US" sz="4000"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95809" y="1853657"/>
            <a:ext cx="5952381" cy="4019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18054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Network Organization, Continued</a:t>
            </a:r>
            <a:endParaRPr lang="en-US" sz="4000" dirty="0"/>
          </a:p>
        </p:txBody>
      </p:sp>
      <p:sp>
        <p:nvSpPr>
          <p:cNvPr id="3" name="Content Placeholder 2"/>
          <p:cNvSpPr>
            <a:spLocks noGrp="1"/>
          </p:cNvSpPr>
          <p:nvPr>
            <p:ph idx="1"/>
          </p:nvPr>
        </p:nvSpPr>
        <p:spPr/>
        <p:txBody>
          <a:bodyPr/>
          <a:lstStyle/>
          <a:p>
            <a:r>
              <a:rPr lang="en-US" sz="2000" dirty="0">
                <a:solidFill>
                  <a:schemeClr val="tx1"/>
                </a:solidFill>
              </a:rPr>
              <a:t>The network is organized with a National Clinical Coordinating Center (NCC) at the University of Cincinnati and a National Data Management Center (NDMC) at the Medical University of South Carolina (MUSC).   All network trials utilize a central IRB (CIRB) which is housed at the University of Cincinnati.  There are 25 Regional Coordinating Centers (RCC), each with satellite sites (SS) and clinical performance sites (CPS).  </a:t>
            </a:r>
          </a:p>
          <a:p>
            <a:endParaRPr lang="en-US" dirty="0">
              <a:solidFill>
                <a:schemeClr val="tx1"/>
              </a:solidFill>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4038600"/>
            <a:ext cx="6900672" cy="2147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18570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smtClean="0">
                <a:solidFill>
                  <a:schemeClr val="tx1"/>
                </a:solidFill>
              </a:rPr>
              <a:t>Links to the NIH StrokeNet and </a:t>
            </a:r>
            <a:r>
              <a:rPr lang="en-US" dirty="0">
                <a:solidFill>
                  <a:schemeClr val="tx1"/>
                </a:solidFill>
              </a:rPr>
              <a:t>MUSC WebDCU™ </a:t>
            </a:r>
            <a:r>
              <a:rPr lang="en-US" dirty="0" smtClean="0">
                <a:solidFill>
                  <a:schemeClr val="tx1"/>
                </a:solidFill>
              </a:rPr>
              <a:t>Websites are provided</a:t>
            </a:r>
          </a:p>
          <a:p>
            <a:r>
              <a:rPr lang="en-US" dirty="0" smtClean="0">
                <a:solidFill>
                  <a:schemeClr val="tx1"/>
                </a:solidFill>
              </a:rPr>
              <a:t>Contacts at both the NCC and NDMC are provided</a:t>
            </a:r>
          </a:p>
          <a:p>
            <a:r>
              <a:rPr lang="en-US" dirty="0" smtClean="0">
                <a:solidFill>
                  <a:schemeClr val="tx1"/>
                </a:solidFill>
              </a:rPr>
              <a:t>Intent is to add study specific contacts as well as RCC contacts when distributed</a:t>
            </a:r>
            <a:endParaRPr lang="en-US" dirty="0">
              <a:solidFill>
                <a:schemeClr val="tx1"/>
              </a:solidFill>
            </a:endParaRPr>
          </a:p>
          <a:p>
            <a:endParaRPr lang="en-US" dirty="0"/>
          </a:p>
        </p:txBody>
      </p:sp>
    </p:spTree>
    <p:extLst>
      <p:ext uri="{BB962C8B-B14F-4D97-AF65-F5344CB8AC3E}">
        <p14:creationId xmlns:p14="http://schemas.microsoft.com/office/powerpoint/2010/main" val="33405083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Checklist for Ready to Enroll</a:t>
            </a:r>
            <a:endParaRPr lang="en-US" sz="4800" dirty="0"/>
          </a:p>
        </p:txBody>
      </p:sp>
      <p:sp>
        <p:nvSpPr>
          <p:cNvPr id="3" name="Content Placeholder 2"/>
          <p:cNvSpPr>
            <a:spLocks noGrp="1"/>
          </p:cNvSpPr>
          <p:nvPr>
            <p:ph idx="1"/>
          </p:nvPr>
        </p:nvSpPr>
        <p:spPr/>
        <p:txBody>
          <a:bodyPr>
            <a:normAutofit fontScale="92500" lnSpcReduction="10000"/>
          </a:bodyPr>
          <a:lstStyle/>
          <a:p>
            <a:pPr lvl="0"/>
            <a:r>
              <a:rPr lang="en-US" b="1" dirty="0" smtClean="0"/>
              <a:t>Protocol </a:t>
            </a:r>
            <a:r>
              <a:rPr lang="en-US" b="1" dirty="0"/>
              <a:t>Trial Agreement (PTA) (Grant </a:t>
            </a:r>
            <a:r>
              <a:rPr lang="en-US" b="1" dirty="0" smtClean="0"/>
              <a:t>Subawards)Process</a:t>
            </a:r>
          </a:p>
          <a:p>
            <a:pPr lvl="1"/>
            <a:r>
              <a:rPr lang="en-US" dirty="0" smtClean="0">
                <a:solidFill>
                  <a:schemeClr val="tx1"/>
                </a:solidFill>
              </a:rPr>
              <a:t>General outline of the protocol trial agreement and </a:t>
            </a:r>
            <a:r>
              <a:rPr lang="en-US" dirty="0" err="1" smtClean="0">
                <a:solidFill>
                  <a:schemeClr val="tx1"/>
                </a:solidFill>
              </a:rPr>
              <a:t>subaward</a:t>
            </a:r>
            <a:r>
              <a:rPr lang="en-US" dirty="0" smtClean="0">
                <a:solidFill>
                  <a:schemeClr val="tx1"/>
                </a:solidFill>
              </a:rPr>
              <a:t> process</a:t>
            </a:r>
          </a:p>
          <a:p>
            <a:pPr lvl="1"/>
            <a:r>
              <a:rPr lang="en-US" dirty="0" smtClean="0">
                <a:solidFill>
                  <a:schemeClr val="tx1"/>
                </a:solidFill>
              </a:rPr>
              <a:t>Includes any local requirements establish data use agreements</a:t>
            </a:r>
            <a:endParaRPr lang="en-US" dirty="0">
              <a:solidFill>
                <a:schemeClr val="tx1"/>
              </a:solidFill>
            </a:endParaRPr>
          </a:p>
          <a:p>
            <a:pPr lvl="0"/>
            <a:r>
              <a:rPr lang="en-US" b="1" dirty="0"/>
              <a:t>Central IRB (CIRB) Process</a:t>
            </a:r>
            <a:endParaRPr lang="en-US" dirty="0"/>
          </a:p>
          <a:p>
            <a:pPr lvl="1"/>
            <a:r>
              <a:rPr lang="en-US" dirty="0" smtClean="0">
                <a:solidFill>
                  <a:schemeClr val="tx1"/>
                </a:solidFill>
              </a:rPr>
              <a:t>Outline of the CIRB process</a:t>
            </a:r>
          </a:p>
          <a:p>
            <a:pPr lvl="1"/>
            <a:r>
              <a:rPr lang="en-US" dirty="0" smtClean="0">
                <a:solidFill>
                  <a:schemeClr val="tx1"/>
                </a:solidFill>
              </a:rPr>
              <a:t>We may wish to outline the renewal process as well in another document</a:t>
            </a:r>
          </a:p>
          <a:p>
            <a:pPr lvl="0"/>
            <a:r>
              <a:rPr lang="en-US" b="1" dirty="0"/>
              <a:t>WebDCU™ Process for Regulatory Documents</a:t>
            </a:r>
            <a:endParaRPr lang="en-US" dirty="0"/>
          </a:p>
          <a:p>
            <a:pPr lvl="0"/>
            <a:r>
              <a:rPr lang="en-US" b="1" dirty="0"/>
              <a:t>WebDCU™ Toolbox</a:t>
            </a:r>
            <a:endParaRPr lang="en-US" dirty="0"/>
          </a:p>
          <a:p>
            <a:r>
              <a:rPr lang="en-US" b="1" dirty="0"/>
              <a:t>Training</a:t>
            </a:r>
          </a:p>
          <a:p>
            <a:pPr lvl="0"/>
            <a:r>
              <a:rPr lang="en-US" b="1" dirty="0"/>
              <a:t>Local Study Work-Flow</a:t>
            </a:r>
            <a:endParaRPr lang="en-US" dirty="0"/>
          </a:p>
          <a:p>
            <a:pPr lvl="0"/>
            <a:r>
              <a:rPr lang="en-US" b="1" dirty="0"/>
              <a:t>Study Initiation </a:t>
            </a:r>
            <a:r>
              <a:rPr lang="en-US" b="1" dirty="0" smtClean="0"/>
              <a:t>Visit</a:t>
            </a:r>
            <a:endParaRPr lang="en-US" dirty="0" smtClean="0"/>
          </a:p>
          <a:p>
            <a:pPr lvl="0"/>
            <a:r>
              <a:rPr lang="en-US" b="1" dirty="0" smtClean="0"/>
              <a:t>Enroll</a:t>
            </a:r>
            <a:endParaRPr lang="en-US" b="1" dirty="0"/>
          </a:p>
        </p:txBody>
      </p:sp>
    </p:spTree>
    <p:extLst>
      <p:ext uri="{BB962C8B-B14F-4D97-AF65-F5344CB8AC3E}">
        <p14:creationId xmlns:p14="http://schemas.microsoft.com/office/powerpoint/2010/main" val="2061438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Coordinator Call</a:t>
            </a:r>
            <a:br>
              <a:rPr lang="en-US" sz="4400" dirty="0" smtClean="0"/>
            </a:br>
            <a:r>
              <a:rPr lang="en-US" sz="4400" dirty="0" smtClean="0"/>
              <a:t>Announcements and Reminders</a:t>
            </a:r>
            <a:endParaRPr lang="en-US" sz="4400" dirty="0"/>
          </a:p>
        </p:txBody>
      </p:sp>
      <p:sp>
        <p:nvSpPr>
          <p:cNvPr id="3" name="Content Placeholder 2"/>
          <p:cNvSpPr>
            <a:spLocks noGrp="1"/>
          </p:cNvSpPr>
          <p:nvPr>
            <p:ph idx="1"/>
          </p:nvPr>
        </p:nvSpPr>
        <p:spPr>
          <a:xfrm>
            <a:off x="457200" y="1600200"/>
            <a:ext cx="8229600" cy="5257800"/>
          </a:xfrm>
        </p:spPr>
        <p:txBody>
          <a:bodyPr>
            <a:noAutofit/>
          </a:bodyPr>
          <a:lstStyle/>
          <a:p>
            <a:pPr marL="0" indent="0">
              <a:buNone/>
            </a:pPr>
            <a:r>
              <a:rPr lang="en-US" sz="1800" b="1" u="sng" dirty="0" smtClean="0">
                <a:solidFill>
                  <a:schemeClr val="tx1">
                    <a:lumMod val="75000"/>
                    <a:lumOff val="25000"/>
                  </a:schemeClr>
                </a:solidFill>
              </a:rPr>
              <a:t>Next Coordinator Webinar : </a:t>
            </a:r>
            <a:r>
              <a:rPr lang="en-US" sz="1800" b="1" dirty="0" smtClean="0">
                <a:solidFill>
                  <a:schemeClr val="tx1">
                    <a:lumMod val="75000"/>
                    <a:lumOff val="25000"/>
                  </a:schemeClr>
                </a:solidFill>
              </a:rPr>
              <a:t>  </a:t>
            </a:r>
          </a:p>
          <a:p>
            <a:r>
              <a:rPr lang="en-US" sz="1800" dirty="0" smtClean="0">
                <a:solidFill>
                  <a:schemeClr val="tx1"/>
                </a:solidFill>
              </a:rPr>
              <a:t>Jennifer </a:t>
            </a:r>
            <a:r>
              <a:rPr lang="en-US" sz="1800" dirty="0" err="1" smtClean="0">
                <a:solidFill>
                  <a:schemeClr val="tx1"/>
                </a:solidFill>
              </a:rPr>
              <a:t>Reckner</a:t>
            </a:r>
            <a:r>
              <a:rPr lang="en-US" sz="1800" dirty="0" smtClean="0">
                <a:solidFill>
                  <a:schemeClr val="tx1"/>
                </a:solidFill>
              </a:rPr>
              <a:t> RCC Project Manager</a:t>
            </a:r>
          </a:p>
          <a:p>
            <a:pPr marL="0" indent="0">
              <a:buNone/>
            </a:pPr>
            <a:r>
              <a:rPr lang="en-US" sz="1800" dirty="0" smtClean="0">
                <a:solidFill>
                  <a:schemeClr val="tx1"/>
                </a:solidFill>
              </a:rPr>
              <a:t>      University </a:t>
            </a:r>
            <a:r>
              <a:rPr lang="en-US" sz="1800" dirty="0">
                <a:solidFill>
                  <a:schemeClr val="tx1"/>
                </a:solidFill>
              </a:rPr>
              <a:t>of Wisconsin – </a:t>
            </a:r>
            <a:r>
              <a:rPr lang="en-US" sz="1800" dirty="0" smtClean="0">
                <a:solidFill>
                  <a:schemeClr val="tx1"/>
                </a:solidFill>
              </a:rPr>
              <a:t>Madison</a:t>
            </a:r>
          </a:p>
          <a:p>
            <a:pPr marL="0" indent="0">
              <a:buNone/>
            </a:pPr>
            <a:r>
              <a:rPr lang="en-US" sz="1800" dirty="0">
                <a:solidFill>
                  <a:schemeClr val="tx1"/>
                </a:solidFill>
              </a:rPr>
              <a:t> </a:t>
            </a:r>
            <a:r>
              <a:rPr lang="en-US" sz="1800" dirty="0" smtClean="0">
                <a:solidFill>
                  <a:schemeClr val="tx1"/>
                </a:solidFill>
              </a:rPr>
              <a:t>     Title: </a:t>
            </a:r>
            <a:r>
              <a:rPr lang="en-US" sz="1800" dirty="0">
                <a:solidFill>
                  <a:schemeClr val="tx1"/>
                </a:solidFill>
              </a:rPr>
              <a:t>Site Auditing and Monitoring 101</a:t>
            </a:r>
            <a:endParaRPr lang="en-US" sz="1800" dirty="0" smtClean="0">
              <a:solidFill>
                <a:schemeClr val="tx1"/>
              </a:solidFill>
            </a:endParaRPr>
          </a:p>
          <a:p>
            <a:pPr marL="396875" indent="-46038">
              <a:buNone/>
            </a:pPr>
            <a:r>
              <a:rPr lang="en-US" sz="1800" dirty="0" smtClean="0">
                <a:solidFill>
                  <a:schemeClr val="tx1"/>
                </a:solidFill>
              </a:rPr>
              <a:t>Wednesday, 26-July at 1:30 PM ET</a:t>
            </a:r>
          </a:p>
          <a:p>
            <a:pPr marL="396875" indent="0">
              <a:buNone/>
            </a:pPr>
            <a:r>
              <a:rPr lang="en-US" sz="1800" dirty="0" smtClean="0">
                <a:solidFill>
                  <a:schemeClr val="tx1"/>
                </a:solidFill>
                <a:ea typeface="Calibri"/>
                <a:cs typeface="Times New Roman"/>
              </a:rPr>
              <a:t>To </a:t>
            </a:r>
            <a:r>
              <a:rPr lang="en-US" sz="1800" dirty="0">
                <a:solidFill>
                  <a:schemeClr val="tx1"/>
                </a:solidFill>
                <a:ea typeface="Calibri"/>
                <a:cs typeface="Times New Roman"/>
              </a:rPr>
              <a:t>join Coordinator Webinars: https://nihstrokenet.adobeconnect.com/coordinator/ Please enter as a guest, then add your first and last name or email address. For Audio: Dial-In Number: (877) 621-0220 Passcode 434578.</a:t>
            </a:r>
            <a:r>
              <a:rPr lang="en-US" sz="1800" dirty="0" smtClean="0">
                <a:solidFill>
                  <a:schemeClr val="tx1"/>
                </a:solidFill>
                <a:ea typeface="Calibri"/>
                <a:cs typeface="Times New Roman"/>
              </a:rPr>
              <a:t>    </a:t>
            </a:r>
          </a:p>
          <a:p>
            <a:pPr marL="0" indent="0">
              <a:buNone/>
            </a:pPr>
            <a:r>
              <a:rPr lang="en-US" sz="1800" b="1" u="sng" dirty="0" smtClean="0">
                <a:solidFill>
                  <a:schemeClr val="tx1"/>
                </a:solidFill>
                <a:ea typeface="Calibri"/>
                <a:cs typeface="Times New Roman"/>
              </a:rPr>
              <a:t>Upcoming StrokeNet Meetings: </a:t>
            </a:r>
          </a:p>
          <a:p>
            <a:pPr marL="636588" indent="-285750"/>
            <a:r>
              <a:rPr lang="en-US" sz="1800" dirty="0" smtClean="0">
                <a:solidFill>
                  <a:schemeClr val="tx1"/>
                </a:solidFill>
                <a:ea typeface="Calibri"/>
                <a:cs typeface="Times New Roman"/>
              </a:rPr>
              <a:t>StrokeNet Meeting Tuesday, 12-September, </a:t>
            </a:r>
            <a:r>
              <a:rPr lang="en-US" sz="1800" dirty="0">
                <a:solidFill>
                  <a:schemeClr val="tx1"/>
                </a:solidFill>
                <a:ea typeface="Calibri"/>
                <a:cs typeface="Times New Roman"/>
              </a:rPr>
              <a:t>2017, </a:t>
            </a:r>
            <a:r>
              <a:rPr lang="en-US" sz="1800" dirty="0" smtClean="0">
                <a:solidFill>
                  <a:schemeClr val="tx1"/>
                </a:solidFill>
                <a:ea typeface="Calibri"/>
                <a:cs typeface="Times New Roman"/>
              </a:rPr>
              <a:t>Atlanta Airport Marriott, Atlanta Georgia. Managers Meet and Greet on Sept, 11</a:t>
            </a:r>
            <a:r>
              <a:rPr lang="en-US" sz="1800" baseline="30000" dirty="0" smtClean="0">
                <a:solidFill>
                  <a:schemeClr val="tx1"/>
                </a:solidFill>
                <a:ea typeface="Calibri"/>
                <a:cs typeface="Times New Roman"/>
              </a:rPr>
              <a:t>th</a:t>
            </a:r>
            <a:r>
              <a:rPr lang="en-US" sz="1800" dirty="0" smtClean="0">
                <a:solidFill>
                  <a:schemeClr val="tx1"/>
                </a:solidFill>
                <a:ea typeface="Calibri"/>
                <a:cs typeface="Times New Roman"/>
              </a:rPr>
              <a:t> at 7pm in the hotel lobby.</a:t>
            </a:r>
          </a:p>
          <a:p>
            <a:pPr marL="636588" indent="-285750"/>
            <a:r>
              <a:rPr lang="en-US" sz="1800" dirty="0" smtClean="0">
                <a:solidFill>
                  <a:schemeClr val="tx1"/>
                </a:solidFill>
                <a:ea typeface="Calibri"/>
                <a:cs typeface="Times New Roman"/>
              </a:rPr>
              <a:t>StrokeNet Meeting Monday, 22-January, 2018, ISC Los Angeles, California </a:t>
            </a:r>
          </a:p>
          <a:p>
            <a:pPr marL="636588" indent="-285750"/>
            <a:r>
              <a:rPr lang="en-US" sz="1800" dirty="0" smtClean="0">
                <a:solidFill>
                  <a:schemeClr val="tx1"/>
                </a:solidFill>
                <a:ea typeface="Calibri"/>
                <a:cs typeface="Times New Roman"/>
              </a:rPr>
              <a:t>Plan Ahead:  Montreal meeting  Sept 2018.</a:t>
            </a:r>
          </a:p>
        </p:txBody>
      </p:sp>
    </p:spTree>
    <p:extLst>
      <p:ext uri="{BB962C8B-B14F-4D97-AF65-F5344CB8AC3E}">
        <p14:creationId xmlns:p14="http://schemas.microsoft.com/office/powerpoint/2010/main" val="4070486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solidFill>
                  <a:schemeClr val="tx1"/>
                </a:solidFill>
              </a:rPr>
              <a:t>Useful?</a:t>
            </a:r>
          </a:p>
          <a:p>
            <a:r>
              <a:rPr lang="en-US" dirty="0" smtClean="0">
                <a:solidFill>
                  <a:schemeClr val="tx1"/>
                </a:solidFill>
              </a:rPr>
              <a:t>Clear?</a:t>
            </a:r>
          </a:p>
          <a:p>
            <a:r>
              <a:rPr lang="en-US" dirty="0" smtClean="0">
                <a:solidFill>
                  <a:schemeClr val="tx1"/>
                </a:solidFill>
              </a:rPr>
              <a:t>What’s missing</a:t>
            </a:r>
          </a:p>
          <a:p>
            <a:r>
              <a:rPr lang="en-US" dirty="0" smtClean="0">
                <a:solidFill>
                  <a:schemeClr val="tx1"/>
                </a:solidFill>
              </a:rPr>
              <a:t>More……………</a:t>
            </a:r>
          </a:p>
          <a:p>
            <a:r>
              <a:rPr lang="en-US" dirty="0" smtClean="0">
                <a:solidFill>
                  <a:schemeClr val="tx1"/>
                </a:solidFill>
              </a:rPr>
              <a:t>Next Steps – Performance measures?</a:t>
            </a:r>
          </a:p>
          <a:p>
            <a:endParaRPr lang="en-US" dirty="0"/>
          </a:p>
        </p:txBody>
      </p:sp>
    </p:spTree>
    <p:extLst>
      <p:ext uri="{BB962C8B-B14F-4D97-AF65-F5344CB8AC3E}">
        <p14:creationId xmlns:p14="http://schemas.microsoft.com/office/powerpoint/2010/main" val="31651163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a:t>
            </a:r>
            <a:br>
              <a:rPr lang="en-US" dirty="0" smtClean="0"/>
            </a:br>
            <a:r>
              <a:rPr lang="en-US" dirty="0" smtClean="0"/>
              <a:t>and Updates</a:t>
            </a:r>
            <a:endParaRPr lang="en-US" sz="4000" dirty="0"/>
          </a:p>
        </p:txBody>
      </p:sp>
      <p:sp>
        <p:nvSpPr>
          <p:cNvPr id="3" name="Content Placeholder 2"/>
          <p:cNvSpPr>
            <a:spLocks noGrp="1"/>
          </p:cNvSpPr>
          <p:nvPr>
            <p:ph idx="1"/>
          </p:nvPr>
        </p:nvSpPr>
        <p:spPr>
          <a:xfrm>
            <a:off x="427653" y="1752600"/>
            <a:ext cx="8229600" cy="4525963"/>
          </a:xfrm>
        </p:spPr>
        <p:txBody>
          <a:bodyPr>
            <a:normAutofit fontScale="85000" lnSpcReduction="20000"/>
          </a:bodyPr>
          <a:lstStyle/>
          <a:p>
            <a:pPr marL="0" indent="0" algn="ctr">
              <a:buNone/>
            </a:pPr>
            <a:r>
              <a:rPr lang="en-US" sz="2800" u="sng" dirty="0" smtClean="0">
                <a:solidFill>
                  <a:schemeClr val="tx1"/>
                </a:solidFill>
              </a:rPr>
              <a:t>StrokeNet FOA </a:t>
            </a:r>
            <a:r>
              <a:rPr lang="en-US" sz="2800" u="sng" dirty="0">
                <a:solidFill>
                  <a:schemeClr val="tx1"/>
                </a:solidFill>
              </a:rPr>
              <a:t>r</a:t>
            </a:r>
            <a:r>
              <a:rPr lang="en-US" sz="2800" u="sng" dirty="0" smtClean="0">
                <a:solidFill>
                  <a:schemeClr val="tx1"/>
                </a:solidFill>
              </a:rPr>
              <a:t>eleased on 5/10/2017</a:t>
            </a:r>
            <a:r>
              <a:rPr lang="en-US" sz="2800" dirty="0" smtClean="0">
                <a:solidFill>
                  <a:schemeClr val="tx1"/>
                </a:solidFill>
              </a:rPr>
              <a:t>.</a:t>
            </a:r>
          </a:p>
          <a:p>
            <a:r>
              <a:rPr lang="en-US" sz="2800" dirty="0" smtClean="0">
                <a:solidFill>
                  <a:schemeClr val="tx1"/>
                </a:solidFill>
              </a:rPr>
              <a:t>Letter of Intent due 30 day prior to application deadline.</a:t>
            </a:r>
          </a:p>
          <a:p>
            <a:r>
              <a:rPr lang="en-US" sz="2800" dirty="0" smtClean="0">
                <a:solidFill>
                  <a:schemeClr val="tx1"/>
                </a:solidFill>
              </a:rPr>
              <a:t>Open Date (earliest date) 8/25/2017.</a:t>
            </a:r>
          </a:p>
          <a:p>
            <a:r>
              <a:rPr lang="en-US" sz="2800" dirty="0" smtClean="0">
                <a:solidFill>
                  <a:schemeClr val="tx1"/>
                </a:solidFill>
              </a:rPr>
              <a:t>Application Due Date 9/25/2017 by 5pm.</a:t>
            </a:r>
          </a:p>
          <a:p>
            <a:endParaRPr lang="en-US" sz="2800" dirty="0">
              <a:solidFill>
                <a:schemeClr val="tx1"/>
              </a:solidFill>
            </a:endParaRPr>
          </a:p>
          <a:p>
            <a:r>
              <a:rPr lang="en-US" sz="2800" dirty="0" smtClean="0">
                <a:solidFill>
                  <a:schemeClr val="tx1"/>
                </a:solidFill>
              </a:rPr>
              <a:t>Steering Committee comments on the Competitive renewal:</a:t>
            </a:r>
          </a:p>
          <a:p>
            <a:pPr lvl="1"/>
            <a:r>
              <a:rPr lang="en-US" sz="2000" dirty="0" smtClean="0">
                <a:solidFill>
                  <a:schemeClr val="tx1"/>
                </a:solidFill>
              </a:rPr>
              <a:t>Open Competition, Seamless Funding</a:t>
            </a:r>
          </a:p>
          <a:p>
            <a:pPr lvl="1"/>
            <a:r>
              <a:rPr lang="en-US" sz="2000" dirty="0" smtClean="0">
                <a:solidFill>
                  <a:schemeClr val="tx1"/>
                </a:solidFill>
              </a:rPr>
              <a:t>5 Year funding period</a:t>
            </a:r>
          </a:p>
          <a:p>
            <a:pPr lvl="1"/>
            <a:r>
              <a:rPr lang="en-US" sz="2000" dirty="0" smtClean="0">
                <a:solidFill>
                  <a:schemeClr val="tx1"/>
                </a:solidFill>
              </a:rPr>
              <a:t>Up to 25 Centers</a:t>
            </a:r>
          </a:p>
          <a:p>
            <a:pPr lvl="1"/>
            <a:r>
              <a:rPr lang="en-US" sz="2000" dirty="0" smtClean="0">
                <a:solidFill>
                  <a:schemeClr val="tx1"/>
                </a:solidFill>
              </a:rPr>
              <a:t>Mechanism changing from U-10 to U-24</a:t>
            </a:r>
          </a:p>
          <a:p>
            <a:pPr lvl="1"/>
            <a:r>
              <a:rPr lang="en-US" sz="2000" dirty="0" smtClean="0">
                <a:solidFill>
                  <a:schemeClr val="tx1"/>
                </a:solidFill>
              </a:rPr>
              <a:t>Research Strategy will be limited to 12 pages</a:t>
            </a:r>
          </a:p>
          <a:p>
            <a:pPr lvl="1"/>
            <a:r>
              <a:rPr lang="en-US" sz="2000" dirty="0" smtClean="0">
                <a:solidFill>
                  <a:schemeClr val="tx1"/>
                </a:solidFill>
              </a:rPr>
              <a:t>Funding reduced from 250K to 200K.</a:t>
            </a:r>
          </a:p>
          <a:p>
            <a:pPr lvl="1"/>
            <a:endParaRPr lang="en-US" sz="2000" dirty="0" smtClean="0">
              <a:solidFill>
                <a:schemeClr val="tx1">
                  <a:lumMod val="75000"/>
                  <a:lumOff val="25000"/>
                </a:schemeClr>
              </a:solidFill>
            </a:endParaRPr>
          </a:p>
          <a:p>
            <a:endParaRPr lang="en-US" dirty="0">
              <a:solidFill>
                <a:schemeClr val="tx1">
                  <a:lumMod val="75000"/>
                  <a:lumOff val="25000"/>
                </a:schemeClr>
              </a:solidFill>
            </a:endParaRPr>
          </a:p>
        </p:txBody>
      </p:sp>
    </p:spTree>
    <p:extLst>
      <p:ext uri="{BB962C8B-B14F-4D97-AF65-F5344CB8AC3E}">
        <p14:creationId xmlns:p14="http://schemas.microsoft.com/office/powerpoint/2010/main" val="19461667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Information</a:t>
            </a:r>
            <a:br>
              <a:rPr lang="en-US" dirty="0"/>
            </a:br>
            <a:r>
              <a:rPr lang="en-US" dirty="0"/>
              <a:t>and </a:t>
            </a:r>
            <a:r>
              <a:rPr lang="en-US" dirty="0" smtClean="0"/>
              <a:t>Reminders</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rPr>
              <a:t>QAR Due July 5,2017.</a:t>
            </a:r>
          </a:p>
          <a:p>
            <a:r>
              <a:rPr lang="en-US" dirty="0">
                <a:solidFill>
                  <a:schemeClr val="tx1"/>
                </a:solidFill>
              </a:rPr>
              <a:t>StrokeNet </a:t>
            </a:r>
            <a:r>
              <a:rPr lang="en-US" dirty="0" smtClean="0">
                <a:solidFill>
                  <a:schemeClr val="tx1"/>
                </a:solidFill>
              </a:rPr>
              <a:t>Sites Clinical </a:t>
            </a:r>
            <a:r>
              <a:rPr lang="en-US" dirty="0">
                <a:solidFill>
                  <a:schemeClr val="tx1"/>
                </a:solidFill>
              </a:rPr>
              <a:t>Profile Annual </a:t>
            </a:r>
            <a:r>
              <a:rPr lang="en-US" dirty="0" smtClean="0">
                <a:solidFill>
                  <a:schemeClr val="tx1"/>
                </a:solidFill>
              </a:rPr>
              <a:t>Surveys</a:t>
            </a:r>
          </a:p>
          <a:p>
            <a:r>
              <a:rPr lang="en-US" dirty="0" smtClean="0">
                <a:solidFill>
                  <a:schemeClr val="tx1"/>
                </a:solidFill>
              </a:rPr>
              <a:t>Calls for hosting of upcoming CC roundtable discussions.</a:t>
            </a:r>
          </a:p>
          <a:p>
            <a:r>
              <a:rPr lang="en-US" dirty="0" smtClean="0">
                <a:solidFill>
                  <a:schemeClr val="tx1"/>
                </a:solidFill>
              </a:rPr>
              <a:t>PM forum breakout session agenda items.</a:t>
            </a:r>
          </a:p>
          <a:p>
            <a:r>
              <a:rPr lang="en-US" dirty="0" smtClean="0">
                <a:solidFill>
                  <a:schemeClr val="tx1"/>
                </a:solidFill>
              </a:rPr>
              <a:t>Meet and Greet on September 11</a:t>
            </a:r>
            <a:r>
              <a:rPr lang="en-US" baseline="30000" dirty="0" smtClean="0">
                <a:solidFill>
                  <a:schemeClr val="tx1"/>
                </a:solidFill>
              </a:rPr>
              <a:t>th</a:t>
            </a:r>
            <a:r>
              <a:rPr lang="en-US" dirty="0" smtClean="0">
                <a:solidFill>
                  <a:schemeClr val="tx1"/>
                </a:solidFill>
              </a:rPr>
              <a:t> in Hotel lobby starting at 7pm.</a:t>
            </a:r>
          </a:p>
          <a:p>
            <a:r>
              <a:rPr lang="en-US" dirty="0" smtClean="0">
                <a:solidFill>
                  <a:schemeClr val="tx1"/>
                </a:solidFill>
              </a:rPr>
              <a:t>Investigators meeting for ARCARDIA Trial </a:t>
            </a:r>
          </a:p>
          <a:p>
            <a:pPr marL="0" indent="0">
              <a:buNone/>
            </a:pPr>
            <a:r>
              <a:rPr lang="en-US" dirty="0">
                <a:solidFill>
                  <a:schemeClr val="tx1"/>
                </a:solidFill>
              </a:rPr>
              <a:t> </a:t>
            </a:r>
            <a:r>
              <a:rPr lang="en-US" dirty="0" smtClean="0">
                <a:solidFill>
                  <a:schemeClr val="tx1"/>
                </a:solidFill>
              </a:rPr>
              <a:t>   Sept 13,2017.</a:t>
            </a:r>
            <a:endParaRPr lang="en-US" dirty="0">
              <a:solidFill>
                <a:schemeClr val="tx1"/>
              </a:solidFill>
            </a:endParaRPr>
          </a:p>
        </p:txBody>
      </p:sp>
    </p:spTree>
    <p:extLst>
      <p:ext uri="{BB962C8B-B14F-4D97-AF65-F5344CB8AC3E}">
        <p14:creationId xmlns:p14="http://schemas.microsoft.com/office/powerpoint/2010/main" val="2824625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Updates</a:t>
            </a:r>
            <a:br>
              <a:rPr lang="en-US" dirty="0" smtClean="0"/>
            </a:br>
            <a:r>
              <a:rPr lang="en-US" dirty="0" smtClean="0"/>
              <a:t>TELE-REHAB</a:t>
            </a:r>
            <a:endParaRPr lang="en-US" dirty="0"/>
          </a:p>
        </p:txBody>
      </p:sp>
      <p:sp>
        <p:nvSpPr>
          <p:cNvPr id="3" name="Content Placeholder 2"/>
          <p:cNvSpPr>
            <a:spLocks noGrp="1"/>
          </p:cNvSpPr>
          <p:nvPr>
            <p:ph idx="1"/>
          </p:nvPr>
        </p:nvSpPr>
        <p:spPr/>
        <p:txBody>
          <a:bodyPr/>
          <a:lstStyle/>
          <a:p>
            <a:endParaRPr lang="en-US" dirty="0" smtClean="0">
              <a:solidFill>
                <a:schemeClr val="tx1">
                  <a:lumMod val="75000"/>
                  <a:lumOff val="25000"/>
                </a:schemeClr>
              </a:solidFill>
            </a:endParaRPr>
          </a:p>
          <a:p>
            <a:pPr marL="0" indent="0">
              <a:buNone/>
            </a:pPr>
            <a:r>
              <a:rPr lang="en-US" b="1" u="sng" dirty="0">
                <a:solidFill>
                  <a:schemeClr val="tx1">
                    <a:lumMod val="75000"/>
                    <a:lumOff val="25000"/>
                  </a:schemeClr>
                </a:solidFill>
              </a:rPr>
              <a:t>Study Updates:</a:t>
            </a:r>
          </a:p>
          <a:p>
            <a:pPr marL="0" indent="0">
              <a:buNone/>
            </a:pPr>
            <a:r>
              <a:rPr lang="en-US" dirty="0">
                <a:solidFill>
                  <a:schemeClr val="tx1">
                    <a:lumMod val="75000"/>
                    <a:lumOff val="25000"/>
                  </a:schemeClr>
                </a:solidFill>
              </a:rPr>
              <a:t>    </a:t>
            </a:r>
            <a:endParaRPr lang="en-US" dirty="0" smtClean="0">
              <a:solidFill>
                <a:schemeClr val="tx1">
                  <a:lumMod val="75000"/>
                  <a:lumOff val="25000"/>
                </a:schemeClr>
              </a:solidFill>
            </a:endParaRPr>
          </a:p>
          <a:p>
            <a:pPr marL="0" indent="0">
              <a:buNone/>
            </a:pPr>
            <a:r>
              <a:rPr lang="en-US" dirty="0" smtClean="0">
                <a:solidFill>
                  <a:schemeClr val="tx1">
                    <a:lumMod val="75000"/>
                    <a:lumOff val="25000"/>
                  </a:schemeClr>
                </a:solidFill>
              </a:rPr>
              <a:t> </a:t>
            </a:r>
            <a:r>
              <a:rPr lang="en-US" dirty="0">
                <a:solidFill>
                  <a:schemeClr val="tx1">
                    <a:lumMod val="75000"/>
                    <a:lumOff val="25000"/>
                  </a:schemeClr>
                </a:solidFill>
              </a:rPr>
              <a:t>Study Project </a:t>
            </a:r>
            <a:r>
              <a:rPr lang="en-US" dirty="0" smtClean="0">
                <a:solidFill>
                  <a:schemeClr val="tx1">
                    <a:lumMod val="75000"/>
                    <a:lumOff val="25000"/>
                  </a:schemeClr>
                </a:solidFill>
              </a:rPr>
              <a:t>Managers:  Lucy Dodakian, </a:t>
            </a:r>
            <a:r>
              <a:rPr lang="en-US" dirty="0">
                <a:solidFill>
                  <a:schemeClr val="tx1">
                    <a:lumMod val="75000"/>
                    <a:lumOff val="25000"/>
                  </a:schemeClr>
                </a:solidFill>
              </a:rPr>
              <a:t>MA, </a:t>
            </a:r>
            <a:r>
              <a:rPr lang="en-US" dirty="0" smtClean="0">
                <a:solidFill>
                  <a:schemeClr val="tx1">
                    <a:lumMod val="75000"/>
                    <a:lumOff val="25000"/>
                  </a:schemeClr>
                </a:solidFill>
              </a:rPr>
              <a:t>OTR/L</a:t>
            </a:r>
          </a:p>
          <a:p>
            <a:pPr marL="0" indent="0">
              <a:buNone/>
            </a:pPr>
            <a:r>
              <a:rPr lang="en-US" dirty="0">
                <a:solidFill>
                  <a:schemeClr val="tx1">
                    <a:lumMod val="75000"/>
                    <a:lumOff val="25000"/>
                  </a:schemeClr>
                </a:solidFill>
              </a:rPr>
              <a:t>	</a:t>
            </a:r>
            <a:r>
              <a:rPr lang="en-US" dirty="0" smtClean="0">
                <a:solidFill>
                  <a:schemeClr val="tx1">
                    <a:lumMod val="75000"/>
                    <a:lumOff val="25000"/>
                  </a:schemeClr>
                </a:solidFill>
              </a:rPr>
              <a:t>			  Judith Spilker, RN, BSN</a:t>
            </a:r>
            <a:endParaRPr lang="en-US" dirty="0">
              <a:solidFill>
                <a:schemeClr val="tx1">
                  <a:lumMod val="75000"/>
                  <a:lumOff val="25000"/>
                </a:schemeClr>
              </a:solidFill>
            </a:endParaRPr>
          </a:p>
          <a:p>
            <a:pPr marL="0" indent="0">
              <a:buNone/>
            </a:pPr>
            <a:endParaRPr lang="en-US" dirty="0">
              <a:solidFill>
                <a:schemeClr val="tx1">
                  <a:lumMod val="75000"/>
                  <a:lumOff val="25000"/>
                </a:schemeClr>
              </a:solidFill>
            </a:endParaRPr>
          </a:p>
          <a:p>
            <a:pPr marL="0" indent="0">
              <a:buNone/>
            </a:pPr>
            <a:r>
              <a:rPr lang="en-US" dirty="0" smtClean="0">
                <a:solidFill>
                  <a:schemeClr val="tx1">
                    <a:lumMod val="75000"/>
                    <a:lumOff val="25000"/>
                  </a:schemeClr>
                </a:solidFill>
              </a:rPr>
              <a:t> Study </a:t>
            </a:r>
            <a:r>
              <a:rPr lang="en-US" dirty="0">
                <a:solidFill>
                  <a:schemeClr val="tx1">
                    <a:lumMod val="75000"/>
                    <a:lumOff val="25000"/>
                  </a:schemeClr>
                </a:solidFill>
              </a:rPr>
              <a:t>Investigator</a:t>
            </a:r>
            <a:r>
              <a:rPr lang="en-US" dirty="0" smtClean="0">
                <a:solidFill>
                  <a:schemeClr val="tx1">
                    <a:lumMod val="75000"/>
                    <a:lumOff val="25000"/>
                  </a:schemeClr>
                </a:solidFill>
              </a:rPr>
              <a:t>:	  Steve Cramer, MD</a:t>
            </a:r>
            <a:endParaRPr lang="en-US" dirty="0">
              <a:solidFill>
                <a:schemeClr val="tx1">
                  <a:lumMod val="75000"/>
                  <a:lumOff val="25000"/>
                </a:schemeClr>
              </a:solidFill>
            </a:endParaRPr>
          </a:p>
          <a:p>
            <a:endParaRPr lang="en-US" dirty="0">
              <a:solidFill>
                <a:schemeClr val="tx1">
                  <a:lumMod val="75000"/>
                  <a:lumOff val="25000"/>
                </a:schemeClr>
              </a:solidFill>
            </a:endParaRPr>
          </a:p>
        </p:txBody>
      </p:sp>
    </p:spTree>
    <p:extLst>
      <p:ext uri="{BB962C8B-B14F-4D97-AF65-F5344CB8AC3E}">
        <p14:creationId xmlns:p14="http://schemas.microsoft.com/office/powerpoint/2010/main" val="2334710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Updates</a:t>
            </a:r>
            <a:br>
              <a:rPr lang="en-US" dirty="0" smtClean="0"/>
            </a:br>
            <a:r>
              <a:rPr lang="en-US" dirty="0" err="1" smtClean="0"/>
              <a:t>i</a:t>
            </a:r>
            <a:r>
              <a:rPr lang="en-US" dirty="0" smtClean="0"/>
              <a:t>-DEF</a:t>
            </a:r>
            <a:endParaRPr lang="en-US" dirty="0"/>
          </a:p>
        </p:txBody>
      </p:sp>
      <p:sp>
        <p:nvSpPr>
          <p:cNvPr id="3" name="Content Placeholder 2"/>
          <p:cNvSpPr>
            <a:spLocks noGrp="1"/>
          </p:cNvSpPr>
          <p:nvPr>
            <p:ph idx="1"/>
          </p:nvPr>
        </p:nvSpPr>
        <p:spPr/>
        <p:txBody>
          <a:bodyPr/>
          <a:lstStyle/>
          <a:p>
            <a:endParaRPr lang="en-US" b="1" u="sng" dirty="0" smtClean="0">
              <a:solidFill>
                <a:schemeClr val="tx1">
                  <a:lumMod val="75000"/>
                  <a:lumOff val="25000"/>
                </a:schemeClr>
              </a:solidFill>
            </a:endParaRPr>
          </a:p>
          <a:p>
            <a:endParaRPr lang="en-US" b="1" u="sng" dirty="0">
              <a:solidFill>
                <a:schemeClr val="tx1">
                  <a:lumMod val="75000"/>
                  <a:lumOff val="25000"/>
                </a:schemeClr>
              </a:solidFill>
            </a:endParaRPr>
          </a:p>
          <a:p>
            <a:pPr marL="0" indent="0">
              <a:buNone/>
            </a:pPr>
            <a:r>
              <a:rPr lang="en-US" b="1" u="sng" dirty="0" smtClean="0">
                <a:solidFill>
                  <a:schemeClr val="tx1">
                    <a:lumMod val="75000"/>
                    <a:lumOff val="25000"/>
                  </a:schemeClr>
                </a:solidFill>
              </a:rPr>
              <a:t>Study </a:t>
            </a:r>
            <a:r>
              <a:rPr lang="en-US" b="1" u="sng" dirty="0">
                <a:solidFill>
                  <a:schemeClr val="tx1">
                    <a:lumMod val="75000"/>
                    <a:lumOff val="25000"/>
                  </a:schemeClr>
                </a:solidFill>
              </a:rPr>
              <a:t>Updates:</a:t>
            </a:r>
          </a:p>
          <a:p>
            <a:pPr marL="0" indent="0">
              <a:buNone/>
            </a:pPr>
            <a:r>
              <a:rPr lang="en-US" dirty="0">
                <a:solidFill>
                  <a:schemeClr val="tx1">
                    <a:lumMod val="75000"/>
                    <a:lumOff val="25000"/>
                  </a:schemeClr>
                </a:solidFill>
              </a:rPr>
              <a:t>    </a:t>
            </a:r>
          </a:p>
          <a:p>
            <a:pPr marL="0" indent="0">
              <a:buNone/>
            </a:pPr>
            <a:r>
              <a:rPr lang="en-US" dirty="0">
                <a:solidFill>
                  <a:schemeClr val="tx1"/>
                </a:solidFill>
              </a:rPr>
              <a:t> Study Project Manager</a:t>
            </a:r>
            <a:r>
              <a:rPr lang="en-US" dirty="0" smtClean="0">
                <a:solidFill>
                  <a:schemeClr val="tx1"/>
                </a:solidFill>
              </a:rPr>
              <a:t>:  Aaron Perlmutter, MPH, MSW</a:t>
            </a:r>
            <a:endParaRPr lang="en-US" dirty="0">
              <a:solidFill>
                <a:schemeClr val="tx1"/>
              </a:solidFill>
            </a:endParaRPr>
          </a:p>
          <a:p>
            <a:pPr marL="0" indent="0">
              <a:buNone/>
            </a:pPr>
            <a:r>
              <a:rPr lang="en-US" dirty="0">
                <a:solidFill>
                  <a:schemeClr val="tx1"/>
                </a:solidFill>
              </a:rPr>
              <a:t>     </a:t>
            </a:r>
          </a:p>
          <a:p>
            <a:pPr marL="0" indent="0">
              <a:buNone/>
            </a:pPr>
            <a:r>
              <a:rPr lang="en-US" dirty="0">
                <a:solidFill>
                  <a:schemeClr val="tx1"/>
                </a:solidFill>
              </a:rPr>
              <a:t> Study Investigator</a:t>
            </a:r>
            <a:r>
              <a:rPr lang="en-US" dirty="0" smtClean="0">
                <a:solidFill>
                  <a:schemeClr val="tx1"/>
                </a:solidFill>
              </a:rPr>
              <a:t>:  Magdy Selim, MD</a:t>
            </a:r>
            <a:endParaRPr lang="en-US" dirty="0">
              <a:solidFill>
                <a:schemeClr val="tx1"/>
              </a:solidFill>
            </a:endParaRPr>
          </a:p>
          <a:p>
            <a:endParaRPr lang="en-US" dirty="0"/>
          </a:p>
        </p:txBody>
      </p:sp>
    </p:spTree>
    <p:extLst>
      <p:ext uri="{BB962C8B-B14F-4D97-AF65-F5344CB8AC3E}">
        <p14:creationId xmlns:p14="http://schemas.microsoft.com/office/powerpoint/2010/main" val="3316262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362200"/>
          </a:xfrm>
        </p:spPr>
        <p:txBody>
          <a:bodyPr/>
          <a:lstStyle/>
          <a:p>
            <a:r>
              <a:rPr lang="en-US" dirty="0" smtClean="0"/>
              <a:t>Project Updates</a:t>
            </a:r>
            <a:br>
              <a:rPr lang="en-US" dirty="0" smtClean="0"/>
            </a:br>
            <a:r>
              <a:rPr lang="en-US" dirty="0"/>
              <a:t>CREST 2</a:t>
            </a:r>
            <a:br>
              <a:rPr lang="en-US" dirty="0"/>
            </a:br>
            <a:endParaRPr lang="en-US" dirty="0"/>
          </a:p>
        </p:txBody>
      </p:sp>
      <p:sp>
        <p:nvSpPr>
          <p:cNvPr id="3" name="Content Placeholder 2"/>
          <p:cNvSpPr>
            <a:spLocks noGrp="1"/>
          </p:cNvSpPr>
          <p:nvPr>
            <p:ph idx="1"/>
          </p:nvPr>
        </p:nvSpPr>
        <p:spPr/>
        <p:txBody>
          <a:bodyPr>
            <a:normAutofit/>
          </a:bodyPr>
          <a:lstStyle/>
          <a:p>
            <a:endParaRPr lang="en-US" sz="2000" dirty="0" smtClean="0">
              <a:solidFill>
                <a:schemeClr val="tx1">
                  <a:lumMod val="75000"/>
                  <a:lumOff val="25000"/>
                </a:schemeClr>
              </a:solidFill>
            </a:endParaRPr>
          </a:p>
          <a:p>
            <a:endParaRPr lang="en-US" sz="2000" dirty="0">
              <a:solidFill>
                <a:schemeClr val="tx1">
                  <a:lumMod val="75000"/>
                  <a:lumOff val="25000"/>
                </a:schemeClr>
              </a:solidFill>
            </a:endParaRPr>
          </a:p>
          <a:p>
            <a:endParaRPr lang="en-US" sz="2000" b="1" u="sng" dirty="0" smtClean="0">
              <a:solidFill>
                <a:schemeClr val="tx1">
                  <a:lumMod val="75000"/>
                  <a:lumOff val="25000"/>
                </a:schemeClr>
              </a:solidFill>
            </a:endParaRPr>
          </a:p>
          <a:p>
            <a:pPr marL="0" indent="0">
              <a:buNone/>
            </a:pPr>
            <a:r>
              <a:rPr lang="en-US" sz="2000" b="1" u="sng" dirty="0" smtClean="0">
                <a:solidFill>
                  <a:schemeClr val="tx1">
                    <a:lumMod val="75000"/>
                    <a:lumOff val="25000"/>
                  </a:schemeClr>
                </a:solidFill>
              </a:rPr>
              <a:t>Study </a:t>
            </a:r>
            <a:r>
              <a:rPr lang="en-US" sz="2000" b="1" u="sng" dirty="0">
                <a:solidFill>
                  <a:schemeClr val="tx1">
                    <a:lumMod val="75000"/>
                    <a:lumOff val="25000"/>
                  </a:schemeClr>
                </a:solidFill>
              </a:rPr>
              <a:t>Updates:</a:t>
            </a:r>
          </a:p>
          <a:p>
            <a:pPr marL="0" indent="0">
              <a:buNone/>
            </a:pPr>
            <a:r>
              <a:rPr lang="en-US" sz="2000" dirty="0">
                <a:solidFill>
                  <a:schemeClr val="tx1">
                    <a:lumMod val="75000"/>
                    <a:lumOff val="25000"/>
                  </a:schemeClr>
                </a:solidFill>
              </a:rPr>
              <a:t>    </a:t>
            </a:r>
          </a:p>
          <a:p>
            <a:pPr marL="0" indent="0">
              <a:buNone/>
            </a:pPr>
            <a:r>
              <a:rPr lang="en-US" dirty="0" smtClean="0">
                <a:solidFill>
                  <a:schemeClr val="tx1"/>
                </a:solidFill>
              </a:rPr>
              <a:t>Study </a:t>
            </a:r>
            <a:r>
              <a:rPr lang="en-US" dirty="0">
                <a:solidFill>
                  <a:schemeClr val="tx1"/>
                </a:solidFill>
              </a:rPr>
              <a:t>Project Manager</a:t>
            </a:r>
            <a:r>
              <a:rPr lang="en-US" dirty="0" smtClean="0">
                <a:solidFill>
                  <a:schemeClr val="tx1"/>
                </a:solidFill>
              </a:rPr>
              <a:t>:  Mary Longbottom, CCRP</a:t>
            </a:r>
            <a:r>
              <a:rPr lang="en-US" dirty="0">
                <a:solidFill>
                  <a:schemeClr val="tx1"/>
                </a:solidFill>
              </a:rPr>
              <a:t>, CREST </a:t>
            </a:r>
            <a:r>
              <a:rPr lang="en-US" dirty="0" smtClean="0">
                <a:solidFill>
                  <a:schemeClr val="tx1"/>
                </a:solidFill>
              </a:rPr>
              <a:t>    Director </a:t>
            </a:r>
            <a:r>
              <a:rPr lang="en-US" dirty="0">
                <a:solidFill>
                  <a:schemeClr val="tx1"/>
                </a:solidFill>
              </a:rPr>
              <a:t>for Data Quality </a:t>
            </a:r>
          </a:p>
          <a:p>
            <a:pPr marL="0" indent="0">
              <a:buNone/>
            </a:pPr>
            <a:r>
              <a:rPr lang="en-US" dirty="0">
                <a:solidFill>
                  <a:schemeClr val="tx1"/>
                </a:solidFill>
              </a:rPr>
              <a:t>     </a:t>
            </a:r>
          </a:p>
          <a:p>
            <a:pPr marL="0" indent="0">
              <a:buNone/>
            </a:pPr>
            <a:r>
              <a:rPr lang="en-US" dirty="0">
                <a:solidFill>
                  <a:schemeClr val="tx1"/>
                </a:solidFill>
              </a:rPr>
              <a:t> Study Investigator</a:t>
            </a:r>
            <a:r>
              <a:rPr lang="en-US" dirty="0" smtClean="0">
                <a:solidFill>
                  <a:schemeClr val="tx1"/>
                </a:solidFill>
              </a:rPr>
              <a:t>:  Tom Brott, MD</a:t>
            </a:r>
            <a:endParaRPr lang="en-US" dirty="0">
              <a:solidFill>
                <a:schemeClr val="tx1"/>
              </a:solidFill>
            </a:endParaRPr>
          </a:p>
          <a:p>
            <a:pPr marL="0" indent="0">
              <a:buNone/>
            </a:pPr>
            <a:endParaRPr lang="en-US" sz="2000" dirty="0">
              <a:solidFill>
                <a:schemeClr val="tx1">
                  <a:lumMod val="75000"/>
                  <a:lumOff val="25000"/>
                </a:schemeClr>
              </a:solidFill>
            </a:endParaRPr>
          </a:p>
          <a:p>
            <a:endParaRPr lang="en-US" sz="2000" dirty="0" smtClean="0">
              <a:solidFill>
                <a:schemeClr val="tx1">
                  <a:lumMod val="75000"/>
                  <a:lumOff val="25000"/>
                </a:schemeClr>
              </a:solidFill>
            </a:endParaRPr>
          </a:p>
        </p:txBody>
      </p:sp>
    </p:spTree>
    <p:extLst>
      <p:ext uri="{BB962C8B-B14F-4D97-AF65-F5344CB8AC3E}">
        <p14:creationId xmlns:p14="http://schemas.microsoft.com/office/powerpoint/2010/main" val="2445931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 </a:t>
            </a:r>
            <a:r>
              <a:rPr lang="en-US" dirty="0" smtClean="0"/>
              <a:t/>
            </a:r>
            <a:br>
              <a:rPr lang="en-US" dirty="0" smtClean="0"/>
            </a:br>
            <a:r>
              <a:rPr lang="en-US" dirty="0" smtClean="0"/>
              <a:t>DEFUSE 3</a:t>
            </a:r>
            <a:endParaRPr lang="en-US" dirty="0"/>
          </a:p>
        </p:txBody>
      </p:sp>
      <p:sp>
        <p:nvSpPr>
          <p:cNvPr id="3" name="Content Placeholder 2"/>
          <p:cNvSpPr>
            <a:spLocks noGrp="1"/>
          </p:cNvSpPr>
          <p:nvPr>
            <p:ph idx="1"/>
          </p:nvPr>
        </p:nvSpPr>
        <p:spPr/>
        <p:txBody>
          <a:bodyPr/>
          <a:lstStyle/>
          <a:p>
            <a:endParaRPr lang="en-US" dirty="0">
              <a:solidFill>
                <a:schemeClr val="tx1">
                  <a:lumMod val="75000"/>
                  <a:lumOff val="25000"/>
                </a:schemeClr>
              </a:solidFill>
            </a:endParaRPr>
          </a:p>
          <a:p>
            <a:endParaRPr lang="en-US" dirty="0" smtClean="0">
              <a:solidFill>
                <a:schemeClr val="tx1">
                  <a:lumMod val="75000"/>
                  <a:lumOff val="25000"/>
                </a:schemeClr>
              </a:solidFill>
            </a:endParaRPr>
          </a:p>
          <a:p>
            <a:pPr marL="0" indent="0">
              <a:buNone/>
            </a:pPr>
            <a:r>
              <a:rPr lang="en-US" b="1" u="sng" dirty="0">
                <a:solidFill>
                  <a:schemeClr val="tx1">
                    <a:lumMod val="75000"/>
                    <a:lumOff val="25000"/>
                  </a:schemeClr>
                </a:solidFill>
              </a:rPr>
              <a:t>Study Updates:</a:t>
            </a:r>
          </a:p>
          <a:p>
            <a:pPr marL="0" indent="0">
              <a:buNone/>
            </a:pPr>
            <a:r>
              <a:rPr lang="en-US" dirty="0">
                <a:solidFill>
                  <a:schemeClr val="tx1">
                    <a:lumMod val="75000"/>
                    <a:lumOff val="25000"/>
                  </a:schemeClr>
                </a:solidFill>
              </a:rPr>
              <a:t>    </a:t>
            </a:r>
          </a:p>
          <a:p>
            <a:pPr marL="0" indent="0">
              <a:buNone/>
            </a:pPr>
            <a:r>
              <a:rPr lang="en-US" dirty="0">
                <a:solidFill>
                  <a:schemeClr val="tx1"/>
                </a:solidFill>
              </a:rPr>
              <a:t> Study Project Manager</a:t>
            </a:r>
            <a:r>
              <a:rPr lang="en-US" dirty="0" smtClean="0">
                <a:solidFill>
                  <a:schemeClr val="tx1"/>
                </a:solidFill>
              </a:rPr>
              <a:t>:  Stephanie Kemp, BS</a:t>
            </a:r>
          </a:p>
          <a:p>
            <a:pPr marL="0" indent="0">
              <a:buNone/>
            </a:pPr>
            <a:r>
              <a:rPr lang="en-US" dirty="0">
                <a:solidFill>
                  <a:schemeClr val="tx1"/>
                </a:solidFill>
              </a:rPr>
              <a:t>	</a:t>
            </a:r>
            <a:r>
              <a:rPr lang="en-US" dirty="0" smtClean="0">
                <a:solidFill>
                  <a:schemeClr val="tx1"/>
                </a:solidFill>
              </a:rPr>
              <a:t>Janice </a:t>
            </a:r>
            <a:r>
              <a:rPr lang="en-US" dirty="0" err="1" smtClean="0">
                <a:solidFill>
                  <a:schemeClr val="tx1"/>
                </a:solidFill>
              </a:rPr>
              <a:t>Carrozzella</a:t>
            </a:r>
            <a:r>
              <a:rPr lang="en-US" dirty="0" smtClean="0">
                <a:solidFill>
                  <a:schemeClr val="tx1"/>
                </a:solidFill>
              </a:rPr>
              <a:t>, </a:t>
            </a:r>
            <a:r>
              <a:rPr lang="en-US" dirty="0">
                <a:solidFill>
                  <a:schemeClr val="tx1"/>
                </a:solidFill>
              </a:rPr>
              <a:t>MSN, CNP, RT(R), CCRA </a:t>
            </a:r>
          </a:p>
          <a:p>
            <a:pPr marL="0" indent="0">
              <a:buNone/>
            </a:pPr>
            <a:r>
              <a:rPr lang="en-US" dirty="0">
                <a:solidFill>
                  <a:schemeClr val="tx1"/>
                </a:solidFill>
              </a:rPr>
              <a:t>     </a:t>
            </a:r>
          </a:p>
          <a:p>
            <a:pPr marL="0" indent="0">
              <a:buNone/>
            </a:pPr>
            <a:r>
              <a:rPr lang="en-US" dirty="0">
                <a:solidFill>
                  <a:schemeClr val="tx1"/>
                </a:solidFill>
              </a:rPr>
              <a:t> Study Investigator</a:t>
            </a:r>
            <a:r>
              <a:rPr lang="en-US" dirty="0" smtClean="0">
                <a:solidFill>
                  <a:schemeClr val="tx1"/>
                </a:solidFill>
              </a:rPr>
              <a:t>:  Greg Albers, MD</a:t>
            </a:r>
            <a:endParaRPr lang="en-US" dirty="0">
              <a:solidFill>
                <a:schemeClr val="tx1"/>
              </a:solidFill>
            </a:endParaRPr>
          </a:p>
          <a:p>
            <a:endParaRPr lang="en-US" dirty="0">
              <a:solidFill>
                <a:schemeClr val="tx1">
                  <a:lumMod val="75000"/>
                  <a:lumOff val="25000"/>
                </a:schemeClr>
              </a:solidFill>
            </a:endParaRPr>
          </a:p>
          <a:p>
            <a:endParaRPr lang="en-US" dirty="0"/>
          </a:p>
        </p:txBody>
      </p:sp>
    </p:spTree>
    <p:extLst>
      <p:ext uri="{BB962C8B-B14F-4D97-AF65-F5344CB8AC3E}">
        <p14:creationId xmlns:p14="http://schemas.microsoft.com/office/powerpoint/2010/main" val="4086054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Updates</a:t>
            </a:r>
            <a:br>
              <a:rPr lang="en-US" dirty="0" smtClean="0"/>
            </a:br>
            <a:r>
              <a:rPr lang="en-US" dirty="0" smtClean="0"/>
              <a:t>ARCARDIA</a:t>
            </a:r>
            <a:endParaRPr lang="en-US" dirty="0"/>
          </a:p>
        </p:txBody>
      </p:sp>
      <p:sp>
        <p:nvSpPr>
          <p:cNvPr id="3" name="Content Placeholder 2"/>
          <p:cNvSpPr>
            <a:spLocks noGrp="1"/>
          </p:cNvSpPr>
          <p:nvPr>
            <p:ph idx="1"/>
          </p:nvPr>
        </p:nvSpPr>
        <p:spPr/>
        <p:txBody>
          <a:bodyPr/>
          <a:lstStyle/>
          <a:p>
            <a:endParaRPr lang="en-US" b="1" u="sng" dirty="0" smtClean="0">
              <a:solidFill>
                <a:schemeClr val="tx1">
                  <a:lumMod val="75000"/>
                  <a:lumOff val="25000"/>
                </a:schemeClr>
              </a:solidFill>
            </a:endParaRPr>
          </a:p>
          <a:p>
            <a:pPr marL="0" indent="0">
              <a:buNone/>
            </a:pPr>
            <a:r>
              <a:rPr lang="en-US" b="1" u="sng" dirty="0" smtClean="0">
                <a:solidFill>
                  <a:schemeClr val="tx1">
                    <a:lumMod val="75000"/>
                    <a:lumOff val="25000"/>
                  </a:schemeClr>
                </a:solidFill>
              </a:rPr>
              <a:t>Study </a:t>
            </a:r>
            <a:r>
              <a:rPr lang="en-US" b="1" u="sng" dirty="0">
                <a:solidFill>
                  <a:schemeClr val="tx1">
                    <a:lumMod val="75000"/>
                    <a:lumOff val="25000"/>
                  </a:schemeClr>
                </a:solidFill>
              </a:rPr>
              <a:t>Updates:</a:t>
            </a:r>
          </a:p>
          <a:p>
            <a:pPr marL="0" indent="0">
              <a:buNone/>
            </a:pPr>
            <a:r>
              <a:rPr lang="en-US" dirty="0">
                <a:solidFill>
                  <a:schemeClr val="tx1">
                    <a:lumMod val="75000"/>
                    <a:lumOff val="25000"/>
                  </a:schemeClr>
                </a:solidFill>
              </a:rPr>
              <a:t>    </a:t>
            </a:r>
          </a:p>
          <a:p>
            <a:pPr marL="0" indent="0">
              <a:buNone/>
            </a:pPr>
            <a:r>
              <a:rPr lang="en-US" dirty="0">
                <a:solidFill>
                  <a:schemeClr val="tx1">
                    <a:lumMod val="75000"/>
                    <a:lumOff val="25000"/>
                  </a:schemeClr>
                </a:solidFill>
              </a:rPr>
              <a:t> </a:t>
            </a:r>
            <a:r>
              <a:rPr lang="en-US" dirty="0">
                <a:solidFill>
                  <a:schemeClr val="tx1"/>
                </a:solidFill>
              </a:rPr>
              <a:t>Study Project Manager</a:t>
            </a:r>
            <a:r>
              <a:rPr lang="en-US" dirty="0" smtClean="0">
                <a:solidFill>
                  <a:schemeClr val="tx1"/>
                </a:solidFill>
              </a:rPr>
              <a:t>:  Irene Ewing, RN, BSN</a:t>
            </a:r>
            <a:endParaRPr lang="en-US" dirty="0">
              <a:solidFill>
                <a:schemeClr val="tx1"/>
              </a:solidFill>
            </a:endParaRPr>
          </a:p>
          <a:p>
            <a:pPr marL="0" indent="0">
              <a:buNone/>
            </a:pPr>
            <a:r>
              <a:rPr lang="en-US" dirty="0">
                <a:solidFill>
                  <a:schemeClr val="tx1"/>
                </a:solidFill>
              </a:rPr>
              <a:t>     </a:t>
            </a:r>
          </a:p>
          <a:p>
            <a:pPr marL="0" indent="0">
              <a:buNone/>
            </a:pPr>
            <a:r>
              <a:rPr lang="en-US" dirty="0">
                <a:solidFill>
                  <a:schemeClr val="tx1"/>
                </a:solidFill>
              </a:rPr>
              <a:t> Study Investigator</a:t>
            </a:r>
            <a:r>
              <a:rPr lang="en-US" dirty="0" smtClean="0">
                <a:solidFill>
                  <a:schemeClr val="tx1"/>
                </a:solidFill>
              </a:rPr>
              <a:t>:  Hooman Kamel, MD; </a:t>
            </a:r>
          </a:p>
          <a:p>
            <a:pPr marL="0" indent="0">
              <a:buNone/>
            </a:pPr>
            <a:r>
              <a:rPr lang="en-US" dirty="0">
                <a:solidFill>
                  <a:schemeClr val="tx1"/>
                </a:solidFill>
              </a:rPr>
              <a:t>	</a:t>
            </a:r>
            <a:r>
              <a:rPr lang="en-US" dirty="0" smtClean="0">
                <a:solidFill>
                  <a:schemeClr val="tx1"/>
                </a:solidFill>
              </a:rPr>
              <a:t>		  Mitch </a:t>
            </a:r>
            <a:r>
              <a:rPr lang="en-US" dirty="0" err="1" smtClean="0">
                <a:solidFill>
                  <a:schemeClr val="tx1"/>
                </a:solidFill>
              </a:rPr>
              <a:t>Elkind</a:t>
            </a:r>
            <a:r>
              <a:rPr lang="en-US" dirty="0" smtClean="0">
                <a:solidFill>
                  <a:schemeClr val="tx1"/>
                </a:solidFill>
              </a:rPr>
              <a:t>, MD </a:t>
            </a:r>
            <a:endParaRPr lang="en-US" dirty="0">
              <a:solidFill>
                <a:schemeClr val="tx1"/>
              </a:solidFill>
            </a:endParaRPr>
          </a:p>
          <a:p>
            <a:endParaRPr lang="en-US" dirty="0"/>
          </a:p>
        </p:txBody>
      </p:sp>
    </p:spTree>
    <p:extLst>
      <p:ext uri="{BB962C8B-B14F-4D97-AF65-F5344CB8AC3E}">
        <p14:creationId xmlns:p14="http://schemas.microsoft.com/office/powerpoint/2010/main" val="1307136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StrokeNet/ARCADIA Travel Reminders for </a:t>
            </a:r>
            <a:br>
              <a:rPr lang="en-US" sz="2400" b="1" dirty="0"/>
            </a:br>
            <a:r>
              <a:rPr lang="en-US" sz="2400" b="1" dirty="0"/>
              <a:t>11-13 Sep 2017</a:t>
            </a:r>
            <a:endParaRPr lang="en-US" sz="2400" dirty="0"/>
          </a:p>
        </p:txBody>
      </p:sp>
      <p:sp>
        <p:nvSpPr>
          <p:cNvPr id="3" name="Content Placeholder 2"/>
          <p:cNvSpPr>
            <a:spLocks noGrp="1"/>
          </p:cNvSpPr>
          <p:nvPr>
            <p:ph idx="1"/>
          </p:nvPr>
        </p:nvSpPr>
        <p:spPr/>
        <p:txBody>
          <a:bodyPr>
            <a:normAutofit fontScale="77500" lnSpcReduction="20000"/>
          </a:bodyPr>
          <a:lstStyle/>
          <a:p>
            <a:pPr algn="just"/>
            <a:r>
              <a:rPr lang="en-US" b="1" dirty="0"/>
              <a:t>StrokeNet</a:t>
            </a:r>
            <a:r>
              <a:rPr lang="en-US" dirty="0"/>
              <a:t> will reimburse TWO people from each RCC </a:t>
            </a:r>
            <a:r>
              <a:rPr lang="en-US" i="1" dirty="0"/>
              <a:t>ONE</a:t>
            </a:r>
            <a:r>
              <a:rPr lang="en-US" dirty="0"/>
              <a:t> night room and tax only (11-Sep). StrokeNet meeting attendees book their rooms SEPARATELY from ARCADIA attendees </a:t>
            </a:r>
            <a:r>
              <a:rPr lang="en-US" dirty="0">
                <a:solidFill>
                  <a:srgbClr val="FF0000"/>
                </a:solidFill>
              </a:rPr>
              <a:t>via the link provided </a:t>
            </a:r>
            <a:r>
              <a:rPr lang="en-US" dirty="0"/>
              <a:t>on the StrokeNet travel memo sent to all coordinators. StrokeNet participants book their own flight; these are not reimbursed by the NCC.</a:t>
            </a:r>
          </a:p>
          <a:p>
            <a:pPr algn="just"/>
            <a:r>
              <a:rPr lang="en-US" dirty="0"/>
              <a:t>Up to </a:t>
            </a:r>
            <a:r>
              <a:rPr lang="en-US" i="1" dirty="0"/>
              <a:t>FIVE</a:t>
            </a:r>
            <a:r>
              <a:rPr lang="en-US" dirty="0"/>
              <a:t> attendees can participate in the StrokeNet meeting from each RCC.  Coordinators RSVP to Rose with your five by </a:t>
            </a:r>
            <a:r>
              <a:rPr lang="en-US" dirty="0">
                <a:solidFill>
                  <a:srgbClr val="FF0000"/>
                </a:solidFill>
              </a:rPr>
              <a:t>19-August.</a:t>
            </a:r>
          </a:p>
          <a:p>
            <a:pPr algn="just"/>
            <a:r>
              <a:rPr lang="en-US" b="1" dirty="0"/>
              <a:t>ARCADIA</a:t>
            </a:r>
            <a:r>
              <a:rPr lang="en-US" dirty="0"/>
              <a:t> will cover the cost of TWO people from each </a:t>
            </a:r>
            <a:r>
              <a:rPr lang="en-US" b="1" u="sng" dirty="0">
                <a:solidFill>
                  <a:srgbClr val="FF0000"/>
                </a:solidFill>
              </a:rPr>
              <a:t>PERFORMING SITE </a:t>
            </a:r>
            <a:r>
              <a:rPr lang="en-US" dirty="0"/>
              <a:t>one night room and tax and airfare.  Please complete and return the flight travel form that Irene sent to you. Your flights will be made for you by DMS travel and a room will be reserved for you for one night (12-Sep). Any additional attendees need to RSVP to Irene and </a:t>
            </a:r>
            <a:r>
              <a:rPr lang="en-US" i="1" dirty="0">
                <a:solidFill>
                  <a:srgbClr val="FF0000"/>
                </a:solidFill>
              </a:rPr>
              <a:t>pay for their own travel</a:t>
            </a:r>
            <a:r>
              <a:rPr lang="en-US" dirty="0"/>
              <a:t>.  </a:t>
            </a:r>
          </a:p>
          <a:p>
            <a:pPr algn="just"/>
            <a:r>
              <a:rPr lang="en-US" b="1" u="sng" dirty="0"/>
              <a:t>NO ONE </a:t>
            </a:r>
            <a:r>
              <a:rPr lang="en-US" dirty="0"/>
              <a:t>should reserve directly through the hotel unless they are an extra</a:t>
            </a:r>
            <a:r>
              <a:rPr lang="en-US" i="1" dirty="0"/>
              <a:t> </a:t>
            </a:r>
            <a:r>
              <a:rPr lang="en-US" dirty="0"/>
              <a:t>ARCADIA participant </a:t>
            </a:r>
            <a:r>
              <a:rPr lang="en-US" i="1" dirty="0"/>
              <a:t>OR</a:t>
            </a:r>
            <a:r>
              <a:rPr lang="en-US" dirty="0"/>
              <a:t> the StrokeNet room block is full. </a:t>
            </a:r>
          </a:p>
          <a:p>
            <a:endParaRPr lang="en-US" dirty="0"/>
          </a:p>
        </p:txBody>
      </p:sp>
    </p:spTree>
    <p:extLst>
      <p:ext uri="{BB962C8B-B14F-4D97-AF65-F5344CB8AC3E}">
        <p14:creationId xmlns:p14="http://schemas.microsoft.com/office/powerpoint/2010/main" val="113582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Updates</a:t>
            </a:r>
            <a:br>
              <a:rPr lang="en-US" dirty="0" smtClean="0"/>
            </a:br>
            <a:r>
              <a:rPr lang="en-US" dirty="0" smtClean="0"/>
              <a:t>Recognized NIH Trials</a:t>
            </a:r>
            <a:endParaRPr lang="en-US" dirty="0"/>
          </a:p>
        </p:txBody>
      </p:sp>
      <p:sp>
        <p:nvSpPr>
          <p:cNvPr id="3" name="Content Placeholder 2"/>
          <p:cNvSpPr>
            <a:spLocks noGrp="1"/>
          </p:cNvSpPr>
          <p:nvPr>
            <p:ph idx="1"/>
          </p:nvPr>
        </p:nvSpPr>
        <p:spPr/>
        <p:txBody>
          <a:bodyPr/>
          <a:lstStyle/>
          <a:p>
            <a:endParaRPr lang="en-US" b="1" u="sng" dirty="0" smtClean="0">
              <a:solidFill>
                <a:schemeClr val="tx1">
                  <a:lumMod val="75000"/>
                  <a:lumOff val="25000"/>
                </a:schemeClr>
              </a:solidFill>
            </a:endParaRPr>
          </a:p>
          <a:p>
            <a:pPr marL="0" indent="0">
              <a:buNone/>
            </a:pPr>
            <a:r>
              <a:rPr lang="en-US" b="1" u="sng" dirty="0" smtClean="0">
                <a:solidFill>
                  <a:schemeClr val="tx1">
                    <a:lumMod val="75000"/>
                    <a:lumOff val="25000"/>
                  </a:schemeClr>
                </a:solidFill>
              </a:rPr>
              <a:t>Study Updates:</a:t>
            </a:r>
          </a:p>
          <a:p>
            <a:pPr marL="0" indent="0">
              <a:buNone/>
            </a:pPr>
            <a:r>
              <a:rPr lang="en-US" dirty="0" smtClean="0">
                <a:solidFill>
                  <a:schemeClr val="tx1">
                    <a:lumMod val="75000"/>
                    <a:lumOff val="25000"/>
                  </a:schemeClr>
                </a:solidFill>
              </a:rPr>
              <a:t>    </a:t>
            </a:r>
          </a:p>
          <a:p>
            <a:r>
              <a:rPr lang="en-US" dirty="0" smtClean="0">
                <a:solidFill>
                  <a:schemeClr val="tx1"/>
                </a:solidFill>
              </a:rPr>
              <a:t>POINT</a:t>
            </a:r>
          </a:p>
          <a:p>
            <a:r>
              <a:rPr lang="en-US" dirty="0" smtClean="0">
                <a:solidFill>
                  <a:schemeClr val="tx1"/>
                </a:solidFill>
              </a:rPr>
              <a:t>SHINE</a:t>
            </a:r>
          </a:p>
          <a:p>
            <a:r>
              <a:rPr lang="en-US" dirty="0" smtClean="0">
                <a:solidFill>
                  <a:schemeClr val="tx1"/>
                </a:solidFill>
              </a:rPr>
              <a:t>ATTACH 2</a:t>
            </a:r>
          </a:p>
          <a:p>
            <a:r>
              <a:rPr lang="en-US" dirty="0" smtClean="0">
                <a:solidFill>
                  <a:schemeClr val="tx1"/>
                </a:solidFill>
              </a:rPr>
              <a:t>MISTIE 3</a:t>
            </a:r>
          </a:p>
          <a:p>
            <a:r>
              <a:rPr lang="en-US" dirty="0" smtClean="0">
                <a:solidFill>
                  <a:schemeClr val="tx1"/>
                </a:solidFill>
              </a:rPr>
              <a:t>RHAPSODY</a:t>
            </a:r>
            <a:endParaRPr lang="en-US" dirty="0">
              <a:solidFill>
                <a:schemeClr val="tx1"/>
              </a:solidFill>
            </a:endParaRPr>
          </a:p>
        </p:txBody>
      </p:sp>
    </p:spTree>
    <p:extLst>
      <p:ext uri="{BB962C8B-B14F-4D97-AF65-F5344CB8AC3E}">
        <p14:creationId xmlns:p14="http://schemas.microsoft.com/office/powerpoint/2010/main" val="14630581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698</TotalTime>
  <Words>1173</Words>
  <Application>Microsoft Office PowerPoint</Application>
  <PresentationFormat>On-screen Show (4:3)</PresentationFormat>
  <Paragraphs>198</Paragraphs>
  <Slides>22</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Cambria</vt:lpstr>
      <vt:lpstr>Century Gothic</vt:lpstr>
      <vt:lpstr>Courier New</vt:lpstr>
      <vt:lpstr>Palatino Linotype</vt:lpstr>
      <vt:lpstr>Symbol</vt:lpstr>
      <vt:lpstr>Times New Roman</vt:lpstr>
      <vt:lpstr>Executive</vt:lpstr>
      <vt:lpstr>Coordinator Webinar and Round Table Discussion</vt:lpstr>
      <vt:lpstr>Coordinator Call Announcements and Reminders</vt:lpstr>
      <vt:lpstr>Project Updates TELE-REHAB</vt:lpstr>
      <vt:lpstr>Project Updates i-DEF</vt:lpstr>
      <vt:lpstr>Project Updates CREST 2 </vt:lpstr>
      <vt:lpstr>Project Updates  DEFUSE 3</vt:lpstr>
      <vt:lpstr>Project Updates ARCARDIA</vt:lpstr>
      <vt:lpstr>StrokeNet/ARCADIA Travel Reminders for  11-13 Sep 2017</vt:lpstr>
      <vt:lpstr>Project Updates Recognized NIH Trials</vt:lpstr>
      <vt:lpstr>NCC Updates</vt:lpstr>
      <vt:lpstr>Data Management Center Updates</vt:lpstr>
      <vt:lpstr>CIRB Updates</vt:lpstr>
      <vt:lpstr>Roundtable Discussion</vt:lpstr>
      <vt:lpstr>StrokeNet Roadmap to “Ready to Enroll” </vt:lpstr>
      <vt:lpstr>Table of Contents</vt:lpstr>
      <vt:lpstr>Section 1 - Network Organization</vt:lpstr>
      <vt:lpstr>Network Organization, Continued</vt:lpstr>
      <vt:lpstr>Contact Information</vt:lpstr>
      <vt:lpstr>Checklist for Ready to Enroll</vt:lpstr>
      <vt:lpstr>Discussion</vt:lpstr>
      <vt:lpstr>General Information and Updates</vt:lpstr>
      <vt:lpstr>General Information and Reminders</vt:lpstr>
    </vt:vector>
  </TitlesOfParts>
  <Company>University of Michigan Hospital and Health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Coordinator Webinar Round Table Discussion</dc:title>
  <dc:creator>Goldfarb, Sherry</dc:creator>
  <cp:lastModifiedBy>Sester, Regina (sesterrj)</cp:lastModifiedBy>
  <cp:revision>46</cp:revision>
  <dcterms:created xsi:type="dcterms:W3CDTF">2016-10-11T15:38:23Z</dcterms:created>
  <dcterms:modified xsi:type="dcterms:W3CDTF">2017-06-28T17:03:05Z</dcterms:modified>
</cp:coreProperties>
</file>