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4"/>
  </p:notesMasterIdLst>
  <p:sldIdLst>
    <p:sldId id="256" r:id="rId2"/>
    <p:sldId id="257" r:id="rId3"/>
    <p:sldId id="260" r:id="rId4"/>
    <p:sldId id="267" r:id="rId5"/>
    <p:sldId id="259" r:id="rId6"/>
    <p:sldId id="258" r:id="rId7"/>
    <p:sldId id="266" r:id="rId8"/>
    <p:sldId id="281" r:id="rId9"/>
    <p:sldId id="282" r:id="rId10"/>
    <p:sldId id="268" r:id="rId11"/>
    <p:sldId id="262" r:id="rId12"/>
    <p:sldId id="261" r:id="rId13"/>
    <p:sldId id="269" r:id="rId14"/>
    <p:sldId id="270" r:id="rId15"/>
    <p:sldId id="284" r:id="rId16"/>
    <p:sldId id="285" r:id="rId17"/>
    <p:sldId id="286" r:id="rId18"/>
    <p:sldId id="287" r:id="rId19"/>
    <p:sldId id="288" r:id="rId20"/>
    <p:sldId id="289" r:id="rId21"/>
    <p:sldId id="290" r:id="rId22"/>
    <p:sldId id="283" r:id="rId23"/>
    <p:sldId id="291" r:id="rId24"/>
    <p:sldId id="292" r:id="rId25"/>
    <p:sldId id="293" r:id="rId26"/>
    <p:sldId id="294" r:id="rId27"/>
    <p:sldId id="295" r:id="rId28"/>
    <p:sldId id="296" r:id="rId29"/>
    <p:sldId id="297" r:id="rId30"/>
    <p:sldId id="298" r:id="rId31"/>
    <p:sldId id="299" r:id="rId32"/>
    <p:sldId id="271" r:id="rId3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96"/>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404"/>
    <p:restoredTop sz="87219" autoAdjust="0"/>
  </p:normalViewPr>
  <p:slideViewPr>
    <p:cSldViewPr>
      <p:cViewPr varScale="1">
        <p:scale>
          <a:sx n="60" d="100"/>
          <a:sy n="60" d="100"/>
        </p:scale>
        <p:origin x="494" y="4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300F0C47-AB35-4DAB-95C6-A92279B3F31A}" type="datetimeFigureOut">
              <a:rPr lang="en-US" smtClean="0"/>
              <a:pPr/>
              <a:t>6/27/2018</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33AF0056-6AE8-4EEF-8FE3-7467EFE5C115}" type="slidenum">
              <a:rPr lang="en-US" smtClean="0"/>
              <a:pPr/>
              <a:t>‹#›</a:t>
            </a:fld>
            <a:endParaRPr lang="en-US"/>
          </a:p>
        </p:txBody>
      </p:sp>
    </p:spTree>
    <p:extLst>
      <p:ext uri="{BB962C8B-B14F-4D97-AF65-F5344CB8AC3E}">
        <p14:creationId xmlns:p14="http://schemas.microsoft.com/office/powerpoint/2010/main" val="21953841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3AF0056-6AE8-4EEF-8FE3-7467EFE5C115}" type="slidenum">
              <a:rPr lang="en-US" smtClean="0"/>
              <a:pPr/>
              <a:t>2</a:t>
            </a:fld>
            <a:endParaRPr lang="en-US"/>
          </a:p>
        </p:txBody>
      </p:sp>
    </p:spTree>
    <p:extLst>
      <p:ext uri="{BB962C8B-B14F-4D97-AF65-F5344CB8AC3E}">
        <p14:creationId xmlns:p14="http://schemas.microsoft.com/office/powerpoint/2010/main" val="3662026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3AF0056-6AE8-4EEF-8FE3-7467EFE5C115}" type="slidenum">
              <a:rPr lang="en-US" smtClean="0"/>
              <a:pPr/>
              <a:t>27</a:t>
            </a:fld>
            <a:endParaRPr lang="en-US"/>
          </a:p>
        </p:txBody>
      </p:sp>
    </p:spTree>
    <p:extLst>
      <p:ext uri="{BB962C8B-B14F-4D97-AF65-F5344CB8AC3E}">
        <p14:creationId xmlns:p14="http://schemas.microsoft.com/office/powerpoint/2010/main" val="17893367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6BE6076-36A8-471E-A2A9-2434A71A66B6}" type="datetimeFigureOut">
              <a:rPr lang="en-US" smtClean="0"/>
              <a:pPr/>
              <a:t>6/27/2018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C9C90F-46FB-4299-B0AB-C6FD08FCE102}" type="slidenum">
              <a:rPr lang="en-US" smtClean="0"/>
              <a:pPr/>
              <a:t>‹#›</a:t>
            </a:fld>
            <a:endParaRPr lang="en-US"/>
          </a:p>
        </p:txBody>
      </p:sp>
    </p:spTree>
    <p:extLst>
      <p:ext uri="{BB962C8B-B14F-4D97-AF65-F5344CB8AC3E}">
        <p14:creationId xmlns:p14="http://schemas.microsoft.com/office/powerpoint/2010/main" val="17686195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BE6076-36A8-471E-A2A9-2434A71A66B6}" type="datetimeFigureOut">
              <a:rPr lang="en-US" smtClean="0"/>
              <a:pPr/>
              <a:t>6/27/2018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C9C90F-46FB-4299-B0AB-C6FD08FCE102}" type="slidenum">
              <a:rPr lang="en-US" smtClean="0"/>
              <a:pPr/>
              <a:t>‹#›</a:t>
            </a:fld>
            <a:endParaRPr lang="en-US"/>
          </a:p>
        </p:txBody>
      </p:sp>
    </p:spTree>
    <p:extLst>
      <p:ext uri="{BB962C8B-B14F-4D97-AF65-F5344CB8AC3E}">
        <p14:creationId xmlns:p14="http://schemas.microsoft.com/office/powerpoint/2010/main" val="39079516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6BE6076-36A8-471E-A2A9-2434A71A66B6}" type="datetimeFigureOut">
              <a:rPr lang="en-US" smtClean="0"/>
              <a:pPr/>
              <a:t>6/27/2018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C9C90F-46FB-4299-B0AB-C6FD08FCE102}" type="slidenum">
              <a:rPr lang="en-US" smtClean="0"/>
              <a:pPr/>
              <a:t>‹#›</a:t>
            </a:fld>
            <a:endParaRPr lang="en-US"/>
          </a:p>
        </p:txBody>
      </p:sp>
    </p:spTree>
    <p:extLst>
      <p:ext uri="{BB962C8B-B14F-4D97-AF65-F5344CB8AC3E}">
        <p14:creationId xmlns:p14="http://schemas.microsoft.com/office/powerpoint/2010/main" val="13330214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Click to edit Master text styles</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6BE6076-36A8-471E-A2A9-2434A71A66B6}" type="datetimeFigureOut">
              <a:rPr lang="en-US" smtClean="0"/>
              <a:pPr/>
              <a:t>6/27/2018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C9C90F-46FB-4299-B0AB-C6FD08FCE102}" type="slidenum">
              <a:rPr lang="en-US" smtClean="0"/>
              <a:pPr/>
              <a:t>‹#›</a:t>
            </a:fld>
            <a:endParaRPr lang="en-US"/>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38281542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6BE6076-36A8-471E-A2A9-2434A71A66B6}" type="datetimeFigureOut">
              <a:rPr lang="en-US" smtClean="0"/>
              <a:pPr/>
              <a:t>6/27/2018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C9C90F-46FB-4299-B0AB-C6FD08FCE102}" type="slidenum">
              <a:rPr lang="en-US" smtClean="0"/>
              <a:pPr/>
              <a:t>‹#›</a:t>
            </a:fld>
            <a:endParaRPr lang="en-US"/>
          </a:p>
        </p:txBody>
      </p:sp>
    </p:spTree>
    <p:extLst>
      <p:ext uri="{BB962C8B-B14F-4D97-AF65-F5344CB8AC3E}">
        <p14:creationId xmlns:p14="http://schemas.microsoft.com/office/powerpoint/2010/main" val="12989104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6BE6076-36A8-471E-A2A9-2434A71A66B6}" type="datetimeFigureOut">
              <a:rPr lang="en-US" smtClean="0"/>
              <a:pPr/>
              <a:t>6/27/2018</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C9C90F-46FB-4299-B0AB-C6FD08FCE102}" type="slidenum">
              <a:rPr lang="en-US" smtClean="0"/>
              <a:pPr/>
              <a:t>‹#›</a:t>
            </a:fld>
            <a:endParaRPr lang="en-US"/>
          </a:p>
        </p:txBody>
      </p:sp>
    </p:spTree>
    <p:extLst>
      <p:ext uri="{BB962C8B-B14F-4D97-AF65-F5344CB8AC3E}">
        <p14:creationId xmlns:p14="http://schemas.microsoft.com/office/powerpoint/2010/main" val="12772354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6BE6076-36A8-471E-A2A9-2434A71A66B6}" type="datetimeFigureOut">
              <a:rPr lang="en-US" smtClean="0"/>
              <a:pPr/>
              <a:t>6/27/2018</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C9C90F-46FB-4299-B0AB-C6FD08FCE102}" type="slidenum">
              <a:rPr lang="en-US" smtClean="0"/>
              <a:pPr/>
              <a:t>‹#›</a:t>
            </a:fld>
            <a:endParaRPr lang="en-US"/>
          </a:p>
        </p:txBody>
      </p:sp>
    </p:spTree>
    <p:extLst>
      <p:ext uri="{BB962C8B-B14F-4D97-AF65-F5344CB8AC3E}">
        <p14:creationId xmlns:p14="http://schemas.microsoft.com/office/powerpoint/2010/main" val="28127842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6BE6076-36A8-471E-A2A9-2434A71A66B6}" type="datetimeFigureOut">
              <a:rPr lang="en-US" smtClean="0"/>
              <a:pPr/>
              <a:t>6/27/2018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C9C90F-46FB-4299-B0AB-C6FD08FCE102}" type="slidenum">
              <a:rPr lang="en-US" smtClean="0"/>
              <a:pPr/>
              <a:t>‹#›</a:t>
            </a:fld>
            <a:endParaRPr lang="en-US"/>
          </a:p>
        </p:txBody>
      </p:sp>
    </p:spTree>
    <p:extLst>
      <p:ext uri="{BB962C8B-B14F-4D97-AF65-F5344CB8AC3E}">
        <p14:creationId xmlns:p14="http://schemas.microsoft.com/office/powerpoint/2010/main" val="33459525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6BE6076-36A8-471E-A2A9-2434A71A66B6}" type="datetimeFigureOut">
              <a:rPr lang="en-US" smtClean="0"/>
              <a:pPr/>
              <a:t>6/27/2018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C9C90F-46FB-4299-B0AB-C6FD08FCE102}" type="slidenum">
              <a:rPr lang="en-US" smtClean="0"/>
              <a:pPr/>
              <a:t>‹#›</a:t>
            </a:fld>
            <a:endParaRPr lang="en-US"/>
          </a:p>
        </p:txBody>
      </p:sp>
    </p:spTree>
    <p:extLst>
      <p:ext uri="{BB962C8B-B14F-4D97-AF65-F5344CB8AC3E}">
        <p14:creationId xmlns:p14="http://schemas.microsoft.com/office/powerpoint/2010/main" val="1833076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46BE6076-36A8-471E-A2A9-2434A71A66B6}" type="datetimeFigureOut">
              <a:rPr lang="en-US" smtClean="0"/>
              <a:pPr/>
              <a:t>6/27/2018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C9C90F-46FB-4299-B0AB-C6FD08FCE102}" type="slidenum">
              <a:rPr lang="en-US" smtClean="0"/>
              <a:pPr/>
              <a:t>‹#›</a:t>
            </a:fld>
            <a:endParaRPr lang="en-US"/>
          </a:p>
        </p:txBody>
      </p:sp>
    </p:spTree>
    <p:extLst>
      <p:ext uri="{BB962C8B-B14F-4D97-AF65-F5344CB8AC3E}">
        <p14:creationId xmlns:p14="http://schemas.microsoft.com/office/powerpoint/2010/main" val="1668617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6BE6076-36A8-471E-A2A9-2434A71A66B6}" type="datetimeFigureOut">
              <a:rPr lang="en-US" smtClean="0"/>
              <a:pPr/>
              <a:t>6/27/2018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C9C90F-46FB-4299-B0AB-C6FD08FCE102}" type="slidenum">
              <a:rPr lang="en-US" smtClean="0"/>
              <a:pPr/>
              <a:t>‹#›</a:t>
            </a:fld>
            <a:endParaRPr lang="en-US"/>
          </a:p>
        </p:txBody>
      </p:sp>
    </p:spTree>
    <p:extLst>
      <p:ext uri="{BB962C8B-B14F-4D97-AF65-F5344CB8AC3E}">
        <p14:creationId xmlns:p14="http://schemas.microsoft.com/office/powerpoint/2010/main" val="335704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6BE6076-36A8-471E-A2A9-2434A71A66B6}" type="datetimeFigureOut">
              <a:rPr lang="en-US" smtClean="0"/>
              <a:pPr/>
              <a:t>6/27/2018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C9C90F-46FB-4299-B0AB-C6FD08FCE102}" type="slidenum">
              <a:rPr lang="en-US" smtClean="0"/>
              <a:pPr/>
              <a:t>‹#›</a:t>
            </a:fld>
            <a:endParaRPr lang="en-US"/>
          </a:p>
        </p:txBody>
      </p:sp>
    </p:spTree>
    <p:extLst>
      <p:ext uri="{BB962C8B-B14F-4D97-AF65-F5344CB8AC3E}">
        <p14:creationId xmlns:p14="http://schemas.microsoft.com/office/powerpoint/2010/main" val="41923224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6BE6076-36A8-471E-A2A9-2434A71A66B6}" type="datetimeFigureOut">
              <a:rPr lang="en-US" smtClean="0"/>
              <a:pPr/>
              <a:t>6/27/2018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EC9C90F-46FB-4299-B0AB-C6FD08FCE102}" type="slidenum">
              <a:rPr lang="en-US" smtClean="0"/>
              <a:pPr/>
              <a:t>‹#›</a:t>
            </a:fld>
            <a:endParaRPr lang="en-US"/>
          </a:p>
        </p:txBody>
      </p:sp>
    </p:spTree>
    <p:extLst>
      <p:ext uri="{BB962C8B-B14F-4D97-AF65-F5344CB8AC3E}">
        <p14:creationId xmlns:p14="http://schemas.microsoft.com/office/powerpoint/2010/main" val="24374037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46BE6076-36A8-471E-A2A9-2434A71A66B6}" type="datetimeFigureOut">
              <a:rPr lang="en-US" smtClean="0"/>
              <a:pPr/>
              <a:t>6/27/2018</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7EC9C90F-46FB-4299-B0AB-C6FD08FCE102}" type="slidenum">
              <a:rPr lang="en-US" smtClean="0"/>
              <a:pPr/>
              <a:t>‹#›</a:t>
            </a:fld>
            <a:endParaRPr lang="en-US"/>
          </a:p>
        </p:txBody>
      </p:sp>
    </p:spTree>
    <p:extLst>
      <p:ext uri="{BB962C8B-B14F-4D97-AF65-F5344CB8AC3E}">
        <p14:creationId xmlns:p14="http://schemas.microsoft.com/office/powerpoint/2010/main" val="25702859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6BE6076-36A8-471E-A2A9-2434A71A66B6}" type="datetimeFigureOut">
              <a:rPr lang="en-US" smtClean="0"/>
              <a:pPr/>
              <a:t>6/27/2018</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7EC9C90F-46FB-4299-B0AB-C6FD08FCE102}" type="slidenum">
              <a:rPr lang="en-US" smtClean="0"/>
              <a:pPr/>
              <a:t>‹#›</a:t>
            </a:fld>
            <a:endParaRPr lang="en-US"/>
          </a:p>
        </p:txBody>
      </p:sp>
    </p:spTree>
    <p:extLst>
      <p:ext uri="{BB962C8B-B14F-4D97-AF65-F5344CB8AC3E}">
        <p14:creationId xmlns:p14="http://schemas.microsoft.com/office/powerpoint/2010/main" val="34032154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46BE6076-36A8-471E-A2A9-2434A71A66B6}" type="datetimeFigureOut">
              <a:rPr lang="en-US" smtClean="0"/>
              <a:pPr/>
              <a:t>6/27/2018</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7EC9C90F-46FB-4299-B0AB-C6FD08FCE102}" type="slidenum">
              <a:rPr lang="en-US" smtClean="0"/>
              <a:pPr/>
              <a:t>‹#›</a:t>
            </a:fld>
            <a:endParaRPr lang="en-US"/>
          </a:p>
        </p:txBody>
      </p:sp>
    </p:spTree>
    <p:extLst>
      <p:ext uri="{BB962C8B-B14F-4D97-AF65-F5344CB8AC3E}">
        <p14:creationId xmlns:p14="http://schemas.microsoft.com/office/powerpoint/2010/main" val="33589945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BE6076-36A8-471E-A2A9-2434A71A66B6}" type="datetimeFigureOut">
              <a:rPr lang="en-US" smtClean="0"/>
              <a:pPr/>
              <a:t>6/27/2018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C9C90F-46FB-4299-B0AB-C6FD08FCE102}" type="slidenum">
              <a:rPr lang="en-US" smtClean="0"/>
              <a:pPr/>
              <a:t>‹#›</a:t>
            </a:fld>
            <a:endParaRPr lang="en-US"/>
          </a:p>
        </p:txBody>
      </p:sp>
    </p:spTree>
    <p:extLst>
      <p:ext uri="{BB962C8B-B14F-4D97-AF65-F5344CB8AC3E}">
        <p14:creationId xmlns:p14="http://schemas.microsoft.com/office/powerpoint/2010/main" val="9391684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6BE6076-36A8-471E-A2A9-2434A71A66B6}" type="datetimeFigureOut">
              <a:rPr lang="en-US" smtClean="0"/>
              <a:pPr/>
              <a:t>6/27/2018</a:t>
            </a:fld>
            <a:endParaRPr lang="en-US"/>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7EC9C90F-46FB-4299-B0AB-C6FD08FCE102}" type="slidenum">
              <a:rPr lang="en-US" smtClean="0"/>
              <a:pPr/>
              <a:t>‹#›</a:t>
            </a:fld>
            <a:endParaRPr lang="en-US"/>
          </a:p>
        </p:txBody>
      </p:sp>
    </p:spTree>
    <p:extLst>
      <p:ext uri="{BB962C8B-B14F-4D97-AF65-F5344CB8AC3E}">
        <p14:creationId xmlns:p14="http://schemas.microsoft.com/office/powerpoint/2010/main" val="2472008967"/>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 id="2147483700" r:id="rId16"/>
    <p:sldLayoutId id="2147483701" r:id="rId17"/>
  </p:sldLayoutIdLst>
  <p:txStyles>
    <p:title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mailto:Joanna.Vivalda@nih.gov" TargetMode="Externa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grants.nih.gov/grants/funding/phs398/phs398.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grants.nih.gov/grants/rppr/index.htm" TargetMode="External"/><Relationship Id="rId2" Type="http://schemas.openxmlformats.org/officeDocument/2006/relationships/hyperlink" Target="https://projectreporter.nih.gov/reporter.cfm"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2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800" dirty="0"/>
              <a:t>Coordinator Webinar and Round Table Discussion</a:t>
            </a:r>
          </a:p>
        </p:txBody>
      </p:sp>
      <p:sp>
        <p:nvSpPr>
          <p:cNvPr id="3" name="Subtitle 2"/>
          <p:cNvSpPr>
            <a:spLocks noGrp="1"/>
          </p:cNvSpPr>
          <p:nvPr>
            <p:ph type="subTitle" idx="1"/>
          </p:nvPr>
        </p:nvSpPr>
        <p:spPr/>
        <p:txBody>
          <a:bodyPr/>
          <a:lstStyle/>
          <a:p>
            <a:r>
              <a:rPr lang="en-US" dirty="0" smtClean="0">
                <a:solidFill>
                  <a:schemeClr val="tx2"/>
                </a:solidFill>
              </a:rPr>
              <a:t>June 27, </a:t>
            </a:r>
            <a:r>
              <a:rPr lang="en-US" dirty="0">
                <a:solidFill>
                  <a:schemeClr val="tx2"/>
                </a:solidFill>
              </a:rPr>
              <a:t>2018</a:t>
            </a: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a:ext>
            </a:extLst>
          </a:blip>
          <a:srcRect/>
          <a:stretch>
            <a:fillRect/>
          </a:stretch>
        </p:blipFill>
        <p:spPr bwMode="auto">
          <a:xfrm>
            <a:off x="685800" y="609600"/>
            <a:ext cx="3276600" cy="7489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497249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Project Updates</a:t>
            </a:r>
            <a:br>
              <a:rPr lang="en-US" dirty="0"/>
            </a:br>
            <a:r>
              <a:rPr lang="en-US" dirty="0"/>
              <a:t>Recognized NIH Trials</a:t>
            </a:r>
          </a:p>
        </p:txBody>
      </p:sp>
      <p:sp>
        <p:nvSpPr>
          <p:cNvPr id="3" name="Content Placeholder 2"/>
          <p:cNvSpPr>
            <a:spLocks noGrp="1"/>
          </p:cNvSpPr>
          <p:nvPr>
            <p:ph idx="1"/>
          </p:nvPr>
        </p:nvSpPr>
        <p:spPr/>
        <p:txBody>
          <a:bodyPr/>
          <a:lstStyle/>
          <a:p>
            <a:r>
              <a:rPr lang="en-US" dirty="0">
                <a:solidFill>
                  <a:schemeClr val="tx1">
                    <a:lumMod val="75000"/>
                    <a:lumOff val="25000"/>
                  </a:schemeClr>
                </a:solidFill>
              </a:rPr>
              <a:t>That remain open to enrollments:</a:t>
            </a:r>
          </a:p>
          <a:p>
            <a:endParaRPr lang="en-US" dirty="0">
              <a:solidFill>
                <a:schemeClr val="tx1">
                  <a:lumMod val="75000"/>
                  <a:lumOff val="25000"/>
                </a:schemeClr>
              </a:solidFill>
            </a:endParaRPr>
          </a:p>
          <a:p>
            <a:endParaRPr lang="en-US" dirty="0">
              <a:solidFill>
                <a:schemeClr val="tx1">
                  <a:lumMod val="75000"/>
                  <a:lumOff val="25000"/>
                </a:schemeClr>
              </a:solidFill>
            </a:endParaRPr>
          </a:p>
          <a:p>
            <a:pPr marL="0" indent="0">
              <a:buNone/>
            </a:pPr>
            <a:r>
              <a:rPr lang="en-US" b="1" u="sng" dirty="0">
                <a:solidFill>
                  <a:schemeClr val="tx1">
                    <a:lumMod val="75000"/>
                    <a:lumOff val="25000"/>
                  </a:schemeClr>
                </a:solidFill>
              </a:rPr>
              <a:t>Study Updates:</a:t>
            </a:r>
          </a:p>
          <a:p>
            <a:pPr marL="0" indent="0">
              <a:buNone/>
            </a:pPr>
            <a:r>
              <a:rPr lang="en-US" dirty="0">
                <a:solidFill>
                  <a:schemeClr val="tx1">
                    <a:lumMod val="75000"/>
                    <a:lumOff val="25000"/>
                  </a:schemeClr>
                </a:solidFill>
              </a:rPr>
              <a:t>    </a:t>
            </a:r>
          </a:p>
          <a:p>
            <a:r>
              <a:rPr lang="en-US" dirty="0">
                <a:solidFill>
                  <a:schemeClr val="tx1"/>
                </a:solidFill>
              </a:rPr>
              <a:t>SHINE</a:t>
            </a:r>
          </a:p>
          <a:p>
            <a:pPr marL="0" indent="0">
              <a:buNone/>
            </a:pPr>
            <a:r>
              <a:rPr lang="en-US" dirty="0">
                <a:solidFill>
                  <a:schemeClr val="tx1"/>
                </a:solidFill>
              </a:rPr>
              <a:t>Project Manager: Heather </a:t>
            </a:r>
            <a:r>
              <a:rPr lang="en-US" dirty="0" err="1">
                <a:solidFill>
                  <a:schemeClr val="tx1"/>
                </a:solidFill>
              </a:rPr>
              <a:t>Haughey</a:t>
            </a:r>
            <a:endParaRPr lang="en-US" dirty="0">
              <a:solidFill>
                <a:schemeClr val="tx1"/>
              </a:solidFill>
            </a:endParaRPr>
          </a:p>
        </p:txBody>
      </p:sp>
    </p:spTree>
    <p:extLst>
      <p:ext uri="{BB962C8B-B14F-4D97-AF65-F5344CB8AC3E}">
        <p14:creationId xmlns:p14="http://schemas.microsoft.com/office/powerpoint/2010/main" val="14630581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NCC/NINDS Updates</a:t>
            </a:r>
          </a:p>
        </p:txBody>
      </p:sp>
      <p:sp>
        <p:nvSpPr>
          <p:cNvPr id="3" name="Content Placeholder 2"/>
          <p:cNvSpPr>
            <a:spLocks noGrp="1"/>
          </p:cNvSpPr>
          <p:nvPr>
            <p:ph idx="1"/>
          </p:nvPr>
        </p:nvSpPr>
        <p:spPr>
          <a:xfrm>
            <a:off x="228600" y="1600200"/>
            <a:ext cx="8763000" cy="4525963"/>
          </a:xfrm>
        </p:spPr>
        <p:txBody>
          <a:bodyPr>
            <a:normAutofit/>
          </a:bodyPr>
          <a:lstStyle/>
          <a:p>
            <a:pPr marL="0" indent="0" algn="ctr">
              <a:buNone/>
            </a:pPr>
            <a:r>
              <a:rPr lang="en-US" sz="2000" b="1" u="sng" dirty="0" smtClean="0">
                <a:solidFill>
                  <a:schemeClr val="tx1"/>
                </a:solidFill>
              </a:rPr>
              <a:t>NCC </a:t>
            </a:r>
            <a:r>
              <a:rPr lang="en-US" sz="2000" b="1" u="sng" dirty="0">
                <a:solidFill>
                  <a:schemeClr val="tx1"/>
                </a:solidFill>
              </a:rPr>
              <a:t>Staff Members:</a:t>
            </a:r>
          </a:p>
          <a:p>
            <a:pPr marL="0" indent="0" algn="ctr">
              <a:buNone/>
            </a:pPr>
            <a:r>
              <a:rPr lang="en-US" sz="2000" dirty="0">
                <a:solidFill>
                  <a:schemeClr val="tx1"/>
                </a:solidFill>
              </a:rPr>
              <a:t>Joe Broderick, PI			</a:t>
            </a:r>
          </a:p>
          <a:p>
            <a:pPr marL="0" indent="0">
              <a:buNone/>
            </a:pPr>
            <a:r>
              <a:rPr lang="en-US" sz="2000" dirty="0">
                <a:solidFill>
                  <a:schemeClr val="tx1"/>
                </a:solidFill>
              </a:rPr>
              <a:t>Jamey Frasure, Co-Director	Judith Spilker, Co-Director	</a:t>
            </a:r>
          </a:p>
          <a:p>
            <a:pPr marL="0" indent="0">
              <a:buNone/>
            </a:pPr>
            <a:r>
              <a:rPr lang="en-US" sz="2000" dirty="0">
                <a:solidFill>
                  <a:schemeClr val="tx1"/>
                </a:solidFill>
              </a:rPr>
              <a:t>Sue Roll, CIRB Liaison		</a:t>
            </a:r>
            <a:r>
              <a:rPr lang="en-US" sz="2000" dirty="0" smtClean="0">
                <a:solidFill>
                  <a:schemeClr val="tx1"/>
                </a:solidFill>
              </a:rPr>
              <a:t>       Keeley </a:t>
            </a:r>
            <a:r>
              <a:rPr lang="en-US" sz="2000" dirty="0">
                <a:solidFill>
                  <a:schemeClr val="tx1"/>
                </a:solidFill>
              </a:rPr>
              <a:t>Hendrix, CIRB</a:t>
            </a:r>
          </a:p>
          <a:p>
            <a:pPr marL="0" indent="0">
              <a:buNone/>
            </a:pPr>
            <a:r>
              <a:rPr lang="en-US" sz="2000" dirty="0">
                <a:solidFill>
                  <a:schemeClr val="tx1"/>
                </a:solidFill>
              </a:rPr>
              <a:t>Diane Sparks, Contracts	</a:t>
            </a:r>
            <a:r>
              <a:rPr lang="en-US" sz="2000" dirty="0" smtClean="0">
                <a:solidFill>
                  <a:schemeClr val="tx1"/>
                </a:solidFill>
              </a:rPr>
              <a:t>      Jeanne </a:t>
            </a:r>
            <a:r>
              <a:rPr lang="en-US" sz="2000" dirty="0">
                <a:solidFill>
                  <a:schemeClr val="tx1"/>
                </a:solidFill>
              </a:rPr>
              <a:t>Sester, Training Coordinator</a:t>
            </a:r>
            <a:endParaRPr lang="en-US" sz="2000" strike="sngStrike" dirty="0">
              <a:solidFill>
                <a:schemeClr val="tx1"/>
              </a:solidFill>
            </a:endParaRPr>
          </a:p>
          <a:p>
            <a:pPr marL="0" indent="0">
              <a:buNone/>
            </a:pPr>
            <a:r>
              <a:rPr lang="en-US" sz="2000" dirty="0">
                <a:solidFill>
                  <a:schemeClr val="tx1"/>
                </a:solidFill>
              </a:rPr>
              <a:t>Mary Ann Harty, Finances	</a:t>
            </a:r>
            <a:r>
              <a:rPr lang="en-US" sz="2000" dirty="0" smtClean="0">
                <a:solidFill>
                  <a:schemeClr val="tx1"/>
                </a:solidFill>
              </a:rPr>
              <a:t>      Rose </a:t>
            </a:r>
            <a:r>
              <a:rPr lang="en-US" sz="2000" dirty="0">
                <a:solidFill>
                  <a:schemeClr val="tx1"/>
                </a:solidFill>
              </a:rPr>
              <a:t>Beckmann, Administration</a:t>
            </a:r>
          </a:p>
          <a:p>
            <a:pPr marL="0" indent="0">
              <a:buNone/>
            </a:pPr>
            <a:r>
              <a:rPr lang="en-US" sz="2000" dirty="0">
                <a:solidFill>
                  <a:schemeClr val="tx1"/>
                </a:solidFill>
              </a:rPr>
              <a:t>Joanna Vivalda, NINDS           </a:t>
            </a:r>
            <a:r>
              <a:rPr lang="en-US" sz="2000" dirty="0" smtClean="0">
                <a:solidFill>
                  <a:schemeClr val="tx1"/>
                </a:solidFill>
              </a:rPr>
              <a:t>Scott </a:t>
            </a:r>
            <a:r>
              <a:rPr lang="en-US" sz="2000" dirty="0">
                <a:solidFill>
                  <a:schemeClr val="tx1"/>
                </a:solidFill>
              </a:rPr>
              <a:t>Janis, NINDS</a:t>
            </a:r>
          </a:p>
          <a:p>
            <a:pPr marL="0" indent="0">
              <a:buNone/>
            </a:pPr>
            <a:r>
              <a:rPr lang="en-US" sz="2000" dirty="0">
                <a:solidFill>
                  <a:schemeClr val="tx1"/>
                </a:solidFill>
              </a:rPr>
              <a:t>	</a:t>
            </a:r>
            <a:r>
              <a:rPr lang="en-US" sz="1800" dirty="0">
                <a:solidFill>
                  <a:schemeClr val="tx1">
                    <a:lumMod val="75000"/>
                    <a:lumOff val="25000"/>
                  </a:schemeClr>
                </a:solidFill>
              </a:rPr>
              <a:t>		</a:t>
            </a:r>
          </a:p>
          <a:p>
            <a:pPr marL="0" indent="0">
              <a:buNone/>
            </a:pPr>
            <a:endParaRPr lang="en-US" dirty="0">
              <a:solidFill>
                <a:schemeClr val="tx1">
                  <a:lumMod val="75000"/>
                  <a:lumOff val="25000"/>
                </a:schemeClr>
              </a:solidFill>
            </a:endParaRPr>
          </a:p>
          <a:p>
            <a:endParaRPr lang="en-US" dirty="0"/>
          </a:p>
        </p:txBody>
      </p:sp>
    </p:spTree>
    <p:extLst>
      <p:ext uri="{BB962C8B-B14F-4D97-AF65-F5344CB8AC3E}">
        <p14:creationId xmlns:p14="http://schemas.microsoft.com/office/powerpoint/2010/main" val="34353165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Data Management Center Updates</a:t>
            </a:r>
          </a:p>
        </p:txBody>
      </p:sp>
      <p:sp>
        <p:nvSpPr>
          <p:cNvPr id="3" name="Content Placeholder 2"/>
          <p:cNvSpPr>
            <a:spLocks noGrp="1"/>
          </p:cNvSpPr>
          <p:nvPr>
            <p:ph idx="1"/>
          </p:nvPr>
        </p:nvSpPr>
        <p:spPr>
          <a:xfrm>
            <a:off x="381000" y="1828800"/>
            <a:ext cx="8229600" cy="4525963"/>
          </a:xfrm>
        </p:spPr>
        <p:txBody>
          <a:bodyPr/>
          <a:lstStyle/>
          <a:p>
            <a:pPr marL="0" indent="0">
              <a:buNone/>
            </a:pPr>
            <a:endParaRPr lang="en-US" b="1" u="sng" dirty="0">
              <a:solidFill>
                <a:schemeClr val="tx1">
                  <a:lumMod val="75000"/>
                  <a:lumOff val="25000"/>
                </a:schemeClr>
              </a:solidFill>
            </a:endParaRPr>
          </a:p>
          <a:p>
            <a:pPr marL="0" indent="0">
              <a:buNone/>
            </a:pPr>
            <a:r>
              <a:rPr lang="en-US" b="1" u="sng" dirty="0" err="1">
                <a:solidFill>
                  <a:schemeClr val="tx1">
                    <a:lumMod val="75000"/>
                    <a:lumOff val="25000"/>
                  </a:schemeClr>
                </a:solidFill>
              </a:rPr>
              <a:t>WebDCU</a:t>
            </a:r>
            <a:r>
              <a:rPr lang="en-US" b="1" u="sng" dirty="0">
                <a:solidFill>
                  <a:schemeClr val="tx1">
                    <a:lumMod val="75000"/>
                    <a:lumOff val="25000"/>
                  </a:schemeClr>
                </a:solidFill>
              </a:rPr>
              <a:t>/MUSC Team</a:t>
            </a:r>
            <a:r>
              <a:rPr lang="en-US" b="1" u="sng" dirty="0" smtClean="0">
                <a:solidFill>
                  <a:schemeClr val="tx1">
                    <a:lumMod val="75000"/>
                    <a:lumOff val="25000"/>
                  </a:schemeClr>
                </a:solidFill>
              </a:rPr>
              <a:t>:</a:t>
            </a:r>
          </a:p>
          <a:p>
            <a:pPr marL="0" indent="0">
              <a:buNone/>
            </a:pPr>
            <a:r>
              <a:rPr lang="en-US" b="1" u="sng" dirty="0" smtClean="0">
                <a:solidFill>
                  <a:schemeClr val="tx1">
                    <a:lumMod val="75000"/>
                    <a:lumOff val="25000"/>
                  </a:schemeClr>
                </a:solidFill>
              </a:rPr>
              <a:t> </a:t>
            </a:r>
            <a:endParaRPr lang="en-US" b="1" u="sng" dirty="0">
              <a:solidFill>
                <a:schemeClr val="tx1">
                  <a:lumMod val="75000"/>
                  <a:lumOff val="25000"/>
                </a:schemeClr>
              </a:solidFill>
            </a:endParaRPr>
          </a:p>
          <a:p>
            <a:pPr marL="0" indent="0" algn="ctr">
              <a:buNone/>
            </a:pPr>
            <a:r>
              <a:rPr lang="en-US" sz="2000" dirty="0">
                <a:solidFill>
                  <a:schemeClr val="tx1">
                    <a:lumMod val="75000"/>
                    <a:lumOff val="25000"/>
                  </a:schemeClr>
                </a:solidFill>
              </a:rPr>
              <a:t>Yuko Palesch, PI			Wenle Zhao, </a:t>
            </a:r>
            <a:r>
              <a:rPr lang="en-US" sz="2000" dirty="0" smtClean="0">
                <a:solidFill>
                  <a:schemeClr val="tx1">
                    <a:lumMod val="75000"/>
                    <a:lumOff val="25000"/>
                  </a:schemeClr>
                </a:solidFill>
              </a:rPr>
              <a:t>PI</a:t>
            </a:r>
          </a:p>
          <a:p>
            <a:pPr marL="0" indent="0" algn="ctr">
              <a:buNone/>
            </a:pPr>
            <a:endParaRPr lang="en-US" sz="2000" dirty="0">
              <a:solidFill>
                <a:schemeClr val="tx1">
                  <a:lumMod val="75000"/>
                  <a:lumOff val="25000"/>
                </a:schemeClr>
              </a:solidFill>
            </a:endParaRPr>
          </a:p>
          <a:p>
            <a:pPr marL="0" indent="0">
              <a:buNone/>
            </a:pPr>
            <a:r>
              <a:rPr lang="en-US" sz="2000" dirty="0">
                <a:solidFill>
                  <a:schemeClr val="tx1">
                    <a:lumMod val="75000"/>
                    <a:lumOff val="25000"/>
                  </a:schemeClr>
                </a:solidFill>
              </a:rPr>
              <a:t>Catherine Dillon, Operations </a:t>
            </a:r>
            <a:r>
              <a:rPr lang="en-US" sz="2000" dirty="0" smtClean="0">
                <a:solidFill>
                  <a:schemeClr val="tx1">
                    <a:lumMod val="75000"/>
                    <a:lumOff val="25000"/>
                  </a:schemeClr>
                </a:solidFill>
              </a:rPr>
              <a:t>Mgr.</a:t>
            </a:r>
          </a:p>
          <a:p>
            <a:pPr marL="0" indent="0">
              <a:buNone/>
            </a:pPr>
            <a:r>
              <a:rPr lang="en-US" sz="2000" dirty="0" smtClean="0">
                <a:solidFill>
                  <a:schemeClr val="tx1">
                    <a:lumMod val="75000"/>
                    <a:lumOff val="25000"/>
                  </a:schemeClr>
                </a:solidFill>
              </a:rPr>
              <a:t>Jessica </a:t>
            </a:r>
            <a:r>
              <a:rPr lang="en-US" sz="2000" dirty="0">
                <a:solidFill>
                  <a:schemeClr val="tx1">
                    <a:lumMod val="75000"/>
                    <a:lumOff val="25000"/>
                  </a:schemeClr>
                </a:solidFill>
              </a:rPr>
              <a:t>Griffin, Project Mgr.</a:t>
            </a:r>
          </a:p>
          <a:p>
            <a:pPr marL="0" indent="0">
              <a:buNone/>
            </a:pPr>
            <a:endParaRPr lang="en-US" sz="1800" dirty="0">
              <a:solidFill>
                <a:schemeClr val="tx1">
                  <a:lumMod val="75000"/>
                  <a:lumOff val="25000"/>
                </a:schemeClr>
              </a:solidFill>
            </a:endParaRPr>
          </a:p>
        </p:txBody>
      </p:sp>
    </p:spTree>
    <p:extLst>
      <p:ext uri="{BB962C8B-B14F-4D97-AF65-F5344CB8AC3E}">
        <p14:creationId xmlns:p14="http://schemas.microsoft.com/office/powerpoint/2010/main" val="37321547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CIRB Updates</a:t>
            </a:r>
          </a:p>
        </p:txBody>
      </p:sp>
      <p:sp>
        <p:nvSpPr>
          <p:cNvPr id="3" name="Content Placeholder 2"/>
          <p:cNvSpPr>
            <a:spLocks noGrp="1"/>
          </p:cNvSpPr>
          <p:nvPr>
            <p:ph idx="1"/>
          </p:nvPr>
        </p:nvSpPr>
        <p:spPr/>
        <p:txBody>
          <a:bodyPr/>
          <a:lstStyle/>
          <a:p>
            <a:endParaRPr lang="en-US" dirty="0"/>
          </a:p>
          <a:p>
            <a:endParaRPr lang="en-US" dirty="0"/>
          </a:p>
          <a:p>
            <a:pPr marL="0" indent="0">
              <a:buNone/>
            </a:pPr>
            <a:r>
              <a:rPr lang="en-US" b="1" u="sng" dirty="0">
                <a:solidFill>
                  <a:schemeClr val="tx1"/>
                </a:solidFill>
              </a:rPr>
              <a:t>CIRB Team Members:  </a:t>
            </a:r>
          </a:p>
          <a:p>
            <a:endParaRPr lang="en-US" dirty="0">
              <a:solidFill>
                <a:schemeClr val="tx1"/>
              </a:solidFill>
            </a:endParaRPr>
          </a:p>
          <a:p>
            <a:r>
              <a:rPr lang="en-US" dirty="0">
                <a:solidFill>
                  <a:schemeClr val="tx1"/>
                </a:solidFill>
              </a:rPr>
              <a:t>Sue Roll, CIRB Liaison</a:t>
            </a:r>
          </a:p>
          <a:p>
            <a:r>
              <a:rPr lang="en-US" dirty="0">
                <a:solidFill>
                  <a:schemeClr val="tx1"/>
                </a:solidFill>
              </a:rPr>
              <a:t>Keeley Hendrix CIRB Coordinator</a:t>
            </a:r>
          </a:p>
          <a:p>
            <a:r>
              <a:rPr lang="en-US" dirty="0">
                <a:solidFill>
                  <a:schemeClr val="tx1"/>
                </a:solidFill>
              </a:rPr>
              <a:t>Jo Ann </a:t>
            </a:r>
            <a:r>
              <a:rPr lang="en-US" dirty="0" err="1">
                <a:solidFill>
                  <a:schemeClr val="tx1"/>
                </a:solidFill>
              </a:rPr>
              <a:t>Behrle</a:t>
            </a:r>
            <a:r>
              <a:rPr lang="en-US" dirty="0">
                <a:solidFill>
                  <a:schemeClr val="tx1"/>
                </a:solidFill>
              </a:rPr>
              <a:t> CIRB HPA</a:t>
            </a:r>
          </a:p>
          <a:p>
            <a:endParaRPr lang="en-US" dirty="0"/>
          </a:p>
        </p:txBody>
      </p:sp>
    </p:spTree>
    <p:extLst>
      <p:ext uri="{BB962C8B-B14F-4D97-AF65-F5344CB8AC3E}">
        <p14:creationId xmlns:p14="http://schemas.microsoft.com/office/powerpoint/2010/main" val="35328235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Roundtable Discussion</a:t>
            </a:r>
          </a:p>
        </p:txBody>
      </p:sp>
      <p:sp>
        <p:nvSpPr>
          <p:cNvPr id="3" name="Content Placeholder 2"/>
          <p:cNvSpPr>
            <a:spLocks noGrp="1"/>
          </p:cNvSpPr>
          <p:nvPr>
            <p:ph idx="1"/>
          </p:nvPr>
        </p:nvSpPr>
        <p:spPr/>
        <p:txBody>
          <a:bodyPr>
            <a:normAutofit/>
          </a:bodyPr>
          <a:lstStyle/>
          <a:p>
            <a:r>
              <a:rPr lang="en-US" b="1" u="sng" dirty="0">
                <a:solidFill>
                  <a:schemeClr val="tx1"/>
                </a:solidFill>
              </a:rPr>
              <a:t>Today’s Roundtable Discussion:</a:t>
            </a:r>
          </a:p>
          <a:p>
            <a:endParaRPr lang="en-US" b="1" u="sng" dirty="0">
              <a:solidFill>
                <a:schemeClr val="tx1"/>
              </a:solidFill>
            </a:endParaRPr>
          </a:p>
          <a:p>
            <a:pPr marL="0" indent="0" algn="ctr">
              <a:buNone/>
            </a:pPr>
            <a:r>
              <a:rPr lang="en-US" sz="1800" b="1" dirty="0" smtClean="0">
                <a:solidFill>
                  <a:schemeClr val="tx1"/>
                </a:solidFill>
              </a:rPr>
              <a:t>Discussion: The StrokeNet Renewal and what RCC Managers </a:t>
            </a:r>
            <a:r>
              <a:rPr lang="en-US" sz="1800" b="1" dirty="0">
                <a:solidFill>
                  <a:schemeClr val="tx1"/>
                </a:solidFill>
              </a:rPr>
              <a:t>S</a:t>
            </a:r>
            <a:r>
              <a:rPr lang="en-US" sz="1800" b="1" dirty="0" smtClean="0">
                <a:solidFill>
                  <a:schemeClr val="tx1"/>
                </a:solidFill>
              </a:rPr>
              <a:t>hould Consider:</a:t>
            </a:r>
            <a:endParaRPr lang="en-US" sz="1800" dirty="0">
              <a:solidFill>
                <a:schemeClr val="tx1"/>
              </a:solidFill>
            </a:endParaRPr>
          </a:p>
          <a:p>
            <a:pPr marL="0" indent="0" algn="ctr">
              <a:buNone/>
            </a:pPr>
            <a:r>
              <a:rPr lang="en-US" dirty="0">
                <a:solidFill>
                  <a:schemeClr val="tx1"/>
                </a:solidFill>
              </a:rPr>
              <a:t> </a:t>
            </a:r>
            <a:r>
              <a:rPr lang="en-US" b="1" u="sng" dirty="0">
                <a:solidFill>
                  <a:schemeClr val="tx1"/>
                </a:solidFill>
              </a:rPr>
              <a:t>Today’s </a:t>
            </a:r>
            <a:r>
              <a:rPr lang="en-US" b="1" u="sng" dirty="0" smtClean="0">
                <a:solidFill>
                  <a:schemeClr val="tx1"/>
                </a:solidFill>
              </a:rPr>
              <a:t>Hosts:</a:t>
            </a:r>
            <a:endParaRPr lang="en-US" b="1" u="sng" dirty="0">
              <a:solidFill>
                <a:schemeClr val="tx1"/>
              </a:solidFill>
            </a:endParaRPr>
          </a:p>
          <a:p>
            <a:pPr marL="0" indent="0" algn="ctr">
              <a:buNone/>
            </a:pPr>
            <a:endParaRPr lang="en-US" dirty="0">
              <a:solidFill>
                <a:schemeClr val="tx1"/>
              </a:solidFill>
            </a:endParaRPr>
          </a:p>
          <a:p>
            <a:r>
              <a:rPr lang="en-US" sz="2000" dirty="0"/>
              <a:t>Joanna </a:t>
            </a:r>
            <a:r>
              <a:rPr lang="en-US" sz="2000" dirty="0" smtClean="0"/>
              <a:t>Vivalda; NIH/NINDS/OD/OCR</a:t>
            </a:r>
          </a:p>
          <a:p>
            <a:r>
              <a:rPr lang="en-US" sz="2000" dirty="0"/>
              <a:t>Diane L. Sparks, RN, BS</a:t>
            </a:r>
          </a:p>
          <a:p>
            <a:r>
              <a:rPr lang="en-US" sz="2000" dirty="0"/>
              <a:t>Contracts Manager, Legal Liaison</a:t>
            </a:r>
          </a:p>
          <a:p>
            <a:r>
              <a:rPr lang="en-US" sz="2000" dirty="0"/>
              <a:t>NIH StrokeNet, National Coordinating Center</a:t>
            </a:r>
          </a:p>
          <a:p>
            <a:endParaRPr lang="en-US" sz="2000" dirty="0"/>
          </a:p>
          <a:p>
            <a:endParaRPr lang="en-US" sz="2000" dirty="0"/>
          </a:p>
          <a:p>
            <a:pPr marL="0" indent="0">
              <a:buNone/>
            </a:pPr>
            <a:endParaRPr lang="en-US" sz="2000" dirty="0"/>
          </a:p>
          <a:p>
            <a:pPr marL="0" indent="0">
              <a:buNone/>
            </a:pPr>
            <a:endParaRPr lang="en-US" dirty="0"/>
          </a:p>
          <a:p>
            <a:pPr marL="0" indent="0">
              <a:buNone/>
            </a:pPr>
            <a:endParaRPr lang="en-US" dirty="0"/>
          </a:p>
          <a:p>
            <a:pPr marL="0" indent="0">
              <a:buNone/>
            </a:pPr>
            <a:endParaRPr lang="en-US" dirty="0">
              <a:solidFill>
                <a:schemeClr val="tx1"/>
              </a:solidFill>
            </a:endParaRPr>
          </a:p>
          <a:p>
            <a:pPr marL="0" indent="0">
              <a:buNone/>
            </a:pPr>
            <a:endParaRPr lang="en-US" dirty="0">
              <a:solidFill>
                <a:schemeClr val="tx1"/>
              </a:solidFill>
            </a:endParaRPr>
          </a:p>
        </p:txBody>
      </p:sp>
    </p:spTree>
    <p:extLst>
      <p:ext uri="{BB962C8B-B14F-4D97-AF65-F5344CB8AC3E}">
        <p14:creationId xmlns:p14="http://schemas.microsoft.com/office/powerpoint/2010/main" val="31207665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31982F-C68A-4B55-B011-4C7086B51713}"/>
              </a:ext>
            </a:extLst>
          </p:cNvPr>
          <p:cNvSpPr>
            <a:spLocks noGrp="1"/>
          </p:cNvSpPr>
          <p:nvPr>
            <p:ph type="ctrTitle"/>
          </p:nvPr>
        </p:nvSpPr>
        <p:spPr/>
        <p:txBody>
          <a:bodyPr/>
          <a:lstStyle/>
          <a:p>
            <a:r>
              <a:rPr lang="en-US" dirty="0"/>
              <a:t/>
            </a:r>
            <a:br>
              <a:rPr lang="en-US" dirty="0"/>
            </a:br>
            <a:endParaRPr lang="en-US" dirty="0"/>
          </a:p>
        </p:txBody>
      </p:sp>
      <p:sp>
        <p:nvSpPr>
          <p:cNvPr id="3" name="Subtitle 2">
            <a:extLst>
              <a:ext uri="{FF2B5EF4-FFF2-40B4-BE49-F238E27FC236}">
                <a16:creationId xmlns:a16="http://schemas.microsoft.com/office/drawing/2014/main" id="{87394FBB-B46B-4C0D-BD5D-9869C8C93CC8}"/>
              </a:ext>
            </a:extLst>
          </p:cNvPr>
          <p:cNvSpPr>
            <a:spLocks noGrp="1"/>
          </p:cNvSpPr>
          <p:nvPr>
            <p:ph type="subTitle" idx="1"/>
          </p:nvPr>
        </p:nvSpPr>
        <p:spPr>
          <a:xfrm>
            <a:off x="1130300" y="3895375"/>
            <a:ext cx="5825202" cy="1349117"/>
          </a:xfrm>
        </p:spPr>
        <p:txBody>
          <a:bodyPr>
            <a:noAutofit/>
          </a:bodyPr>
          <a:lstStyle/>
          <a:p>
            <a:pPr>
              <a:spcBef>
                <a:spcPts val="0"/>
              </a:spcBef>
            </a:pPr>
            <a:endParaRPr lang="en-US" sz="1500" b="1" dirty="0"/>
          </a:p>
          <a:p>
            <a:pPr>
              <a:spcBef>
                <a:spcPts val="0"/>
              </a:spcBef>
            </a:pPr>
            <a:endParaRPr lang="en-US" sz="1500" b="1" dirty="0"/>
          </a:p>
          <a:p>
            <a:pPr>
              <a:spcBef>
                <a:spcPts val="0"/>
              </a:spcBef>
            </a:pPr>
            <a:r>
              <a:rPr lang="en-US" sz="1500" b="1" dirty="0"/>
              <a:t>Joanna Vivalda</a:t>
            </a:r>
          </a:p>
          <a:p>
            <a:pPr>
              <a:spcBef>
                <a:spcPts val="0"/>
              </a:spcBef>
            </a:pPr>
            <a:r>
              <a:rPr lang="en-US" sz="1200" b="1" dirty="0"/>
              <a:t>NIH/NINDS/OD/DCR</a:t>
            </a:r>
          </a:p>
          <a:p>
            <a:pPr>
              <a:spcBef>
                <a:spcPts val="0"/>
              </a:spcBef>
            </a:pPr>
            <a:r>
              <a:rPr lang="en-US" sz="1200" b="1" dirty="0">
                <a:hlinkClick r:id="rId2"/>
              </a:rPr>
              <a:t>Joanna.Vivalda@nih.gov</a:t>
            </a:r>
            <a:endParaRPr lang="en-US" sz="1200" b="1" dirty="0"/>
          </a:p>
          <a:p>
            <a:pPr>
              <a:spcBef>
                <a:spcPts val="0"/>
              </a:spcBef>
            </a:pPr>
            <a:r>
              <a:rPr lang="en-US" sz="1200" b="1" dirty="0"/>
              <a:t>June 27, 2018</a:t>
            </a:r>
          </a:p>
        </p:txBody>
      </p:sp>
      <p:pic>
        <p:nvPicPr>
          <p:cNvPr id="6" name="Picture 5" descr="NIH STROKENET">
            <a:extLst>
              <a:ext uri="{FF2B5EF4-FFF2-40B4-BE49-F238E27FC236}">
                <a16:creationId xmlns:a16="http://schemas.microsoft.com/office/drawing/2014/main" id="{DC8DEB2D-7998-4F43-89E3-1D0A17763534}"/>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2514600" y="2438400"/>
            <a:ext cx="4267200" cy="1456975"/>
          </a:xfrm>
          <a:prstGeom prst="rect">
            <a:avLst/>
          </a:prstGeom>
          <a:noFill/>
          <a:ln>
            <a:noFill/>
          </a:ln>
        </p:spPr>
      </p:pic>
    </p:spTree>
    <p:extLst>
      <p:ext uri="{BB962C8B-B14F-4D97-AF65-F5344CB8AC3E}">
        <p14:creationId xmlns:p14="http://schemas.microsoft.com/office/powerpoint/2010/main" val="27525313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D5F3A-6D45-41A6-8870-A3F0DF89F64D}"/>
              </a:ext>
            </a:extLst>
          </p:cNvPr>
          <p:cNvSpPr>
            <a:spLocks noGrp="1"/>
          </p:cNvSpPr>
          <p:nvPr>
            <p:ph type="title"/>
          </p:nvPr>
        </p:nvSpPr>
        <p:spPr/>
        <p:txBody>
          <a:bodyPr/>
          <a:lstStyle/>
          <a:p>
            <a:r>
              <a:rPr lang="en-US" dirty="0"/>
              <a:t/>
            </a:r>
            <a:br>
              <a:rPr lang="en-US" dirty="0"/>
            </a:br>
            <a:endParaRPr lang="en-US" dirty="0"/>
          </a:p>
        </p:txBody>
      </p:sp>
      <p:sp>
        <p:nvSpPr>
          <p:cNvPr id="3" name="Content Placeholder 2">
            <a:extLst>
              <a:ext uri="{FF2B5EF4-FFF2-40B4-BE49-F238E27FC236}">
                <a16:creationId xmlns:a16="http://schemas.microsoft.com/office/drawing/2014/main" id="{145FBF38-E6FD-4AD2-B981-78E8E9D497B3}"/>
              </a:ext>
            </a:extLst>
          </p:cNvPr>
          <p:cNvSpPr>
            <a:spLocks noGrp="1"/>
          </p:cNvSpPr>
          <p:nvPr>
            <p:ph idx="1"/>
          </p:nvPr>
        </p:nvSpPr>
        <p:spPr>
          <a:xfrm>
            <a:off x="508001" y="2191273"/>
            <a:ext cx="6447501" cy="3197000"/>
          </a:xfrm>
        </p:spPr>
        <p:txBody>
          <a:bodyPr>
            <a:noAutofit/>
          </a:bodyPr>
          <a:lstStyle/>
          <a:p>
            <a:r>
              <a:rPr lang="en-US" sz="1800" dirty="0"/>
              <a:t>National Coordinating Center (NCC): University of Cincinnati</a:t>
            </a:r>
          </a:p>
          <a:p>
            <a:r>
              <a:rPr lang="en-US" sz="1800" dirty="0"/>
              <a:t>National Data Management Center (NDMC): Medical University of South Carolina</a:t>
            </a:r>
          </a:p>
          <a:p>
            <a:r>
              <a:rPr lang="en-US" sz="1800" dirty="0"/>
              <a:t>24 Regional Coordinating Centers (RCC): Awards pending</a:t>
            </a:r>
          </a:p>
          <a:p>
            <a:r>
              <a:rPr lang="en-US" sz="1800" dirty="0"/>
              <a:t>4 New Centers </a:t>
            </a:r>
          </a:p>
          <a:p>
            <a:r>
              <a:rPr lang="en-US" sz="1800" dirty="0"/>
              <a:t>5 Legacy Centers:</a:t>
            </a:r>
          </a:p>
          <a:p>
            <a:pPr marL="942975" lvl="3" indent="0">
              <a:buNone/>
            </a:pPr>
            <a:r>
              <a:rPr lang="en-US" sz="1800" dirty="0"/>
              <a:t>Continue with a No Cost Extension (NCE) of Y5 </a:t>
            </a:r>
          </a:p>
          <a:p>
            <a:pPr marL="942975" lvl="3" indent="0">
              <a:buNone/>
            </a:pPr>
            <a:r>
              <a:rPr lang="en-US" sz="1800" dirty="0"/>
              <a:t>Partner as a satellite with another RCC   </a:t>
            </a:r>
          </a:p>
        </p:txBody>
      </p:sp>
      <p:pic>
        <p:nvPicPr>
          <p:cNvPr id="19" name="Picture 18" descr="NIH STROKENET">
            <a:extLst>
              <a:ext uri="{FF2B5EF4-FFF2-40B4-BE49-F238E27FC236}">
                <a16:creationId xmlns:a16="http://schemas.microsoft.com/office/drawing/2014/main" id="{9571B97D-8E46-4BFE-850D-28F46205384B}"/>
              </a:ext>
            </a:extLst>
          </p:cNvPr>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508001" y="1314450"/>
            <a:ext cx="1880235" cy="428625"/>
          </a:xfrm>
          <a:prstGeom prst="rect">
            <a:avLst/>
          </a:prstGeom>
          <a:noFill/>
          <a:ln>
            <a:noFill/>
          </a:ln>
        </p:spPr>
      </p:pic>
    </p:spTree>
    <p:extLst>
      <p:ext uri="{BB962C8B-B14F-4D97-AF65-F5344CB8AC3E}">
        <p14:creationId xmlns:p14="http://schemas.microsoft.com/office/powerpoint/2010/main" val="3103223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7EBA4-B038-4E0F-98C1-A6CC6ECBA0D2}"/>
              </a:ext>
            </a:extLst>
          </p:cNvPr>
          <p:cNvSpPr>
            <a:spLocks noGrp="1"/>
          </p:cNvSpPr>
          <p:nvPr>
            <p:ph type="title"/>
          </p:nvPr>
        </p:nvSpPr>
        <p:spPr/>
        <p:txBody>
          <a:bodyPr/>
          <a:lstStyle/>
          <a:p>
            <a:r>
              <a:rPr lang="en-US" dirty="0"/>
              <a:t/>
            </a:r>
            <a:br>
              <a:rPr lang="en-US" dirty="0"/>
            </a:br>
            <a:r>
              <a:rPr lang="en-US" dirty="0"/>
              <a:t>	</a:t>
            </a:r>
          </a:p>
        </p:txBody>
      </p:sp>
      <p:sp>
        <p:nvSpPr>
          <p:cNvPr id="3" name="Content Placeholder 2">
            <a:extLst>
              <a:ext uri="{FF2B5EF4-FFF2-40B4-BE49-F238E27FC236}">
                <a16:creationId xmlns:a16="http://schemas.microsoft.com/office/drawing/2014/main" id="{C4F2DF0F-9ABC-4C86-9773-6269780A2483}"/>
              </a:ext>
            </a:extLst>
          </p:cNvPr>
          <p:cNvSpPr>
            <a:spLocks noGrp="1"/>
          </p:cNvSpPr>
          <p:nvPr>
            <p:ph idx="1"/>
          </p:nvPr>
        </p:nvSpPr>
        <p:spPr>
          <a:xfrm>
            <a:off x="508001" y="2477692"/>
            <a:ext cx="6847909" cy="2910580"/>
          </a:xfrm>
        </p:spPr>
        <p:txBody>
          <a:bodyPr>
            <a:normAutofit lnSpcReduction="10000"/>
          </a:bodyPr>
          <a:lstStyle/>
          <a:p>
            <a:pPr marL="0" indent="0" algn="ctr">
              <a:buNone/>
            </a:pPr>
            <a:r>
              <a:rPr lang="en-US" sz="3300" dirty="0"/>
              <a:t>Welcome!</a:t>
            </a:r>
          </a:p>
          <a:p>
            <a:pPr>
              <a:lnSpc>
                <a:spcPct val="150000"/>
              </a:lnSpc>
            </a:pPr>
            <a:r>
              <a:rPr lang="en-US" sz="2100" dirty="0"/>
              <a:t>Yale University </a:t>
            </a:r>
          </a:p>
          <a:p>
            <a:pPr>
              <a:lnSpc>
                <a:spcPct val="150000"/>
              </a:lnSpc>
            </a:pPr>
            <a:r>
              <a:rPr lang="en-US" sz="2100" dirty="0"/>
              <a:t>University of Alabama at Birmingham</a:t>
            </a:r>
          </a:p>
          <a:p>
            <a:pPr>
              <a:lnSpc>
                <a:spcPct val="150000"/>
              </a:lnSpc>
            </a:pPr>
            <a:r>
              <a:rPr lang="en-US" sz="2100" dirty="0"/>
              <a:t>Washington University</a:t>
            </a:r>
          </a:p>
          <a:p>
            <a:pPr>
              <a:lnSpc>
                <a:spcPct val="150000"/>
              </a:lnSpc>
            </a:pPr>
            <a:r>
              <a:rPr lang="en-US" sz="2100" dirty="0"/>
              <a:t>Wake Forest University </a:t>
            </a:r>
          </a:p>
          <a:p>
            <a:pPr marL="0" indent="0" algn="ctr">
              <a:buNone/>
            </a:pPr>
            <a:endParaRPr lang="en-US" sz="1800" dirty="0"/>
          </a:p>
          <a:p>
            <a:endParaRPr lang="en-US" dirty="0"/>
          </a:p>
        </p:txBody>
      </p:sp>
      <p:pic>
        <p:nvPicPr>
          <p:cNvPr id="4" name="Picture 3" descr="NIH STROKENET">
            <a:extLst>
              <a:ext uri="{FF2B5EF4-FFF2-40B4-BE49-F238E27FC236}">
                <a16:creationId xmlns:a16="http://schemas.microsoft.com/office/drawing/2014/main" id="{A0980249-5ABD-4D9F-ABCF-BA84BA5BECE5}"/>
              </a:ext>
            </a:extLst>
          </p:cNvPr>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508001" y="1312101"/>
            <a:ext cx="1880235" cy="428625"/>
          </a:xfrm>
          <a:prstGeom prst="rect">
            <a:avLst/>
          </a:prstGeom>
          <a:noFill/>
          <a:ln>
            <a:noFill/>
          </a:ln>
        </p:spPr>
      </p:pic>
    </p:spTree>
    <p:extLst>
      <p:ext uri="{BB962C8B-B14F-4D97-AF65-F5344CB8AC3E}">
        <p14:creationId xmlns:p14="http://schemas.microsoft.com/office/powerpoint/2010/main" val="41125283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8B4DE7-F797-40AB-A6CF-261603B9EFEA}"/>
              </a:ext>
            </a:extLst>
          </p:cNvPr>
          <p:cNvSpPr>
            <a:spLocks noGrp="1"/>
          </p:cNvSpPr>
          <p:nvPr>
            <p:ph type="title"/>
          </p:nvPr>
        </p:nvSpPr>
        <p:spPr>
          <a:xfrm>
            <a:off x="508001" y="1314450"/>
            <a:ext cx="6447501" cy="848639"/>
          </a:xfrm>
        </p:spPr>
        <p:txBody>
          <a:bodyPr>
            <a:normAutofit fontScale="90000"/>
          </a:bodyPr>
          <a:lstStyle/>
          <a:p>
            <a:r>
              <a:rPr lang="en-US" dirty="0"/>
              <a:t/>
            </a:r>
            <a:br>
              <a:rPr lang="en-US" dirty="0"/>
            </a:br>
            <a:endParaRPr lang="en-US" dirty="0"/>
          </a:p>
        </p:txBody>
      </p:sp>
      <p:sp>
        <p:nvSpPr>
          <p:cNvPr id="3" name="Content Placeholder 2">
            <a:extLst>
              <a:ext uri="{FF2B5EF4-FFF2-40B4-BE49-F238E27FC236}">
                <a16:creationId xmlns:a16="http://schemas.microsoft.com/office/drawing/2014/main" id="{1CB9DF7A-9CCA-4640-876F-39C741A4EFD3}"/>
              </a:ext>
            </a:extLst>
          </p:cNvPr>
          <p:cNvSpPr>
            <a:spLocks noGrp="1"/>
          </p:cNvSpPr>
          <p:nvPr>
            <p:ph idx="1"/>
          </p:nvPr>
        </p:nvSpPr>
        <p:spPr>
          <a:xfrm>
            <a:off x="508001" y="2379163"/>
            <a:ext cx="6447501" cy="3046688"/>
          </a:xfrm>
        </p:spPr>
        <p:txBody>
          <a:bodyPr>
            <a:normAutofit fontScale="92500" lnSpcReduction="10000"/>
          </a:bodyPr>
          <a:lstStyle/>
          <a:p>
            <a:pPr marL="0" indent="0" algn="ctr">
              <a:buNone/>
            </a:pPr>
            <a:r>
              <a:rPr lang="en-US" sz="2100" b="1" dirty="0"/>
              <a:t>Unobligated Balance</a:t>
            </a:r>
          </a:p>
          <a:p>
            <a:pPr marL="0" indent="0" algn="ctr">
              <a:buNone/>
            </a:pPr>
            <a:endParaRPr lang="en-US" sz="2100" b="1" dirty="0"/>
          </a:p>
          <a:p>
            <a:r>
              <a:rPr lang="en-US" sz="1500" dirty="0"/>
              <a:t>Any remaining unobligated balance (UOB) from your current award will be transferred to your new award.</a:t>
            </a:r>
          </a:p>
          <a:p>
            <a:r>
              <a:rPr lang="en-US" sz="1500" dirty="0"/>
              <a:t>Same process as the 1</a:t>
            </a:r>
            <a:r>
              <a:rPr lang="en-US" sz="1500" baseline="30000" dirty="0"/>
              <a:t>st</a:t>
            </a:r>
            <a:r>
              <a:rPr lang="en-US" sz="1500" dirty="0"/>
              <a:t> cycle of NIH StrokeNet. </a:t>
            </a:r>
          </a:p>
          <a:p>
            <a:r>
              <a:rPr lang="en-US" sz="1500" dirty="0"/>
              <a:t>Carryover is not automatic – only request what you need when you need it.</a:t>
            </a:r>
          </a:p>
          <a:p>
            <a:r>
              <a:rPr lang="en-US" sz="1500" dirty="0"/>
              <a:t>Request must be reviewed by NINDS Grants Management &amp; Program Staff prior to approval. </a:t>
            </a:r>
          </a:p>
          <a:p>
            <a:r>
              <a:rPr lang="en-US" sz="1500" dirty="0"/>
              <a:t> </a:t>
            </a:r>
            <a:r>
              <a:rPr lang="en-US" sz="1500" b="1" u="sng" dirty="0"/>
              <a:t>PLEASE NOTE: This process may take up to 60 days.</a:t>
            </a:r>
            <a:endParaRPr lang="en-US" sz="1500" dirty="0"/>
          </a:p>
          <a:p>
            <a:endParaRPr lang="en-US" sz="1800" dirty="0"/>
          </a:p>
          <a:p>
            <a:endParaRPr lang="en-US" dirty="0"/>
          </a:p>
        </p:txBody>
      </p:sp>
      <p:pic>
        <p:nvPicPr>
          <p:cNvPr id="4" name="Picture 3" descr="NIH STROKENET">
            <a:extLst>
              <a:ext uri="{FF2B5EF4-FFF2-40B4-BE49-F238E27FC236}">
                <a16:creationId xmlns:a16="http://schemas.microsoft.com/office/drawing/2014/main" id="{0996040F-DB35-4EF3-B443-D099A4DEB2DE}"/>
              </a:ext>
            </a:extLst>
          </p:cNvPr>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508001" y="1314450"/>
            <a:ext cx="1880235" cy="428625"/>
          </a:xfrm>
          <a:prstGeom prst="rect">
            <a:avLst/>
          </a:prstGeom>
          <a:noFill/>
          <a:ln>
            <a:noFill/>
          </a:ln>
        </p:spPr>
      </p:pic>
    </p:spTree>
    <p:extLst>
      <p:ext uri="{BB962C8B-B14F-4D97-AF65-F5344CB8AC3E}">
        <p14:creationId xmlns:p14="http://schemas.microsoft.com/office/powerpoint/2010/main" val="34705503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3101A4-8556-4244-84BC-BEBC74239466}"/>
              </a:ext>
            </a:extLst>
          </p:cNvPr>
          <p:cNvSpPr>
            <a:spLocks noGrp="1"/>
          </p:cNvSpPr>
          <p:nvPr>
            <p:ph type="title"/>
          </p:nvPr>
        </p:nvSpPr>
        <p:spPr/>
        <p:txBody>
          <a:bodyPr/>
          <a:lstStyle/>
          <a:p>
            <a:r>
              <a:rPr lang="en-US" dirty="0"/>
              <a:t/>
            </a:r>
            <a:br>
              <a:rPr lang="en-US" dirty="0"/>
            </a:br>
            <a:endParaRPr lang="en-US" dirty="0"/>
          </a:p>
        </p:txBody>
      </p:sp>
      <p:sp>
        <p:nvSpPr>
          <p:cNvPr id="3" name="Content Placeholder 2">
            <a:extLst>
              <a:ext uri="{FF2B5EF4-FFF2-40B4-BE49-F238E27FC236}">
                <a16:creationId xmlns:a16="http://schemas.microsoft.com/office/drawing/2014/main" id="{7210E0E5-755E-4467-9275-9CDBF1D5AE2B}"/>
              </a:ext>
            </a:extLst>
          </p:cNvPr>
          <p:cNvSpPr>
            <a:spLocks noGrp="1"/>
          </p:cNvSpPr>
          <p:nvPr>
            <p:ph idx="1"/>
          </p:nvPr>
        </p:nvSpPr>
        <p:spPr>
          <a:xfrm>
            <a:off x="508001" y="1956409"/>
            <a:ext cx="6447501" cy="3431863"/>
          </a:xfrm>
        </p:spPr>
        <p:txBody>
          <a:bodyPr>
            <a:normAutofit fontScale="70000" lnSpcReduction="20000"/>
          </a:bodyPr>
          <a:lstStyle/>
          <a:p>
            <a:pPr marL="0" indent="0">
              <a:buNone/>
            </a:pPr>
            <a:r>
              <a:rPr lang="en-US" b="1" dirty="0"/>
              <a:t>CARRYOVER REQUEST</a:t>
            </a:r>
            <a:endParaRPr lang="en-US" dirty="0"/>
          </a:p>
          <a:p>
            <a:r>
              <a:rPr lang="en-US" dirty="0"/>
              <a:t>Email an attachment signed by Business Office &amp; PI to the NINDS GMB Specialist with a copy to the Program Official (Joanna Vivalda).</a:t>
            </a:r>
          </a:p>
          <a:p>
            <a:r>
              <a:rPr lang="en-US" dirty="0"/>
              <a:t> Scientific Justification.</a:t>
            </a:r>
          </a:p>
          <a:p>
            <a:pPr lvl="0"/>
            <a:r>
              <a:rPr lang="en-US" dirty="0"/>
              <a:t>Plan &amp; timeline for use of funds.</a:t>
            </a:r>
          </a:p>
          <a:p>
            <a:pPr lvl="0"/>
            <a:r>
              <a:rPr lang="en-US" dirty="0"/>
              <a:t>Detailed budget </a:t>
            </a:r>
            <a:r>
              <a:rPr lang="en-US" u="sng" dirty="0"/>
              <a:t>for carryover requested amount only</a:t>
            </a:r>
            <a:r>
              <a:rPr lang="en-US" dirty="0"/>
              <a:t> (including F&amp;A) with itemized budget justification indicating how the funds will be spent - use budget form pages :  </a:t>
            </a:r>
            <a:r>
              <a:rPr lang="en-US" u="sng" dirty="0">
                <a:hlinkClick r:id="rId2"/>
              </a:rPr>
              <a:t>http://grants.nih.gov/grants/funding/phs398/phs398.html</a:t>
            </a:r>
            <a:endParaRPr lang="en-US" dirty="0"/>
          </a:p>
          <a:p>
            <a:pPr marL="0" indent="0">
              <a:buNone/>
            </a:pPr>
            <a:r>
              <a:rPr lang="en-US" b="1" dirty="0"/>
              <a:t> APPROVAL PROCESS</a:t>
            </a:r>
            <a:endParaRPr lang="en-US" dirty="0"/>
          </a:p>
          <a:p>
            <a:r>
              <a:rPr lang="en-US" b="1" dirty="0"/>
              <a:t> </a:t>
            </a:r>
            <a:r>
              <a:rPr lang="en-US" dirty="0"/>
              <a:t>GMB Specialist will review &amp; obtain the Program Official’s concurrence.</a:t>
            </a:r>
          </a:p>
          <a:p>
            <a:r>
              <a:rPr lang="en-US" b="1" dirty="0"/>
              <a:t> </a:t>
            </a:r>
            <a:r>
              <a:rPr lang="en-US" b="1" u="sng" dirty="0"/>
              <a:t>PLEASE NOTE: This process may take up to 60 days.</a:t>
            </a:r>
            <a:endParaRPr lang="en-US" dirty="0"/>
          </a:p>
          <a:p>
            <a:endParaRPr lang="en-US" dirty="0"/>
          </a:p>
        </p:txBody>
      </p:sp>
      <p:pic>
        <p:nvPicPr>
          <p:cNvPr id="4" name="Picture 3" descr="NIH STROKENET">
            <a:extLst>
              <a:ext uri="{FF2B5EF4-FFF2-40B4-BE49-F238E27FC236}">
                <a16:creationId xmlns:a16="http://schemas.microsoft.com/office/drawing/2014/main" id="{B70E7624-4C70-4EB8-A196-07A3842DE328}"/>
              </a:ext>
            </a:extLst>
          </p:cNvPr>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508001" y="1314450"/>
            <a:ext cx="1880235" cy="428625"/>
          </a:xfrm>
          <a:prstGeom prst="rect">
            <a:avLst/>
          </a:prstGeom>
          <a:noFill/>
          <a:ln>
            <a:noFill/>
          </a:ln>
        </p:spPr>
      </p:pic>
    </p:spTree>
    <p:extLst>
      <p:ext uri="{BB962C8B-B14F-4D97-AF65-F5344CB8AC3E}">
        <p14:creationId xmlns:p14="http://schemas.microsoft.com/office/powerpoint/2010/main" val="20747719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84710" y="452718"/>
            <a:ext cx="7055380" cy="1147482"/>
          </a:xfrm>
        </p:spPr>
        <p:txBody>
          <a:bodyPr/>
          <a:lstStyle/>
          <a:p>
            <a:r>
              <a:rPr lang="en-US" sz="2800" dirty="0"/>
              <a:t>Coordinator Call</a:t>
            </a:r>
            <a:br>
              <a:rPr lang="en-US" sz="2800" dirty="0"/>
            </a:br>
            <a:r>
              <a:rPr lang="en-US" sz="2800" dirty="0"/>
              <a:t>Announcements and Reminders</a:t>
            </a:r>
          </a:p>
        </p:txBody>
      </p:sp>
      <p:sp>
        <p:nvSpPr>
          <p:cNvPr id="3" name="Content Placeholder 2"/>
          <p:cNvSpPr>
            <a:spLocks noGrp="1"/>
          </p:cNvSpPr>
          <p:nvPr>
            <p:ph idx="1"/>
          </p:nvPr>
        </p:nvSpPr>
        <p:spPr>
          <a:xfrm>
            <a:off x="457200" y="1600200"/>
            <a:ext cx="8229600" cy="5257800"/>
          </a:xfrm>
        </p:spPr>
        <p:txBody>
          <a:bodyPr>
            <a:noAutofit/>
          </a:bodyPr>
          <a:lstStyle/>
          <a:p>
            <a:pPr marL="0" indent="0">
              <a:buNone/>
            </a:pPr>
            <a:r>
              <a:rPr lang="en-US" sz="1800" b="1" u="sng" dirty="0">
                <a:solidFill>
                  <a:schemeClr val="tx1">
                    <a:lumMod val="75000"/>
                    <a:lumOff val="25000"/>
                  </a:schemeClr>
                </a:solidFill>
              </a:rPr>
              <a:t>Next Coordinator Webinar :</a:t>
            </a:r>
          </a:p>
          <a:p>
            <a:pPr marL="0" indent="0">
              <a:buNone/>
            </a:pPr>
            <a:endParaRPr lang="en-US" sz="1800" b="1" u="sng" dirty="0">
              <a:solidFill>
                <a:schemeClr val="tx1">
                  <a:lumMod val="75000"/>
                  <a:lumOff val="25000"/>
                </a:schemeClr>
              </a:solidFill>
            </a:endParaRPr>
          </a:p>
          <a:p>
            <a:r>
              <a:rPr lang="en-US" sz="1800" dirty="0">
                <a:solidFill>
                  <a:schemeClr val="tx1">
                    <a:lumMod val="75000"/>
                    <a:lumOff val="25000"/>
                  </a:schemeClr>
                </a:solidFill>
              </a:rPr>
              <a:t>Next Coordinator Call </a:t>
            </a:r>
            <a:r>
              <a:rPr lang="en-US" sz="1800" dirty="0" smtClean="0">
                <a:solidFill>
                  <a:schemeClr val="tx1">
                    <a:lumMod val="75000"/>
                    <a:lumOff val="25000"/>
                  </a:schemeClr>
                </a:solidFill>
              </a:rPr>
              <a:t>July 25th</a:t>
            </a:r>
            <a:r>
              <a:rPr lang="en-US" sz="1800" dirty="0">
                <a:solidFill>
                  <a:schemeClr val="tx1">
                    <a:lumMod val="75000"/>
                    <a:lumOff val="25000"/>
                  </a:schemeClr>
                </a:solidFill>
              </a:rPr>
              <a:t>, 2018.</a:t>
            </a:r>
          </a:p>
          <a:p>
            <a:r>
              <a:rPr lang="en-US" sz="1800" dirty="0" smtClean="0">
                <a:solidFill>
                  <a:schemeClr val="tx1">
                    <a:lumMod val="75000"/>
                    <a:lumOff val="25000"/>
                  </a:schemeClr>
                </a:solidFill>
              </a:rPr>
              <a:t>Scott Janis and Joe Broderick will </a:t>
            </a:r>
            <a:r>
              <a:rPr lang="en-US" sz="1800" dirty="0">
                <a:solidFill>
                  <a:schemeClr val="tx1">
                    <a:lumMod val="75000"/>
                    <a:lumOff val="25000"/>
                  </a:schemeClr>
                </a:solidFill>
              </a:rPr>
              <a:t>host </a:t>
            </a:r>
            <a:r>
              <a:rPr lang="en-US" sz="1800" dirty="0" smtClean="0">
                <a:solidFill>
                  <a:schemeClr val="tx1">
                    <a:lumMod val="75000"/>
                    <a:lumOff val="25000"/>
                  </a:schemeClr>
                </a:solidFill>
              </a:rPr>
              <a:t>the round table discussion.</a:t>
            </a:r>
            <a:endParaRPr lang="en-US" sz="1800" dirty="0">
              <a:solidFill>
                <a:schemeClr val="tx1">
                  <a:lumMod val="75000"/>
                  <a:lumOff val="25000"/>
                </a:schemeClr>
              </a:solidFill>
            </a:endParaRPr>
          </a:p>
          <a:p>
            <a:r>
              <a:rPr lang="en-US" sz="1800" dirty="0">
                <a:solidFill>
                  <a:schemeClr val="tx1">
                    <a:lumMod val="75000"/>
                    <a:lumOff val="25000"/>
                  </a:schemeClr>
                </a:solidFill>
              </a:rPr>
              <a:t>Today’s Roundtable Hosts: </a:t>
            </a:r>
            <a:r>
              <a:rPr lang="en-US" sz="1800" dirty="0" smtClean="0">
                <a:solidFill>
                  <a:schemeClr val="tx1">
                    <a:lumMod val="75000"/>
                    <a:lumOff val="25000"/>
                  </a:schemeClr>
                </a:solidFill>
              </a:rPr>
              <a:t>Joanna Vivalda and Diane Sparks.</a:t>
            </a:r>
          </a:p>
          <a:p>
            <a:r>
              <a:rPr lang="en-US" sz="1800" dirty="0" smtClean="0">
                <a:solidFill>
                  <a:schemeClr val="tx1"/>
                </a:solidFill>
                <a:ea typeface="Calibri"/>
                <a:cs typeface="Times New Roman"/>
              </a:rPr>
              <a:t>To </a:t>
            </a:r>
            <a:r>
              <a:rPr lang="en-US" sz="1800" dirty="0">
                <a:solidFill>
                  <a:schemeClr val="tx1"/>
                </a:solidFill>
                <a:ea typeface="Calibri"/>
                <a:cs typeface="Times New Roman"/>
              </a:rPr>
              <a:t>join Coordinator Webinars: https://nihstrokenet.adobeconnect.com/coordinator/ Please enter as a guest, then add your first and last name or email address. For Audio: Dial-In Number: (877) 621-0220 Passcode 434578.</a:t>
            </a:r>
          </a:p>
          <a:p>
            <a:pPr marL="396875" indent="0">
              <a:buNone/>
            </a:pPr>
            <a:r>
              <a:rPr lang="en-US" sz="1800" dirty="0">
                <a:solidFill>
                  <a:schemeClr val="tx1"/>
                </a:solidFill>
                <a:ea typeface="Calibri"/>
                <a:cs typeface="Times New Roman"/>
              </a:rPr>
              <a:t>    </a:t>
            </a:r>
          </a:p>
          <a:p>
            <a:pPr marL="0" indent="0">
              <a:buNone/>
            </a:pPr>
            <a:r>
              <a:rPr lang="en-US" sz="1800" b="1" u="sng" dirty="0">
                <a:solidFill>
                  <a:schemeClr val="tx1"/>
                </a:solidFill>
                <a:ea typeface="Calibri"/>
                <a:cs typeface="Times New Roman"/>
              </a:rPr>
              <a:t>Upcoming StrokeNet Meetings:                  </a:t>
            </a:r>
          </a:p>
          <a:p>
            <a:pPr marL="636588" indent="-285750"/>
            <a:r>
              <a:rPr lang="en-US" sz="1800" dirty="0">
                <a:solidFill>
                  <a:schemeClr val="tx1"/>
                </a:solidFill>
                <a:ea typeface="Calibri"/>
                <a:cs typeface="Times New Roman"/>
              </a:rPr>
              <a:t>Plan Ahead:  Montreal World Stroke Conference,  October 16</a:t>
            </a:r>
            <a:r>
              <a:rPr lang="en-US" sz="1800" baseline="30000" dirty="0">
                <a:solidFill>
                  <a:schemeClr val="tx1"/>
                </a:solidFill>
                <a:ea typeface="Calibri"/>
                <a:cs typeface="Times New Roman"/>
              </a:rPr>
              <a:t>th</a:t>
            </a:r>
            <a:r>
              <a:rPr lang="en-US" sz="1800" dirty="0">
                <a:solidFill>
                  <a:schemeClr val="tx1"/>
                </a:solidFill>
                <a:ea typeface="Calibri"/>
                <a:cs typeface="Times New Roman"/>
              </a:rPr>
              <a:t>, 2018.</a:t>
            </a:r>
          </a:p>
          <a:p>
            <a:pPr marL="636588" indent="-285750"/>
            <a:r>
              <a:rPr lang="en-US" sz="1800" dirty="0">
                <a:solidFill>
                  <a:schemeClr val="tx1"/>
                </a:solidFill>
                <a:ea typeface="Calibri"/>
                <a:cs typeface="Times New Roman"/>
              </a:rPr>
              <a:t>NCC will reimburse for one night stay at $250.</a:t>
            </a:r>
          </a:p>
        </p:txBody>
      </p:sp>
    </p:spTree>
    <p:extLst>
      <p:ext uri="{BB962C8B-B14F-4D97-AF65-F5344CB8AC3E}">
        <p14:creationId xmlns:p14="http://schemas.microsoft.com/office/powerpoint/2010/main" val="40704863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C5B496-36C4-4781-860A-C3BD466157AF}"/>
              </a:ext>
            </a:extLst>
          </p:cNvPr>
          <p:cNvSpPr>
            <a:spLocks noGrp="1"/>
          </p:cNvSpPr>
          <p:nvPr>
            <p:ph type="title"/>
          </p:nvPr>
        </p:nvSpPr>
        <p:spPr/>
        <p:txBody>
          <a:bodyPr/>
          <a:lstStyle/>
          <a:p>
            <a:r>
              <a:rPr lang="en-US" dirty="0"/>
              <a:t/>
            </a:r>
            <a:br>
              <a:rPr lang="en-US" dirty="0"/>
            </a:br>
            <a:endParaRPr lang="en-US" dirty="0"/>
          </a:p>
        </p:txBody>
      </p:sp>
      <p:sp>
        <p:nvSpPr>
          <p:cNvPr id="3" name="Content Placeholder 2">
            <a:extLst>
              <a:ext uri="{FF2B5EF4-FFF2-40B4-BE49-F238E27FC236}">
                <a16:creationId xmlns:a16="http://schemas.microsoft.com/office/drawing/2014/main" id="{9291DED3-79D7-4905-8861-C00F1D3C6F11}"/>
              </a:ext>
            </a:extLst>
          </p:cNvPr>
          <p:cNvSpPr>
            <a:spLocks noGrp="1"/>
          </p:cNvSpPr>
          <p:nvPr>
            <p:ph idx="1"/>
          </p:nvPr>
        </p:nvSpPr>
        <p:spPr>
          <a:xfrm>
            <a:off x="508001" y="2059750"/>
            <a:ext cx="6447501" cy="3328523"/>
          </a:xfrm>
        </p:spPr>
        <p:txBody>
          <a:bodyPr>
            <a:normAutofit fontScale="92500" lnSpcReduction="10000"/>
          </a:bodyPr>
          <a:lstStyle/>
          <a:p>
            <a:pPr marL="0" indent="0" algn="ctr">
              <a:buNone/>
            </a:pPr>
            <a:r>
              <a:rPr lang="en-US" sz="2100" b="1" dirty="0"/>
              <a:t>FINAL RPPR (Progress Report)</a:t>
            </a:r>
          </a:p>
          <a:p>
            <a:pPr marL="0" indent="0" algn="ctr">
              <a:buNone/>
            </a:pPr>
            <a:endParaRPr lang="en-US" sz="1800" b="1" dirty="0"/>
          </a:p>
          <a:p>
            <a:r>
              <a:rPr lang="en-US" sz="1500" dirty="0"/>
              <a:t>The Final RPPR link will become available through the closeout module once the grant is eligible for closeout. </a:t>
            </a:r>
          </a:p>
          <a:p>
            <a:r>
              <a:rPr lang="en-US" sz="1500" dirty="0"/>
              <a:t>Sponsored Research Signing Official typically submits the RPPR.</a:t>
            </a:r>
          </a:p>
          <a:p>
            <a:r>
              <a:rPr lang="en-US" sz="1500" dirty="0"/>
              <a:t>Similar to annual, interim RPPR.</a:t>
            </a:r>
          </a:p>
          <a:p>
            <a:r>
              <a:rPr lang="en-US" sz="1500" dirty="0"/>
              <a:t>Concise summary of the outcomes/findings of the award, written for the general public in  clear and comprehensible language, without including any proprietary, confidential information or trade secrets.</a:t>
            </a:r>
          </a:p>
          <a:p>
            <a:r>
              <a:rPr lang="en-US" sz="1500" dirty="0"/>
              <a:t>Project outcome information is made public in </a:t>
            </a:r>
            <a:r>
              <a:rPr lang="en-US" sz="1500" dirty="0">
                <a:hlinkClick r:id="rId2"/>
              </a:rPr>
              <a:t>NIH RePORTER</a:t>
            </a:r>
            <a:r>
              <a:rPr lang="en-US" sz="1500" dirty="0"/>
              <a:t>. </a:t>
            </a:r>
          </a:p>
          <a:p>
            <a:r>
              <a:rPr lang="en-US" sz="1500" dirty="0">
                <a:hlinkClick r:id="rId3"/>
              </a:rPr>
              <a:t>https://grants.nih.gov/grants/rppr/index.htm</a:t>
            </a:r>
            <a:endParaRPr lang="en-US" sz="1500" dirty="0"/>
          </a:p>
          <a:p>
            <a:endParaRPr lang="en-US" sz="1500" dirty="0"/>
          </a:p>
        </p:txBody>
      </p:sp>
      <p:pic>
        <p:nvPicPr>
          <p:cNvPr id="4" name="Picture 3" descr="NIH STROKENET">
            <a:extLst>
              <a:ext uri="{FF2B5EF4-FFF2-40B4-BE49-F238E27FC236}">
                <a16:creationId xmlns:a16="http://schemas.microsoft.com/office/drawing/2014/main" id="{8C0A731B-3733-49B1-A1AE-85FE20115625}"/>
              </a:ext>
            </a:extLst>
          </p:cNvPr>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508001" y="1312101"/>
            <a:ext cx="1880235" cy="428625"/>
          </a:xfrm>
          <a:prstGeom prst="rect">
            <a:avLst/>
          </a:prstGeom>
          <a:noFill/>
          <a:ln>
            <a:noFill/>
          </a:ln>
        </p:spPr>
      </p:pic>
    </p:spTree>
    <p:extLst>
      <p:ext uri="{BB962C8B-B14F-4D97-AF65-F5344CB8AC3E}">
        <p14:creationId xmlns:p14="http://schemas.microsoft.com/office/powerpoint/2010/main" val="5779366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292439-C3AE-4D46-BD29-C637D1AEF529}"/>
              </a:ext>
            </a:extLst>
          </p:cNvPr>
          <p:cNvSpPr>
            <a:spLocks noGrp="1"/>
          </p:cNvSpPr>
          <p:nvPr>
            <p:ph type="title"/>
          </p:nvPr>
        </p:nvSpPr>
        <p:spPr/>
        <p:txBody>
          <a:bodyPr/>
          <a:lstStyle/>
          <a:p>
            <a:r>
              <a:rPr lang="en-US" dirty="0"/>
              <a:t/>
            </a:r>
            <a:br>
              <a:rPr lang="en-US" dirty="0"/>
            </a:br>
            <a:endParaRPr lang="en-US" dirty="0"/>
          </a:p>
        </p:txBody>
      </p:sp>
      <p:sp>
        <p:nvSpPr>
          <p:cNvPr id="3" name="Content Placeholder 2">
            <a:extLst>
              <a:ext uri="{FF2B5EF4-FFF2-40B4-BE49-F238E27FC236}">
                <a16:creationId xmlns:a16="http://schemas.microsoft.com/office/drawing/2014/main" id="{AC1FADBF-DBFE-4A24-9B75-0D5AE7066B8D}"/>
              </a:ext>
            </a:extLst>
          </p:cNvPr>
          <p:cNvSpPr>
            <a:spLocks noGrp="1"/>
          </p:cNvSpPr>
          <p:nvPr>
            <p:ph idx="1"/>
          </p:nvPr>
        </p:nvSpPr>
        <p:spPr>
          <a:xfrm>
            <a:off x="508001" y="1862464"/>
            <a:ext cx="6447501" cy="3525808"/>
          </a:xfrm>
        </p:spPr>
        <p:txBody>
          <a:bodyPr>
            <a:normAutofit/>
          </a:bodyPr>
          <a:lstStyle/>
          <a:p>
            <a:pPr marL="0" indent="0" algn="ctr">
              <a:buNone/>
            </a:pPr>
            <a:r>
              <a:rPr lang="en-US" sz="2100" b="1" dirty="0"/>
              <a:t>QUESTIONS?</a:t>
            </a:r>
          </a:p>
          <a:p>
            <a:pPr marL="0" indent="0" algn="ctr">
              <a:buNone/>
            </a:pPr>
            <a:endParaRPr lang="en-US" sz="1800" b="1" dirty="0"/>
          </a:p>
        </p:txBody>
      </p:sp>
      <p:pic>
        <p:nvPicPr>
          <p:cNvPr id="4" name="Content Placeholder 5">
            <a:extLst>
              <a:ext uri="{FF2B5EF4-FFF2-40B4-BE49-F238E27FC236}">
                <a16:creationId xmlns:a16="http://schemas.microsoft.com/office/drawing/2014/main" id="{32A05FA1-CF6C-40CC-924F-42D7B55A64B9}"/>
              </a:ext>
            </a:extLst>
          </p:cNvPr>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2052703" y="2311809"/>
            <a:ext cx="3600450" cy="3411803"/>
          </a:xfrm>
          <a:prstGeom prst="rect">
            <a:avLst/>
          </a:prstGeom>
        </p:spPr>
      </p:pic>
      <p:pic>
        <p:nvPicPr>
          <p:cNvPr id="5" name="Picture 4" descr="NIH STROKENET">
            <a:extLst>
              <a:ext uri="{FF2B5EF4-FFF2-40B4-BE49-F238E27FC236}">
                <a16:creationId xmlns:a16="http://schemas.microsoft.com/office/drawing/2014/main" id="{CD95135B-5439-44D9-8E03-5C0B3687AAF6}"/>
              </a:ext>
            </a:extLst>
          </p:cNvPr>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508001" y="1297592"/>
            <a:ext cx="1880235" cy="428625"/>
          </a:xfrm>
          <a:prstGeom prst="rect">
            <a:avLst/>
          </a:prstGeom>
          <a:noFill/>
          <a:ln>
            <a:noFill/>
          </a:ln>
        </p:spPr>
      </p:pic>
    </p:spTree>
    <p:extLst>
      <p:ext uri="{BB962C8B-B14F-4D97-AF65-F5344CB8AC3E}">
        <p14:creationId xmlns:p14="http://schemas.microsoft.com/office/powerpoint/2010/main" val="26714693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rPr>
              <a:t>StrokeNet</a:t>
            </a:r>
            <a:endParaRPr lang="en-US" dirty="0">
              <a:effectLst/>
            </a:endParaRPr>
          </a:p>
        </p:txBody>
      </p:sp>
      <p:pic>
        <p:nvPicPr>
          <p:cNvPr id="4" name="Content Placeholder 3" descr="https://tse4.mm.bing.net/th?id=OIP.sh4cePr-mKM_ZagZvolp4gHaFd&amp;pid=15.1&amp;P=0&amp;w=259&amp;h=192"/>
          <p:cNvPicPr>
            <a:picLocks noGrp="1"/>
          </p:cNvPicPr>
          <p:nvPr>
            <p:ph idx="1"/>
          </p:nvPr>
        </p:nvPicPr>
        <p:blipFill>
          <a:blip r:embed="rId2" cstate="email">
            <a:extLst>
              <a:ext uri="{28A0092B-C50C-407E-A947-70E740481C1C}">
                <a14:useLocalDpi xmlns:a14="http://schemas.microsoft.com/office/drawing/2010/main" val="0"/>
              </a:ext>
            </a:extLst>
          </a:blip>
          <a:srcRect/>
          <a:stretch>
            <a:fillRect/>
          </a:stretch>
        </p:blipFill>
        <p:spPr bwMode="auto">
          <a:xfrm>
            <a:off x="1295400" y="1371600"/>
            <a:ext cx="1843088" cy="1237456"/>
          </a:xfrm>
          <a:prstGeom prst="rect">
            <a:avLst/>
          </a:prstGeom>
          <a:noFill/>
          <a:ln>
            <a:noFill/>
          </a:ln>
        </p:spPr>
      </p:pic>
      <p:pic>
        <p:nvPicPr>
          <p:cNvPr id="5" name="Picture 4" descr="https://tse1.mm.bing.net/th?id=OIP.Y9lDlHxaQLeIbuv5bBBd-gHaFs&amp;pid=15.1&amp;P=0&amp;w=206&amp;h=160"/>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3505200" y="1600200"/>
            <a:ext cx="1261745" cy="1008856"/>
          </a:xfrm>
          <a:prstGeom prst="rect">
            <a:avLst/>
          </a:prstGeom>
          <a:noFill/>
          <a:ln>
            <a:noFill/>
          </a:ln>
        </p:spPr>
      </p:pic>
      <p:pic>
        <p:nvPicPr>
          <p:cNvPr id="6" name="Picture 5" descr="https://tse3.mm.bing.net/th?id=OIP.dsLKSuBBSa3J7aNjZiLIsgHaHa&amp;pid=15.1&amp;P=0&amp;w=300&amp;h=300"/>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5237004" y="1600200"/>
            <a:ext cx="1316196" cy="1143000"/>
          </a:xfrm>
          <a:prstGeom prst="rect">
            <a:avLst/>
          </a:prstGeom>
          <a:noFill/>
          <a:ln>
            <a:noFill/>
          </a:ln>
        </p:spPr>
      </p:pic>
      <p:sp>
        <p:nvSpPr>
          <p:cNvPr id="7" name="Rectangle 6"/>
          <p:cNvSpPr/>
          <p:nvPr/>
        </p:nvSpPr>
        <p:spPr>
          <a:xfrm>
            <a:off x="2743200" y="3141553"/>
            <a:ext cx="4572000" cy="1482970"/>
          </a:xfrm>
          <a:prstGeom prst="rect">
            <a:avLst/>
          </a:prstGeom>
        </p:spPr>
        <p:txBody>
          <a:bodyPr>
            <a:spAutoFit/>
          </a:bodyPr>
          <a:lstStyle/>
          <a:p>
            <a:pPr>
              <a:lnSpc>
                <a:spcPct val="107000"/>
              </a:lnSpc>
              <a:spcAft>
                <a:spcPts val="800"/>
              </a:spcAft>
            </a:pPr>
            <a:r>
              <a:rPr lang="en-US" dirty="0" smtClean="0">
                <a:latin typeface="Calibri" panose="020F0502020204030204" pitchFamily="34" charset="0"/>
                <a:ea typeface="Calibri" panose="020F0502020204030204" pitchFamily="34" charset="0"/>
                <a:cs typeface="Times New Roman" panose="02020603050405020304" pitchFamily="18" charset="0"/>
              </a:rPr>
              <a:t>29 Regional Coordinating Centers (counting the legacy RCCs)</a:t>
            </a:r>
          </a:p>
          <a:p>
            <a:pPr>
              <a:lnSpc>
                <a:spcPct val="107000"/>
              </a:lnSpc>
              <a:spcAft>
                <a:spcPts val="800"/>
              </a:spcAft>
            </a:pPr>
            <a:r>
              <a:rPr lang="en-US" dirty="0" smtClean="0">
                <a:latin typeface="Calibri" panose="020F0502020204030204" pitchFamily="34" charset="0"/>
                <a:ea typeface="Calibri" panose="020F0502020204030204" pitchFamily="34" charset="0"/>
                <a:cs typeface="Times New Roman" panose="02020603050405020304" pitchFamily="18" charset="0"/>
              </a:rPr>
              <a:t>187 </a:t>
            </a:r>
            <a:r>
              <a:rPr lang="en-US" dirty="0">
                <a:latin typeface="Calibri" panose="020F0502020204030204" pitchFamily="34" charset="0"/>
                <a:ea typeface="Calibri" panose="020F0502020204030204" pitchFamily="34" charset="0"/>
                <a:cs typeface="Times New Roman" panose="02020603050405020304" pitchFamily="18" charset="0"/>
              </a:rPr>
              <a:t>Satellites</a:t>
            </a:r>
          </a:p>
          <a:p>
            <a:pPr>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423 Clinical Performing Sites</a:t>
            </a:r>
          </a:p>
        </p:txBody>
      </p:sp>
    </p:spTree>
    <p:extLst>
      <p:ext uri="{BB962C8B-B14F-4D97-AF65-F5344CB8AC3E}">
        <p14:creationId xmlns:p14="http://schemas.microsoft.com/office/powerpoint/2010/main" val="23782302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0"/>
            <a:ext cx="7924800" cy="838200"/>
          </a:xfrm>
        </p:spPr>
        <p:txBody>
          <a:bodyPr/>
          <a:lstStyle/>
          <a:p>
            <a:r>
              <a:rPr lang="en-US" dirty="0">
                <a:effectLst/>
              </a:rPr>
              <a:t/>
            </a:r>
            <a:br>
              <a:rPr lang="en-US" dirty="0">
                <a:effectLst/>
              </a:rPr>
            </a:br>
            <a:r>
              <a:rPr lang="en-US" sz="2800" b="1" dirty="0" smtClean="0">
                <a:effectLst/>
                <a:latin typeface="Calibri" panose="020F0502020204030204" pitchFamily="34" charset="0"/>
              </a:rPr>
              <a:t>StrokeNet Agreements</a:t>
            </a:r>
            <a:endParaRPr lang="en-US" dirty="0"/>
          </a:p>
        </p:txBody>
      </p:sp>
      <p:pic>
        <p:nvPicPr>
          <p:cNvPr id="4" name="Content Placeholder 3" descr="https://tse4.mm.bing.net/th?id=OIP.UHq9Zij_pXWKyOOTqotpPQHaHa&amp;pid=15.1&amp;P=0&amp;w=300&amp;h=300"/>
          <p:cNvPicPr>
            <a:picLocks noGrp="1"/>
          </p:cNvPicPr>
          <p:nvPr>
            <p:ph idx="1"/>
          </p:nvPr>
        </p:nvPicPr>
        <p:blipFill>
          <a:blip r:embed="rId2" cstate="email">
            <a:extLst>
              <a:ext uri="{28A0092B-C50C-407E-A947-70E740481C1C}">
                <a14:useLocalDpi xmlns:a14="http://schemas.microsoft.com/office/drawing/2010/main" val="0"/>
              </a:ext>
            </a:extLst>
          </a:blip>
          <a:srcRect/>
          <a:stretch>
            <a:fillRect/>
          </a:stretch>
        </p:blipFill>
        <p:spPr bwMode="auto">
          <a:xfrm>
            <a:off x="990600" y="1828800"/>
            <a:ext cx="714895" cy="762000"/>
          </a:xfrm>
          <a:prstGeom prst="rect">
            <a:avLst/>
          </a:prstGeom>
          <a:noFill/>
          <a:ln>
            <a:noFill/>
          </a:ln>
        </p:spPr>
      </p:pic>
      <p:sp>
        <p:nvSpPr>
          <p:cNvPr id="5" name="Rectangle 4"/>
          <p:cNvSpPr/>
          <p:nvPr/>
        </p:nvSpPr>
        <p:spPr>
          <a:xfrm>
            <a:off x="533400" y="2590800"/>
            <a:ext cx="8077200" cy="3660105"/>
          </a:xfrm>
          <a:prstGeom prst="rect">
            <a:avLst/>
          </a:prstGeom>
        </p:spPr>
        <p:txBody>
          <a:bodyPr wrap="square">
            <a:spAutoFit/>
          </a:bodyPr>
          <a:lstStyle/>
          <a:p>
            <a:pPr>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You must have an active registration in SAM.gov to do business with the Federal Government. Flowed down from the Notice of Award.</a:t>
            </a:r>
          </a:p>
          <a:p>
            <a:pPr>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Must have a Federal Wide Assurance Agreement with Office for Human Research Protections (OHRP) for the RCC or Satellite and the Clinical Performing Site if not listed on the RCC’s or Satellite’s FWA as a Component. </a:t>
            </a:r>
          </a:p>
          <a:p>
            <a:pPr>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Master Trial Agreement – MOU to be in StrokeNet. Sets out the RCCs responsibilities. Signed by RCCs and Satellites. Good for 5 years. Attachment 5 has the responsibilities of the RCCs for oversight of the Satellites. </a:t>
            </a:r>
          </a:p>
          <a:p>
            <a:pPr>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Central IRB Reliance Agreement – Local IRB cedes to the CIRB for oversight and management. Good for 5 years. Must send the current FWA agreement to StrokeNet when updated. </a:t>
            </a:r>
          </a:p>
        </p:txBody>
      </p:sp>
    </p:spTree>
    <p:extLst>
      <p:ext uri="{BB962C8B-B14F-4D97-AF65-F5344CB8AC3E}">
        <p14:creationId xmlns:p14="http://schemas.microsoft.com/office/powerpoint/2010/main" val="32752891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066800"/>
          </a:xfrm>
        </p:spPr>
        <p:txBody>
          <a:bodyPr/>
          <a:lstStyle/>
          <a:p>
            <a:r>
              <a:rPr lang="en-US" b="1" dirty="0" smtClean="0">
                <a:effectLst/>
              </a:rPr>
              <a:t>StrokeNet </a:t>
            </a:r>
            <a:r>
              <a:rPr lang="en-US" b="1" dirty="0">
                <a:effectLst/>
              </a:rPr>
              <a:t>F&amp;A rate</a:t>
            </a:r>
            <a:endParaRPr lang="en-US" dirty="0"/>
          </a:p>
        </p:txBody>
      </p:sp>
      <p:sp>
        <p:nvSpPr>
          <p:cNvPr id="3" name="Content Placeholder 2"/>
          <p:cNvSpPr>
            <a:spLocks noGrp="1"/>
          </p:cNvSpPr>
          <p:nvPr>
            <p:ph idx="1"/>
          </p:nvPr>
        </p:nvSpPr>
        <p:spPr/>
        <p:txBody>
          <a:bodyPr>
            <a:normAutofit lnSpcReduction="10000"/>
          </a:bodyPr>
          <a:lstStyle/>
          <a:p>
            <a:endParaRPr lang="en-US" dirty="0" smtClean="0">
              <a:solidFill>
                <a:schemeClr val="tx1"/>
              </a:solidFill>
            </a:endParaRPr>
          </a:p>
          <a:p>
            <a:r>
              <a:rPr lang="en-US" dirty="0" smtClean="0">
                <a:solidFill>
                  <a:schemeClr val="tx1"/>
                </a:solidFill>
              </a:rPr>
              <a:t>RCC </a:t>
            </a:r>
            <a:r>
              <a:rPr lang="en-US" dirty="0">
                <a:solidFill>
                  <a:schemeClr val="tx1"/>
                </a:solidFill>
              </a:rPr>
              <a:t>on-campus rate averaged, </a:t>
            </a:r>
            <a:endParaRPr lang="en-US" dirty="0" smtClean="0">
              <a:solidFill>
                <a:schemeClr val="tx1"/>
              </a:solidFill>
            </a:endParaRPr>
          </a:p>
          <a:p>
            <a:endParaRPr lang="en-US" dirty="0" smtClean="0">
              <a:solidFill>
                <a:schemeClr val="tx1"/>
              </a:solidFill>
            </a:endParaRPr>
          </a:p>
          <a:p>
            <a:r>
              <a:rPr lang="en-US" dirty="0" smtClean="0">
                <a:solidFill>
                  <a:schemeClr val="tx1"/>
                </a:solidFill>
              </a:rPr>
              <a:t>RCC </a:t>
            </a:r>
            <a:r>
              <a:rPr lang="en-US" dirty="0">
                <a:solidFill>
                  <a:schemeClr val="tx1"/>
                </a:solidFill>
              </a:rPr>
              <a:t>off-campus rate averaged, </a:t>
            </a:r>
            <a:endParaRPr lang="en-US" dirty="0" smtClean="0">
              <a:solidFill>
                <a:schemeClr val="tx1"/>
              </a:solidFill>
            </a:endParaRPr>
          </a:p>
          <a:p>
            <a:endParaRPr lang="en-US" dirty="0" smtClean="0">
              <a:solidFill>
                <a:schemeClr val="tx1"/>
              </a:solidFill>
            </a:endParaRPr>
          </a:p>
          <a:p>
            <a:r>
              <a:rPr lang="en-US" dirty="0" smtClean="0">
                <a:solidFill>
                  <a:schemeClr val="tx1"/>
                </a:solidFill>
              </a:rPr>
              <a:t>Two </a:t>
            </a:r>
            <a:r>
              <a:rPr lang="en-US" dirty="0">
                <a:solidFill>
                  <a:schemeClr val="tx1"/>
                </a:solidFill>
              </a:rPr>
              <a:t>averages averaged. 42</a:t>
            </a:r>
            <a:r>
              <a:rPr lang="en-US" dirty="0" smtClean="0">
                <a:solidFill>
                  <a:schemeClr val="tx1"/>
                </a:solidFill>
              </a:rPr>
              <a:t>%  </a:t>
            </a:r>
          </a:p>
          <a:p>
            <a:endParaRPr lang="en-US" dirty="0" smtClean="0">
              <a:solidFill>
                <a:schemeClr val="tx1"/>
              </a:solidFill>
            </a:endParaRPr>
          </a:p>
          <a:p>
            <a:r>
              <a:rPr lang="en-US" dirty="0" smtClean="0">
                <a:solidFill>
                  <a:schemeClr val="tx1"/>
                </a:solidFill>
              </a:rPr>
              <a:t>Approved </a:t>
            </a:r>
            <a:r>
              <a:rPr lang="en-US" dirty="0">
                <a:solidFill>
                  <a:schemeClr val="tx1"/>
                </a:solidFill>
              </a:rPr>
              <a:t>by NINDS</a:t>
            </a:r>
            <a:r>
              <a:rPr lang="en-US" dirty="0" smtClean="0">
                <a:solidFill>
                  <a:schemeClr val="tx1"/>
                </a:solidFill>
              </a:rPr>
              <a:t>.</a:t>
            </a:r>
          </a:p>
          <a:p>
            <a:endParaRPr lang="en-US" dirty="0" smtClean="0">
              <a:solidFill>
                <a:schemeClr val="tx1"/>
              </a:solidFill>
            </a:endParaRPr>
          </a:p>
          <a:p>
            <a:r>
              <a:rPr lang="en-US" dirty="0" smtClean="0">
                <a:solidFill>
                  <a:schemeClr val="tx1"/>
                </a:solidFill>
              </a:rPr>
              <a:t>“Fixed Rate”</a:t>
            </a:r>
            <a:endParaRPr lang="en-US" dirty="0">
              <a:solidFill>
                <a:schemeClr val="tx1"/>
              </a:solidFill>
            </a:endParaRPr>
          </a:p>
          <a:p>
            <a:endParaRPr lang="en-US" dirty="0"/>
          </a:p>
        </p:txBody>
      </p:sp>
    </p:spTree>
    <p:extLst>
      <p:ext uri="{BB962C8B-B14F-4D97-AF65-F5344CB8AC3E}">
        <p14:creationId xmlns:p14="http://schemas.microsoft.com/office/powerpoint/2010/main" val="24144568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Budgets</a:t>
            </a:r>
            <a:endParaRPr lang="en-US" dirty="0"/>
          </a:p>
        </p:txBody>
      </p:sp>
      <p:pic>
        <p:nvPicPr>
          <p:cNvPr id="4" name="Content Placeholder 3" descr="https://tse4.mm.bing.net/th?id=OIP.XHC4DYKsoCELuzjshkgZ6AHaE6&amp;pid=15.1&amp;P=0&amp;w=233&amp;h=155"/>
          <p:cNvPicPr>
            <a:picLocks noGrp="1"/>
          </p:cNvPicPr>
          <p:nvPr>
            <p:ph idx="1"/>
          </p:nvPr>
        </p:nvPicPr>
        <p:blipFill>
          <a:blip r:embed="rId2" cstate="email">
            <a:extLst>
              <a:ext uri="{28A0092B-C50C-407E-A947-70E740481C1C}">
                <a14:useLocalDpi xmlns:a14="http://schemas.microsoft.com/office/drawing/2010/main" val="0"/>
              </a:ext>
            </a:extLst>
          </a:blip>
          <a:srcRect/>
          <a:stretch>
            <a:fillRect/>
          </a:stretch>
        </p:blipFill>
        <p:spPr bwMode="auto">
          <a:xfrm>
            <a:off x="609600" y="1447801"/>
            <a:ext cx="2219325" cy="1295400"/>
          </a:xfrm>
          <a:prstGeom prst="rect">
            <a:avLst/>
          </a:prstGeom>
          <a:noFill/>
          <a:ln>
            <a:noFill/>
          </a:ln>
        </p:spPr>
      </p:pic>
      <p:sp>
        <p:nvSpPr>
          <p:cNvPr id="5" name="Rectangle 4"/>
          <p:cNvSpPr/>
          <p:nvPr/>
        </p:nvSpPr>
        <p:spPr>
          <a:xfrm>
            <a:off x="609600" y="3048000"/>
            <a:ext cx="7924800" cy="3375155"/>
          </a:xfrm>
          <a:prstGeom prst="rect">
            <a:avLst/>
          </a:prstGeom>
        </p:spPr>
        <p:txBody>
          <a:bodyPr wrap="square">
            <a:spAutoFit/>
          </a:bodyPr>
          <a:lstStyle/>
          <a:p>
            <a:pPr>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Limited funds available. The trial only has the amount approved for the trial. </a:t>
            </a:r>
            <a:endParaRPr lang="en-US"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dirty="0" smtClean="0">
                <a:latin typeface="Calibri" panose="020F0502020204030204" pitchFamily="34" charset="0"/>
                <a:ea typeface="Calibri" panose="020F0502020204030204" pitchFamily="34" charset="0"/>
                <a:cs typeface="Times New Roman" panose="02020603050405020304" pitchFamily="18" charset="0"/>
              </a:rPr>
              <a:t>Milestone </a:t>
            </a:r>
            <a:r>
              <a:rPr lang="en-US" dirty="0">
                <a:latin typeface="Calibri" panose="020F0502020204030204" pitchFamily="34" charset="0"/>
                <a:ea typeface="Calibri" panose="020F0502020204030204" pitchFamily="34" charset="0"/>
                <a:cs typeface="Times New Roman" panose="02020603050405020304" pitchFamily="18" charset="0"/>
              </a:rPr>
              <a:t>requirements in the notice of award to receive the full year funding. </a:t>
            </a:r>
          </a:p>
          <a:p>
            <a:pPr>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Fixed </a:t>
            </a:r>
            <a:r>
              <a:rPr lang="en-US" dirty="0" smtClean="0">
                <a:latin typeface="Calibri" panose="020F0502020204030204" pitchFamily="34" charset="0"/>
                <a:ea typeface="Calibri" panose="020F0502020204030204" pitchFamily="34" charset="0"/>
                <a:cs typeface="Times New Roman" panose="02020603050405020304" pitchFamily="18" charset="0"/>
              </a:rPr>
              <a:t>rate </a:t>
            </a:r>
            <a:r>
              <a:rPr lang="en-US" dirty="0">
                <a:latin typeface="Calibri" panose="020F0502020204030204" pitchFamily="34" charset="0"/>
                <a:ea typeface="Calibri" panose="020F0502020204030204" pitchFamily="34" charset="0"/>
                <a:cs typeface="Times New Roman" panose="02020603050405020304" pitchFamily="18" charset="0"/>
              </a:rPr>
              <a:t>– rates for schedule of events non-negotiable, overhead rate non-negotiable. </a:t>
            </a:r>
          </a:p>
          <a:p>
            <a:pPr>
              <a:lnSpc>
                <a:spcPct val="107000"/>
              </a:lnSpc>
              <a:spcAft>
                <a:spcPts val="800"/>
              </a:spcAft>
            </a:pPr>
            <a:r>
              <a:rPr lang="en-US" dirty="0" smtClean="0">
                <a:latin typeface="Calibri" panose="020F0502020204030204" pitchFamily="34" charset="0"/>
                <a:ea typeface="Calibri" panose="020F0502020204030204" pitchFamily="34" charset="0"/>
                <a:cs typeface="Times New Roman" panose="02020603050405020304" pitchFamily="18" charset="0"/>
              </a:rPr>
              <a:t>Cannot </a:t>
            </a:r>
            <a:r>
              <a:rPr lang="en-US" dirty="0">
                <a:latin typeface="Calibri" panose="020F0502020204030204" pitchFamily="34" charset="0"/>
                <a:ea typeface="Calibri" panose="020F0502020204030204" pitchFamily="34" charset="0"/>
                <a:cs typeface="Times New Roman" panose="02020603050405020304" pitchFamily="18" charset="0"/>
              </a:rPr>
              <a:t>have hundreds of agreements with different </a:t>
            </a:r>
            <a:r>
              <a:rPr lang="en-US" dirty="0" smtClean="0">
                <a:latin typeface="Calibri" panose="020F0502020204030204" pitchFamily="34" charset="0"/>
                <a:ea typeface="Calibri" panose="020F0502020204030204" pitchFamily="34" charset="0"/>
                <a:cs typeface="Times New Roman" panose="02020603050405020304" pitchFamily="18" charset="0"/>
              </a:rPr>
              <a:t>rates. </a:t>
            </a:r>
          </a:p>
          <a:p>
            <a:pPr>
              <a:lnSpc>
                <a:spcPct val="107000"/>
              </a:lnSpc>
              <a:spcAft>
                <a:spcPts val="800"/>
              </a:spcAft>
            </a:pPr>
            <a:r>
              <a:rPr lang="en-US" dirty="0" smtClean="0">
                <a:latin typeface="Calibri" panose="020F0502020204030204" pitchFamily="34" charset="0"/>
                <a:ea typeface="Calibri" panose="020F0502020204030204" pitchFamily="34" charset="0"/>
                <a:cs typeface="Times New Roman" panose="02020603050405020304" pitchFamily="18" charset="0"/>
              </a:rPr>
              <a:t>Internal rebudgeting is permitted.</a:t>
            </a:r>
          </a:p>
          <a:p>
            <a:pPr>
              <a:lnSpc>
                <a:spcPct val="107000"/>
              </a:lnSpc>
              <a:spcAft>
                <a:spcPts val="800"/>
              </a:spcAft>
            </a:pPr>
            <a:r>
              <a:rPr lang="en-US" dirty="0" smtClean="0">
                <a:latin typeface="Calibri" panose="020F0502020204030204" pitchFamily="34" charset="0"/>
                <a:ea typeface="Calibri" panose="020F0502020204030204" pitchFamily="34" charset="0"/>
                <a:cs typeface="Times New Roman" panose="02020603050405020304" pitchFamily="18" charset="0"/>
              </a:rPr>
              <a:t>If a local trial cost was not in the Proposal Budget, chances are there may not be coverage. </a:t>
            </a:r>
          </a:p>
          <a:p>
            <a:pPr>
              <a:lnSpc>
                <a:spcPct val="107000"/>
              </a:lnSpc>
              <a:spcAft>
                <a:spcPts val="800"/>
              </a:spcAft>
            </a:pPr>
            <a:r>
              <a:rPr lang="en-US" dirty="0" smtClean="0">
                <a:latin typeface="Calibri" panose="020F0502020204030204" pitchFamily="34" charset="0"/>
                <a:ea typeface="Calibri" panose="020F0502020204030204" pitchFamily="34" charset="0"/>
                <a:cs typeface="Times New Roman" panose="02020603050405020304" pitchFamily="18" charset="0"/>
              </a:rPr>
              <a:t>Trial PI will work with NINDS if a widespread issue.</a:t>
            </a:r>
            <a:endParaRPr lang="en-US"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085459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295400"/>
          </a:xfrm>
        </p:spPr>
        <p:txBody>
          <a:bodyPr/>
          <a:lstStyle/>
          <a:p>
            <a:r>
              <a:rPr lang="en-US" sz="4400" b="1" u="sng" dirty="0">
                <a:effectLst/>
              </a:rPr>
              <a:t>New 5 year StrokeNet </a:t>
            </a:r>
            <a:r>
              <a:rPr lang="en-US" sz="4400" b="1" u="sng" dirty="0" smtClean="0">
                <a:effectLst/>
              </a:rPr>
              <a:t>Network</a:t>
            </a:r>
            <a:endParaRPr lang="en-US" sz="4400" dirty="0"/>
          </a:p>
        </p:txBody>
      </p:sp>
      <p:pic>
        <p:nvPicPr>
          <p:cNvPr id="4" name="Content Placeholder 3" descr="https://tse3.mm.bing.net/th?id=OIP.NZlFISoAdjL8gP2KiwkQ3wHaGp&amp;pid=15.1&amp;P=0&amp;w=213&amp;h=192"/>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38175" y="1624965"/>
            <a:ext cx="2028825" cy="1819275"/>
          </a:xfrm>
          <a:prstGeom prst="rect">
            <a:avLst/>
          </a:prstGeom>
          <a:noFill/>
          <a:ln>
            <a:noFill/>
          </a:ln>
        </p:spPr>
      </p:pic>
      <p:sp>
        <p:nvSpPr>
          <p:cNvPr id="5" name="Rectangle 4"/>
          <p:cNvSpPr/>
          <p:nvPr/>
        </p:nvSpPr>
        <p:spPr>
          <a:xfrm>
            <a:off x="3276601" y="1981200"/>
            <a:ext cx="5273040" cy="1014380"/>
          </a:xfrm>
          <a:prstGeom prst="rect">
            <a:avLst/>
          </a:prstGeom>
        </p:spPr>
        <p:txBody>
          <a:bodyPr wrap="square">
            <a:spAutoFit/>
          </a:bodyPr>
          <a:lstStyle/>
          <a:p>
            <a:pPr>
              <a:lnSpc>
                <a:spcPct val="107000"/>
              </a:lnSpc>
              <a:spcAft>
                <a:spcPts val="800"/>
              </a:spcAft>
            </a:pPr>
            <a:r>
              <a:rPr lang="en-US" sz="2800" b="1" dirty="0">
                <a:latin typeface="Calibri" panose="020F0502020204030204" pitchFamily="34" charset="0"/>
                <a:ea typeface="Calibri" panose="020F0502020204030204" pitchFamily="34" charset="0"/>
                <a:cs typeface="Times New Roman" panose="02020603050405020304" pitchFamily="18" charset="0"/>
              </a:rPr>
              <a:t>MTAs and RAs for the new </a:t>
            </a:r>
            <a:r>
              <a:rPr lang="en-US" sz="2800" b="1" dirty="0" smtClean="0">
                <a:latin typeface="Calibri" panose="020F0502020204030204" pitchFamily="34" charset="0"/>
                <a:ea typeface="Calibri" panose="020F0502020204030204" pitchFamily="34" charset="0"/>
                <a:cs typeface="Times New Roman" panose="02020603050405020304" pitchFamily="18" charset="0"/>
              </a:rPr>
              <a:t>RCCs and their Satellites</a:t>
            </a:r>
            <a:endParaRPr lang="en-US" sz="2800" dirty="0">
              <a:latin typeface="Calibri" panose="020F0502020204030204" pitchFamily="34" charset="0"/>
              <a:ea typeface="Calibri" panose="020F0502020204030204" pitchFamily="34" charset="0"/>
              <a:cs typeface="Times New Roman" panose="02020603050405020304" pitchFamily="18" charset="0"/>
            </a:endParaRPr>
          </a:p>
        </p:txBody>
      </p:sp>
      <p:pic>
        <p:nvPicPr>
          <p:cNvPr id="6" name="Picture 5" descr="https://tse2.mm.bing.net/th?id=OIP.tSJhydncXB8puLm1mY_w1wAAAA&amp;pid=15.1&amp;P=0&amp;w=350&amp;h=104"/>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952500" y="3996154"/>
            <a:ext cx="1714500" cy="509905"/>
          </a:xfrm>
          <a:prstGeom prst="rect">
            <a:avLst/>
          </a:prstGeom>
          <a:noFill/>
          <a:ln>
            <a:noFill/>
          </a:ln>
        </p:spPr>
      </p:pic>
      <p:sp>
        <p:nvSpPr>
          <p:cNvPr id="7" name="Rectangle 6"/>
          <p:cNvSpPr/>
          <p:nvPr/>
        </p:nvSpPr>
        <p:spPr>
          <a:xfrm>
            <a:off x="2702560" y="4506059"/>
            <a:ext cx="5847080" cy="1475404"/>
          </a:xfrm>
          <a:prstGeom prst="rect">
            <a:avLst/>
          </a:prstGeom>
        </p:spPr>
        <p:txBody>
          <a:bodyPr wrap="square">
            <a:spAutoFit/>
          </a:bodyPr>
          <a:lstStyle/>
          <a:p>
            <a:pPr>
              <a:lnSpc>
                <a:spcPct val="107000"/>
              </a:lnSpc>
              <a:spcAft>
                <a:spcPts val="800"/>
              </a:spcAft>
            </a:pPr>
            <a:r>
              <a:rPr lang="en-US" sz="2800" b="1" dirty="0">
                <a:latin typeface="Calibri" panose="020F0502020204030204" pitchFamily="34" charset="0"/>
                <a:ea typeface="Calibri" panose="020F0502020204030204" pitchFamily="34" charset="0"/>
                <a:cs typeface="Times New Roman" panose="02020603050405020304" pitchFamily="18" charset="0"/>
              </a:rPr>
              <a:t>Amendments to the MTAs and RAs for the remaining StrokeNet RCCs and </a:t>
            </a:r>
            <a:r>
              <a:rPr lang="en-US" sz="2800" b="1" dirty="0" smtClean="0">
                <a:latin typeface="Calibri" panose="020F0502020204030204" pitchFamily="34" charset="0"/>
                <a:ea typeface="Calibri" panose="020F0502020204030204" pitchFamily="34" charset="0"/>
                <a:cs typeface="Times New Roman" panose="02020603050405020304" pitchFamily="18" charset="0"/>
              </a:rPr>
              <a:t>Satellites (if nothing changes)</a:t>
            </a:r>
            <a:r>
              <a:rPr lang="en-US" b="1" dirty="0" smtClean="0">
                <a:latin typeface="Calibri" panose="020F0502020204030204" pitchFamily="34" charset="0"/>
                <a:ea typeface="Calibri" panose="020F0502020204030204" pitchFamily="34" charset="0"/>
                <a:cs typeface="Times New Roman" panose="02020603050405020304" pitchFamily="18" charset="0"/>
              </a:rPr>
              <a:t>.</a:t>
            </a:r>
            <a:endParaRPr lang="en-US"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00993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Changes </a:t>
            </a:r>
            <a:endParaRPr lang="en-US" dirty="0"/>
          </a:p>
        </p:txBody>
      </p:sp>
      <p:sp>
        <p:nvSpPr>
          <p:cNvPr id="3" name="Content Placeholder 2"/>
          <p:cNvSpPr>
            <a:spLocks noGrp="1"/>
          </p:cNvSpPr>
          <p:nvPr>
            <p:ph idx="1"/>
          </p:nvPr>
        </p:nvSpPr>
        <p:spPr/>
        <p:txBody>
          <a:bodyPr>
            <a:normAutofit lnSpcReduction="10000"/>
          </a:bodyPr>
          <a:lstStyle/>
          <a:p>
            <a:r>
              <a:rPr lang="en-US" dirty="0" smtClean="0">
                <a:solidFill>
                  <a:schemeClr val="tx1"/>
                </a:solidFill>
              </a:rPr>
              <a:t>New RCCS</a:t>
            </a:r>
          </a:p>
          <a:p>
            <a:r>
              <a:rPr lang="en-US" dirty="0" smtClean="0">
                <a:solidFill>
                  <a:schemeClr val="tx1"/>
                </a:solidFill>
              </a:rPr>
              <a:t>New Satellites</a:t>
            </a:r>
          </a:p>
          <a:p>
            <a:r>
              <a:rPr lang="en-US" dirty="0" smtClean="0">
                <a:solidFill>
                  <a:schemeClr val="tx1"/>
                </a:solidFill>
              </a:rPr>
              <a:t>Satellites moving to a different RCC</a:t>
            </a:r>
          </a:p>
          <a:p>
            <a:r>
              <a:rPr lang="en-US" dirty="0" smtClean="0">
                <a:solidFill>
                  <a:schemeClr val="tx1"/>
                </a:solidFill>
              </a:rPr>
              <a:t>Legacy RCCs moving to a different RCC</a:t>
            </a:r>
          </a:p>
          <a:p>
            <a:endParaRPr lang="en-US" dirty="0">
              <a:solidFill>
                <a:schemeClr val="tx1"/>
              </a:solidFill>
            </a:endParaRPr>
          </a:p>
          <a:p>
            <a:r>
              <a:rPr lang="en-US" dirty="0" smtClean="0">
                <a:solidFill>
                  <a:schemeClr val="tx1"/>
                </a:solidFill>
              </a:rPr>
              <a:t>Acquisitions</a:t>
            </a:r>
          </a:p>
          <a:p>
            <a:r>
              <a:rPr lang="en-US" dirty="0" smtClean="0">
                <a:solidFill>
                  <a:schemeClr val="tx1"/>
                </a:solidFill>
              </a:rPr>
              <a:t>Mergers</a:t>
            </a:r>
          </a:p>
          <a:p>
            <a:r>
              <a:rPr lang="en-US" dirty="0" smtClean="0">
                <a:solidFill>
                  <a:schemeClr val="tx1"/>
                </a:solidFill>
              </a:rPr>
              <a:t>Name Changes</a:t>
            </a:r>
          </a:p>
          <a:p>
            <a:r>
              <a:rPr lang="en-US" dirty="0" smtClean="0">
                <a:solidFill>
                  <a:schemeClr val="tx1"/>
                </a:solidFill>
              </a:rPr>
              <a:t>New DUNS #</a:t>
            </a:r>
          </a:p>
          <a:p>
            <a:r>
              <a:rPr lang="en-US" dirty="0" smtClean="0">
                <a:solidFill>
                  <a:schemeClr val="tx1"/>
                </a:solidFill>
              </a:rPr>
              <a:t>New Employer Identification Number (EIN)</a:t>
            </a:r>
            <a:endParaRPr lang="en-US" dirty="0">
              <a:solidFill>
                <a:schemeClr val="tx1"/>
              </a:solidFill>
            </a:endParaRPr>
          </a:p>
        </p:txBody>
      </p:sp>
      <p:pic>
        <p:nvPicPr>
          <p:cNvPr id="6" name="img" descr="http://thumbs.gograph.com/gg61146430.jpg"/>
          <p:cNvPicPr/>
          <p:nvPr/>
        </p:nvPicPr>
        <p:blipFill>
          <a:blip r:embed="rId3">
            <a:extLst>
              <a:ext uri="{28A0092B-C50C-407E-A947-70E740481C1C}">
                <a14:useLocalDpi xmlns:a14="http://schemas.microsoft.com/office/drawing/2010/main" val="0"/>
              </a:ext>
            </a:extLst>
          </a:blip>
          <a:srcRect/>
          <a:stretch>
            <a:fillRect/>
          </a:stretch>
        </p:blipFill>
        <p:spPr bwMode="auto">
          <a:xfrm>
            <a:off x="6629400" y="3429000"/>
            <a:ext cx="1615440" cy="1615440"/>
          </a:xfrm>
          <a:prstGeom prst="rect">
            <a:avLst/>
          </a:prstGeom>
          <a:noFill/>
          <a:ln>
            <a:noFill/>
          </a:ln>
        </p:spPr>
      </p:pic>
    </p:spTree>
    <p:extLst>
      <p:ext uri="{BB962C8B-B14F-4D97-AF65-F5344CB8AC3E}">
        <p14:creationId xmlns:p14="http://schemas.microsoft.com/office/powerpoint/2010/main" val="101123328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we need to know</a:t>
            </a:r>
            <a:endParaRPr lang="en-US" dirty="0"/>
          </a:p>
        </p:txBody>
      </p:sp>
      <p:sp>
        <p:nvSpPr>
          <p:cNvPr id="3" name="Content Placeholder 2"/>
          <p:cNvSpPr>
            <a:spLocks noGrp="1"/>
          </p:cNvSpPr>
          <p:nvPr>
            <p:ph idx="1"/>
          </p:nvPr>
        </p:nvSpPr>
        <p:spPr/>
        <p:txBody>
          <a:bodyPr/>
          <a:lstStyle/>
          <a:p>
            <a:r>
              <a:rPr lang="en-US" b="1" dirty="0" smtClean="0">
                <a:solidFill>
                  <a:schemeClr val="tx1"/>
                </a:solidFill>
              </a:rPr>
              <a:t>RCCs</a:t>
            </a:r>
          </a:p>
          <a:p>
            <a:r>
              <a:rPr lang="en-US" dirty="0" smtClean="0">
                <a:solidFill>
                  <a:schemeClr val="tx1"/>
                </a:solidFill>
              </a:rPr>
              <a:t>What </a:t>
            </a:r>
            <a:r>
              <a:rPr lang="en-US" b="1" dirty="0" smtClean="0">
                <a:solidFill>
                  <a:schemeClr val="tx1"/>
                </a:solidFill>
              </a:rPr>
              <a:t>RCC Clinical Performing Sites </a:t>
            </a:r>
            <a:r>
              <a:rPr lang="en-US" dirty="0" smtClean="0">
                <a:solidFill>
                  <a:schemeClr val="tx1"/>
                </a:solidFill>
              </a:rPr>
              <a:t>will you be using? (Screening, enrolling, treating)</a:t>
            </a:r>
          </a:p>
          <a:p>
            <a:r>
              <a:rPr lang="en-US" dirty="0" smtClean="0">
                <a:solidFill>
                  <a:schemeClr val="tx1"/>
                </a:solidFill>
              </a:rPr>
              <a:t>Has their name changed or any other legal or financial information?</a:t>
            </a:r>
          </a:p>
          <a:p>
            <a:r>
              <a:rPr lang="en-US" dirty="0" smtClean="0">
                <a:solidFill>
                  <a:schemeClr val="tx1"/>
                </a:solidFill>
              </a:rPr>
              <a:t>What </a:t>
            </a:r>
            <a:r>
              <a:rPr lang="en-US" b="1" dirty="0" smtClean="0">
                <a:solidFill>
                  <a:schemeClr val="tx1"/>
                </a:solidFill>
              </a:rPr>
              <a:t>Satellites</a:t>
            </a:r>
            <a:r>
              <a:rPr lang="en-US" dirty="0" smtClean="0">
                <a:solidFill>
                  <a:schemeClr val="tx1"/>
                </a:solidFill>
              </a:rPr>
              <a:t> will be in your network? </a:t>
            </a:r>
          </a:p>
          <a:p>
            <a:r>
              <a:rPr lang="en-US" dirty="0">
                <a:solidFill>
                  <a:schemeClr val="tx1"/>
                </a:solidFill>
              </a:rPr>
              <a:t>What </a:t>
            </a:r>
            <a:r>
              <a:rPr lang="en-US" b="1" dirty="0" smtClean="0">
                <a:solidFill>
                  <a:schemeClr val="tx1"/>
                </a:solidFill>
              </a:rPr>
              <a:t>Satellite Clinical </a:t>
            </a:r>
            <a:r>
              <a:rPr lang="en-US" b="1" dirty="0">
                <a:solidFill>
                  <a:schemeClr val="tx1"/>
                </a:solidFill>
              </a:rPr>
              <a:t>Performing Sites </a:t>
            </a:r>
            <a:r>
              <a:rPr lang="en-US" dirty="0">
                <a:solidFill>
                  <a:schemeClr val="tx1"/>
                </a:solidFill>
              </a:rPr>
              <a:t>will you be using? (Screening, enrolling, treating)</a:t>
            </a:r>
          </a:p>
          <a:p>
            <a:r>
              <a:rPr lang="en-US" dirty="0">
                <a:solidFill>
                  <a:schemeClr val="tx1"/>
                </a:solidFill>
              </a:rPr>
              <a:t>Has their name changed or any other legal or financial information?</a:t>
            </a:r>
          </a:p>
          <a:p>
            <a:endParaRPr lang="en-US" dirty="0"/>
          </a:p>
        </p:txBody>
      </p:sp>
      <p:pic>
        <p:nvPicPr>
          <p:cNvPr id="4" name="img" descr="http://www.clipartkid.com/images/290/know-20clipart-clipart-panda-free-clipart-images-eEOO43-clipart.png"/>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7620000" y="5257800"/>
            <a:ext cx="838200" cy="762000"/>
          </a:xfrm>
          <a:prstGeom prst="rect">
            <a:avLst/>
          </a:prstGeom>
          <a:noFill/>
          <a:ln>
            <a:noFill/>
          </a:ln>
        </p:spPr>
      </p:pic>
    </p:spTree>
    <p:extLst>
      <p:ext uri="{BB962C8B-B14F-4D97-AF65-F5344CB8AC3E}">
        <p14:creationId xmlns:p14="http://schemas.microsoft.com/office/powerpoint/2010/main" val="283409602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CIRB Reliance Agreements (RAs)</a:t>
            </a:r>
            <a:endParaRPr lang="en-US" dirty="0"/>
          </a:p>
        </p:txBody>
      </p:sp>
      <p:sp>
        <p:nvSpPr>
          <p:cNvPr id="3" name="Content Placeholder 2"/>
          <p:cNvSpPr>
            <a:spLocks noGrp="1"/>
          </p:cNvSpPr>
          <p:nvPr>
            <p:ph idx="1"/>
          </p:nvPr>
        </p:nvSpPr>
        <p:spPr>
          <a:xfrm>
            <a:off x="457200" y="1981200"/>
            <a:ext cx="8229600" cy="4144963"/>
          </a:xfrm>
        </p:spPr>
        <p:txBody>
          <a:bodyPr/>
          <a:lstStyle/>
          <a:p>
            <a:r>
              <a:rPr lang="en-US" dirty="0" smtClean="0">
                <a:solidFill>
                  <a:schemeClr val="tx1"/>
                </a:solidFill>
              </a:rPr>
              <a:t>Does the NCC have the up to date current OHRP Federal Wide Assurance Agreement? </a:t>
            </a:r>
          </a:p>
          <a:p>
            <a:r>
              <a:rPr lang="en-US" dirty="0" smtClean="0">
                <a:solidFill>
                  <a:schemeClr val="tx1"/>
                </a:solidFill>
              </a:rPr>
              <a:t>CIRB requires the FWA Agreement, not a letter or web page.</a:t>
            </a:r>
          </a:p>
          <a:p>
            <a:endParaRPr lang="en-US" dirty="0" smtClean="0">
              <a:solidFill>
                <a:schemeClr val="tx1"/>
              </a:solidFill>
            </a:endParaRPr>
          </a:p>
          <a:p>
            <a:r>
              <a:rPr lang="en-US" b="1" dirty="0" smtClean="0">
                <a:solidFill>
                  <a:schemeClr val="tx1"/>
                </a:solidFill>
              </a:rPr>
              <a:t>WHY?</a:t>
            </a:r>
            <a:r>
              <a:rPr lang="en-US" dirty="0" smtClean="0">
                <a:solidFill>
                  <a:schemeClr val="tx1"/>
                </a:solidFill>
              </a:rPr>
              <a:t> </a:t>
            </a:r>
          </a:p>
          <a:p>
            <a:endParaRPr lang="en-US" dirty="0" smtClean="0">
              <a:solidFill>
                <a:schemeClr val="tx1"/>
              </a:solidFill>
            </a:endParaRPr>
          </a:p>
          <a:p>
            <a:r>
              <a:rPr lang="en-US" dirty="0" smtClean="0">
                <a:solidFill>
                  <a:schemeClr val="tx1"/>
                </a:solidFill>
              </a:rPr>
              <a:t>We use the people information from the FWA Agreement for the RA and for contacting the local IRB. That information is not on the OHRP website.</a:t>
            </a:r>
            <a:endParaRPr lang="en-US" dirty="0">
              <a:solidFill>
                <a:schemeClr val="tx1"/>
              </a:solidFill>
            </a:endParaRPr>
          </a:p>
        </p:txBody>
      </p:sp>
      <p:pic>
        <p:nvPicPr>
          <p:cNvPr id="4" name="img" descr="http://images.clipartpanda.com/trust-clipart-shaking-hands-clip-art-579307-1184x582.jpeg"/>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2590800" y="3886200"/>
            <a:ext cx="1417320" cy="696595"/>
          </a:xfrm>
          <a:prstGeom prst="rect">
            <a:avLst/>
          </a:prstGeom>
          <a:noFill/>
          <a:ln>
            <a:noFill/>
          </a:ln>
        </p:spPr>
      </p:pic>
    </p:spTree>
    <p:extLst>
      <p:ext uri="{BB962C8B-B14F-4D97-AF65-F5344CB8AC3E}">
        <p14:creationId xmlns:p14="http://schemas.microsoft.com/office/powerpoint/2010/main" val="39472776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Project Updates</a:t>
            </a:r>
            <a:br>
              <a:rPr lang="en-US" dirty="0"/>
            </a:br>
            <a:r>
              <a:rPr lang="en-US" dirty="0"/>
              <a:t>TELE-REHAB</a:t>
            </a:r>
          </a:p>
        </p:txBody>
      </p:sp>
      <p:sp>
        <p:nvSpPr>
          <p:cNvPr id="3" name="Content Placeholder 2"/>
          <p:cNvSpPr>
            <a:spLocks noGrp="1"/>
          </p:cNvSpPr>
          <p:nvPr>
            <p:ph idx="1"/>
          </p:nvPr>
        </p:nvSpPr>
        <p:spPr/>
        <p:txBody>
          <a:bodyPr/>
          <a:lstStyle/>
          <a:p>
            <a:r>
              <a:rPr lang="en-US" dirty="0">
                <a:solidFill>
                  <a:srgbClr val="FF0000"/>
                </a:solidFill>
              </a:rPr>
              <a:t>Closed to Enrollment</a:t>
            </a:r>
            <a:r>
              <a:rPr lang="en-US" dirty="0">
                <a:solidFill>
                  <a:schemeClr val="tx1">
                    <a:lumMod val="75000"/>
                    <a:lumOff val="25000"/>
                  </a:schemeClr>
                </a:solidFill>
              </a:rPr>
              <a:t>:</a:t>
            </a:r>
          </a:p>
          <a:p>
            <a:pPr marL="0" indent="0">
              <a:buNone/>
            </a:pPr>
            <a:r>
              <a:rPr lang="en-US" b="1" u="sng" dirty="0">
                <a:solidFill>
                  <a:schemeClr val="tx1">
                    <a:lumMod val="75000"/>
                    <a:lumOff val="25000"/>
                  </a:schemeClr>
                </a:solidFill>
              </a:rPr>
              <a:t>Study Updates:</a:t>
            </a:r>
          </a:p>
          <a:p>
            <a:pPr marL="0" indent="0">
              <a:buNone/>
            </a:pPr>
            <a:r>
              <a:rPr lang="en-US" dirty="0">
                <a:solidFill>
                  <a:schemeClr val="tx1">
                    <a:lumMod val="75000"/>
                    <a:lumOff val="25000"/>
                  </a:schemeClr>
                </a:solidFill>
              </a:rPr>
              <a:t>    </a:t>
            </a:r>
          </a:p>
          <a:p>
            <a:pPr marL="0" indent="0">
              <a:buNone/>
            </a:pPr>
            <a:r>
              <a:rPr lang="en-US" dirty="0">
                <a:solidFill>
                  <a:schemeClr val="tx1">
                    <a:lumMod val="75000"/>
                    <a:lumOff val="25000"/>
                  </a:schemeClr>
                </a:solidFill>
              </a:rPr>
              <a:t> Study Project Managers:  Lucy Dodakian, MA, OTR/L</a:t>
            </a:r>
          </a:p>
          <a:p>
            <a:pPr marL="0" indent="0">
              <a:buNone/>
            </a:pPr>
            <a:r>
              <a:rPr lang="en-US" dirty="0">
                <a:solidFill>
                  <a:schemeClr val="tx1">
                    <a:lumMod val="75000"/>
                    <a:lumOff val="25000"/>
                  </a:schemeClr>
                </a:solidFill>
              </a:rPr>
              <a:t>				  Judith Spilker, RN, BSN</a:t>
            </a:r>
          </a:p>
          <a:p>
            <a:pPr marL="0" indent="0">
              <a:buNone/>
            </a:pPr>
            <a:endParaRPr lang="en-US" dirty="0">
              <a:solidFill>
                <a:schemeClr val="tx1">
                  <a:lumMod val="75000"/>
                  <a:lumOff val="25000"/>
                </a:schemeClr>
              </a:solidFill>
            </a:endParaRPr>
          </a:p>
          <a:p>
            <a:pPr marL="0" indent="0">
              <a:buNone/>
            </a:pPr>
            <a:r>
              <a:rPr lang="en-US" dirty="0">
                <a:solidFill>
                  <a:schemeClr val="tx1">
                    <a:lumMod val="75000"/>
                    <a:lumOff val="25000"/>
                  </a:schemeClr>
                </a:solidFill>
              </a:rPr>
              <a:t> Study Investigator:	  Steve Cramer, MD</a:t>
            </a:r>
          </a:p>
          <a:p>
            <a:pPr marL="0" indent="0">
              <a:buNone/>
            </a:pPr>
            <a:endParaRPr lang="en-US" dirty="0">
              <a:solidFill>
                <a:schemeClr val="tx1">
                  <a:lumMod val="75000"/>
                  <a:lumOff val="25000"/>
                </a:schemeClr>
              </a:solidFill>
            </a:endParaRPr>
          </a:p>
          <a:p>
            <a:pPr marL="0" indent="0">
              <a:buNone/>
            </a:pPr>
            <a:r>
              <a:rPr lang="en-US" dirty="0">
                <a:solidFill>
                  <a:schemeClr val="tx1">
                    <a:lumMod val="75000"/>
                    <a:lumOff val="25000"/>
                  </a:schemeClr>
                </a:solidFill>
              </a:rPr>
              <a:t>Data Manager:                   </a:t>
            </a:r>
            <a:r>
              <a:rPr lang="en-US" dirty="0" err="1">
                <a:solidFill>
                  <a:schemeClr val="tx1"/>
                </a:solidFill>
              </a:rPr>
              <a:t>Kavita</a:t>
            </a:r>
            <a:r>
              <a:rPr lang="en-US" dirty="0">
                <a:solidFill>
                  <a:schemeClr val="tx1"/>
                </a:solidFill>
              </a:rPr>
              <a:t> Patel</a:t>
            </a:r>
          </a:p>
          <a:p>
            <a:endParaRPr lang="en-US" dirty="0">
              <a:solidFill>
                <a:schemeClr val="tx1">
                  <a:lumMod val="75000"/>
                  <a:lumOff val="25000"/>
                </a:schemeClr>
              </a:solidFill>
            </a:endParaRPr>
          </a:p>
        </p:txBody>
      </p:sp>
    </p:spTree>
    <p:extLst>
      <p:ext uri="{BB962C8B-B14F-4D97-AF65-F5344CB8AC3E}">
        <p14:creationId xmlns:p14="http://schemas.microsoft.com/office/powerpoint/2010/main" val="233471044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dirty="0" smtClean="0">
                <a:latin typeface="Calibri" panose="020F0502020204030204" pitchFamily="34" charset="0"/>
              </a:rPr>
              <a:t>StrokeNet Trials</a:t>
            </a:r>
            <a:endParaRPr lang="en-US" dirty="0">
              <a:latin typeface="Calibri" panose="020F0502020204030204" pitchFamily="34" charset="0"/>
            </a:endParaRPr>
          </a:p>
        </p:txBody>
      </p:sp>
      <p:sp>
        <p:nvSpPr>
          <p:cNvPr id="3" name="Content Placeholder 2"/>
          <p:cNvSpPr>
            <a:spLocks noGrp="1"/>
          </p:cNvSpPr>
          <p:nvPr>
            <p:ph idx="1"/>
          </p:nvPr>
        </p:nvSpPr>
        <p:spPr>
          <a:xfrm>
            <a:off x="457200" y="838200"/>
            <a:ext cx="8229600" cy="5410200"/>
          </a:xfrm>
        </p:spPr>
        <p:txBody>
          <a:bodyPr>
            <a:normAutofit fontScale="92500" lnSpcReduction="20000"/>
          </a:bodyPr>
          <a:lstStyle/>
          <a:p>
            <a:endParaRPr lang="en-US" b="1" dirty="0" smtClean="0"/>
          </a:p>
          <a:p>
            <a:r>
              <a:rPr lang="en-US" b="1" dirty="0" smtClean="0"/>
              <a:t>ARCADIA </a:t>
            </a:r>
            <a:r>
              <a:rPr lang="en-US" dirty="0"/>
              <a:t>- AtRial Cardiopathy and Antithrombotic Drugs In prevention After cryptogenicstroke (Columbia Elkind) (120 sites) (1100 pts) (Prevention) </a:t>
            </a:r>
            <a:r>
              <a:rPr lang="en-US" b="1" dirty="0" smtClean="0"/>
              <a:t>Funded 2017</a:t>
            </a:r>
          </a:p>
          <a:p>
            <a:endParaRPr lang="en-US" b="1" dirty="0" smtClean="0"/>
          </a:p>
          <a:p>
            <a:r>
              <a:rPr lang="en-US" b="1" dirty="0" smtClean="0"/>
              <a:t>MOST </a:t>
            </a:r>
            <a:r>
              <a:rPr lang="en-US" dirty="0" smtClean="0"/>
              <a:t>- Multi-arm Optimization of Stroke Thrombolysis (UC Adeoye, UTHSC Houston Barreto) (110 sites) (1200 pts) (Acute) </a:t>
            </a:r>
            <a:r>
              <a:rPr lang="en-US" b="1" dirty="0" smtClean="0"/>
              <a:t>Funded 2018</a:t>
            </a:r>
          </a:p>
          <a:p>
            <a:endParaRPr lang="en-US" b="1" dirty="0" smtClean="0"/>
          </a:p>
          <a:p>
            <a:r>
              <a:rPr lang="en-US" b="1" dirty="0" smtClean="0"/>
              <a:t>Sleep </a:t>
            </a:r>
            <a:r>
              <a:rPr lang="en-US" b="1" dirty="0"/>
              <a:t>SMART </a:t>
            </a:r>
            <a:r>
              <a:rPr lang="en-US" dirty="0"/>
              <a:t>- Sleep for Stroke Management And Recovery Trial (U MI Brown) (110 sites) (3062 pts) (Prevention</a:t>
            </a:r>
            <a:r>
              <a:rPr lang="en-US" dirty="0" smtClean="0"/>
              <a:t>) </a:t>
            </a:r>
            <a:r>
              <a:rPr lang="en-US" b="1" dirty="0" smtClean="0"/>
              <a:t>Funding 2018 </a:t>
            </a:r>
          </a:p>
          <a:p>
            <a:endParaRPr lang="en-US" dirty="0" smtClean="0"/>
          </a:p>
          <a:p>
            <a:r>
              <a:rPr lang="en-US" b="1" dirty="0" smtClean="0"/>
              <a:t>TRANSPORT2 </a:t>
            </a:r>
            <a:r>
              <a:rPr lang="en-US" dirty="0"/>
              <a:t>- </a:t>
            </a:r>
            <a:r>
              <a:rPr lang="en-US" dirty="0" err="1"/>
              <a:t>TRANScranial</a:t>
            </a:r>
            <a:r>
              <a:rPr lang="en-US" dirty="0"/>
              <a:t> direct current stimulation for Post-stroke </a:t>
            </a:r>
            <a:r>
              <a:rPr lang="en-US" dirty="0" err="1"/>
              <a:t>mOtor</a:t>
            </a:r>
            <a:r>
              <a:rPr lang="en-US" dirty="0"/>
              <a:t> Recovery – a phase II </a:t>
            </a:r>
            <a:r>
              <a:rPr lang="en-US" dirty="0" err="1"/>
              <a:t>sTudy</a:t>
            </a:r>
            <a:r>
              <a:rPr lang="en-US" dirty="0"/>
              <a:t> (MUSC Feng, BID Schlaug) (12 Sites) (129 pts) (Recovery) </a:t>
            </a:r>
            <a:r>
              <a:rPr lang="en-US" b="1" dirty="0" smtClean="0"/>
              <a:t>Funding 2018</a:t>
            </a:r>
          </a:p>
          <a:p>
            <a:endParaRPr lang="en-US" b="1" dirty="0"/>
          </a:p>
          <a:p>
            <a:r>
              <a:rPr lang="en-US" b="1" dirty="0" smtClean="0"/>
              <a:t>SATURN</a:t>
            </a:r>
            <a:r>
              <a:rPr lang="en-US" dirty="0" smtClean="0"/>
              <a:t> </a:t>
            </a:r>
            <a:r>
              <a:rPr lang="en-US" dirty="0"/>
              <a:t>- </a:t>
            </a:r>
            <a:r>
              <a:rPr lang="en-US" dirty="0" err="1"/>
              <a:t>StATins</a:t>
            </a:r>
            <a:r>
              <a:rPr lang="en-US" dirty="0"/>
              <a:t> Use in </a:t>
            </a:r>
            <a:r>
              <a:rPr lang="en-US" dirty="0" err="1"/>
              <a:t>intRacerebral</a:t>
            </a:r>
            <a:r>
              <a:rPr lang="en-US" dirty="0"/>
              <a:t> hemorrhage </a:t>
            </a:r>
            <a:r>
              <a:rPr lang="en-US" dirty="0" err="1"/>
              <a:t>patieNts</a:t>
            </a:r>
            <a:r>
              <a:rPr lang="en-US" dirty="0"/>
              <a:t> (BID </a:t>
            </a:r>
            <a:r>
              <a:rPr lang="en-US" dirty="0" err="1"/>
              <a:t>Selim</a:t>
            </a:r>
            <a:r>
              <a:rPr lang="en-US" dirty="0"/>
              <a:t>) (140 sites 125 US &amp; 15 Canada) (1456 pts) (Prevention) </a:t>
            </a:r>
            <a:r>
              <a:rPr lang="en-US" b="1" dirty="0" smtClean="0"/>
              <a:t>Funding early 2019</a:t>
            </a:r>
          </a:p>
          <a:p>
            <a:endParaRPr lang="en-US" dirty="0"/>
          </a:p>
          <a:p>
            <a:endParaRPr lang="en-US" dirty="0"/>
          </a:p>
        </p:txBody>
      </p:sp>
      <p:pic>
        <p:nvPicPr>
          <p:cNvPr id="4" name="img" descr="https://img.clipartxtras.com/ccd98eaae2cb146434d4e1b0d9425beb_gxp-perspectives-commentary-on-fda-clinical-trials-research-clinical-trials-clipart_196-155.jpeg"/>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3406140" y="5943600"/>
            <a:ext cx="1165860" cy="914400"/>
          </a:xfrm>
          <a:prstGeom prst="rect">
            <a:avLst/>
          </a:prstGeom>
          <a:noFill/>
          <a:ln>
            <a:noFill/>
          </a:ln>
        </p:spPr>
      </p:pic>
    </p:spTree>
    <p:extLst>
      <p:ext uri="{BB962C8B-B14F-4D97-AF65-F5344CB8AC3E}">
        <p14:creationId xmlns:p14="http://schemas.microsoft.com/office/powerpoint/2010/main" val="29060038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lstStyle/>
          <a:p>
            <a:r>
              <a:rPr lang="en-US" dirty="0" smtClean="0">
                <a:solidFill>
                  <a:srgbClr val="FF0000"/>
                </a:solidFill>
                <a:latin typeface="Calibri" panose="020F0502020204030204" pitchFamily="34" charset="0"/>
              </a:rPr>
              <a:t>BIG</a:t>
            </a:r>
            <a:r>
              <a:rPr lang="en-US" dirty="0" smtClean="0">
                <a:latin typeface="Calibri" panose="020F0502020204030204" pitchFamily="34" charset="0"/>
              </a:rPr>
              <a:t> Change</a:t>
            </a:r>
            <a:endParaRPr lang="en-US" dirty="0">
              <a:latin typeface="Calibri" panose="020F0502020204030204" pitchFamily="34" charset="0"/>
            </a:endParaRPr>
          </a:p>
        </p:txBody>
      </p:sp>
      <p:sp>
        <p:nvSpPr>
          <p:cNvPr id="6" name="Content Placeholder 5"/>
          <p:cNvSpPr>
            <a:spLocks noGrp="1"/>
          </p:cNvSpPr>
          <p:nvPr>
            <p:ph idx="1"/>
          </p:nvPr>
        </p:nvSpPr>
        <p:spPr/>
        <p:txBody>
          <a:bodyPr>
            <a:normAutofit fontScale="92500" lnSpcReduction="20000"/>
          </a:bodyPr>
          <a:lstStyle/>
          <a:p>
            <a:r>
              <a:rPr lang="en-US" dirty="0" smtClean="0"/>
              <a:t>Will be changing to the NETT/SIREN - NeuroNEXT model regarding Clinical Trial Agreements</a:t>
            </a:r>
          </a:p>
          <a:p>
            <a:endParaRPr lang="en-US" dirty="0" smtClean="0"/>
          </a:p>
          <a:p>
            <a:r>
              <a:rPr lang="en-US" dirty="0" smtClean="0"/>
              <a:t>A brief document 2-3 pages regarding a trial will be a addendum to the MTA and issued for each trial.</a:t>
            </a:r>
          </a:p>
          <a:p>
            <a:endParaRPr lang="en-US" dirty="0" smtClean="0"/>
          </a:p>
          <a:p>
            <a:r>
              <a:rPr lang="en-US" dirty="0" smtClean="0"/>
              <a:t>No yearly amendments</a:t>
            </a:r>
          </a:p>
          <a:p>
            <a:endParaRPr lang="en-US" dirty="0" smtClean="0"/>
          </a:p>
          <a:p>
            <a:r>
              <a:rPr lang="en-US" dirty="0" smtClean="0"/>
              <a:t>Protocol and Payment language will become part of the specific trial MOP</a:t>
            </a:r>
          </a:p>
          <a:p>
            <a:endParaRPr lang="en-US" dirty="0" smtClean="0"/>
          </a:p>
          <a:p>
            <a:r>
              <a:rPr lang="en-US" dirty="0" smtClean="0"/>
              <a:t>Still working out the details and kinks.</a:t>
            </a:r>
          </a:p>
          <a:p>
            <a:endParaRPr lang="en-US" dirty="0"/>
          </a:p>
        </p:txBody>
      </p:sp>
      <p:pic>
        <p:nvPicPr>
          <p:cNvPr id="7" name="yui_3_5_1_1_1529723312801_709" descr="https://tse2.mm.bing.net/th?id=OIP.R15pIyR0bTQkfgC0Cza06AHaFR&amp;pid=15.1&amp;P=0&amp;w=244&amp;h=175"/>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6477000" y="4953000"/>
            <a:ext cx="1943100" cy="1272540"/>
          </a:xfrm>
          <a:prstGeom prst="rect">
            <a:avLst/>
          </a:prstGeom>
          <a:noFill/>
          <a:ln>
            <a:noFill/>
          </a:ln>
        </p:spPr>
      </p:pic>
    </p:spTree>
    <p:extLst>
      <p:ext uri="{BB962C8B-B14F-4D97-AF65-F5344CB8AC3E}">
        <p14:creationId xmlns:p14="http://schemas.microsoft.com/office/powerpoint/2010/main" val="217853807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General Information</a:t>
            </a:r>
            <a:br>
              <a:rPr lang="en-US" dirty="0"/>
            </a:br>
            <a:r>
              <a:rPr lang="en-US" dirty="0"/>
              <a:t>and Reminders</a:t>
            </a:r>
          </a:p>
        </p:txBody>
      </p:sp>
      <p:sp>
        <p:nvSpPr>
          <p:cNvPr id="3" name="Content Placeholder 2"/>
          <p:cNvSpPr>
            <a:spLocks noGrp="1"/>
          </p:cNvSpPr>
          <p:nvPr>
            <p:ph idx="1"/>
          </p:nvPr>
        </p:nvSpPr>
        <p:spPr/>
        <p:txBody>
          <a:bodyPr>
            <a:normAutofit fontScale="92500" lnSpcReduction="10000"/>
          </a:bodyPr>
          <a:lstStyle/>
          <a:p>
            <a:pPr marL="0" indent="0">
              <a:buNone/>
            </a:pPr>
            <a:endParaRPr lang="en-US" sz="1800" dirty="0" smtClean="0">
              <a:solidFill>
                <a:schemeClr val="tx1"/>
              </a:solidFill>
            </a:endParaRPr>
          </a:p>
          <a:p>
            <a:pPr marL="0" indent="0">
              <a:buNone/>
            </a:pPr>
            <a:r>
              <a:rPr lang="en-US" sz="1600" dirty="0" smtClean="0">
                <a:solidFill>
                  <a:schemeClr val="tx1"/>
                </a:solidFill>
              </a:rPr>
              <a:t>Question for next months call: </a:t>
            </a:r>
          </a:p>
          <a:p>
            <a:pPr marL="0" indent="0">
              <a:buNone/>
            </a:pPr>
            <a:r>
              <a:rPr lang="en-US" sz="1600" dirty="0" smtClean="0">
                <a:solidFill>
                  <a:schemeClr val="tx1"/>
                </a:solidFill>
              </a:rPr>
              <a:t>Agenda items for </a:t>
            </a:r>
            <a:r>
              <a:rPr lang="en-US" sz="1600" smtClean="0">
                <a:solidFill>
                  <a:schemeClr val="tx1"/>
                </a:solidFill>
              </a:rPr>
              <a:t>Montreal Meeting.</a:t>
            </a:r>
            <a:endParaRPr lang="en-US" sz="1600" dirty="0">
              <a:solidFill>
                <a:schemeClr val="tx1"/>
              </a:solidFill>
            </a:endParaRPr>
          </a:p>
          <a:p>
            <a:pPr marL="0" indent="0">
              <a:buNone/>
            </a:pPr>
            <a:r>
              <a:rPr lang="en-US" sz="1600" dirty="0" smtClean="0">
                <a:solidFill>
                  <a:schemeClr val="tx1"/>
                </a:solidFill>
              </a:rPr>
              <a:t>Presenters </a:t>
            </a:r>
            <a:r>
              <a:rPr lang="en-US" sz="1600" dirty="0">
                <a:solidFill>
                  <a:schemeClr val="tx1"/>
                </a:solidFill>
              </a:rPr>
              <a:t>for upcoming </a:t>
            </a:r>
            <a:r>
              <a:rPr lang="en-US" sz="1600" dirty="0" smtClean="0">
                <a:solidFill>
                  <a:schemeClr val="tx1"/>
                </a:solidFill>
              </a:rPr>
              <a:t>Meetings/Coordinators </a:t>
            </a:r>
            <a:r>
              <a:rPr lang="en-US" sz="1600" dirty="0">
                <a:solidFill>
                  <a:schemeClr val="tx1"/>
                </a:solidFill>
              </a:rPr>
              <a:t>Calls.</a:t>
            </a:r>
          </a:p>
          <a:p>
            <a:pPr marL="0" indent="0">
              <a:buNone/>
            </a:pPr>
            <a:r>
              <a:rPr lang="en-US" sz="1600" dirty="0" smtClean="0">
                <a:solidFill>
                  <a:schemeClr val="tx1"/>
                </a:solidFill>
              </a:rPr>
              <a:t>RCC </a:t>
            </a:r>
            <a:r>
              <a:rPr lang="en-US" sz="1600" dirty="0">
                <a:solidFill>
                  <a:schemeClr val="tx1"/>
                </a:solidFill>
              </a:rPr>
              <a:t>manager </a:t>
            </a:r>
            <a:r>
              <a:rPr lang="en-US" sz="1600" dirty="0" smtClean="0">
                <a:solidFill>
                  <a:schemeClr val="tx1"/>
                </a:solidFill>
              </a:rPr>
              <a:t>who would like </a:t>
            </a:r>
            <a:r>
              <a:rPr lang="en-US" sz="1600" dirty="0">
                <a:solidFill>
                  <a:schemeClr val="tx1"/>
                </a:solidFill>
              </a:rPr>
              <a:t>to share insights. </a:t>
            </a:r>
          </a:p>
          <a:p>
            <a:pPr marL="0" indent="0">
              <a:buNone/>
            </a:pPr>
            <a:endParaRPr lang="en-US" sz="1600" dirty="0">
              <a:solidFill>
                <a:schemeClr val="tx1"/>
              </a:solidFill>
            </a:endParaRPr>
          </a:p>
          <a:p>
            <a:r>
              <a:rPr lang="en-US" sz="1600" dirty="0" smtClean="0">
                <a:solidFill>
                  <a:schemeClr val="tx1"/>
                </a:solidFill>
              </a:rPr>
              <a:t>Possible </a:t>
            </a:r>
            <a:r>
              <a:rPr lang="en-US" sz="1600" dirty="0">
                <a:solidFill>
                  <a:schemeClr val="tx1"/>
                </a:solidFill>
              </a:rPr>
              <a:t>Montreal Managers Breakout </a:t>
            </a:r>
            <a:r>
              <a:rPr lang="en-US" sz="1600" dirty="0" smtClean="0">
                <a:solidFill>
                  <a:schemeClr val="tx1"/>
                </a:solidFill>
              </a:rPr>
              <a:t>Session final confirmation pending.</a:t>
            </a:r>
          </a:p>
          <a:p>
            <a:r>
              <a:rPr lang="en-US" sz="1600" dirty="0" smtClean="0">
                <a:solidFill>
                  <a:schemeClr val="tx1"/>
                </a:solidFill>
              </a:rPr>
              <a:t>Meet and Greet the evening before the meeting (time and place TBD).</a:t>
            </a:r>
            <a:endParaRPr lang="en-US" sz="1600" dirty="0">
              <a:solidFill>
                <a:schemeClr val="tx1"/>
              </a:solidFill>
            </a:endParaRPr>
          </a:p>
          <a:p>
            <a:r>
              <a:rPr lang="en-US" sz="1600" dirty="0" smtClean="0">
                <a:solidFill>
                  <a:schemeClr val="tx1"/>
                </a:solidFill>
              </a:rPr>
              <a:t>Per </a:t>
            </a:r>
            <a:r>
              <a:rPr lang="en-US" sz="1600" dirty="0">
                <a:solidFill>
                  <a:schemeClr val="tx1"/>
                </a:solidFill>
              </a:rPr>
              <a:t>Joanna Vivalda, RCCs will need to submit a Final-RPPR no later than 120 calendar days from the period of performance end date (7/31/2018).  Earlier in the window is preferred for centers that will receive an award as an RCC for the 2</a:t>
            </a:r>
            <a:r>
              <a:rPr lang="en-US" sz="1600" baseline="30000" dirty="0">
                <a:solidFill>
                  <a:schemeClr val="tx1"/>
                </a:solidFill>
              </a:rPr>
              <a:t>nd</a:t>
            </a:r>
            <a:r>
              <a:rPr lang="en-US" sz="1600" dirty="0">
                <a:solidFill>
                  <a:schemeClr val="tx1"/>
                </a:solidFill>
              </a:rPr>
              <a:t> cycle of NIH StrokeNet. </a:t>
            </a:r>
          </a:p>
          <a:p>
            <a:endParaRPr lang="en-US" dirty="0">
              <a:solidFill>
                <a:schemeClr val="tx1"/>
              </a:solidFill>
            </a:endParaRPr>
          </a:p>
        </p:txBody>
      </p:sp>
    </p:spTree>
    <p:extLst>
      <p:ext uri="{BB962C8B-B14F-4D97-AF65-F5344CB8AC3E}">
        <p14:creationId xmlns:p14="http://schemas.microsoft.com/office/powerpoint/2010/main" val="28246257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Project Updates</a:t>
            </a:r>
            <a:br>
              <a:rPr lang="en-US" dirty="0"/>
            </a:br>
            <a:r>
              <a:rPr lang="en-US" dirty="0" err="1"/>
              <a:t>i</a:t>
            </a:r>
            <a:r>
              <a:rPr lang="en-US" dirty="0"/>
              <a:t>-DEF</a:t>
            </a:r>
          </a:p>
        </p:txBody>
      </p:sp>
      <p:sp>
        <p:nvSpPr>
          <p:cNvPr id="3" name="Content Placeholder 2"/>
          <p:cNvSpPr>
            <a:spLocks noGrp="1"/>
          </p:cNvSpPr>
          <p:nvPr>
            <p:ph idx="1"/>
          </p:nvPr>
        </p:nvSpPr>
        <p:spPr/>
        <p:txBody>
          <a:bodyPr/>
          <a:lstStyle/>
          <a:p>
            <a:endParaRPr lang="en-US" b="1" u="sng" dirty="0">
              <a:solidFill>
                <a:schemeClr val="tx1">
                  <a:lumMod val="75000"/>
                  <a:lumOff val="25000"/>
                </a:schemeClr>
              </a:solidFill>
            </a:endParaRPr>
          </a:p>
          <a:p>
            <a:r>
              <a:rPr lang="en-US" dirty="0">
                <a:solidFill>
                  <a:srgbClr val="FF0000"/>
                </a:solidFill>
              </a:rPr>
              <a:t>Closed to Enrollment</a:t>
            </a:r>
            <a:r>
              <a:rPr lang="en-US" dirty="0">
                <a:solidFill>
                  <a:schemeClr val="tx1">
                    <a:lumMod val="75000"/>
                    <a:lumOff val="25000"/>
                  </a:schemeClr>
                </a:solidFill>
              </a:rPr>
              <a:t>:</a:t>
            </a:r>
          </a:p>
          <a:p>
            <a:pPr marL="0" indent="0">
              <a:buNone/>
            </a:pPr>
            <a:r>
              <a:rPr lang="en-US" b="1" u="sng" dirty="0">
                <a:solidFill>
                  <a:schemeClr val="tx1">
                    <a:lumMod val="75000"/>
                    <a:lumOff val="25000"/>
                  </a:schemeClr>
                </a:solidFill>
              </a:rPr>
              <a:t>Study Updates:</a:t>
            </a:r>
          </a:p>
          <a:p>
            <a:pPr marL="0" indent="0">
              <a:buNone/>
            </a:pPr>
            <a:r>
              <a:rPr lang="en-US" dirty="0">
                <a:solidFill>
                  <a:schemeClr val="tx1">
                    <a:lumMod val="75000"/>
                    <a:lumOff val="25000"/>
                  </a:schemeClr>
                </a:solidFill>
              </a:rPr>
              <a:t>    </a:t>
            </a:r>
          </a:p>
          <a:p>
            <a:pPr marL="0" indent="0">
              <a:buNone/>
            </a:pPr>
            <a:r>
              <a:rPr lang="en-US" dirty="0">
                <a:solidFill>
                  <a:schemeClr val="tx1"/>
                </a:solidFill>
              </a:rPr>
              <a:t> Study Project Manager:  Jessica Griffin</a:t>
            </a:r>
            <a:endParaRPr lang="en-US" strike="sngStrike" dirty="0">
              <a:solidFill>
                <a:schemeClr val="tx1"/>
              </a:solidFill>
            </a:endParaRPr>
          </a:p>
          <a:p>
            <a:pPr marL="0" indent="0">
              <a:buNone/>
            </a:pPr>
            <a:r>
              <a:rPr lang="en-US" dirty="0">
                <a:solidFill>
                  <a:schemeClr val="tx1"/>
                </a:solidFill>
              </a:rPr>
              <a:t>     </a:t>
            </a:r>
          </a:p>
          <a:p>
            <a:pPr marL="0" indent="0">
              <a:buNone/>
            </a:pPr>
            <a:r>
              <a:rPr lang="en-US" dirty="0">
                <a:solidFill>
                  <a:schemeClr val="tx1"/>
                </a:solidFill>
              </a:rPr>
              <a:t> Study Investigator:  Magdy Selim, MD</a:t>
            </a:r>
          </a:p>
          <a:p>
            <a:endParaRPr lang="en-US" dirty="0"/>
          </a:p>
        </p:txBody>
      </p:sp>
    </p:spTree>
    <p:extLst>
      <p:ext uri="{BB962C8B-B14F-4D97-AF65-F5344CB8AC3E}">
        <p14:creationId xmlns:p14="http://schemas.microsoft.com/office/powerpoint/2010/main" val="33162624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Project Updates </a:t>
            </a:r>
            <a:br>
              <a:rPr lang="en-US" dirty="0"/>
            </a:br>
            <a:r>
              <a:rPr lang="en-US" dirty="0"/>
              <a:t>DEFUSE 3</a:t>
            </a:r>
          </a:p>
        </p:txBody>
      </p:sp>
      <p:sp>
        <p:nvSpPr>
          <p:cNvPr id="3" name="Content Placeholder 2"/>
          <p:cNvSpPr>
            <a:spLocks noGrp="1"/>
          </p:cNvSpPr>
          <p:nvPr>
            <p:ph idx="1"/>
          </p:nvPr>
        </p:nvSpPr>
        <p:spPr/>
        <p:txBody>
          <a:bodyPr/>
          <a:lstStyle/>
          <a:p>
            <a:endParaRPr lang="en-US" dirty="0">
              <a:solidFill>
                <a:schemeClr val="tx1">
                  <a:lumMod val="75000"/>
                  <a:lumOff val="25000"/>
                </a:schemeClr>
              </a:solidFill>
            </a:endParaRPr>
          </a:p>
          <a:p>
            <a:r>
              <a:rPr lang="en-US" dirty="0">
                <a:solidFill>
                  <a:srgbClr val="FF0000"/>
                </a:solidFill>
              </a:rPr>
              <a:t>Closed to Enrollment</a:t>
            </a:r>
            <a:r>
              <a:rPr lang="en-US" dirty="0">
                <a:solidFill>
                  <a:schemeClr val="tx1">
                    <a:lumMod val="75000"/>
                    <a:lumOff val="25000"/>
                  </a:schemeClr>
                </a:solidFill>
              </a:rPr>
              <a:t>:</a:t>
            </a:r>
          </a:p>
          <a:p>
            <a:pPr marL="0" indent="0">
              <a:buNone/>
            </a:pPr>
            <a:r>
              <a:rPr lang="en-US" b="1" u="sng" dirty="0">
                <a:solidFill>
                  <a:schemeClr val="tx1">
                    <a:lumMod val="75000"/>
                    <a:lumOff val="25000"/>
                  </a:schemeClr>
                </a:solidFill>
              </a:rPr>
              <a:t>Study Updates:</a:t>
            </a:r>
          </a:p>
          <a:p>
            <a:pPr marL="0" indent="0">
              <a:buNone/>
            </a:pPr>
            <a:r>
              <a:rPr lang="en-US" dirty="0">
                <a:solidFill>
                  <a:schemeClr val="tx1">
                    <a:lumMod val="75000"/>
                    <a:lumOff val="25000"/>
                  </a:schemeClr>
                </a:solidFill>
              </a:rPr>
              <a:t>    </a:t>
            </a:r>
          </a:p>
          <a:p>
            <a:pPr marL="0" indent="0">
              <a:buNone/>
            </a:pPr>
            <a:r>
              <a:rPr lang="en-US" dirty="0">
                <a:solidFill>
                  <a:schemeClr val="tx1"/>
                </a:solidFill>
              </a:rPr>
              <a:t> Study Project Manager:  Stephanie Kemp, BS</a:t>
            </a:r>
          </a:p>
          <a:p>
            <a:pPr marL="0" indent="0">
              <a:buNone/>
            </a:pPr>
            <a:r>
              <a:rPr lang="en-US" dirty="0">
                <a:solidFill>
                  <a:schemeClr val="tx1"/>
                </a:solidFill>
              </a:rPr>
              <a:t>	Janice </a:t>
            </a:r>
            <a:r>
              <a:rPr lang="en-US" dirty="0" err="1">
                <a:solidFill>
                  <a:schemeClr val="tx1"/>
                </a:solidFill>
              </a:rPr>
              <a:t>Carrozzella</a:t>
            </a:r>
            <a:r>
              <a:rPr lang="en-US" dirty="0">
                <a:solidFill>
                  <a:schemeClr val="tx1"/>
                </a:solidFill>
              </a:rPr>
              <a:t>, MSN, CNP, RT(R), CCRA </a:t>
            </a:r>
          </a:p>
          <a:p>
            <a:pPr marL="0" indent="0">
              <a:buNone/>
            </a:pPr>
            <a:r>
              <a:rPr lang="en-US" dirty="0">
                <a:solidFill>
                  <a:schemeClr val="tx1"/>
                </a:solidFill>
              </a:rPr>
              <a:t>     </a:t>
            </a:r>
          </a:p>
          <a:p>
            <a:pPr marL="0" indent="0">
              <a:buNone/>
            </a:pPr>
            <a:r>
              <a:rPr lang="en-US" dirty="0">
                <a:solidFill>
                  <a:schemeClr val="tx1"/>
                </a:solidFill>
              </a:rPr>
              <a:t> Study Investigator:  Greg Albers, MD</a:t>
            </a:r>
          </a:p>
          <a:p>
            <a:pPr marL="0" indent="0">
              <a:buNone/>
            </a:pPr>
            <a:r>
              <a:rPr lang="en-US" dirty="0">
                <a:solidFill>
                  <a:schemeClr val="tx1"/>
                </a:solidFill>
              </a:rPr>
              <a:t> Data Manager:  Jessica Griffin</a:t>
            </a:r>
          </a:p>
          <a:p>
            <a:endParaRPr lang="en-US" dirty="0">
              <a:solidFill>
                <a:schemeClr val="tx1">
                  <a:lumMod val="75000"/>
                  <a:lumOff val="25000"/>
                </a:schemeClr>
              </a:solidFill>
            </a:endParaRPr>
          </a:p>
          <a:p>
            <a:endParaRPr lang="en-US" dirty="0"/>
          </a:p>
        </p:txBody>
      </p:sp>
    </p:spTree>
    <p:extLst>
      <p:ext uri="{BB962C8B-B14F-4D97-AF65-F5344CB8AC3E}">
        <p14:creationId xmlns:p14="http://schemas.microsoft.com/office/powerpoint/2010/main" val="40860543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2362200"/>
          </a:xfrm>
        </p:spPr>
        <p:txBody>
          <a:bodyPr/>
          <a:lstStyle/>
          <a:p>
            <a:r>
              <a:rPr lang="en-US" dirty="0"/>
              <a:t>Project Updates</a:t>
            </a:r>
            <a:br>
              <a:rPr lang="en-US" dirty="0"/>
            </a:br>
            <a:r>
              <a:rPr lang="en-US" dirty="0"/>
              <a:t>CREST 2</a:t>
            </a:r>
            <a:br>
              <a:rPr lang="en-US" dirty="0"/>
            </a:br>
            <a:endParaRPr lang="en-US" dirty="0"/>
          </a:p>
        </p:txBody>
      </p:sp>
      <p:sp>
        <p:nvSpPr>
          <p:cNvPr id="3" name="Content Placeholder 2"/>
          <p:cNvSpPr>
            <a:spLocks noGrp="1"/>
          </p:cNvSpPr>
          <p:nvPr>
            <p:ph idx="1"/>
          </p:nvPr>
        </p:nvSpPr>
        <p:spPr/>
        <p:txBody>
          <a:bodyPr>
            <a:normAutofit/>
          </a:bodyPr>
          <a:lstStyle/>
          <a:p>
            <a:pPr marL="0" indent="0">
              <a:buNone/>
            </a:pPr>
            <a:endParaRPr lang="en-US" sz="2000" b="1" u="sng" dirty="0">
              <a:solidFill>
                <a:schemeClr val="tx1">
                  <a:lumMod val="75000"/>
                  <a:lumOff val="25000"/>
                </a:schemeClr>
              </a:solidFill>
            </a:endParaRPr>
          </a:p>
          <a:p>
            <a:pPr marL="0" indent="0">
              <a:buNone/>
            </a:pPr>
            <a:r>
              <a:rPr lang="en-US" sz="2000" b="1" u="sng" dirty="0">
                <a:solidFill>
                  <a:schemeClr val="tx1">
                    <a:lumMod val="75000"/>
                    <a:lumOff val="25000"/>
                  </a:schemeClr>
                </a:solidFill>
              </a:rPr>
              <a:t>Study Updates:</a:t>
            </a:r>
          </a:p>
          <a:p>
            <a:pPr marL="0" indent="0">
              <a:buNone/>
            </a:pPr>
            <a:r>
              <a:rPr lang="en-US" sz="2000" dirty="0">
                <a:solidFill>
                  <a:schemeClr val="tx1">
                    <a:lumMod val="75000"/>
                    <a:lumOff val="25000"/>
                  </a:schemeClr>
                </a:solidFill>
              </a:rPr>
              <a:t>    </a:t>
            </a:r>
          </a:p>
          <a:p>
            <a:pPr marL="0" indent="0">
              <a:buNone/>
            </a:pPr>
            <a:r>
              <a:rPr lang="en-US" dirty="0">
                <a:solidFill>
                  <a:schemeClr val="tx1"/>
                </a:solidFill>
              </a:rPr>
              <a:t>Study Project Manager:  Mary Longbottom, CCRP, CREST     Director for Data Quality </a:t>
            </a:r>
          </a:p>
          <a:p>
            <a:pPr marL="0" indent="0">
              <a:buNone/>
            </a:pPr>
            <a:r>
              <a:rPr lang="en-US" dirty="0">
                <a:solidFill>
                  <a:schemeClr val="tx1"/>
                </a:solidFill>
              </a:rPr>
              <a:t>     </a:t>
            </a:r>
          </a:p>
          <a:p>
            <a:pPr marL="0" indent="0">
              <a:buNone/>
            </a:pPr>
            <a:r>
              <a:rPr lang="en-US" dirty="0">
                <a:solidFill>
                  <a:schemeClr val="tx1"/>
                </a:solidFill>
              </a:rPr>
              <a:t> Study Investigator:  Tom Brott, MD</a:t>
            </a:r>
          </a:p>
          <a:p>
            <a:pPr marL="0" indent="0">
              <a:buNone/>
            </a:pPr>
            <a:endParaRPr lang="en-US" sz="2000" dirty="0">
              <a:solidFill>
                <a:schemeClr val="tx1">
                  <a:lumMod val="75000"/>
                  <a:lumOff val="25000"/>
                </a:schemeClr>
              </a:solidFill>
            </a:endParaRPr>
          </a:p>
          <a:p>
            <a:endParaRPr lang="en-US" sz="2000" dirty="0">
              <a:solidFill>
                <a:schemeClr val="tx1">
                  <a:lumMod val="75000"/>
                  <a:lumOff val="25000"/>
                </a:schemeClr>
              </a:solidFill>
            </a:endParaRPr>
          </a:p>
        </p:txBody>
      </p:sp>
    </p:spTree>
    <p:extLst>
      <p:ext uri="{BB962C8B-B14F-4D97-AF65-F5344CB8AC3E}">
        <p14:creationId xmlns:p14="http://schemas.microsoft.com/office/powerpoint/2010/main" val="24459318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Project Updates</a:t>
            </a:r>
            <a:br>
              <a:rPr lang="en-US" dirty="0"/>
            </a:br>
            <a:r>
              <a:rPr lang="en-US" dirty="0"/>
              <a:t>ARCADIA</a:t>
            </a:r>
          </a:p>
        </p:txBody>
      </p:sp>
      <p:sp>
        <p:nvSpPr>
          <p:cNvPr id="3" name="Content Placeholder 2"/>
          <p:cNvSpPr>
            <a:spLocks noGrp="1"/>
          </p:cNvSpPr>
          <p:nvPr>
            <p:ph idx="1"/>
          </p:nvPr>
        </p:nvSpPr>
        <p:spPr/>
        <p:txBody>
          <a:bodyPr/>
          <a:lstStyle/>
          <a:p>
            <a:endParaRPr lang="en-US" b="1" u="sng" dirty="0">
              <a:solidFill>
                <a:schemeClr val="tx1">
                  <a:lumMod val="75000"/>
                  <a:lumOff val="25000"/>
                </a:schemeClr>
              </a:solidFill>
            </a:endParaRPr>
          </a:p>
          <a:p>
            <a:pPr marL="0" indent="0">
              <a:buNone/>
            </a:pPr>
            <a:r>
              <a:rPr lang="en-US" b="1" u="sng" dirty="0">
                <a:solidFill>
                  <a:schemeClr val="tx1">
                    <a:lumMod val="75000"/>
                    <a:lumOff val="25000"/>
                  </a:schemeClr>
                </a:solidFill>
              </a:rPr>
              <a:t>Study Updates:</a:t>
            </a:r>
          </a:p>
          <a:p>
            <a:pPr marL="0" indent="0">
              <a:buNone/>
            </a:pPr>
            <a:r>
              <a:rPr lang="en-US" dirty="0">
                <a:solidFill>
                  <a:schemeClr val="tx1">
                    <a:lumMod val="75000"/>
                    <a:lumOff val="25000"/>
                  </a:schemeClr>
                </a:solidFill>
              </a:rPr>
              <a:t>    </a:t>
            </a:r>
          </a:p>
          <a:p>
            <a:pPr marL="0" indent="0">
              <a:buNone/>
            </a:pPr>
            <a:r>
              <a:rPr lang="en-US" dirty="0">
                <a:solidFill>
                  <a:schemeClr val="tx1">
                    <a:lumMod val="75000"/>
                    <a:lumOff val="25000"/>
                  </a:schemeClr>
                </a:solidFill>
              </a:rPr>
              <a:t> </a:t>
            </a:r>
            <a:r>
              <a:rPr lang="en-US" dirty="0">
                <a:solidFill>
                  <a:schemeClr val="tx1"/>
                </a:solidFill>
              </a:rPr>
              <a:t>Study Project Manager:  Irene Ewing, RN, BSN</a:t>
            </a:r>
          </a:p>
          <a:p>
            <a:pPr marL="0" indent="0">
              <a:buNone/>
            </a:pPr>
            <a:r>
              <a:rPr lang="en-US" dirty="0">
                <a:solidFill>
                  <a:schemeClr val="tx1"/>
                </a:solidFill>
              </a:rPr>
              <a:t>     </a:t>
            </a:r>
          </a:p>
          <a:p>
            <a:pPr marL="0" indent="0">
              <a:buNone/>
            </a:pPr>
            <a:r>
              <a:rPr lang="en-US" dirty="0">
                <a:solidFill>
                  <a:schemeClr val="tx1"/>
                </a:solidFill>
              </a:rPr>
              <a:t> Study Investigator:  Hooman Kamel, MD; </a:t>
            </a:r>
          </a:p>
          <a:p>
            <a:pPr marL="0" indent="0">
              <a:buNone/>
            </a:pPr>
            <a:r>
              <a:rPr lang="en-US" dirty="0">
                <a:solidFill>
                  <a:schemeClr val="tx1"/>
                </a:solidFill>
              </a:rPr>
              <a:t>			   Mitch Elkind, MD</a:t>
            </a:r>
          </a:p>
          <a:p>
            <a:pPr marL="0" indent="0">
              <a:buNone/>
            </a:pPr>
            <a:r>
              <a:rPr lang="en-US" dirty="0">
                <a:solidFill>
                  <a:schemeClr val="tx1"/>
                </a:solidFill>
              </a:rPr>
              <a:t>Data Manager:   </a:t>
            </a:r>
            <a:r>
              <a:rPr lang="en-US" dirty="0" err="1">
                <a:solidFill>
                  <a:schemeClr val="tx1"/>
                </a:solidFill>
              </a:rPr>
              <a:t>Faria</a:t>
            </a:r>
            <a:r>
              <a:rPr lang="en-US" dirty="0">
                <a:solidFill>
                  <a:schemeClr val="tx1"/>
                </a:solidFill>
              </a:rPr>
              <a:t> </a:t>
            </a:r>
            <a:r>
              <a:rPr lang="en-US" dirty="0" err="1">
                <a:solidFill>
                  <a:schemeClr val="tx1"/>
                </a:solidFill>
              </a:rPr>
              <a:t>Khattak</a:t>
            </a:r>
            <a:r>
              <a:rPr lang="en-US" dirty="0">
                <a:solidFill>
                  <a:schemeClr val="tx1"/>
                </a:solidFill>
              </a:rPr>
              <a:t> and Holly Pierce</a:t>
            </a:r>
          </a:p>
        </p:txBody>
      </p:sp>
    </p:spTree>
    <p:extLst>
      <p:ext uri="{BB962C8B-B14F-4D97-AF65-F5344CB8AC3E}">
        <p14:creationId xmlns:p14="http://schemas.microsoft.com/office/powerpoint/2010/main" val="13071365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Project Updates</a:t>
            </a:r>
            <a:br>
              <a:rPr lang="en-US" dirty="0"/>
            </a:br>
            <a:r>
              <a:rPr lang="en-US" dirty="0" smtClean="0"/>
              <a:t>MOST</a:t>
            </a:r>
            <a:endParaRPr lang="en-US" dirty="0"/>
          </a:p>
        </p:txBody>
      </p:sp>
      <p:sp>
        <p:nvSpPr>
          <p:cNvPr id="3" name="Content Placeholder 2"/>
          <p:cNvSpPr>
            <a:spLocks noGrp="1"/>
          </p:cNvSpPr>
          <p:nvPr>
            <p:ph idx="1"/>
          </p:nvPr>
        </p:nvSpPr>
        <p:spPr/>
        <p:txBody>
          <a:bodyPr/>
          <a:lstStyle/>
          <a:p>
            <a:endParaRPr lang="en-US" dirty="0"/>
          </a:p>
          <a:p>
            <a:pPr marL="0" indent="0">
              <a:buNone/>
            </a:pPr>
            <a:endParaRPr lang="en-US" dirty="0"/>
          </a:p>
          <a:p>
            <a:r>
              <a:rPr lang="en-US" u="sng" dirty="0"/>
              <a:t>Most</a:t>
            </a:r>
            <a:r>
              <a:rPr lang="en-US" dirty="0" smtClean="0"/>
              <a:t>:</a:t>
            </a:r>
          </a:p>
          <a:p>
            <a:endParaRPr lang="en-US" dirty="0"/>
          </a:p>
          <a:p>
            <a:endParaRPr lang="en-US" dirty="0"/>
          </a:p>
          <a:p>
            <a:pPr marL="0" indent="0">
              <a:buNone/>
            </a:pPr>
            <a:r>
              <a:rPr lang="en-US" dirty="0"/>
              <a:t> Project Manager: Teresa Murrell-Bohn</a:t>
            </a:r>
          </a:p>
          <a:p>
            <a:pPr marL="0" indent="0">
              <a:buNone/>
            </a:pPr>
            <a:r>
              <a:rPr lang="en-US" dirty="0"/>
              <a:t>                                 Iris Deeds </a:t>
            </a:r>
          </a:p>
          <a:p>
            <a:pPr marL="0" indent="0">
              <a:buNone/>
            </a:pPr>
            <a:endParaRPr lang="en-US" dirty="0"/>
          </a:p>
        </p:txBody>
      </p:sp>
    </p:spTree>
    <p:extLst>
      <p:ext uri="{BB962C8B-B14F-4D97-AF65-F5344CB8AC3E}">
        <p14:creationId xmlns:p14="http://schemas.microsoft.com/office/powerpoint/2010/main" val="3652960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Project Updates</a:t>
            </a:r>
            <a:br>
              <a:rPr lang="en-US" dirty="0" smtClean="0"/>
            </a:br>
            <a:r>
              <a:rPr lang="en-US" dirty="0" smtClean="0"/>
              <a:t>Sleep </a:t>
            </a:r>
            <a:r>
              <a:rPr lang="en-US" dirty="0"/>
              <a:t>Smart</a:t>
            </a:r>
          </a:p>
        </p:txBody>
      </p:sp>
      <p:sp>
        <p:nvSpPr>
          <p:cNvPr id="3" name="Content Placeholder 2"/>
          <p:cNvSpPr>
            <a:spLocks noGrp="1"/>
          </p:cNvSpPr>
          <p:nvPr>
            <p:ph idx="1"/>
          </p:nvPr>
        </p:nvSpPr>
        <p:spPr/>
        <p:txBody>
          <a:bodyPr/>
          <a:lstStyle/>
          <a:p>
            <a:endParaRPr lang="en-US" b="1" u="sng" dirty="0" smtClean="0"/>
          </a:p>
          <a:p>
            <a:endParaRPr lang="en-US" b="1" u="sng" dirty="0"/>
          </a:p>
          <a:p>
            <a:endParaRPr lang="en-US" b="1" u="sng" dirty="0" smtClean="0"/>
          </a:p>
          <a:p>
            <a:r>
              <a:rPr lang="en-US" b="1" u="sng" dirty="0" smtClean="0"/>
              <a:t>Sleep </a:t>
            </a:r>
            <a:r>
              <a:rPr lang="en-US" b="1" u="sng" dirty="0"/>
              <a:t>Smart: </a:t>
            </a:r>
            <a:endParaRPr lang="en-US" b="1" u="sng" dirty="0" smtClean="0"/>
          </a:p>
          <a:p>
            <a:endParaRPr lang="en-US" b="1" u="sng" dirty="0"/>
          </a:p>
          <a:p>
            <a:pPr marL="0" indent="0">
              <a:buNone/>
            </a:pPr>
            <a:r>
              <a:rPr lang="en-US" dirty="0"/>
              <a:t>Project Manager: Kayla Gosselin </a:t>
            </a:r>
          </a:p>
          <a:p>
            <a:endParaRPr lang="en-US" dirty="0"/>
          </a:p>
        </p:txBody>
      </p:sp>
    </p:spTree>
    <p:extLst>
      <p:ext uri="{BB962C8B-B14F-4D97-AF65-F5344CB8AC3E}">
        <p14:creationId xmlns:p14="http://schemas.microsoft.com/office/powerpoint/2010/main" val="184124038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3485</TotalTime>
  <Words>1326</Words>
  <Application>Microsoft Office PowerPoint</Application>
  <PresentationFormat>On-screen Show (4:3)</PresentationFormat>
  <Paragraphs>258</Paragraphs>
  <Slides>32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32</vt:i4>
      </vt:variant>
    </vt:vector>
  </HeadingPairs>
  <TitlesOfParts>
    <vt:vector size="38" baseType="lpstr">
      <vt:lpstr>Arial</vt:lpstr>
      <vt:lpstr>Calibri</vt:lpstr>
      <vt:lpstr>Century Gothic</vt:lpstr>
      <vt:lpstr>Times New Roman</vt:lpstr>
      <vt:lpstr>Wingdings 3</vt:lpstr>
      <vt:lpstr>Ion</vt:lpstr>
      <vt:lpstr>Coordinator Webinar and Round Table Discussion</vt:lpstr>
      <vt:lpstr>Coordinator Call Announcements and Reminders</vt:lpstr>
      <vt:lpstr>Project Updates TELE-REHAB</vt:lpstr>
      <vt:lpstr>Project Updates i-DEF</vt:lpstr>
      <vt:lpstr>Project Updates  DEFUSE 3</vt:lpstr>
      <vt:lpstr>Project Updates CREST 2 </vt:lpstr>
      <vt:lpstr>Project Updates ARCADIA</vt:lpstr>
      <vt:lpstr>Project Updates MOST</vt:lpstr>
      <vt:lpstr>Project Updates Sleep Smart</vt:lpstr>
      <vt:lpstr>Project Updates Recognized NIH Trials</vt:lpstr>
      <vt:lpstr>NCC/NINDS Updates</vt:lpstr>
      <vt:lpstr>Data Management Center Updates</vt:lpstr>
      <vt:lpstr>CIRB Updates</vt:lpstr>
      <vt:lpstr>Roundtable Discussion</vt:lpstr>
      <vt:lpstr> </vt:lpstr>
      <vt:lpstr> </vt:lpstr>
      <vt:lpstr>  </vt:lpstr>
      <vt:lpstr> </vt:lpstr>
      <vt:lpstr> </vt:lpstr>
      <vt:lpstr> </vt:lpstr>
      <vt:lpstr> </vt:lpstr>
      <vt:lpstr>StrokeNet</vt:lpstr>
      <vt:lpstr> StrokeNet Agreements</vt:lpstr>
      <vt:lpstr>StrokeNet F&amp;A rate</vt:lpstr>
      <vt:lpstr>Budgets</vt:lpstr>
      <vt:lpstr>New 5 year StrokeNet Network</vt:lpstr>
      <vt:lpstr>Changes </vt:lpstr>
      <vt:lpstr>What we need to know</vt:lpstr>
      <vt:lpstr>CIRB Reliance Agreements (RAs)</vt:lpstr>
      <vt:lpstr>StrokeNet Trials</vt:lpstr>
      <vt:lpstr>BIG Change</vt:lpstr>
      <vt:lpstr>General Information and Reminders</vt:lpstr>
    </vt:vector>
  </TitlesOfParts>
  <Company>University of Michigan Hospital and Health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Coordinator Webinar Round Table Discussion</dc:title>
  <dc:creator>Goldfarb, Sherry</dc:creator>
  <cp:lastModifiedBy>Sester, Regina (sesterrj)</cp:lastModifiedBy>
  <cp:revision>176</cp:revision>
  <cp:lastPrinted>2018-03-20T16:28:17Z</cp:lastPrinted>
  <dcterms:created xsi:type="dcterms:W3CDTF">2016-10-11T15:38:23Z</dcterms:created>
  <dcterms:modified xsi:type="dcterms:W3CDTF">2018-06-27T14:25:29Z</dcterms:modified>
</cp:coreProperties>
</file>