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83" r:id="rId4"/>
    <p:sldId id="260" r:id="rId5"/>
    <p:sldId id="267" r:id="rId6"/>
    <p:sldId id="259" r:id="rId7"/>
    <p:sldId id="258" r:id="rId8"/>
    <p:sldId id="266" r:id="rId9"/>
    <p:sldId id="285" r:id="rId10"/>
    <p:sldId id="286" r:id="rId11"/>
    <p:sldId id="287" r:id="rId12"/>
    <p:sldId id="288" r:id="rId13"/>
    <p:sldId id="281" r:id="rId14"/>
    <p:sldId id="268" r:id="rId15"/>
    <p:sldId id="262" r:id="rId16"/>
    <p:sldId id="261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71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4"/>
    <p:restoredTop sz="94612"/>
  </p:normalViewPr>
  <p:slideViewPr>
    <p:cSldViewPr>
      <p:cViewPr varScale="1">
        <p:scale>
          <a:sx n="84" d="100"/>
          <a:sy n="84" d="100"/>
        </p:scale>
        <p:origin x="3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0F0C47-AB35-4DAB-95C6-A92279B3F31A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AF0056-6AE8-4EEF-8FE3-7467EFE5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0056-6AE8-4EEF-8FE3-7467EFE5C1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6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6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3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5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52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2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7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ed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67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4136"/>
            <a:ext cx="9152680" cy="3025775"/>
          </a:xfrm>
          <a:prstGeom prst="rect">
            <a:avLst/>
          </a:prstGeom>
          <a:solidFill>
            <a:srgbClr val="7B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 descr="Basc_hall_autumn_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64134"/>
            <a:ext cx="1837944" cy="2756916"/>
          </a:xfrm>
          <a:prstGeom prst="rect">
            <a:avLst/>
          </a:prstGeom>
        </p:spPr>
      </p:pic>
      <p:pic>
        <p:nvPicPr>
          <p:cNvPr id="23" name="Picture 22" descr="SailingChamp_final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85" y="841460"/>
            <a:ext cx="1837944" cy="2756916"/>
          </a:xfrm>
          <a:prstGeom prst="rect">
            <a:avLst/>
          </a:prstGeom>
        </p:spPr>
      </p:pic>
      <p:pic>
        <p:nvPicPr>
          <p:cNvPr id="24" name="Picture 23" descr="snowy_campus_fina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78" y="562923"/>
            <a:ext cx="1837944" cy="2756916"/>
          </a:xfrm>
          <a:prstGeom prst="rect">
            <a:avLst/>
          </a:prstGeom>
        </p:spPr>
      </p:pic>
      <p:pic>
        <p:nvPicPr>
          <p:cNvPr id="25" name="Picture 24" descr="BascHill_spring_fin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16" y="841460"/>
            <a:ext cx="1837944" cy="2756916"/>
          </a:xfrm>
          <a:prstGeom prst="rect">
            <a:avLst/>
          </a:prstGeom>
        </p:spPr>
      </p:pic>
      <p:pic>
        <p:nvPicPr>
          <p:cNvPr id="26" name="Picture 25" descr="Wbanner_Lincoln_final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35" y="564134"/>
            <a:ext cx="1837944" cy="2756916"/>
          </a:xfrm>
          <a:prstGeom prst="rect">
            <a:avLst/>
          </a:prstGeom>
        </p:spPr>
      </p:pic>
      <p:pic>
        <p:nvPicPr>
          <p:cNvPr id="3" name="Picture 2" descr="uwlogo_web_med_ctr_wh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41" y="4169218"/>
            <a:ext cx="2670048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BE6076-36A8-471E-A2A9-2434A71A66B6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arcadia@ucmail.uc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.state.gov/content/travel/en/passports/apply-renew-passport/how-to-apply.html" TargetMode="External"/><Relationship Id="rId2" Type="http://schemas.openxmlformats.org/officeDocument/2006/relationships/hyperlink" Target="https://hotel.kenes.com/en/congress/WSC1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Coordinator Webinar and Round Table Discussion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28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2018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276600" cy="7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1543051"/>
            <a:ext cx="7967663" cy="742949"/>
          </a:xfrm>
        </p:spPr>
        <p:txBody>
          <a:bodyPr>
            <a:normAutofit/>
          </a:bodyPr>
          <a:lstStyle/>
          <a:p>
            <a:r>
              <a:rPr lang="en-US" sz="1500" dirty="0"/>
              <a:t>ARCADIA Enrollment Update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521744"/>
            <a:ext cx="7712869" cy="2553647"/>
          </a:xfrm>
        </p:spPr>
        <p:txBody>
          <a:bodyPr/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/>
              <a:t>Consented/Enrolled-16 subjects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/>
              <a:t>Randomized- 2 subjects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/>
              <a:t>Screen failure logs submitted- 65 (due on the 10</a:t>
            </a:r>
            <a:r>
              <a:rPr lang="en-US" baseline="30000" dirty="0" smtClean="0"/>
              <a:t>th</a:t>
            </a:r>
            <a:r>
              <a:rPr lang="en-US" dirty="0" smtClean="0"/>
              <a:t> of the month)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/>
              <a:t>For Eligibility questions email the PIs at </a:t>
            </a:r>
            <a:r>
              <a:rPr lang="en-US" dirty="0" smtClean="0">
                <a:hlinkClick r:id="rId2"/>
              </a:rPr>
              <a:t>arcadia@ucmail.uc.edu</a:t>
            </a:r>
            <a:r>
              <a:rPr lang="en-US" dirty="0" smtClean="0"/>
              <a:t> or call the ARCADIA hotline </a:t>
            </a:r>
            <a:r>
              <a:rPr lang="en-US" dirty="0" smtClean="0">
                <a:solidFill>
                  <a:srgbClr val="FF0000"/>
                </a:solidFill>
              </a:rPr>
              <a:t>1-833-427-2234.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857250"/>
            <a:ext cx="1857376" cy="1664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" y="5279633"/>
            <a:ext cx="2208848" cy="6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1343026"/>
            <a:ext cx="7967663" cy="942975"/>
          </a:xfrm>
        </p:spPr>
        <p:txBody>
          <a:bodyPr>
            <a:normAutofit/>
          </a:bodyPr>
          <a:lstStyle/>
          <a:p>
            <a:endParaRPr lang="en-US" sz="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428875"/>
            <a:ext cx="7712869" cy="2667947"/>
          </a:xfrm>
        </p:spPr>
        <p:txBody>
          <a:bodyPr>
            <a:normAutofit fontScale="77500" lnSpcReduction="20000"/>
          </a:bodyPr>
          <a:lstStyle/>
          <a:p>
            <a:r>
              <a:rPr lang="en-US" sz="1950" u="sng" dirty="0">
                <a:solidFill>
                  <a:schemeClr val="bg1">
                    <a:lumMod val="50000"/>
                  </a:schemeClr>
                </a:solidFill>
              </a:rPr>
              <a:t>Core Eligibility Criteria</a:t>
            </a:r>
          </a:p>
          <a:p>
            <a:pPr marL="385763" indent="-385763">
              <a:buAutoNum type="alphaLcParenR"/>
            </a:pP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Central lab – NT-</a:t>
            </a:r>
            <a:r>
              <a:rPr lang="en-US" sz="1950" dirty="0" err="1">
                <a:solidFill>
                  <a:schemeClr val="bg1">
                    <a:lumMod val="50000"/>
                  </a:schemeClr>
                </a:solidFill>
              </a:rPr>
              <a:t>proBNP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/Biobank- notify when sending, include copy of CRF 503</a:t>
            </a:r>
          </a:p>
          <a:p>
            <a:pPr marL="385763" indent="-385763">
              <a:buAutoNum type="alphaLcParenR"/>
            </a:pP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ECG-De-identify prior to uploading!</a:t>
            </a:r>
          </a:p>
          <a:p>
            <a:pPr marL="385763" indent="-385763">
              <a:buAutoNum type="alphaLcParenR"/>
            </a:pP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Echo- Site enters </a:t>
            </a:r>
            <a:r>
              <a:rPr lang="en-US" sz="1950" b="1" dirty="0">
                <a:solidFill>
                  <a:schemeClr val="bg1">
                    <a:lumMod val="50000"/>
                  </a:schemeClr>
                </a:solidFill>
              </a:rPr>
              <a:t>atrial diameter 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results- </a:t>
            </a:r>
            <a:r>
              <a:rPr lang="en-US" sz="1950" dirty="0" err="1">
                <a:solidFill>
                  <a:schemeClr val="bg1">
                    <a:lumMod val="50000"/>
                  </a:schemeClr>
                </a:solidFill>
              </a:rPr>
              <a:t>WebDCU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™ will calculate the atrial index- Save on DVD, de-identify and </a:t>
            </a:r>
            <a:r>
              <a:rPr lang="en-US" sz="1950" b="1" dirty="0">
                <a:solidFill>
                  <a:schemeClr val="bg1">
                    <a:lumMod val="50000"/>
                  </a:schemeClr>
                </a:solidFill>
              </a:rPr>
              <a:t>batch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 shipments.</a:t>
            </a:r>
          </a:p>
          <a:p>
            <a:endParaRPr lang="en-US" sz="195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950" u="sng" dirty="0">
                <a:solidFill>
                  <a:schemeClr val="bg1">
                    <a:lumMod val="50000"/>
                  </a:schemeClr>
                </a:solidFill>
              </a:rPr>
              <a:t>Eligibility/Randomization  </a:t>
            </a:r>
          </a:p>
          <a:p>
            <a:pPr marL="385763" indent="-385763">
              <a:buAutoNum type="alphaLcParenR"/>
            </a:pP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Email notification of subject eligibility</a:t>
            </a:r>
          </a:p>
          <a:p>
            <a:pPr marL="385763" indent="-385763">
              <a:buAutoNum type="alphaLcParenR"/>
            </a:pP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Sites can check subject eligibility status in </a:t>
            </a:r>
            <a:r>
              <a:rPr lang="en-US" sz="1950" dirty="0" err="1">
                <a:solidFill>
                  <a:schemeClr val="bg1">
                    <a:lumMod val="50000"/>
                  </a:schemeClr>
                </a:solidFill>
              </a:rPr>
              <a:t>WebDCU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 under to </a:t>
            </a:r>
            <a:r>
              <a:rPr lang="en-US" sz="1950" b="1" dirty="0">
                <a:solidFill>
                  <a:schemeClr val="bg1">
                    <a:lumMod val="50000"/>
                  </a:schemeClr>
                </a:solidFill>
              </a:rPr>
              <a:t>Project status/Subject status</a:t>
            </a:r>
          </a:p>
          <a:p>
            <a:pPr marL="385763" indent="-385763">
              <a:buAutoNum type="alphaLcParenR"/>
            </a:pP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Result of BNP will be visible </a:t>
            </a:r>
            <a:r>
              <a:rPr lang="en-US" sz="1950" u="sng" dirty="0">
                <a:solidFill>
                  <a:schemeClr val="bg1">
                    <a:lumMod val="50000"/>
                  </a:schemeClr>
                </a:solidFill>
              </a:rPr>
              <a:t>after</a:t>
            </a:r>
            <a:r>
              <a:rPr lang="en-US" sz="1950" dirty="0">
                <a:solidFill>
                  <a:schemeClr val="bg1">
                    <a:lumMod val="50000"/>
                  </a:schemeClr>
                </a:solidFill>
              </a:rPr>
              <a:t> randomization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857250"/>
            <a:ext cx="1857376" cy="1664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" y="5279633"/>
            <a:ext cx="2208848" cy="6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1343026"/>
            <a:ext cx="7967663" cy="942975"/>
          </a:xfrm>
        </p:spPr>
        <p:txBody>
          <a:bodyPr>
            <a:normAutofit/>
          </a:bodyPr>
          <a:lstStyle/>
          <a:p>
            <a:r>
              <a:rPr lang="en-US" sz="1500" dirty="0"/>
              <a:t>Pharmacy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286001"/>
            <a:ext cx="7712869" cy="2936081"/>
          </a:xfrm>
        </p:spPr>
        <p:txBody>
          <a:bodyPr>
            <a:normAutofit fontScale="85000" lnSpcReduction="10000"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pharmacy license and a pharmacist license are needed to ship the study drug to your site. Be sure to have an address listed 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ebDCU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™ for this as well as Lab kits.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Consider listing more than one pharmacist on your DOA so there are multiple people who can accept study drug shipments.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Please invite your pharmacist to join your readiness call.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Pharmacy video is posted on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WebDCU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™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campus training site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 your site is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not planning on having study drug shipped to an actual pharmacy, notify us now 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 will send you a checklist that will walk you through what we need 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 to ensure the alternate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shipping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location is allowable.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8" y="621507"/>
            <a:ext cx="1857376" cy="1664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" y="5279633"/>
            <a:ext cx="2208848" cy="6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3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  <a:br>
              <a:rPr lang="en-US" dirty="0"/>
            </a:br>
            <a:r>
              <a:rPr lang="en-US" dirty="0" smtClean="0"/>
              <a:t>Sleep Smart / MOST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u="sng" dirty="0" smtClean="0"/>
              <a:t>Most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Project Manager: </a:t>
            </a:r>
            <a:r>
              <a:rPr lang="en-US" dirty="0"/>
              <a:t>Teresa </a:t>
            </a:r>
            <a:r>
              <a:rPr lang="en-US" dirty="0" smtClean="0"/>
              <a:t>Murrell-Bohn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                             Iris Deeds 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Sleep Smart: </a:t>
            </a:r>
          </a:p>
          <a:p>
            <a:pPr marL="0" indent="0">
              <a:buNone/>
            </a:pPr>
            <a:r>
              <a:rPr lang="en-US" dirty="0" smtClean="0"/>
              <a:t>Manager: 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Updates</a:t>
            </a:r>
            <a:br>
              <a:rPr lang="en-US" dirty="0" smtClean="0"/>
            </a:br>
            <a:r>
              <a:rPr lang="en-US" dirty="0" smtClean="0"/>
              <a:t>Recognized NIH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remain open to enrollments: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SHINE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Project Manager: </a:t>
            </a:r>
            <a:r>
              <a:rPr lang="en-US" dirty="0">
                <a:solidFill>
                  <a:schemeClr val="tx1"/>
                </a:solidFill>
              </a:rPr>
              <a:t>Heather </a:t>
            </a:r>
            <a:r>
              <a:rPr lang="en-US" dirty="0" err="1">
                <a:solidFill>
                  <a:schemeClr val="tx1"/>
                </a:solidFill>
              </a:rPr>
              <a:t>Haughey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NCC/NINDS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(Forum </a:t>
            </a:r>
            <a:r>
              <a:rPr lang="en-US" sz="2000" dirty="0">
                <a:solidFill>
                  <a:schemeClr val="tx1"/>
                </a:solidFill>
              </a:rPr>
              <a:t>for </a:t>
            </a:r>
            <a:r>
              <a:rPr lang="en-US" sz="2000" dirty="0" smtClean="0">
                <a:solidFill>
                  <a:schemeClr val="tx1"/>
                </a:solidFill>
              </a:rPr>
              <a:t>CC </a:t>
            </a:r>
            <a:r>
              <a:rPr lang="en-US" sz="2000" dirty="0">
                <a:solidFill>
                  <a:schemeClr val="tx1"/>
                </a:solidFill>
              </a:rPr>
              <a:t>to communicate to </a:t>
            </a:r>
            <a:r>
              <a:rPr lang="en-US" sz="2000" dirty="0" smtClean="0">
                <a:solidFill>
                  <a:schemeClr val="tx1"/>
                </a:solidFill>
              </a:rPr>
              <a:t>coordinators </a:t>
            </a:r>
            <a:r>
              <a:rPr lang="en-US" sz="2000" dirty="0">
                <a:solidFill>
                  <a:schemeClr val="tx1"/>
                </a:solidFill>
              </a:rPr>
              <a:t>information on </a:t>
            </a:r>
            <a:r>
              <a:rPr lang="en-US" sz="2000" dirty="0" smtClean="0">
                <a:solidFill>
                  <a:schemeClr val="tx1"/>
                </a:solidFill>
              </a:rPr>
              <a:t>reminders, common questions/issues, changes</a:t>
            </a:r>
            <a:r>
              <a:rPr lang="en-US" sz="2000" dirty="0">
                <a:solidFill>
                  <a:schemeClr val="tx1"/>
                </a:solidFill>
              </a:rPr>
              <a:t>, suggestions, best </a:t>
            </a:r>
            <a:r>
              <a:rPr lang="en-US" sz="2000" dirty="0" smtClean="0">
                <a:solidFill>
                  <a:schemeClr val="tx1"/>
                </a:solidFill>
              </a:rPr>
              <a:t>practices, upcoming meetings, and for coordinators to ask questions):</a:t>
            </a:r>
          </a:p>
          <a:p>
            <a:pPr marL="0" indent="0"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NCC Staff Members: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Joe Broderick, PI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Jamey Frasure, Co-Director	Judith Spilker, Co-Director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Sue Roll, CIRB Liaison		Keeley Hendrix, CIRB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Diane Sparks, </a:t>
            </a:r>
            <a:r>
              <a:rPr lang="en-US" sz="2000" dirty="0">
                <a:solidFill>
                  <a:schemeClr val="tx1"/>
                </a:solidFill>
              </a:rPr>
              <a:t>Contracts	</a:t>
            </a:r>
            <a:r>
              <a:rPr lang="en-US" sz="2000" dirty="0" smtClean="0">
                <a:solidFill>
                  <a:schemeClr val="tx1"/>
                </a:solidFill>
              </a:rPr>
              <a:t>Jeanne </a:t>
            </a:r>
            <a:r>
              <a:rPr lang="en-US" sz="2000" dirty="0">
                <a:solidFill>
                  <a:schemeClr val="tx1"/>
                </a:solidFill>
              </a:rPr>
              <a:t>Sester, Training Coordinator</a:t>
            </a:r>
            <a:endParaRPr lang="en-US" sz="2000" strike="sngStrik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Mary Ann Harty, Finances	</a:t>
            </a:r>
            <a:r>
              <a:rPr lang="en-US" sz="2000" dirty="0">
                <a:solidFill>
                  <a:schemeClr val="tx1"/>
                </a:solidFill>
              </a:rPr>
              <a:t>Rose Beckmann, </a:t>
            </a:r>
            <a:r>
              <a:rPr lang="en-US" sz="2000" dirty="0" smtClean="0">
                <a:solidFill>
                  <a:schemeClr val="tx1"/>
                </a:solidFill>
              </a:rPr>
              <a:t>Administration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Joanna Vivalda, </a:t>
            </a:r>
            <a:r>
              <a:rPr lang="en-US" sz="2000" smtClean="0">
                <a:solidFill>
                  <a:schemeClr val="tx1"/>
                </a:solidFill>
              </a:rPr>
              <a:t>NINDS            Scott Janis, NINDS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Center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(Forum for MUSC to communicate to coordinators information on reminders, common mistakes, changes, suggestions, best practices and for coordinators to ask questions):</a:t>
            </a:r>
          </a:p>
          <a:p>
            <a:pPr marL="0" indent="0">
              <a:buNone/>
            </a:pPr>
            <a:endParaRPr lang="en-US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WebDCU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/MUSC Team: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Yuko Palesch, PI			Wenle Zhao, PI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Catherine Dillon, Operations Mgr.	Jessica Griffin, Project Mgr.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CIRB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CIRB Team Members: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Sue Roll, CIRB Liaison</a:t>
            </a:r>
          </a:p>
          <a:p>
            <a:r>
              <a:rPr lang="en-US" dirty="0">
                <a:solidFill>
                  <a:schemeClr val="tx1"/>
                </a:solidFill>
              </a:rPr>
              <a:t>Keeley </a:t>
            </a:r>
            <a:r>
              <a:rPr lang="en-US" dirty="0" smtClean="0">
                <a:solidFill>
                  <a:schemeClr val="tx1"/>
                </a:solidFill>
              </a:rPr>
              <a:t>Hendrix </a:t>
            </a:r>
            <a:r>
              <a:rPr lang="en-US" dirty="0">
                <a:solidFill>
                  <a:schemeClr val="tx1"/>
                </a:solidFill>
              </a:rPr>
              <a:t>CIRB Coordinator</a:t>
            </a:r>
          </a:p>
          <a:p>
            <a:r>
              <a:rPr lang="en-US" dirty="0">
                <a:solidFill>
                  <a:schemeClr val="tx1"/>
                </a:solidFill>
              </a:rPr>
              <a:t>Jo Ann </a:t>
            </a:r>
            <a:r>
              <a:rPr lang="en-US" dirty="0" err="1">
                <a:solidFill>
                  <a:schemeClr val="tx1"/>
                </a:solidFill>
              </a:rPr>
              <a:t>Behrle</a:t>
            </a:r>
            <a:r>
              <a:rPr lang="en-US" dirty="0">
                <a:solidFill>
                  <a:schemeClr val="tx1"/>
                </a:solidFill>
              </a:rPr>
              <a:t> CIRB HPA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Today’s Roundtable Discussion:</a:t>
            </a:r>
          </a:p>
          <a:p>
            <a:endParaRPr lang="en-US" b="1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“QAR Reporting”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Making it Better and Easier</a:t>
            </a: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u="sng" dirty="0" smtClean="0">
                <a:solidFill>
                  <a:schemeClr val="tx1"/>
                </a:solidFill>
              </a:rPr>
              <a:t>Today’s Host: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/>
              <a:t>Stephanie M. </a:t>
            </a:r>
            <a:r>
              <a:rPr lang="en-US" dirty="0" err="1"/>
              <a:t>Wilbrand</a:t>
            </a:r>
            <a:r>
              <a:rPr lang="en-US" dirty="0"/>
              <a:t>, PhD</a:t>
            </a:r>
          </a:p>
          <a:p>
            <a:pPr marL="0" indent="0" algn="ctr">
              <a:buNone/>
            </a:pPr>
            <a:r>
              <a:rPr lang="en-US" dirty="0"/>
              <a:t>Clinical Research Manager</a:t>
            </a:r>
          </a:p>
          <a:p>
            <a:pPr marL="0" indent="0" algn="ctr">
              <a:buNone/>
            </a:pPr>
            <a:r>
              <a:rPr lang="en-US" dirty="0"/>
              <a:t>Department of Neurological Surgery</a:t>
            </a:r>
          </a:p>
          <a:p>
            <a:pPr marL="0" indent="0" algn="ctr">
              <a:buNone/>
            </a:pPr>
            <a:r>
              <a:rPr lang="en-US" dirty="0"/>
              <a:t>University of Wisconsin – Madison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1524"/>
            <a:ext cx="1742072" cy="43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6248400"/>
            <a:ext cx="47457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Stephanie M. Wilbrand, PhD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32" y="6350645"/>
            <a:ext cx="1797368" cy="4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Coordinator Call</a:t>
            </a:r>
            <a:br>
              <a:rPr lang="en-US" sz="4400" dirty="0" smtClean="0"/>
            </a:br>
            <a:r>
              <a:rPr lang="en-US" sz="4400" dirty="0" smtClean="0"/>
              <a:t>Announcements and Reminders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Next Coordinator Webinar :</a:t>
            </a:r>
          </a:p>
          <a:p>
            <a:pPr marL="0" indent="0">
              <a:buNone/>
            </a:pPr>
            <a:endParaRPr lang="en-US" sz="18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Next Coordinator Call April 25, 2018.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Devin Qualls, Kinga Aitken and Henna Olalde. 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Today’s Roundtable Host is STEPHANIE WILBRAND, University of Wisconsin.</a:t>
            </a:r>
          </a:p>
          <a:p>
            <a:pPr marL="396875" indent="0">
              <a:buNone/>
            </a:pP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To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join Coordinator Webinars: https://nihstrokenet.adobeconnect.com/coordinator/ Please enter as a guest, then add your first and last name or email address. For Audio: Dial-In Number: (877) 621-0220 Passcode 434578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marL="396875" indent="0">
              <a:buNone/>
            </a:pP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    </a:t>
            </a:r>
          </a:p>
          <a:p>
            <a:pPr marL="0" indent="0">
              <a:buNone/>
            </a:pPr>
            <a:r>
              <a:rPr lang="en-US" sz="1800" b="1" u="sng" dirty="0" smtClean="0">
                <a:solidFill>
                  <a:schemeClr val="tx1"/>
                </a:solidFill>
                <a:ea typeface="Calibri"/>
                <a:cs typeface="Times New Roman"/>
              </a:rPr>
              <a:t>Upcoming StrokeNet Meetings:                  </a:t>
            </a:r>
          </a:p>
          <a:p>
            <a:pPr marL="636588" indent="-285750"/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Plan Ahead:  Montreal World Stroke Conference,  October 16</a:t>
            </a:r>
            <a:r>
              <a:rPr lang="en-US" sz="1800" baseline="30000" dirty="0" smtClean="0">
                <a:solidFill>
                  <a:schemeClr val="tx1"/>
                </a:solidFill>
                <a:ea typeface="Calibri"/>
                <a:cs typeface="Times New Roman"/>
              </a:rPr>
              <a:t>th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, 2018.</a:t>
            </a:r>
          </a:p>
          <a:p>
            <a:pPr marL="636588" indent="-285750"/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NCC will reimburse for one night stay at $250.</a:t>
            </a:r>
          </a:p>
        </p:txBody>
      </p:sp>
    </p:spTree>
    <p:extLst>
      <p:ext uri="{BB962C8B-B14F-4D97-AF65-F5344CB8AC3E}">
        <p14:creationId xmlns:p14="http://schemas.microsoft.com/office/powerpoint/2010/main" val="40704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"/>
            <a:ext cx="9144000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 Quarterly Activity Reports – best practices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 what everybody in your RCC does</a:t>
            </a:r>
          </a:p>
          <a:p>
            <a:pPr marL="900113" lvl="2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PI(s)</a:t>
            </a:r>
          </a:p>
          <a:p>
            <a:pPr marL="900113" lvl="2" indent="-214313">
              <a:buFontTx/>
              <a:buChar char="-"/>
            </a:pPr>
            <a:r>
              <a:rPr lang="en-US" sz="19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Co-PIs</a:t>
            </a:r>
            <a:endParaRPr lang="en-US" sz="19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Collaborators</a:t>
            </a:r>
          </a:p>
          <a:p>
            <a:pPr marL="900113" lvl="2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Satellites</a:t>
            </a:r>
          </a:p>
          <a:p>
            <a:pPr marL="900113" lvl="2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coordinators</a:t>
            </a:r>
          </a:p>
          <a:p>
            <a:pPr marL="900113" lvl="2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Fellow/Trainees</a:t>
            </a:r>
          </a:p>
          <a:p>
            <a:pPr marL="900113" lvl="2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Researchers, etc.</a:t>
            </a:r>
          </a:p>
          <a:p>
            <a:pPr marL="214313" indent="-214313">
              <a:buFontTx/>
              <a:buChar char="-"/>
            </a:pPr>
            <a:endParaRPr lang="en-US" sz="19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a good relationship with faculty administrative support </a:t>
            </a:r>
          </a:p>
          <a:p>
            <a:pPr marL="900113" lvl="2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talk to them daily/weekly</a:t>
            </a:r>
          </a:p>
          <a:p>
            <a:pPr marL="900113" lvl="2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them forward you faculties completed activities</a:t>
            </a:r>
          </a:p>
          <a:p>
            <a:pPr marL="214313" indent="-214313">
              <a:buFontTx/>
              <a:buChar char="-"/>
            </a:pPr>
            <a:endParaRPr lang="en-US" sz="19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a checklist of all activities that your RCC needs to complete</a:t>
            </a:r>
          </a:p>
          <a:p>
            <a:pPr marL="214313" indent="-214313">
              <a:buFontTx/>
              <a:buChar char="-"/>
            </a:pPr>
            <a:endParaRPr lang="en-US" sz="19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>
              <a:buFontTx/>
              <a:buChar char="-"/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Weekly meeting PI and Research Program </a:t>
            </a:r>
            <a:r>
              <a:rPr lang="en-US" sz="19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Manager</a:t>
            </a: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8" y="9936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" y="6477000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33" y="6337085"/>
            <a:ext cx="1797368" cy="488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6352" y="3076469"/>
            <a:ext cx="3128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a list of activities throughout the quarter – both Jen and I keep logs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026" y="37526"/>
            <a:ext cx="6122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Quarterly Activity Reports – best practices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5257800" cy="55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280"/>
            <a:ext cx="9144000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-19280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" y="6491620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32" y="6333417"/>
            <a:ext cx="1797368" cy="488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462" y="821705"/>
            <a:ext cx="821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add all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StrokeNet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activities to my calendar – mark different colors</a:t>
            </a:r>
            <a:endParaRPr lang="en-US" sz="13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488" y="0"/>
            <a:ext cx="6122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Quarterly Activity Reports – best practices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62" y="1419837"/>
            <a:ext cx="4285654" cy="3791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2767352"/>
            <a:ext cx="4677322" cy="36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5805"/>
            <a:ext cx="9144000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Quarterly Activity Reports – best practices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32870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6528196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92" y="6369993"/>
            <a:ext cx="1797368" cy="488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3000" y="988027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Once one is completed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it to QAR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88027"/>
            <a:ext cx="4093638" cy="5359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26" y="1905000"/>
            <a:ext cx="4648513" cy="38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7" y="18777"/>
            <a:ext cx="9144000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8777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8196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56" y="6353242"/>
            <a:ext cx="1797368" cy="488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4406" y="58835"/>
            <a:ext cx="6122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Quarterly Activity Reports – best practices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98" y="1297703"/>
            <a:ext cx="8097398" cy="4143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Quarterly reminders in calendar</a:t>
            </a:r>
          </a:p>
          <a:p>
            <a:pPr algn="ctr">
              <a:lnSpc>
                <a:spcPct val="150000"/>
              </a:lnSpc>
            </a:pPr>
            <a:endParaRPr lang="en-US" sz="19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 reminder in you calendar a month before to collect information</a:t>
            </a:r>
          </a:p>
          <a:p>
            <a:pPr algn="ctr">
              <a:lnSpc>
                <a:spcPct val="150000"/>
              </a:lnSpc>
            </a:pPr>
            <a:endParaRPr lang="en-US" sz="19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 asking for information that is missing </a:t>
            </a:r>
          </a:p>
          <a:p>
            <a:pPr algn="ctr">
              <a:lnSpc>
                <a:spcPct val="150000"/>
              </a:lnSpc>
            </a:pPr>
            <a:endParaRPr lang="en-US" sz="19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 another reminder when the quarter has ended</a:t>
            </a:r>
          </a:p>
          <a:p>
            <a:pPr algn="ctr">
              <a:lnSpc>
                <a:spcPct val="150000"/>
              </a:lnSpc>
            </a:pPr>
            <a:endParaRPr lang="en-US" sz="19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 another reminder 1-2 weeks before deadline</a:t>
            </a:r>
          </a:p>
        </p:txBody>
      </p:sp>
    </p:spTree>
    <p:extLst>
      <p:ext uri="{BB962C8B-B14F-4D97-AF65-F5344CB8AC3E}">
        <p14:creationId xmlns:p14="http://schemas.microsoft.com/office/powerpoint/2010/main" val="9062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01" y="16002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717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32" y="6369993"/>
            <a:ext cx="1797368" cy="488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1336" y="16002"/>
            <a:ext cx="7402558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Quarterly Activity Reports – best practices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236" y="1340230"/>
            <a:ext cx="89897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Compare your checklist with metrics send by the RCC</a:t>
            </a:r>
          </a:p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 everything including cancelled calls/webinars – mark them as cancelled</a:t>
            </a:r>
          </a:p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 chronological order </a:t>
            </a:r>
          </a:p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items in groups</a:t>
            </a:r>
          </a:p>
          <a:p>
            <a:pPr algn="ctr">
              <a:lnSpc>
                <a:spcPct val="150000"/>
              </a:lnSpc>
            </a:pPr>
            <a:endParaRPr lang="en-US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submitting email the QAR to NCC and post on intranet immediately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6860" y="0"/>
            <a:ext cx="9144000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       Quarterly Activity Reports – best practices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89" y="0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148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26" y="6369993"/>
            <a:ext cx="1797368" cy="488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52612"/>
            <a:ext cx="6516733" cy="57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8928755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81000"/>
            <a:ext cx="45196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271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Help Wanted: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Presenters for upcoming meetings/Coordinators Calls.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Next call any RCC manager wants to share insights. 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No Montreal Managers Breakout Session.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Upcoming Polling questions for next months call.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Per </a:t>
            </a:r>
            <a:r>
              <a:rPr lang="en-US" sz="1600" dirty="0">
                <a:solidFill>
                  <a:schemeClr val="tx1"/>
                </a:solidFill>
              </a:rPr>
              <a:t>Joanna Vivalda, RCCs will need to submit a Final-RPPR no later than 120 calendar days from the period of performance end date (7/31/2018).  Earlier in the window is preferred for centers that will receive an award as an RCC for the 2</a:t>
            </a:r>
            <a:r>
              <a:rPr lang="en-US" sz="1600" baseline="30000" dirty="0">
                <a:solidFill>
                  <a:schemeClr val="tx1"/>
                </a:solidFill>
              </a:rPr>
              <a:t>nd</a:t>
            </a:r>
            <a:r>
              <a:rPr lang="en-US" sz="1600" dirty="0">
                <a:solidFill>
                  <a:schemeClr val="tx1"/>
                </a:solidFill>
              </a:rPr>
              <a:t> cycle of NIH </a:t>
            </a:r>
            <a:r>
              <a:rPr lang="en-US" sz="1600" dirty="0" smtClean="0">
                <a:solidFill>
                  <a:schemeClr val="tx1"/>
                </a:solidFill>
              </a:rPr>
              <a:t>StrokeNet. </a:t>
            </a:r>
          </a:p>
          <a:p>
            <a:r>
              <a:rPr lang="en-US" sz="1600" smtClean="0">
                <a:solidFill>
                  <a:schemeClr val="tx1"/>
                </a:solidFill>
              </a:rPr>
              <a:t>QAR Due 4/1/18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55724"/>
            <a:ext cx="6858000" cy="6155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000" b="1" dirty="0"/>
              <a:t>Network Meeting at WSOC, Montreal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325" dirty="0"/>
              <a:t>16-October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53" y="1971276"/>
            <a:ext cx="8283075" cy="4029474"/>
          </a:xfrm>
        </p:spPr>
        <p:txBody>
          <a:bodyPr>
            <a:no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StrokeNet will reimburse two people from each RCC ONE night room and tax, up to $250.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Meeting venue is the </a:t>
            </a:r>
            <a:r>
              <a:rPr lang="en-US" sz="1425" dirty="0" err="1">
                <a:latin typeface="Arial" panose="020B0604020202020204" pitchFamily="34" charset="0"/>
                <a:cs typeface="Arial" panose="020B0604020202020204" pitchFamily="34" charset="0"/>
              </a:rPr>
              <a:t>Palais</a:t>
            </a: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425" dirty="0" err="1">
                <a:latin typeface="Arial" panose="020B0604020202020204" pitchFamily="34" charset="0"/>
                <a:cs typeface="Arial" panose="020B0604020202020204" pitchFamily="34" charset="0"/>
              </a:rPr>
              <a:t>Congrès</a:t>
            </a: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, downtown Montreal, not a hotel; book your hotel via the </a:t>
            </a:r>
            <a:r>
              <a:rPr lang="en-US" sz="1425" dirty="0" err="1">
                <a:latin typeface="Arial" panose="020B0604020202020204" pitchFamily="34" charset="0"/>
                <a:cs typeface="Arial" panose="020B0604020202020204" pitchFamily="34" charset="0"/>
              </a:rPr>
              <a:t>Congrès</a:t>
            </a: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 link to receive </a:t>
            </a:r>
            <a:r>
              <a:rPr lang="en-US" sz="1425" dirty="0" err="1">
                <a:latin typeface="Arial" panose="020B0604020202020204" pitchFamily="34" charset="0"/>
                <a:cs typeface="Arial" panose="020B0604020202020204" pitchFamily="34" charset="0"/>
              </a:rPr>
              <a:t>Congrès</a:t>
            </a: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 rates: </a:t>
            </a:r>
            <a:r>
              <a:rPr lang="en-US" sz="1425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https://hotel.kenes.com/en/congress/WSC18</a:t>
            </a:r>
            <a:r>
              <a:rPr lang="en-US" sz="1425" u="sng" dirty="0">
                <a:latin typeface="Arial" panose="020B0604020202020204" pitchFamily="34" charset="0"/>
                <a:cs typeface="Arial" panose="020B0604020202020204" pitchFamily="34" charset="0"/>
              </a:rPr>
              <a:t>; t</a:t>
            </a: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his link, and a link to the WSOC can also be found in the BWU.</a:t>
            </a:r>
            <a:endParaRPr lang="en-US" sz="1425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Meeting will </a:t>
            </a:r>
            <a:r>
              <a:rPr lang="en-US" sz="1425" i="1" dirty="0">
                <a:latin typeface="Arial" panose="020B0604020202020204" pitchFamily="34" charset="0"/>
                <a:cs typeface="Arial" panose="020B0604020202020204" pitchFamily="34" charset="0"/>
              </a:rPr>
              <a:t>tentatively</a:t>
            </a: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 run 9:00 am to 2:00 pm.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There will be no </a:t>
            </a:r>
            <a:r>
              <a:rPr lang="en-US" sz="1425" i="1" dirty="0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 breakout sessions, however, the Coordinator/Managers can meet informally after the meeting if desired , as we have the room until 4:00 pm.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RSVP information will be sent out soon. 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</a:rPr>
              <a:t>Passports can take six weeks to process. Please apply as early as possible.  StrokeNet cannot reimburse for costs associated with passports. </a:t>
            </a:r>
            <a:r>
              <a:rPr lang="en-US" sz="142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https://travel.state.gov/content/travel/en/passports/apply-renew-passport/how-to-apply.html</a:t>
            </a:r>
            <a:endParaRPr lang="en-US" sz="14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" y="5394568"/>
            <a:ext cx="2208848" cy="4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Updates</a:t>
            </a:r>
            <a:br>
              <a:rPr lang="en-US" dirty="0" smtClean="0"/>
            </a:br>
            <a:r>
              <a:rPr lang="en-US" dirty="0" smtClean="0"/>
              <a:t>TELE-REHAB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Closed to Enrollment: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Project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Managers:  Lucy Dodakian,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OTR/L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  Judith Spilker, RN, BSN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Study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	  Steve Cramer, MD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Manager:                   </a:t>
            </a:r>
            <a:r>
              <a:rPr lang="en-US" dirty="0" err="1">
                <a:solidFill>
                  <a:schemeClr val="tx1"/>
                </a:solidFill>
              </a:rPr>
              <a:t>Kavita</a:t>
            </a:r>
            <a:r>
              <a:rPr lang="en-US" dirty="0">
                <a:solidFill>
                  <a:schemeClr val="tx1"/>
                </a:solidFill>
              </a:rPr>
              <a:t> Patel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Updates</a:t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-DEF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Closed to Enrollment: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Project Manager</a:t>
            </a:r>
            <a:r>
              <a:rPr lang="en-US" dirty="0" smtClean="0">
                <a:solidFill>
                  <a:schemeClr val="tx1"/>
                </a:solidFill>
              </a:rPr>
              <a:t>:  Jessica Griffin</a:t>
            </a:r>
            <a:endParaRPr lang="en-US" strike="sngStrik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</a:t>
            </a:r>
            <a:r>
              <a:rPr lang="en-US" dirty="0" smtClean="0">
                <a:solidFill>
                  <a:schemeClr val="tx1"/>
                </a:solidFill>
              </a:rPr>
              <a:t>:  Magdy Selim, MD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DEFUSE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Closed to Enrollment: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Project Manager</a:t>
            </a:r>
            <a:r>
              <a:rPr lang="en-US" dirty="0" smtClean="0">
                <a:solidFill>
                  <a:schemeClr val="tx1"/>
                </a:solidFill>
              </a:rPr>
              <a:t>:  Stephanie Kemp, BS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Janice </a:t>
            </a:r>
            <a:r>
              <a:rPr lang="en-US" dirty="0" err="1" smtClean="0">
                <a:solidFill>
                  <a:schemeClr val="tx1"/>
                </a:solidFill>
              </a:rPr>
              <a:t>Carrozzella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MSN, CNP, RT(R), CCRA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</a:t>
            </a:r>
            <a:r>
              <a:rPr lang="en-US" dirty="0" smtClean="0">
                <a:solidFill>
                  <a:schemeClr val="tx1"/>
                </a:solidFill>
              </a:rPr>
              <a:t>:  Greg Albers, MD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Data Manager:  </a:t>
            </a:r>
            <a:r>
              <a:rPr lang="en-US" dirty="0">
                <a:solidFill>
                  <a:schemeClr val="tx1"/>
                </a:solidFill>
              </a:rPr>
              <a:t>Jessica Griffin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/>
          <a:lstStyle/>
          <a:p>
            <a:r>
              <a:rPr lang="en-US" dirty="0" smtClean="0"/>
              <a:t>Project Updates</a:t>
            </a:r>
            <a:br>
              <a:rPr lang="en-US" dirty="0" smtClean="0"/>
            </a:br>
            <a:r>
              <a:rPr lang="en-US" dirty="0"/>
              <a:t>CREST 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Study </a:t>
            </a:r>
            <a:r>
              <a:rPr lang="en-US" dirty="0">
                <a:solidFill>
                  <a:schemeClr val="tx1"/>
                </a:solidFill>
              </a:rPr>
              <a:t>Project Manager</a:t>
            </a:r>
            <a:r>
              <a:rPr lang="en-US" dirty="0" smtClean="0">
                <a:solidFill>
                  <a:schemeClr val="tx1"/>
                </a:solidFill>
              </a:rPr>
              <a:t>:  Mary Longbottom, CCRP</a:t>
            </a:r>
            <a:r>
              <a:rPr lang="en-US" dirty="0">
                <a:solidFill>
                  <a:schemeClr val="tx1"/>
                </a:solidFill>
              </a:rPr>
              <a:t>, CREST </a:t>
            </a:r>
            <a:r>
              <a:rPr lang="en-US" dirty="0" smtClean="0">
                <a:solidFill>
                  <a:schemeClr val="tx1"/>
                </a:solidFill>
              </a:rPr>
              <a:t>    Director </a:t>
            </a:r>
            <a:r>
              <a:rPr lang="en-US" dirty="0">
                <a:solidFill>
                  <a:schemeClr val="tx1"/>
                </a:solidFill>
              </a:rPr>
              <a:t>for Data Quality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</a:t>
            </a:r>
            <a:r>
              <a:rPr lang="en-US" dirty="0" smtClean="0">
                <a:solidFill>
                  <a:schemeClr val="tx1"/>
                </a:solidFill>
              </a:rPr>
              <a:t>:  Tom Brott, MD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Updates</a:t>
            </a:r>
            <a:br>
              <a:rPr lang="en-US" dirty="0" smtClean="0"/>
            </a:br>
            <a:r>
              <a:rPr lang="en-US" dirty="0" smtClean="0"/>
              <a:t>ARCADIA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Study Project Manager</a:t>
            </a:r>
            <a:r>
              <a:rPr lang="en-US" dirty="0" smtClean="0">
                <a:solidFill>
                  <a:schemeClr val="tx1"/>
                </a:solidFill>
              </a:rPr>
              <a:t>:  Irene Ewing, RN, BSN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Study Investigator</a:t>
            </a:r>
            <a:r>
              <a:rPr lang="en-US" dirty="0" smtClean="0">
                <a:solidFill>
                  <a:schemeClr val="tx1"/>
                </a:solidFill>
              </a:rPr>
              <a:t>:  Hooman Kamel, MD;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   Mitch Elkind, MD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Data Manager:   Faria Khattak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1543051"/>
            <a:ext cx="7967663" cy="742949"/>
          </a:xfrm>
        </p:spPr>
        <p:txBody>
          <a:bodyPr>
            <a:normAutofit/>
          </a:bodyPr>
          <a:lstStyle/>
          <a:p>
            <a:r>
              <a:rPr lang="en-US" sz="1500" dirty="0"/>
              <a:t>ARCADIA Site Readiness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78919"/>
            <a:ext cx="7712869" cy="2296472"/>
          </a:xfrm>
        </p:spPr>
        <p:txBody>
          <a:bodyPr/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/>
              <a:t>CIRB submissions-60 sites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/>
              <a:t>CIRB Approvals-46 sites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/>
              <a:t>Readiness Calls-22 sites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dirty="0" smtClean="0"/>
              <a:t>Released to enroll-17 sites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857250"/>
            <a:ext cx="1857376" cy="1664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" y="5279633"/>
            <a:ext cx="2208848" cy="6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38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1363</TotalTime>
  <Words>1064</Words>
  <Application>Microsoft Office PowerPoint</Application>
  <PresentationFormat>On-screen Show (4:3)</PresentationFormat>
  <Paragraphs>212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Coordinator Webinar and Round Table Discussion</vt:lpstr>
      <vt:lpstr>Coordinator Call Announcements and Reminders</vt:lpstr>
      <vt:lpstr> Network Meeting at WSOC, Montreal 16-October 2018</vt:lpstr>
      <vt:lpstr>Project Updates TELE-REHAB</vt:lpstr>
      <vt:lpstr>Project Updates i-DEF</vt:lpstr>
      <vt:lpstr>Project Updates  DEFUSE 3</vt:lpstr>
      <vt:lpstr>Project Updates CREST 2 </vt:lpstr>
      <vt:lpstr>Project Updates ARCADIA</vt:lpstr>
      <vt:lpstr>ARCADIA Site Readiness update</vt:lpstr>
      <vt:lpstr>ARCADIA Enrollment Update </vt:lpstr>
      <vt:lpstr>PowerPoint Presentation</vt:lpstr>
      <vt:lpstr>Pharmacy</vt:lpstr>
      <vt:lpstr>Project Updates Sleep Smart / MOST</vt:lpstr>
      <vt:lpstr>Project Updates Recognized NIH Trials</vt:lpstr>
      <vt:lpstr>NCC/NINDS Updates</vt:lpstr>
      <vt:lpstr>Data Management Center Updates</vt:lpstr>
      <vt:lpstr>CIRB Updates</vt:lpstr>
      <vt:lpstr>Roundtable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Information and Reminders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Coordinator Webinar Round Table Discussion</dc:title>
  <dc:creator>Goldfarb, Sherry</dc:creator>
  <cp:lastModifiedBy>Sester, Regina (sesterrj)</cp:lastModifiedBy>
  <cp:revision>113</cp:revision>
  <cp:lastPrinted>2018-03-20T16:28:17Z</cp:lastPrinted>
  <dcterms:created xsi:type="dcterms:W3CDTF">2016-10-11T15:38:23Z</dcterms:created>
  <dcterms:modified xsi:type="dcterms:W3CDTF">2018-03-28T14:56:18Z</dcterms:modified>
</cp:coreProperties>
</file>