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256" r:id="rId2"/>
    <p:sldId id="257" r:id="rId3"/>
    <p:sldId id="260" r:id="rId4"/>
    <p:sldId id="267" r:id="rId5"/>
    <p:sldId id="259" r:id="rId6"/>
    <p:sldId id="258" r:id="rId7"/>
    <p:sldId id="266" r:id="rId8"/>
    <p:sldId id="281" r:id="rId9"/>
    <p:sldId id="350" r:id="rId10"/>
    <p:sldId id="352" r:id="rId11"/>
    <p:sldId id="354" r:id="rId12"/>
    <p:sldId id="356" r:id="rId13"/>
    <p:sldId id="358" r:id="rId14"/>
    <p:sldId id="360" r:id="rId15"/>
    <p:sldId id="362" r:id="rId16"/>
    <p:sldId id="364" r:id="rId17"/>
    <p:sldId id="366" r:id="rId18"/>
    <p:sldId id="368" r:id="rId19"/>
    <p:sldId id="370" r:id="rId20"/>
    <p:sldId id="262" r:id="rId21"/>
    <p:sldId id="268" r:id="rId22"/>
    <p:sldId id="261" r:id="rId23"/>
    <p:sldId id="269" r:id="rId24"/>
    <p:sldId id="270" r:id="rId25"/>
    <p:sldId id="283" r:id="rId26"/>
    <p:sldId id="285" r:id="rId27"/>
    <p:sldId id="371" r:id="rId28"/>
    <p:sldId id="287" r:id="rId29"/>
    <p:sldId id="292" r:id="rId30"/>
    <p:sldId id="291" r:id="rId31"/>
    <p:sldId id="294" r:id="rId32"/>
    <p:sldId id="296" r:id="rId33"/>
    <p:sldId id="298" r:id="rId34"/>
    <p:sldId id="300" r:id="rId35"/>
    <p:sldId id="302" r:id="rId36"/>
    <p:sldId id="304" r:id="rId37"/>
    <p:sldId id="306" r:id="rId38"/>
    <p:sldId id="308" r:id="rId39"/>
    <p:sldId id="310" r:id="rId40"/>
    <p:sldId id="312" r:id="rId41"/>
    <p:sldId id="314" r:id="rId42"/>
    <p:sldId id="316" r:id="rId43"/>
    <p:sldId id="318" r:id="rId44"/>
    <p:sldId id="320" r:id="rId45"/>
    <p:sldId id="322" r:id="rId46"/>
    <p:sldId id="324" r:id="rId47"/>
    <p:sldId id="326" r:id="rId48"/>
    <p:sldId id="328" r:id="rId49"/>
    <p:sldId id="330" r:id="rId50"/>
    <p:sldId id="332" r:id="rId51"/>
    <p:sldId id="334" r:id="rId52"/>
    <p:sldId id="336" r:id="rId53"/>
    <p:sldId id="338" r:id="rId54"/>
    <p:sldId id="340" r:id="rId55"/>
    <p:sldId id="342" r:id="rId56"/>
    <p:sldId id="344" r:id="rId57"/>
    <p:sldId id="346" r:id="rId58"/>
    <p:sldId id="348" r:id="rId59"/>
    <p:sldId id="271" r:id="rId6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4"/>
    <p:restoredTop sz="87219" autoAdjust="0"/>
  </p:normalViewPr>
  <p:slideViewPr>
    <p:cSldViewPr>
      <p:cViewPr varScale="1">
        <p:scale>
          <a:sx n="60" d="100"/>
          <a:sy n="60" d="100"/>
        </p:scale>
        <p:origin x="4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F0C47-AB35-4DAB-95C6-A92279B3F31A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F0056-6AE8-4EEF-8FE3-7467EFE5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7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1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7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lumMod val="40000"/>
                <a:lumOff val="60000"/>
              </a:schemeClr>
            </a:gs>
            <a:gs pos="84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46BE6076-36A8-471E-A2A9-2434A71A66B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52799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dirty="0"/>
              <a:t>Coordinator Webinar and Round Table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May 23rd, </a:t>
            </a:r>
            <a:r>
              <a:rPr lang="en-US" dirty="0">
                <a:solidFill>
                  <a:schemeClr val="tx2"/>
                </a:solidFill>
              </a:rPr>
              <a:t>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276600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Study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1026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/>
              <a:t>Principal Investigators</a:t>
            </a:r>
          </a:p>
          <a:p>
            <a:pPr lvl="1">
              <a:defRPr/>
            </a:pPr>
            <a:r>
              <a:rPr lang="en-US" sz="2000" dirty="0"/>
              <a:t>(Lead) Opeolu Adeoye, MD, MS, University of Cincinnati</a:t>
            </a:r>
          </a:p>
          <a:p>
            <a:pPr lvl="1">
              <a:defRPr/>
            </a:pPr>
            <a:r>
              <a:rPr lang="en-US" sz="2000" dirty="0"/>
              <a:t>Andrew Barreto, MD, MS, University of Texas-Houston</a:t>
            </a:r>
          </a:p>
          <a:p>
            <a:pPr lvl="1">
              <a:defRPr/>
            </a:pPr>
            <a:r>
              <a:rPr lang="en-US" sz="2000" dirty="0"/>
              <a:t>Jim Grotta, MD, Memorial Hermann Hospital-Texas Medical Center, </a:t>
            </a:r>
            <a:r>
              <a:rPr lang="en-US" sz="2000" dirty="0" smtClean="0"/>
              <a:t>  </a:t>
            </a:r>
          </a:p>
          <a:p>
            <a:pPr lvl="1">
              <a:defRPr/>
            </a:pPr>
            <a:r>
              <a:rPr lang="en-US" sz="2000" dirty="0" smtClean="0"/>
              <a:t>Houston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Joe Broderick, MD, University of Cincinnati</a:t>
            </a:r>
          </a:p>
          <a:p>
            <a:pPr lvl="1">
              <a:defRPr/>
            </a:pPr>
            <a:r>
              <a:rPr lang="en-US" sz="2000" dirty="0"/>
              <a:t>Colin Derdeyn, University of Iowa</a:t>
            </a:r>
          </a:p>
          <a:p>
            <a:pPr marL="0" indent="0">
              <a:buNone/>
              <a:defRPr/>
            </a:pPr>
            <a:r>
              <a:rPr lang="en-US" sz="2000" b="1" dirty="0"/>
              <a:t>University of Cincinnati Clinical Coordinating Center</a:t>
            </a:r>
          </a:p>
          <a:p>
            <a:pPr lvl="1">
              <a:defRPr/>
            </a:pPr>
            <a:r>
              <a:rPr lang="en-US" sz="2000" dirty="0"/>
              <a:t>S. Iris Deeds, CCRP – Lead Trial Coordinator</a:t>
            </a:r>
            <a:endParaRPr lang="en-US" sz="2000" b="1" dirty="0"/>
          </a:p>
          <a:p>
            <a:pPr marL="0" indent="0">
              <a:buNone/>
              <a:defRPr/>
            </a:pPr>
            <a:r>
              <a:rPr lang="en-US" sz="2000" b="1" dirty="0"/>
              <a:t>NIH StrokeNet National Coordinating Center</a:t>
            </a:r>
          </a:p>
          <a:p>
            <a:pPr lvl="1">
              <a:defRPr/>
            </a:pPr>
            <a:r>
              <a:rPr lang="en-US" sz="2000" dirty="0"/>
              <a:t>Teresa Murrell-Bohn, RN, CCRC – NCC MOST Project Manager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6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99787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44" y="620709"/>
            <a:ext cx="1478756" cy="7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Study 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6034" y="2067006"/>
            <a:ext cx="7753350" cy="4021931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Multi-arm, adaptive, blinded, randomized controlled Phase 3 clinical trial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3 treatment arms for adjunctive-thrombolysis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110 sites nationwide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1,200 subjects enrolled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Enrollment over 4 years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4101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31" y="765626"/>
            <a:ext cx="1578769" cy="6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7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858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1650" dirty="0"/>
          </a:p>
          <a:p>
            <a:pPr eaLnBrk="1" hangingPunct="1"/>
            <a:r>
              <a:rPr lang="en-US" altLang="en-US" dirty="0"/>
              <a:t>IV rt-PA alone opens ~50% of occluded arteries; 14-34% reocclude leading to worse outcomes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50% of rt-PA treated ischemic stroke patients are disabled at three months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Adjunctive IV antithrombotic medications may augment rt-PA thrombolysis and reperfusion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124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76608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03" y="609600"/>
            <a:ext cx="170939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Adjunctive </a:t>
            </a: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Treatments to </a:t>
            </a:r>
            <a:r>
              <a:rPr lang="en-US" alt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rt</a:t>
            </a:r>
            <a:r>
              <a:rPr lang="en-US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-PA</a:t>
            </a: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9353" y="1371599"/>
            <a:ext cx="8065294" cy="3766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dirty="0"/>
              <a:t>Medications (Study Drug)</a:t>
            </a:r>
          </a:p>
          <a:p>
            <a:pPr lvl="1" eaLnBrk="1" hangingPunct="1"/>
            <a:r>
              <a:rPr lang="en-US" altLang="en-US" dirty="0"/>
              <a:t>Argatroban - Thrombin inhibitor </a:t>
            </a:r>
          </a:p>
          <a:p>
            <a:pPr lvl="1" eaLnBrk="1" hangingPunct="1"/>
            <a:r>
              <a:rPr lang="en-US" altLang="en-US" dirty="0"/>
              <a:t>Eptifibatide - Platelet inhibition</a:t>
            </a:r>
          </a:p>
          <a:p>
            <a:pPr lvl="1" eaLnBrk="1" hangingPunct="1"/>
            <a:r>
              <a:rPr lang="en-US" altLang="en-US" dirty="0"/>
              <a:t>Both medications were previously combined with </a:t>
            </a:r>
            <a:r>
              <a:rPr lang="en-US" altLang="en-US" dirty="0" err="1"/>
              <a:t>rt</a:t>
            </a:r>
            <a:r>
              <a:rPr lang="en-US" altLang="en-US" dirty="0"/>
              <a:t>-PA in </a:t>
            </a:r>
            <a:r>
              <a:rPr lang="en-US" altLang="en-US" dirty="0" smtClean="0"/>
              <a:t>   SPOTRIAS </a:t>
            </a:r>
            <a:r>
              <a:rPr lang="en-US" altLang="en-US" dirty="0"/>
              <a:t>projects</a:t>
            </a:r>
          </a:p>
          <a:p>
            <a:pPr marL="0" indent="0">
              <a:buNone/>
            </a:pPr>
            <a:r>
              <a:rPr lang="en-US" altLang="en-US" b="1" dirty="0"/>
              <a:t>Six Phase 2 trials completed </a:t>
            </a:r>
            <a:r>
              <a:rPr lang="en-US" altLang="en-US" dirty="0"/>
              <a:t>(CLEAR and ARTSS Trials)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The best available evidence for adjunctive medications that combined with rt-PA may: </a:t>
            </a:r>
          </a:p>
          <a:p>
            <a:pPr lvl="1" eaLnBrk="1" hangingPunct="1"/>
            <a:r>
              <a:rPr lang="en-US" altLang="en-US" dirty="0"/>
              <a:t>Augment thrombolysis</a:t>
            </a:r>
          </a:p>
          <a:p>
            <a:pPr lvl="1" eaLnBrk="1" hangingPunct="1"/>
            <a:r>
              <a:rPr lang="en-US" altLang="en-US" dirty="0"/>
              <a:t>Prevent re-occlusion </a:t>
            </a:r>
          </a:p>
          <a:p>
            <a:pPr lvl="1" eaLnBrk="1" hangingPunct="1"/>
            <a:r>
              <a:rPr lang="en-US" altLang="en-US" dirty="0"/>
              <a:t>Result in improved outcomes over standard IV rt-PA</a:t>
            </a:r>
          </a:p>
        </p:txBody>
      </p:sp>
      <p:pic>
        <p:nvPicPr>
          <p:cNvPr id="6148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81371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69" y="473868"/>
            <a:ext cx="152580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7206" y="360259"/>
            <a:ext cx="6529388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Study 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Aim and Primary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sz="1650" dirty="0"/>
          </a:p>
          <a:p>
            <a:pPr>
              <a:defRPr/>
            </a:pPr>
            <a:r>
              <a:rPr lang="en-US" dirty="0"/>
              <a:t>Study Aim: Confirm safety and establish efficacy of IV rt-PA plus IV argatroban </a:t>
            </a:r>
            <a:r>
              <a:rPr lang="en-US" i="1" dirty="0"/>
              <a:t>OR</a:t>
            </a:r>
            <a:r>
              <a:rPr lang="en-US" dirty="0"/>
              <a:t> IV rt-PA plus IV eptifibatide over standard IV rt-PA alone for acute ischemic stroke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Primary Efficacy Endpoint: 90-day functional outcome as measured by the mRS translated into utilities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Primary Safety Endpoint: sICH rate (overall and ET-specific)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endParaRPr lang="en-US" dirty="0" smtClean="0"/>
          </a:p>
        </p:txBody>
      </p:sp>
      <p:pic>
        <p:nvPicPr>
          <p:cNvPr id="7172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2647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31144" cy="65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5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80" y="183165"/>
            <a:ext cx="7037785" cy="14132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Inclusion and Exclusion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059" y="1371600"/>
            <a:ext cx="3943350" cy="4118372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15. Hematocrit &lt;25 %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16. Elevated PTT above laboratory upper limit of normal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17. Creatinine &gt; 4 mg/dl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18. Ongoing renal dialysis, regardless of creatinine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19. Received Low Molecular Weight heparins (such as Dalteparin, Enoxaparin, Tinzaparin) in full dose within the previous 24 hours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20. Abnormal PTT within 48 hours prior to randomization after receiving heparin or a direct thrombin inhibitor (such as bivalirudin, argatroban, dabigatran or lepirudin)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21. Received Factor Xa inhibitors (such as Fondaparinaux, apixaban or rivaroxaban) within the past 48 hours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22. Received glycoprotein IIb/IIIa inhibitors within the past 14 days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23. Pre-existing neurological or psychiatric disease which confounded the neurological or functional evaluations e.g., baseline modified Rankin score &gt;3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24. Other serious, advanced, or terminal illness or any other condition that the investigator felt would pose a significant hazard to the patient if rt-PA, eptifibatide or argatroban therapy was initiated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a. Example:  known cirrhosis or clinically significant hepatic disease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25. Current participation in another research drug treatment protocol - Subjects could not start another experimental agent until after 90 days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26. Informed consent from the patient or the legally authorized representative was not or could not be obtained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27. High density lesion consistent with hemorrhage of any degree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825" dirty="0"/>
              <a:t>28. Large (more than 1/3 of the middle cerebral artery) regions of clear hypodensity on the baseline CT Scan - Sulcal effacement and/or loss of grey-white differentiation alone are not contraindications for treatment</a:t>
            </a:r>
          </a:p>
          <a:p>
            <a:pPr>
              <a:defRPr/>
            </a:pPr>
            <a:endParaRPr lang="en-US" sz="825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922" y="1371600"/>
            <a:ext cx="4552950" cy="478274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b="1" dirty="0"/>
              <a:t>Inclusion Criteria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1. Acute ischemic stroke patients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2. Treated with 0.9mg/kg IV rt-PA within 3 hours of stroke onset or time last known well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3. Age ≥ 18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4. NIHSS score ≥ 6 prior to IV rt-PA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5. Able to receive assigned study drug within 60 minutes of initiation of IV rt-PA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b="1" dirty="0"/>
              <a:t>Exclusion Criteria: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1. Known allergy or hypersensitivity to argatroban or eptifibatide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2. Previous stroke in the past 90 days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3. Previous intracranial hemorrhage, neoplasm, subarachnoid hemorrhage, or arterial venous malformation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4. Clinical presentation suggested a subarachnoid hemorrhage, even if initial CT scan was  normal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5. Surgery or biopsy of parenchymal organ in the past 30 days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6. Trauma with internal injuries or ulcerative wounds in the past 30 days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7. Severe head trauma in the past 90 days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8. Systolic blood pressure &gt;180mmHg post-IV rt-PA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9. Diastolic blood pressure &gt;105mmHg post-IV rt-PA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10. Serious systemic hemorrhage in the past 30 days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11. Known hereditary or acquired hemorrhagic diathesis, coagulation factor deficiency, or oral anticoagulant therapy with INR &gt;1.5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12. Positive urine pregnancy test for women of child bearing potential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13. Glucose &lt;50 or &gt;400 mg/dl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3600" dirty="0"/>
              <a:t>14. Platelets &lt;100,000/mm3</a:t>
            </a:r>
          </a:p>
          <a:p>
            <a:pPr marL="0" indent="0">
              <a:lnSpc>
                <a:spcPct val="120000"/>
              </a:lnSpc>
              <a:spcBef>
                <a:spcPts val="150"/>
              </a:spcBef>
              <a:buNone/>
              <a:defRPr/>
            </a:pPr>
            <a:endParaRPr lang="en-US" sz="3000" dirty="0"/>
          </a:p>
        </p:txBody>
      </p:sp>
      <p:pic>
        <p:nvPicPr>
          <p:cNvPr id="8197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4" y="6248400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65" y="273459"/>
            <a:ext cx="125015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3628" y="304800"/>
            <a:ext cx="7172326" cy="1185863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Study 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Arms</a:t>
            </a:r>
            <a:r>
              <a:rPr lang="en-US" altLang="en-US" sz="30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372476" cy="3766185"/>
          </a:xfrm>
        </p:spPr>
        <p:txBody>
          <a:bodyPr rtlCol="0">
            <a:normAutofit fontScale="92500" lnSpcReduction="20000"/>
          </a:bodyPr>
          <a:lstStyle/>
          <a:p>
            <a:pPr marL="342900" lvl="1" indent="0">
              <a:buNone/>
              <a:defRPr/>
            </a:pPr>
            <a:r>
              <a:rPr lang="en-US" b="1" dirty="0" smtClean="0"/>
              <a:t>3 </a:t>
            </a:r>
            <a:r>
              <a:rPr lang="en-US" b="1" dirty="0"/>
              <a:t>Study Arms</a:t>
            </a:r>
            <a:r>
              <a:rPr lang="en-US" b="1" dirty="0" smtClean="0"/>
              <a:t>:</a:t>
            </a:r>
          </a:p>
          <a:p>
            <a:pPr marL="342900" lvl="1" indent="0">
              <a:buNone/>
              <a:defRPr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argatroban (100µg/kg bolus and a 12-hour infusion at </a:t>
            </a:r>
            <a:endParaRPr lang="en-US" dirty="0" smtClean="0"/>
          </a:p>
          <a:p>
            <a:pPr marL="0" lvl="1" indent="0">
              <a:buNone/>
              <a:defRPr/>
            </a:pPr>
            <a:r>
              <a:rPr lang="en-US" dirty="0" smtClean="0"/>
              <a:t>     3µg/kg/min</a:t>
            </a:r>
            <a:r>
              <a:rPr lang="en-US" dirty="0"/>
              <a:t>)</a:t>
            </a:r>
          </a:p>
          <a:p>
            <a:pPr marL="137160" lvl="1">
              <a:buFont typeface="Arial" panose="020B0604020202020204" pitchFamily="34" charset="0"/>
              <a:buChar char="•"/>
              <a:defRPr/>
            </a:pPr>
            <a:r>
              <a:rPr lang="en-US" dirty="0"/>
              <a:t>eptifibatide (135µg/kg bolus and a 2-hour infusion at </a:t>
            </a:r>
            <a:r>
              <a:rPr lang="en-US" dirty="0" smtClean="0"/>
              <a:t> </a:t>
            </a:r>
          </a:p>
          <a:p>
            <a:pPr marL="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0.75µg/kg/min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Placebo</a:t>
            </a:r>
          </a:p>
          <a:p>
            <a:pPr marL="342900" lvl="1" indent="0">
              <a:buNone/>
              <a:defRPr/>
            </a:pPr>
            <a:endParaRPr lang="en-US" dirty="0"/>
          </a:p>
          <a:p>
            <a:pPr marL="342900" lvl="1" indent="0">
              <a:buNone/>
              <a:defRPr/>
            </a:pPr>
            <a:r>
              <a:rPr lang="en-US" b="1" dirty="0"/>
              <a:t>Administration of Study Drug</a:t>
            </a:r>
            <a:r>
              <a:rPr lang="en-US" b="1" dirty="0" smtClean="0"/>
              <a:t>:</a:t>
            </a:r>
          </a:p>
          <a:p>
            <a:pPr marL="342900" lvl="1" indent="0">
              <a:buNone/>
              <a:defRPr/>
            </a:pPr>
            <a:endParaRPr lang="en-US" b="1" dirty="0"/>
          </a:p>
          <a:p>
            <a:pPr lvl="1">
              <a:defRPr/>
            </a:pPr>
            <a:r>
              <a:rPr lang="en-US" dirty="0"/>
              <a:t>Bolus, 2-hour infusion, 10-hour infusion</a:t>
            </a:r>
          </a:p>
          <a:p>
            <a:pPr lvl="1">
              <a:defRPr/>
            </a:pPr>
            <a:r>
              <a:rPr lang="en-US" dirty="0"/>
              <a:t>Bolus administered within 1 hour of rt-PA administration</a:t>
            </a:r>
          </a:p>
        </p:txBody>
      </p:sp>
      <p:pic>
        <p:nvPicPr>
          <p:cNvPr id="9220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62308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499"/>
            <a:ext cx="152580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0192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Protocol 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Flow</a:t>
            </a:r>
          </a:p>
        </p:txBody>
      </p:sp>
      <p:pic>
        <p:nvPicPr>
          <p:cNvPr id="10243" name="image4.jpeg" descr="C:\Users\adeoyeo\AppData\Local\Microsoft\Windows\Temporary Internet Files\Content.Word\MOST-Protocol_Figure-4_updated_Jan-3-201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772400" cy="4572000"/>
          </a:xfrm>
        </p:spPr>
      </p:pic>
      <p:pic>
        <p:nvPicPr>
          <p:cNvPr id="10244" name="Picture 1" descr="cid:image001.jpg@01CFD0D9.0776A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6363891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9575"/>
            <a:ext cx="1553648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8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153276" cy="9691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Follow-up</a:t>
            </a:r>
            <a:endParaRPr lang="en-US" alt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1650" dirty="0"/>
          </a:p>
          <a:p>
            <a:pPr eaLnBrk="1" hangingPunct="1"/>
            <a:r>
              <a:rPr lang="en-US" altLang="en-US" dirty="0"/>
              <a:t>Day 30 (</a:t>
            </a:r>
            <a:r>
              <a:rPr lang="en-US" altLang="en-US" u="sng" dirty="0"/>
              <a:t>+</a:t>
            </a:r>
            <a:r>
              <a:rPr lang="en-US" altLang="en-US" dirty="0"/>
              <a:t> 7 days)</a:t>
            </a:r>
          </a:p>
          <a:p>
            <a:pPr lvl="1" eaLnBrk="1" hangingPunct="1"/>
            <a:r>
              <a:rPr lang="en-US" altLang="en-US" sz="2400" dirty="0"/>
              <a:t>mRS</a:t>
            </a:r>
          </a:p>
          <a:p>
            <a:pPr lvl="1" eaLnBrk="1" hangingPunct="1"/>
            <a:r>
              <a:rPr lang="en-US" altLang="en-US" sz="2400" dirty="0"/>
              <a:t>AE assessment (SAEs only)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dirty="0"/>
              <a:t>Day 90 (</a:t>
            </a:r>
            <a:r>
              <a:rPr lang="en-US" altLang="en-US" u="sng" dirty="0"/>
              <a:t>+</a:t>
            </a:r>
            <a:r>
              <a:rPr lang="en-US" altLang="en-US" dirty="0"/>
              <a:t> 14 days)</a:t>
            </a:r>
          </a:p>
          <a:p>
            <a:pPr lvl="1" eaLnBrk="1" hangingPunct="1"/>
            <a:r>
              <a:rPr lang="en-US" altLang="en-US" sz="2400" dirty="0"/>
              <a:t>mRS</a:t>
            </a:r>
          </a:p>
          <a:p>
            <a:pPr lvl="1" eaLnBrk="1" hangingPunct="1"/>
            <a:r>
              <a:rPr lang="en-US" altLang="en-US" sz="2400" dirty="0"/>
              <a:t>EQ-5D</a:t>
            </a:r>
          </a:p>
          <a:p>
            <a:pPr lvl="1" eaLnBrk="1" hangingPunct="1"/>
            <a:r>
              <a:rPr lang="en-US" altLang="en-US" sz="2400" dirty="0"/>
              <a:t>AE assessment (SAEs only)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3628" y="1502569"/>
            <a:ext cx="3886200" cy="326350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24 hours (</a:t>
            </a:r>
            <a:r>
              <a:rPr lang="en-US" u="sng" dirty="0"/>
              <a:t>+</a:t>
            </a:r>
            <a:r>
              <a:rPr lang="en-US" dirty="0"/>
              <a:t> 12 hours)</a:t>
            </a:r>
          </a:p>
          <a:p>
            <a:pPr lvl="1">
              <a:defRPr/>
            </a:pPr>
            <a:r>
              <a:rPr lang="en-US" dirty="0"/>
              <a:t>NIHSS</a:t>
            </a:r>
          </a:p>
          <a:p>
            <a:pPr lvl="1">
              <a:defRPr/>
            </a:pPr>
            <a:r>
              <a:rPr lang="en-US" dirty="0"/>
              <a:t>AE assessment</a:t>
            </a:r>
          </a:p>
          <a:p>
            <a:pPr lvl="1">
              <a:defRPr/>
            </a:pPr>
            <a:r>
              <a:rPr lang="en-US" dirty="0"/>
              <a:t>CT/MRI (SOC)</a:t>
            </a:r>
          </a:p>
          <a:p>
            <a:pPr marL="34290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Day 3/Discharge (</a:t>
            </a:r>
            <a:r>
              <a:rPr lang="en-US" u="sng" dirty="0"/>
              <a:t>+</a:t>
            </a:r>
            <a:r>
              <a:rPr lang="en-US" dirty="0"/>
              <a:t> 24 hours)</a:t>
            </a:r>
          </a:p>
          <a:p>
            <a:pPr lvl="1">
              <a:defRPr/>
            </a:pPr>
            <a:r>
              <a:rPr lang="en-US" dirty="0"/>
              <a:t>AE assessment</a:t>
            </a:r>
          </a:p>
        </p:txBody>
      </p:sp>
      <p:pic>
        <p:nvPicPr>
          <p:cNvPr id="11269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52" y="353615"/>
            <a:ext cx="1553648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0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72326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 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>
              <a:defRPr/>
            </a:pPr>
            <a:endParaRPr lang="en-US" sz="1650" dirty="0"/>
          </a:p>
          <a:p>
            <a:pPr lvl="1">
              <a:defRPr/>
            </a:pPr>
            <a:r>
              <a:rPr lang="en-US" dirty="0"/>
              <a:t>Notice of Award pending</a:t>
            </a:r>
          </a:p>
          <a:p>
            <a:pPr lvl="1">
              <a:defRPr/>
            </a:pPr>
            <a:r>
              <a:rPr lang="en-US" dirty="0"/>
              <a:t>Study Drug</a:t>
            </a:r>
          </a:p>
          <a:p>
            <a:pPr lvl="2">
              <a:defRPr/>
            </a:pPr>
            <a:r>
              <a:rPr lang="en-US" sz="2400" dirty="0"/>
              <a:t>Stability Testing in progress</a:t>
            </a:r>
          </a:p>
          <a:p>
            <a:pPr lvl="2">
              <a:defRPr/>
            </a:pPr>
            <a:r>
              <a:rPr lang="en-US" sz="2400" dirty="0"/>
              <a:t>Manufacturing of study drug for kit assembly</a:t>
            </a:r>
          </a:p>
          <a:p>
            <a:pPr lvl="1">
              <a:defRPr/>
            </a:pPr>
            <a:r>
              <a:rPr lang="en-US" dirty="0"/>
              <a:t>Site Selection (hope to finalize real soon)</a:t>
            </a:r>
          </a:p>
          <a:p>
            <a:pPr lvl="1">
              <a:defRPr/>
            </a:pPr>
            <a:r>
              <a:rPr lang="en-US" dirty="0"/>
              <a:t>Start Up (Contracts and CIRB submissions/approvals)</a:t>
            </a:r>
          </a:p>
          <a:p>
            <a:pPr lvl="1">
              <a:defRPr/>
            </a:pPr>
            <a:r>
              <a:rPr lang="en-US" dirty="0"/>
              <a:t>Anticipate First Patient In 6-months after NoA</a:t>
            </a:r>
          </a:p>
          <a:p>
            <a:pPr marL="342900" lvl="1" indent="0">
              <a:buNone/>
              <a:defRPr/>
            </a:pPr>
            <a:endParaRPr lang="en-US" sz="1650" dirty="0"/>
          </a:p>
          <a:p>
            <a:pPr marL="342900" lvl="1" indent="0">
              <a:buNone/>
              <a:defRPr/>
            </a:pPr>
            <a:r>
              <a:rPr lang="en-US" dirty="0" smtClean="0">
                <a:latin typeface="Lucida Handwriting" panose="03010101010101010101" pitchFamily="66" charset="0"/>
              </a:rPr>
              <a:t>			Stay </a:t>
            </a:r>
            <a:r>
              <a:rPr lang="en-US" dirty="0">
                <a:latin typeface="Lucida Handwriting" panose="03010101010101010101" pitchFamily="66" charset="0"/>
              </a:rPr>
              <a:t>Tuned for more…</a:t>
            </a:r>
          </a:p>
          <a:p>
            <a:pPr lvl="1">
              <a:defRPr/>
            </a:pPr>
            <a:endParaRPr lang="en-US" sz="1650" dirty="0"/>
          </a:p>
        </p:txBody>
      </p:sp>
      <p:pic>
        <p:nvPicPr>
          <p:cNvPr id="12292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18" y="291391"/>
            <a:ext cx="1488282" cy="6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Coordinator Call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Announcements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918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Next Coordinator Webinar 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Next </a:t>
            </a:r>
            <a:r>
              <a:rPr lang="en-US" sz="1800" dirty="0">
                <a:solidFill>
                  <a:schemeClr val="tx1"/>
                </a:solidFill>
              </a:rPr>
              <a:t>Coordinator Call </a:t>
            </a:r>
            <a:r>
              <a:rPr lang="en-US" sz="1800" dirty="0" smtClean="0">
                <a:solidFill>
                  <a:schemeClr val="tx1"/>
                </a:solidFill>
              </a:rPr>
              <a:t>June 27th</a:t>
            </a:r>
            <a:r>
              <a:rPr lang="en-US" sz="1800" dirty="0">
                <a:solidFill>
                  <a:schemeClr val="tx1"/>
                </a:solidFill>
              </a:rPr>
              <a:t>, 2018.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Joanna Vivalda and Diane Sparks to </a:t>
            </a:r>
            <a:r>
              <a:rPr lang="en-US" sz="1800" dirty="0">
                <a:solidFill>
                  <a:schemeClr val="tx1"/>
                </a:solidFill>
              </a:rPr>
              <a:t>host </a:t>
            </a:r>
            <a:r>
              <a:rPr lang="en-US" sz="1800" dirty="0" smtClean="0">
                <a:solidFill>
                  <a:schemeClr val="tx1"/>
                </a:solidFill>
              </a:rPr>
              <a:t>the round table discussion.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Today’s Roundtable Hosts: </a:t>
            </a:r>
            <a:r>
              <a:rPr lang="en-US" sz="1800" dirty="0" smtClean="0">
                <a:solidFill>
                  <a:schemeClr val="tx1"/>
                </a:solidFill>
              </a:rPr>
              <a:t>Preethy Feit and Cheryl Grant.</a:t>
            </a:r>
          </a:p>
          <a:p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To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join Coordinator Webinars: https://nihstrokenet.adobeconnect.com/coordinator/ Please enter as a guest, then add your first and last name or email address. For Audio: Dial-In Number: (877) 621-0220 Passcode 434578.</a:t>
            </a:r>
          </a:p>
          <a:p>
            <a:pPr marL="396875" indent="0">
              <a:buNone/>
            </a:pP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   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  <a:ea typeface="Calibri"/>
                <a:cs typeface="Times New Roman"/>
              </a:rPr>
              <a:t>Upcoming StrokeNet Meetings:                  </a:t>
            </a:r>
          </a:p>
          <a:p>
            <a:pPr marL="636588" indent="-285750"/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Plan Ahead:  Montreal World Stroke Conference,  October 16</a:t>
            </a:r>
            <a:r>
              <a:rPr lang="en-US" sz="1800" baseline="30000" dirty="0">
                <a:solidFill>
                  <a:schemeClr val="tx1"/>
                </a:solidFill>
                <a:ea typeface="Calibri"/>
                <a:cs typeface="Times New Roman"/>
              </a:rPr>
              <a:t>th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, 2018.</a:t>
            </a:r>
          </a:p>
          <a:p>
            <a:pPr marL="636588" indent="-285750"/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NCC will reimburse for one night stay at $250.</a:t>
            </a:r>
          </a:p>
        </p:txBody>
      </p:sp>
    </p:spTree>
    <p:extLst>
      <p:ext uri="{BB962C8B-B14F-4D97-AF65-F5344CB8AC3E}">
        <p14:creationId xmlns:p14="http://schemas.microsoft.com/office/powerpoint/2010/main" val="407048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9581" cy="1658198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NCC/NINDS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(Forum for CC to communicate to coordinators information on reminders, common questions/issues, changes, suggestions, best practices, upcoming meetings, and for coordinators to ask questions):</a:t>
            </a:r>
          </a:p>
          <a:p>
            <a:pPr marL="0" indent="0">
              <a:buNone/>
            </a:pPr>
            <a:r>
              <a:rPr lang="en-US" sz="2200" b="1" u="sng" dirty="0">
                <a:solidFill>
                  <a:schemeClr val="tx1"/>
                </a:solidFill>
              </a:rPr>
              <a:t>NCC Staff Members: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Joe Broderick, PI			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Jamey Frasure, Co-Director	Judith Spilker, Co-Director	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Sue Roll, CIRB Liaison		Keeley Hendrix, CIRB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Diane Sparks, Contracts	</a:t>
            </a:r>
            <a:r>
              <a:rPr lang="en-US" sz="2200" dirty="0" smtClean="0">
                <a:solidFill>
                  <a:schemeClr val="tx1"/>
                </a:solidFill>
              </a:rPr>
              <a:t>	Jeanne </a:t>
            </a:r>
            <a:r>
              <a:rPr lang="en-US" sz="2200" dirty="0">
                <a:solidFill>
                  <a:schemeClr val="tx1"/>
                </a:solidFill>
              </a:rPr>
              <a:t>Sester, Training Coordinator</a:t>
            </a:r>
            <a:endParaRPr lang="en-US" sz="2200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Mary Ann Harty, Finances	Rose Beckmann, Administration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Joanna Vivalda, </a:t>
            </a:r>
            <a:r>
              <a:rPr lang="en-US" sz="2200" dirty="0" smtClean="0">
                <a:solidFill>
                  <a:schemeClr val="tx1"/>
                </a:solidFill>
              </a:rPr>
              <a:t>NINDS		Scott </a:t>
            </a:r>
            <a:r>
              <a:rPr lang="en-US" sz="2200" dirty="0">
                <a:solidFill>
                  <a:schemeClr val="tx1"/>
                </a:solidFill>
              </a:rPr>
              <a:t>Janis, NINDS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Updates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Recognized NIH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2590800"/>
            <a:ext cx="8065294" cy="37661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That remain open to enrollments: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SHINE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Project Manager: Heather </a:t>
            </a:r>
            <a:r>
              <a:rPr lang="en-US" dirty="0" err="1" smtClean="0">
                <a:solidFill>
                  <a:schemeClr val="tx1"/>
                </a:solidFill>
              </a:rPr>
              <a:t>Haughey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5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 Management Center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(Forum for MUSC to communicate to coordinators information on reminders, common mistakes, changes, suggestions, best practices and for coordinators to ask questions):</a:t>
            </a:r>
          </a:p>
          <a:p>
            <a:pPr marL="0" indent="0">
              <a:buNone/>
            </a:pP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WebDCU/MUSC Team: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Yuko Palesch, PI			Wenle Zhao, PI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Dillon, Operations Mgr.	Jessica Griffin, Project Mgr.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CIRB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56" y="1828800"/>
            <a:ext cx="8065294" cy="376618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>
                <a:solidFill>
                  <a:schemeClr val="tx1"/>
                </a:solidFill>
              </a:rPr>
              <a:t>CIRB Team Members: 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Sue Roll, CIRB Liaison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Keeley Hendrix CIRB Coordinator</a:t>
            </a:r>
          </a:p>
          <a:p>
            <a:r>
              <a:rPr lang="en-US" sz="3200" dirty="0">
                <a:solidFill>
                  <a:schemeClr val="tx1"/>
                </a:solidFill>
              </a:rPr>
              <a:t>Jo Ann </a:t>
            </a:r>
            <a:r>
              <a:rPr lang="en-US" sz="3200" dirty="0" err="1">
                <a:solidFill>
                  <a:schemeClr val="tx1"/>
                </a:solidFill>
              </a:rPr>
              <a:t>Behrle</a:t>
            </a:r>
            <a:r>
              <a:rPr lang="en-US" sz="3200" dirty="0">
                <a:solidFill>
                  <a:schemeClr val="tx1"/>
                </a:solidFill>
              </a:rPr>
              <a:t> CIRB HPA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27740"/>
            <a:ext cx="8079581" cy="1658198"/>
          </a:xfrm>
          <a:effectLst>
            <a:outerShdw blurRad="50800" dist="50800" dir="5400000" algn="tl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Roundtable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752601"/>
            <a:ext cx="8636794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>
                <a:solidFill>
                  <a:srgbClr val="002060"/>
                </a:solidFill>
              </a:rPr>
              <a:t>Today’s Roundtable Discussion:</a:t>
            </a:r>
          </a:p>
          <a:p>
            <a:endParaRPr lang="en-US" sz="28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RCC Managers and Site Survey Results</a:t>
            </a:r>
            <a:endParaRPr lang="en-US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 </a:t>
            </a:r>
            <a:r>
              <a:rPr lang="en-US" sz="2800" b="1" u="sng" dirty="0">
                <a:solidFill>
                  <a:srgbClr val="002060"/>
                </a:solidFill>
              </a:rPr>
              <a:t>Today’s </a:t>
            </a:r>
            <a:r>
              <a:rPr lang="en-US" sz="2800" b="1" u="sng" dirty="0" smtClean="0">
                <a:solidFill>
                  <a:srgbClr val="002060"/>
                </a:solidFill>
              </a:rPr>
              <a:t>Host:</a:t>
            </a:r>
          </a:p>
          <a:p>
            <a:pPr marL="0" indent="0" algn="ctr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b="1" i="1" u="sng" dirty="0">
                <a:solidFill>
                  <a:schemeClr val="bg1"/>
                </a:solidFill>
              </a:rPr>
              <a:t>Preethy </a:t>
            </a:r>
            <a:r>
              <a:rPr lang="en-US" sz="2600" b="1" i="1" u="sng" dirty="0" smtClean="0">
                <a:solidFill>
                  <a:schemeClr val="bg1"/>
                </a:solidFill>
              </a:rPr>
              <a:t>Feit</a:t>
            </a:r>
            <a:r>
              <a:rPr lang="en-US" sz="2600" i="1" dirty="0" smtClean="0">
                <a:solidFill>
                  <a:schemeClr val="bg1"/>
                </a:solidFill>
              </a:rPr>
              <a:t>:   </a:t>
            </a:r>
            <a:r>
              <a:rPr lang="en-US" sz="2600" dirty="0" smtClean="0">
                <a:solidFill>
                  <a:schemeClr val="bg1"/>
                </a:solidFill>
              </a:rPr>
              <a:t>Program </a:t>
            </a:r>
            <a:r>
              <a:rPr lang="en-US" sz="2600" dirty="0">
                <a:solidFill>
                  <a:schemeClr val="bg1"/>
                </a:solidFill>
              </a:rPr>
              <a:t>Manager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                      </a:t>
            </a:r>
            <a:r>
              <a:rPr lang="en-US" sz="2600" dirty="0" smtClean="0">
                <a:solidFill>
                  <a:schemeClr val="bg1"/>
                </a:solidFill>
              </a:rPr>
              <a:t>Stroke </a:t>
            </a:r>
            <a:r>
              <a:rPr lang="en-US" sz="2600" dirty="0">
                <a:solidFill>
                  <a:schemeClr val="bg1"/>
                </a:solidFill>
              </a:rPr>
              <a:t>National Capital Area Network for              </a:t>
            </a:r>
            <a:r>
              <a:rPr lang="en-US" sz="2600" dirty="0" smtClean="0">
                <a:solidFill>
                  <a:schemeClr val="bg1"/>
                </a:solidFill>
              </a:rPr>
              <a:t>		             Research </a:t>
            </a:r>
            <a:r>
              <a:rPr lang="en-US" sz="2600" dirty="0">
                <a:solidFill>
                  <a:schemeClr val="bg1"/>
                </a:solidFill>
              </a:rPr>
              <a:t>(SCANR)</a:t>
            </a:r>
            <a:r>
              <a:rPr lang="en-US" sz="2600" dirty="0" err="1">
                <a:solidFill>
                  <a:schemeClr val="bg1"/>
                </a:solidFill>
              </a:rPr>
              <a:t>MedStar</a:t>
            </a:r>
            <a:r>
              <a:rPr lang="en-US" sz="2600" dirty="0">
                <a:solidFill>
                  <a:schemeClr val="bg1"/>
                </a:solidFill>
              </a:rPr>
              <a:t> Health Research Institute.</a:t>
            </a:r>
          </a:p>
          <a:p>
            <a:r>
              <a:rPr lang="en-US" sz="2600" b="1" i="1" u="sng" dirty="0" smtClean="0">
                <a:solidFill>
                  <a:schemeClr val="bg1"/>
                </a:solidFill>
              </a:rPr>
              <a:t>Cheryl Grant</a:t>
            </a:r>
            <a:r>
              <a:rPr lang="en-US" sz="2600" b="1" i="1" dirty="0" smtClean="0">
                <a:solidFill>
                  <a:schemeClr val="bg1"/>
                </a:solidFill>
              </a:rPr>
              <a:t>: </a:t>
            </a:r>
            <a:r>
              <a:rPr lang="en-US" sz="2600" dirty="0" smtClean="0">
                <a:solidFill>
                  <a:schemeClr val="bg1"/>
                </a:solidFill>
              </a:rPr>
              <a:t>NIH StrokeNet RCC Manager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                        Medical </a:t>
            </a:r>
            <a:r>
              <a:rPr lang="en-US" sz="2600" dirty="0">
                <a:solidFill>
                  <a:schemeClr val="bg1"/>
                </a:solidFill>
              </a:rPr>
              <a:t>University of South </a:t>
            </a:r>
            <a:r>
              <a:rPr lang="en-US" sz="2600" dirty="0" smtClean="0">
                <a:solidFill>
                  <a:schemeClr val="bg1"/>
                </a:solidFill>
              </a:rPr>
              <a:t>Carolina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6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93393"/>
            <a:ext cx="8079581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StrokeNet RCC Manager Survey Results </a:t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5.23.18</a:t>
            </a:r>
            <a:endParaRPr lang="en-US" sz="36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257800"/>
            <a:ext cx="6679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Note: This survey was created by </a:t>
            </a:r>
            <a:r>
              <a:rPr lang="en-US" b="1" i="1" dirty="0" smtClean="0">
                <a:solidFill>
                  <a:schemeClr val="bg1"/>
                </a:solidFill>
              </a:rPr>
              <a:t>the Network Managers Planning Committee </a:t>
            </a:r>
            <a:r>
              <a:rPr lang="en-US" b="1" i="1" dirty="0">
                <a:solidFill>
                  <a:schemeClr val="bg1"/>
                </a:solidFill>
              </a:rPr>
              <a:t>for NM/SC use for feedback purposes. None of the questions or content was constructed or requested by NINDS, the NCC, or NDMC. Aggregate results will, however, be shared with all.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77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011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SS vs CPS-what’s the difference?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179594" cy="42550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Clinical Performance Site (CPS)</a:t>
            </a:r>
          </a:p>
          <a:p>
            <a:pPr marL="0" lvl="2" indent="0">
              <a:buNone/>
            </a:pPr>
            <a:r>
              <a:rPr lang="en-US" dirty="0" smtClean="0"/>
              <a:t>	-</a:t>
            </a:r>
            <a:r>
              <a:rPr lang="en-US" i="0" dirty="0" smtClean="0"/>
              <a:t>an institution that is not legally affiliated with the awarded RCC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-has agreed with the RCC to serve as a clinical trial performing sites 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 for StrokeNet affiliated studies.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-does not have a master trial agreement with NCC to participate in 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 StrokeNet trials/activities but functions under the direct leadership </a:t>
            </a:r>
          </a:p>
          <a:p>
            <a:pPr marL="0" lvl="2" indent="0">
              <a:buNone/>
            </a:pPr>
            <a:r>
              <a:rPr lang="en-US" i="0" dirty="0"/>
              <a:t>	 </a:t>
            </a:r>
            <a:r>
              <a:rPr lang="en-US" i="0" dirty="0" smtClean="0"/>
              <a:t>of the RCC</a:t>
            </a:r>
          </a:p>
          <a:p>
            <a:pPr marL="0" lvl="2" indent="0">
              <a:buNone/>
            </a:pPr>
            <a:endParaRPr lang="en-US" i="0" dirty="0" smtClean="0"/>
          </a:p>
          <a:p>
            <a:pPr marL="0" lvl="2" indent="0">
              <a:buNone/>
            </a:pPr>
            <a:r>
              <a:rPr lang="en-US" sz="2400" b="1" i="0" dirty="0" smtClean="0"/>
              <a:t>Satellite Site (SS)  </a:t>
            </a:r>
          </a:p>
          <a:p>
            <a:pPr marL="0" lvl="2" indent="0">
              <a:buNone/>
            </a:pPr>
            <a:r>
              <a:rPr lang="en-US" b="1" i="0" dirty="0"/>
              <a:t>	</a:t>
            </a:r>
            <a:r>
              <a:rPr lang="en-US" b="1" i="0" dirty="0" smtClean="0"/>
              <a:t>-</a:t>
            </a:r>
            <a:r>
              <a:rPr lang="en-US" i="0" dirty="0"/>
              <a:t>an institution that is not legally affiliated with the awarded </a:t>
            </a:r>
            <a:r>
              <a:rPr lang="en-US" i="0" dirty="0" smtClean="0"/>
              <a:t>RCC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-named by an RCC as a branch of its regional network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-may or may not be a performance site for a clinical trial for StrokeNet</a:t>
            </a:r>
            <a:endParaRPr lang="en-US" i="0" dirty="0"/>
          </a:p>
          <a:p>
            <a:pPr marL="0" lvl="2" indent="0">
              <a:buNone/>
            </a:pPr>
            <a:r>
              <a:rPr lang="en-US" i="0" dirty="0" smtClean="0"/>
              <a:t> 	 affiliated studies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-has executed a master trial agreement with the NCC to participate in</a:t>
            </a:r>
          </a:p>
          <a:p>
            <a:pPr marL="0" lvl="2" indent="0">
              <a:buNone/>
            </a:pPr>
            <a:r>
              <a:rPr lang="en-US" i="0" dirty="0"/>
              <a:t>	</a:t>
            </a:r>
            <a:r>
              <a:rPr lang="en-US" i="0" dirty="0" smtClean="0"/>
              <a:t> StrokeNet trials/activities.</a:t>
            </a:r>
            <a:endParaRPr lang="en-US" i="0" dirty="0"/>
          </a:p>
          <a:p>
            <a:pPr marL="0" lvl="2" indent="0">
              <a:buNone/>
            </a:pP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3325713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many total Satellite Sites(SS)/ Clinical Performance Sites(CPS) are within your RCC (including your hub)?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2590800"/>
            <a:ext cx="7998069" cy="3465830"/>
          </a:xfrm>
        </p:spPr>
      </p:pic>
      <p:sp>
        <p:nvSpPr>
          <p:cNvPr id="4" name="TextBox 3"/>
          <p:cNvSpPr txBox="1"/>
          <p:nvPr/>
        </p:nvSpPr>
        <p:spPr>
          <a:xfrm>
            <a:off x="49530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9543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91200"/>
            <a:ext cx="1109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 of 25 RCCs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78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Do you have direct communication with your SS/CPS?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170321"/>
            <a:ext cx="37069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100% = YES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Project Updates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TELE-REHAB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Closed to Enrollment:</a:t>
            </a:r>
          </a:p>
          <a:p>
            <a:pPr marL="0" indent="0">
              <a:buNone/>
            </a:pPr>
            <a:r>
              <a:rPr lang="en-US" b="1" u="sng" dirty="0"/>
              <a:t>Study Updates: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Study Project </a:t>
            </a:r>
            <a:r>
              <a:rPr lang="en-US" dirty="0" smtClean="0"/>
              <a:t>Managers:  Lucy </a:t>
            </a:r>
            <a:r>
              <a:rPr lang="en-US" dirty="0"/>
              <a:t>Dodakian, MA, OTR/L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   Judith </a:t>
            </a:r>
            <a:r>
              <a:rPr lang="en-US" dirty="0"/>
              <a:t>Spilker, RN, BSN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Study Investigator:	  Steve Cramer, MD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Manager:                   Kavita Patel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What is your style of communication with SS/CPS?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4364"/>
            <a:ext cx="7315200" cy="4632960"/>
          </a:xfrm>
        </p:spPr>
      </p:pic>
      <p:sp>
        <p:nvSpPr>
          <p:cNvPr id="5" name="TextBox 4"/>
          <p:cNvSpPr txBox="1"/>
          <p:nvPr/>
        </p:nvSpPr>
        <p:spPr>
          <a:xfrm>
            <a:off x="5867400" y="20574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(23, 92%)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79366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(25, 100%)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63151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(13, 52%)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1586" y="441960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(8, 32%)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520881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(3,12%)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83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256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Is your communication mostly regarding </a:t>
            </a:r>
            <a:r>
              <a:rPr lang="en-US" sz="1400" b="1" dirty="0" smtClean="0">
                <a:solidFill>
                  <a:schemeClr val="tx1"/>
                </a:solidFill>
              </a:rPr>
              <a:t>(more than one can apply)</a:t>
            </a:r>
            <a:r>
              <a:rPr lang="en-US" sz="3200" b="1" dirty="0" smtClean="0">
                <a:solidFill>
                  <a:schemeClr val="tx1"/>
                </a:solidFill>
              </a:rPr>
              <a:t>…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96785"/>
            <a:ext cx="4876800" cy="4551681"/>
          </a:xfrm>
        </p:spPr>
      </p:pic>
      <p:sp>
        <p:nvSpPr>
          <p:cNvPr id="5" name="TextBox 4"/>
          <p:cNvSpPr txBox="1"/>
          <p:nvPr/>
        </p:nvSpPr>
        <p:spPr>
          <a:xfrm>
            <a:off x="5486400" y="1624717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23 - Study </a:t>
            </a:r>
            <a:r>
              <a:rPr lang="en-US" sz="1600" b="1" i="1" dirty="0"/>
              <a:t>Feasibility </a:t>
            </a:r>
            <a:r>
              <a:rPr lang="en-US" sz="1600" b="1" i="1" dirty="0" smtClean="0"/>
              <a:t>Surveys</a:t>
            </a:r>
            <a:endParaRPr lang="en-US" sz="1600" b="1" i="1" dirty="0"/>
          </a:p>
          <a:p>
            <a:r>
              <a:rPr lang="en-US" sz="1600" b="1" i="1" dirty="0" smtClean="0"/>
              <a:t>20 - Study Startup</a:t>
            </a:r>
          </a:p>
          <a:p>
            <a:r>
              <a:rPr lang="en-US" sz="1600" b="1" i="1" dirty="0" smtClean="0"/>
              <a:t>21 - Distribution </a:t>
            </a:r>
            <a:r>
              <a:rPr lang="en-US" sz="1600" b="1" i="1" dirty="0"/>
              <a:t>of information from </a:t>
            </a:r>
            <a:r>
              <a:rPr lang="en-US" sz="1600" b="1" i="1" dirty="0" smtClean="0"/>
              <a:t>RCC</a:t>
            </a:r>
          </a:p>
          <a:p>
            <a:r>
              <a:rPr lang="en-US" sz="1600" b="1" i="1" dirty="0" smtClean="0"/>
              <a:t>18 - PTAs/MTA/Budget/Contract</a:t>
            </a:r>
          </a:p>
          <a:p>
            <a:r>
              <a:rPr lang="en-US" sz="1600" b="1" i="1" dirty="0" smtClean="0"/>
              <a:t>18 - Regulatory Requirements</a:t>
            </a:r>
          </a:p>
          <a:p>
            <a:r>
              <a:rPr lang="en-US" sz="1600" b="1" i="1" dirty="0" smtClean="0"/>
              <a:t>18 - CIRB issues</a:t>
            </a:r>
          </a:p>
          <a:p>
            <a:r>
              <a:rPr lang="en-US" sz="1600" b="1" i="1" dirty="0" smtClean="0"/>
              <a:t>19 - Updates </a:t>
            </a:r>
            <a:r>
              <a:rPr lang="en-US" sz="1600" b="1" i="1" dirty="0"/>
              <a:t>for </a:t>
            </a:r>
            <a:r>
              <a:rPr lang="en-US" sz="1600" b="1" i="1" dirty="0" smtClean="0"/>
              <a:t>Quarterly/Annual Reports</a:t>
            </a:r>
            <a:endParaRPr lang="en-US" sz="1600" b="1" i="1" dirty="0"/>
          </a:p>
          <a:p>
            <a:r>
              <a:rPr lang="en-US" sz="1600" b="1" i="1" dirty="0" smtClean="0"/>
              <a:t>15 - Recruitment </a:t>
            </a:r>
            <a:r>
              <a:rPr lang="en-US" sz="1600" b="1" i="1" dirty="0"/>
              <a:t>and Retention Efforts </a:t>
            </a:r>
          </a:p>
          <a:p>
            <a:endParaRPr lang="en-US" sz="1600" b="1" i="1" dirty="0"/>
          </a:p>
          <a:p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3481822" y="5410369"/>
            <a:ext cx="684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92.0%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9548" y="3332877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80.0</a:t>
            </a:r>
            <a:r>
              <a:rPr lang="en-US" b="1" i="1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4853687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84.0</a:t>
            </a:r>
            <a:r>
              <a:rPr lang="en-US" b="1" i="1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6740" y="1789146"/>
            <a:ext cx="684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72.0%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6740" y="229766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72.0</a:t>
            </a:r>
            <a:r>
              <a:rPr lang="en-US" b="1" i="1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2713" y="280619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72.0</a:t>
            </a:r>
            <a:r>
              <a:rPr lang="en-US" b="1" i="1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4352821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76.0</a:t>
            </a:r>
            <a:r>
              <a:rPr lang="en-US" b="1" i="1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2772" y="3841116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60.0</a:t>
            </a:r>
            <a:r>
              <a:rPr lang="en-US" b="1" i="1" dirty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45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15" y="307365"/>
            <a:ext cx="8079581" cy="12928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What site specific communication tools with SS/CPS are you currently using?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Email, Phone Calls, Teleconference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Newsletters, Monthly updates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Performance metrics tables/excel spreadsheet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Setup specific email for StrokeNet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In-person meetings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Monthly distribution of StrokeNet dashboard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Feasibility/selection survey completion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Working dinner meetings (bi-annual)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orbel" pitchFamily="34" charset="0"/>
              </a:rPr>
              <a:t>Site visits</a:t>
            </a:r>
          </a:p>
          <a:p>
            <a:endParaRPr lang="en-US" dirty="0"/>
          </a:p>
        </p:txBody>
      </p:sp>
      <p:pic>
        <p:nvPicPr>
          <p:cNvPr id="4" name="Picture 3" descr="WOMEN TAKING A STAND: Answering the call!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77" y="5029200"/>
            <a:ext cx="1162141" cy="1295400"/>
          </a:xfrm>
          <a:prstGeom prst="rect">
            <a:avLst/>
          </a:prstGeom>
        </p:spPr>
      </p:pic>
      <p:pic>
        <p:nvPicPr>
          <p:cNvPr id="5" name="Picture 4" descr="Original file ‎ (SVG file, nominally 256 × 256 pixels ..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18" y="4540378"/>
            <a:ext cx="1143000" cy="1143000"/>
          </a:xfrm>
          <a:prstGeom prst="rect">
            <a:avLst/>
          </a:prstGeom>
        </p:spPr>
      </p:pic>
      <p:pic>
        <p:nvPicPr>
          <p:cNvPr id="6" name="Picture 5" descr="VCS-CCSSMath - PLC Meeting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24" y="2565428"/>
            <a:ext cx="1514856" cy="1173480"/>
          </a:xfrm>
          <a:prstGeom prst="rect">
            <a:avLst/>
          </a:prstGeom>
        </p:spPr>
      </p:pic>
      <p:pic>
        <p:nvPicPr>
          <p:cNvPr id="7" name="Picture 6" descr="Arriva la &lt;strong&gt;Newsletter&lt;/strong&gt; del comune: informazioni e novità ..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2" y="3876485"/>
            <a:ext cx="1587647" cy="8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828" y="97644"/>
            <a:ext cx="5181600" cy="7162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Does your RCC have SOP’s?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14" y="990600"/>
            <a:ext cx="4452028" cy="222601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33" y="4394505"/>
            <a:ext cx="4497590" cy="2248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4876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4400" y="3494864"/>
            <a:ext cx="742831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Have your SOPs been shared with your SS/CPS?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67495" y="6384260"/>
            <a:ext cx="996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 responses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3525" y="2939615"/>
            <a:ext cx="980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24 responses</a:t>
            </a:r>
            <a:endParaRPr lang="en-US" sz="12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546691" y="1170396"/>
            <a:ext cx="851917" cy="539541"/>
            <a:chOff x="5410200" y="1548855"/>
            <a:chExt cx="851917" cy="539541"/>
          </a:xfrm>
        </p:grpSpPr>
        <p:sp>
          <p:nvSpPr>
            <p:cNvPr id="13" name="TextBox 12"/>
            <p:cNvSpPr txBox="1"/>
            <p:nvPr/>
          </p:nvSpPr>
          <p:spPr>
            <a:xfrm>
              <a:off x="5518644" y="1548855"/>
              <a:ext cx="743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Yes (22)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4668" y="1780619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(2)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1705988"/>
              <a:ext cx="152400" cy="7463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10200" y="1922591"/>
              <a:ext cx="152400" cy="746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21616" y="4631628"/>
            <a:ext cx="1179154" cy="859676"/>
            <a:chOff x="5483525" y="4717569"/>
            <a:chExt cx="1179154" cy="859676"/>
          </a:xfrm>
        </p:grpSpPr>
        <p:sp>
          <p:nvSpPr>
            <p:cNvPr id="19" name="Rectangle 18"/>
            <p:cNvSpPr/>
            <p:nvPr/>
          </p:nvSpPr>
          <p:spPr>
            <a:xfrm>
              <a:off x="5483525" y="4878369"/>
              <a:ext cx="152400" cy="7463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3525" y="5129721"/>
              <a:ext cx="152400" cy="746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3525" y="5411769"/>
              <a:ext cx="152400" cy="746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43490" y="4982370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(6)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11814" y="5269468"/>
              <a:ext cx="1050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 Sure (5)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43490" y="4717569"/>
              <a:ext cx="6521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Yes (</a:t>
              </a:r>
              <a:r>
                <a:rPr lang="en-US" sz="1400" dirty="0" smtClean="0"/>
                <a:t>2)</a:t>
              </a:r>
              <a:endParaRPr lang="en-US" sz="1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819400" y="-20253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39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7222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Do you conduct “monitoring” visits at your SS/CPS?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1" y="1885420"/>
            <a:ext cx="7511059" cy="4005898"/>
          </a:xfrm>
        </p:spPr>
      </p:pic>
      <p:sp>
        <p:nvSpPr>
          <p:cNvPr id="8" name="Rectangle 7"/>
          <p:cNvSpPr/>
          <p:nvPr/>
        </p:nvSpPr>
        <p:spPr>
          <a:xfrm>
            <a:off x="2667000" y="2211678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(3, 12.5%)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309180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(16, 66.7%)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1800" y="3952011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(4, 16.7%)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259" y="4168118"/>
            <a:ext cx="115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this is my role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259" y="5036860"/>
            <a:ext cx="10638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 makes this</a:t>
            </a:r>
          </a:p>
          <a:p>
            <a:r>
              <a:rPr 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difficult</a:t>
            </a: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0507" y="475402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(1, 4.2%)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76400" y="4840520"/>
            <a:ext cx="152400" cy="19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09" y="166158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Rate the amount of support/involvement you receive from your RCC PI: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295388" cy="3147694"/>
          </a:xfrm>
        </p:spPr>
      </p:pic>
      <p:grpSp>
        <p:nvGrpSpPr>
          <p:cNvPr id="12" name="Group 11"/>
          <p:cNvGrpSpPr/>
          <p:nvPr/>
        </p:nvGrpSpPr>
        <p:grpSpPr>
          <a:xfrm>
            <a:off x="1676400" y="5257800"/>
            <a:ext cx="6096000" cy="923330"/>
            <a:chOff x="1676400" y="5638800"/>
            <a:chExt cx="60960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1905000" y="5638800"/>
              <a:ext cx="586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0 - None (0.0%)			3 - Above </a:t>
              </a:r>
              <a:r>
                <a:rPr lang="en-US" dirty="0">
                  <a:solidFill>
                    <a:schemeClr val="bg1"/>
                  </a:solidFill>
                </a:rPr>
                <a:t>Average </a:t>
              </a:r>
              <a:r>
                <a:rPr lang="en-US" dirty="0" smtClean="0">
                  <a:solidFill>
                    <a:schemeClr val="bg1"/>
                  </a:solidFill>
                </a:rPr>
                <a:t>(12.0%)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1 - A </a:t>
              </a:r>
              <a:r>
                <a:rPr lang="en-US" dirty="0">
                  <a:solidFill>
                    <a:schemeClr val="bg1"/>
                  </a:solidFill>
                </a:rPr>
                <a:t>little </a:t>
              </a:r>
              <a:r>
                <a:rPr lang="en-US" dirty="0" smtClean="0">
                  <a:solidFill>
                    <a:schemeClr val="bg1"/>
                  </a:solidFill>
                </a:rPr>
                <a:t>(4.0%)			5 - Excellent (20.0%)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5 - Average (20.0%)			11- Outstanding (44.0</a:t>
              </a:r>
              <a:r>
                <a:rPr lang="en-US" dirty="0">
                  <a:solidFill>
                    <a:schemeClr val="bg1"/>
                  </a:solidFill>
                </a:rPr>
                <a:t>%) </a:t>
              </a:r>
            </a:p>
          </p:txBody>
        </p:sp>
        <p:sp>
          <p:nvSpPr>
            <p:cNvPr id="6" name="Cube 5"/>
            <p:cNvSpPr/>
            <p:nvPr/>
          </p:nvSpPr>
          <p:spPr>
            <a:xfrm>
              <a:off x="1681956" y="5715000"/>
              <a:ext cx="228600" cy="152400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676400" y="6019800"/>
              <a:ext cx="228600" cy="152400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676400" y="6324600"/>
              <a:ext cx="228600" cy="15240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419600" y="5715000"/>
              <a:ext cx="228600" cy="152400"/>
            </a:xfrm>
            <a:prstGeom prst="cub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4419600" y="6019800"/>
              <a:ext cx="228600" cy="152400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4419600" y="6324600"/>
              <a:ext cx="228600" cy="152400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2462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What information do SS/CPS need from you ?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(sample RCC responses)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86798"/>
            <a:ext cx="7848600" cy="4014469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Regulatory Issues/</a:t>
            </a:r>
            <a:r>
              <a:rPr lang="en-US" dirty="0" err="1">
                <a:solidFill>
                  <a:srgbClr val="002060"/>
                </a:solidFill>
                <a:latin typeface="Corbel" pitchFamily="34" charset="0"/>
              </a:rPr>
              <a:t>cIRB</a:t>
            </a: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 guidelines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WebDCU enrollment plan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Best practices for recruitment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Network/RCC SOPs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Research training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Study initiation assistance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Other study specific checklists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Feasibility surveys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Information on upcoming trials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Educational opportunities in RCC/Career development through </a:t>
            </a:r>
            <a:r>
              <a:rPr lang="en-US" dirty="0" smtClean="0">
                <a:solidFill>
                  <a:srgbClr val="002060"/>
                </a:solidFill>
                <a:latin typeface="Corbel" pitchFamily="34" charset="0"/>
              </a:rPr>
              <a:t>StrokeNet</a:t>
            </a:r>
            <a:endParaRPr lang="en-US" dirty="0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Study specific budget/contracting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12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9581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Specific </a:t>
            </a:r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b="1" dirty="0" smtClean="0">
                <a:solidFill>
                  <a:schemeClr val="tx1"/>
                </a:solidFill>
              </a:rPr>
              <a:t>ighlighted RCC Manager Feedback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39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002060"/>
                </a:solidFill>
                <a:latin typeface="Corbel" pitchFamily="34" charset="0"/>
              </a:rPr>
              <a:t>Mentorship of managers across RCCs/ Additional RCC manager training: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“It would be great to have a tool for experienced managers/coordinators to help for new incoming staff”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“I am somewhat new to my role and I would appreciate clearer guidelines on optimal frequency of communication and ways I can be more involved with the SS/CPS.”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“I think more concrete guidelines would be helpful</a:t>
            </a:r>
            <a:r>
              <a:rPr lang="en-US" sz="2000" dirty="0" smtClean="0">
                <a:latin typeface="Corbel" pitchFamily="34" charset="0"/>
              </a:rPr>
              <a:t>.”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>
                <a:latin typeface="Corbel" pitchFamily="34" charset="0"/>
              </a:rPr>
              <a:t>“</a:t>
            </a:r>
            <a:r>
              <a:rPr lang="en-US" sz="2000" dirty="0">
                <a:latin typeface="Corbel" pitchFamily="34" charset="0"/>
              </a:rPr>
              <a:t>Creation of 'StrokeNet Certification' for Project Managers and </a:t>
            </a:r>
            <a:r>
              <a:rPr lang="en-US" sz="2000" dirty="0" smtClean="0">
                <a:latin typeface="Corbel" pitchFamily="34" charset="0"/>
              </a:rPr>
              <a:t>Study Coordinators</a:t>
            </a:r>
            <a:r>
              <a:rPr lang="en-US" sz="2000" dirty="0">
                <a:latin typeface="Corbel" pitchFamily="34" charset="0"/>
              </a:rPr>
              <a:t>”</a:t>
            </a:r>
          </a:p>
          <a:p>
            <a:pPr marL="742950" lvl="1" indent="-285750"/>
            <a:endParaRPr lang="en-US" sz="2000" dirty="0">
              <a:latin typeface="Corbe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002060"/>
                </a:solidFill>
                <a:latin typeface="Corbel" pitchFamily="34" charset="0"/>
              </a:rPr>
              <a:t>Communication on feasibility surveys: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“Keeping RCCs up to date with approximate expected dates for upcoming surveys and other requirements is extremely helpful in planning for dedicating time for prompt completion</a:t>
            </a:r>
            <a:r>
              <a:rPr lang="en-US" sz="2000" dirty="0" smtClean="0">
                <a:latin typeface="Corbel" pitchFamily="34" charset="0"/>
              </a:rPr>
              <a:t>”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2000" dirty="0">
              <a:latin typeface="Corbe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 smtClean="0">
                <a:solidFill>
                  <a:srgbClr val="002060"/>
                </a:solidFill>
                <a:latin typeface="Corbel" pitchFamily="34" charset="0"/>
              </a:rPr>
              <a:t>Streamlined </a:t>
            </a:r>
            <a:r>
              <a:rPr lang="en-US" sz="2000" i="1" dirty="0">
                <a:solidFill>
                  <a:srgbClr val="002060"/>
                </a:solidFill>
                <a:latin typeface="Corbel" pitchFamily="34" charset="0"/>
              </a:rPr>
              <a:t>defined processes for new trial </a:t>
            </a:r>
            <a:r>
              <a:rPr lang="en-US" sz="2000" i="1" dirty="0" smtClean="0">
                <a:solidFill>
                  <a:srgbClr val="002060"/>
                </a:solidFill>
                <a:latin typeface="Corbel" pitchFamily="34" charset="0"/>
              </a:rPr>
              <a:t>submission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Corbe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 smtClean="0">
                <a:solidFill>
                  <a:srgbClr val="002060"/>
                </a:solidFill>
                <a:latin typeface="Corbel" pitchFamily="34" charset="0"/>
              </a:rPr>
              <a:t>Streamlining </a:t>
            </a:r>
            <a:r>
              <a:rPr lang="en-US" sz="2000" i="1" dirty="0">
                <a:solidFill>
                  <a:srgbClr val="002060"/>
                </a:solidFill>
                <a:latin typeface="Corbel" pitchFamily="34" charset="0"/>
              </a:rPr>
              <a:t>study start up (advice and suggestions):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When adding a new site, “there should be a </a:t>
            </a:r>
            <a:r>
              <a:rPr lang="en-US" sz="2000" dirty="0" smtClean="0">
                <a:latin typeface="Corbel" pitchFamily="34" charset="0"/>
              </a:rPr>
              <a:t>conference </a:t>
            </a:r>
            <a:r>
              <a:rPr lang="en-US" sz="2000" dirty="0">
                <a:latin typeface="Corbel" pitchFamily="34" charset="0"/>
              </a:rPr>
              <a:t>call for MTA with key members at site including coordinator and RCC manager to smooth over process.”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“Include all sites from a RCC in one cohort”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“Perhaps have fewer cohorts for next study as some of my satellite sites were ready for startup process but had to wait several months to receive startup documents.”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26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086725" cy="3352800"/>
          </a:xfrm>
          <a:noFill/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</a:rPr>
              <a:t>THANK YOU for your participation and hard work!!</a:t>
            </a:r>
            <a:endParaRPr lang="en-US" sz="4400" dirty="0">
              <a:effectLst>
                <a:outerShdw blurRad="50800" dist="50800" dir="5400000" algn="ctr" rotWithShape="0">
                  <a:schemeClr val="tx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48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086725" cy="3352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StrokeNet Site Engagement Survey Results 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5.23.18</a:t>
            </a:r>
            <a:endParaRPr lang="en-US" sz="36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1371600" y="5287698"/>
            <a:ext cx="6921151" cy="157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</a:rPr>
              <a:t>Note: This survey was created by </a:t>
            </a:r>
            <a:r>
              <a:rPr lang="en-US" sz="1800" b="1" i="1" dirty="0" smtClean="0">
                <a:solidFill>
                  <a:schemeClr val="bg1"/>
                </a:solidFill>
              </a:rPr>
              <a:t>the Network Managers Planning Committee </a:t>
            </a:r>
            <a:r>
              <a:rPr lang="en-US" sz="1800" b="1" i="1" dirty="0">
                <a:solidFill>
                  <a:schemeClr val="bg1"/>
                </a:solidFill>
              </a:rPr>
              <a:t>for NM/SC use for feedback purposes. None of the questions or content was constructed or requested by NINDS, the NCC, or NDMC. Aggregate results will, however, be shared with all.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Updates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i-DEF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Closed to Enrollment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Project Manager:  Jessica Griffin</a:t>
            </a:r>
            <a:endParaRPr lang="en-US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Magdy Selim,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62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 noGrp="1"/>
          </p:cNvSpPr>
          <p:nvPr>
            <p:ph type="title"/>
          </p:nvPr>
        </p:nvSpPr>
        <p:spPr>
          <a:xfrm>
            <a:off x="533400" y="516365"/>
            <a:ext cx="8079581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effectLst/>
              </a:rPr>
              <a:t>Has participation in StrokeNet helped your stroke research infrastructure at your facility?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4" y="2057400"/>
            <a:ext cx="7466606" cy="39821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53200" y="24384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(42, 59.2%)</a:t>
            </a:r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3048000" y="323059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(10, 14.1%)</a:t>
            </a:r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2743200" y="416222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(7, 9.9%)</a:t>
            </a:r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3429000" y="49530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(13, 18.3%)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5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4521" y="274199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Is the amount of contact with your RCC/Satellite </a:t>
            </a:r>
            <a:r>
              <a:rPr lang="en-US" sz="3200" b="1" dirty="0" smtClean="0"/>
              <a:t>Sites/Clinical </a:t>
            </a:r>
            <a:r>
              <a:rPr lang="en-US" sz="3200" b="1" dirty="0"/>
              <a:t>Performance Sites..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499025" cy="368291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936742" y="261020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(2, 2.8%)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7450225" y="3603714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(59, 81.9%)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2775434" y="462317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(11, 15.3%)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69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678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What is the frequency of contact with your RCC/SS/CPS?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52876"/>
            <a:ext cx="7148945" cy="4527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2672" y="206316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(14, 19.4%)</a:t>
            </a:r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019800" y="2871478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(24, 33.3%)</a:t>
            </a:r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6518165" y="3647376"/>
            <a:ext cx="120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(27, 37.5%)</a:t>
            </a:r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2531672" y="441972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(2, 2.8%)</a:t>
            </a:r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2971800" y="5257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(5, 6.9%)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81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" y="228600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Do you feel you have a good understanding of regulatory requirements for StrokeNet trials?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8" y="2057400"/>
            <a:ext cx="7696526" cy="38482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72200" y="2362200"/>
            <a:ext cx="1188575" cy="646331"/>
            <a:chOff x="7943272" y="2105998"/>
            <a:chExt cx="1188575" cy="646331"/>
          </a:xfrm>
        </p:grpSpPr>
        <p:sp>
          <p:nvSpPr>
            <p:cNvPr id="6" name="TextBox 6"/>
            <p:cNvSpPr txBox="1"/>
            <p:nvPr/>
          </p:nvSpPr>
          <p:spPr>
            <a:xfrm>
              <a:off x="8266546" y="2105998"/>
              <a:ext cx="8653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YES -61</a:t>
              </a:r>
            </a:p>
            <a:p>
              <a:r>
                <a:rPr lang="en-US" dirty="0" smtClean="0"/>
                <a:t>NO -11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43273" y="2235201"/>
              <a:ext cx="323273" cy="101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43272" y="2493765"/>
              <a:ext cx="323273" cy="101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555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405020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Are you aware of educational opportunities provided through </a:t>
            </a:r>
            <a:r>
              <a:rPr lang="en-US" sz="3200" b="1" dirty="0" smtClean="0">
                <a:solidFill>
                  <a:schemeClr val="tx1"/>
                </a:solidFill>
              </a:rPr>
              <a:t>StrokeNet </a:t>
            </a:r>
            <a:r>
              <a:rPr lang="en-US" sz="3200" b="1" dirty="0">
                <a:solidFill>
                  <a:schemeClr val="tx1"/>
                </a:solidFill>
              </a:rPr>
              <a:t>for your staff?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1" y="2286000"/>
            <a:ext cx="7630896" cy="38154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72200" y="2590800"/>
            <a:ext cx="1188575" cy="646331"/>
            <a:chOff x="7943272" y="2105998"/>
            <a:chExt cx="1188575" cy="593247"/>
          </a:xfrm>
        </p:grpSpPr>
        <p:sp>
          <p:nvSpPr>
            <p:cNvPr id="6" name="TextBox 5"/>
            <p:cNvSpPr txBox="1"/>
            <p:nvPr/>
          </p:nvSpPr>
          <p:spPr>
            <a:xfrm>
              <a:off x="8266546" y="2105998"/>
              <a:ext cx="865301" cy="59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YES -60</a:t>
              </a:r>
            </a:p>
            <a:p>
              <a:r>
                <a:rPr lang="en-US" dirty="0" smtClean="0"/>
                <a:t>NO -12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43273" y="2235201"/>
              <a:ext cx="323273" cy="101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43272" y="2493765"/>
              <a:ext cx="323273" cy="101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86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26" y="335195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Other Educational Opportunities Suggested By Satellites: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1993393"/>
            <a:ext cx="8079581" cy="40264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More timely webinars by the </a:t>
            </a:r>
            <a:r>
              <a:rPr lang="en-US" sz="2800" dirty="0" err="1">
                <a:solidFill>
                  <a:srgbClr val="002060"/>
                </a:solidFill>
              </a:rPr>
              <a:t>cIRB</a:t>
            </a:r>
            <a:r>
              <a:rPr lang="en-US" sz="2800" dirty="0">
                <a:solidFill>
                  <a:srgbClr val="002060"/>
                </a:solidFill>
              </a:rPr>
              <a:t> or study project managers regarding specific start up activities, regulatory documents and process with the </a:t>
            </a:r>
            <a:r>
              <a:rPr lang="en-US" sz="2800" dirty="0" err="1">
                <a:solidFill>
                  <a:srgbClr val="002060"/>
                </a:solidFill>
              </a:rPr>
              <a:t>cIRB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Overall training on general regulatory trial requirements including audit visits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Career development for junior coordinators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Seminars and webinars geared towards clinical coordinator and RCC Manager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44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8439150" cy="444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314582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https://www.nihstrokenet.org/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5719" y="3244334"/>
            <a:ext cx="3032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https://www.nihstrokenet.org/</a:t>
            </a:r>
          </a:p>
        </p:txBody>
      </p:sp>
      <p:pic>
        <p:nvPicPr>
          <p:cNvPr id="1027" name="Picture 3" descr="NIH STROK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9732"/>
            <a:ext cx="4485308" cy="10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2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93403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5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86"/>
            <a:ext cx="8764480" cy="65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78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839652" cy="65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Updates 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DEFUSE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636794" cy="3766185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Closed to Enrollment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Study Project Manager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Stephanie Kemp, BS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	    Janice </a:t>
            </a:r>
            <a:r>
              <a:rPr lang="en-US" sz="2800" dirty="0">
                <a:solidFill>
                  <a:schemeClr val="tx1"/>
                </a:solidFill>
              </a:rPr>
              <a:t>Carrozzella, MSN, CNP, RT(R), CCRA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Study Investigator:  Greg Albers, MD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Data Manager:  Jessica Griffin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4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3657599" cy="4191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Please </a:t>
            </a:r>
            <a:r>
              <a:rPr lang="en-US" sz="2400" b="1" dirty="0">
                <a:solidFill>
                  <a:schemeClr val="tx1"/>
                </a:solidFill>
              </a:rPr>
              <a:t>rate the level of communication of educational opportunities provided by StrokeNet National and Regional Coordinating Centers on a scale of 0-10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>
                <a:solidFill>
                  <a:schemeClr val="tx1"/>
                </a:solidFill>
              </a:rPr>
              <a:t>0=none 10=excellent)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5140518" cy="63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4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1524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Do you wish to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have</a:t>
            </a:r>
            <a:r>
              <a:rPr lang="en-US" sz="3200" b="1" dirty="0">
                <a:solidFill>
                  <a:schemeClr val="tx1"/>
                </a:solidFill>
              </a:rPr>
              <a:t> feedback on the overall and/or specific site selection process for StrokeNet trials?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524000"/>
            <a:ext cx="6432402" cy="2787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369682"/>
            <a:ext cx="15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If Yes, Specify: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24400"/>
            <a:ext cx="5715000" cy="19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6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846"/>
            <a:ext cx="3545681" cy="195455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Does your facility utilize Telemedicine?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790" y="2220092"/>
            <a:ext cx="3467100" cy="3495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48" y="2210948"/>
            <a:ext cx="3743325" cy="3571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02790" y="352738"/>
            <a:ext cx="4003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Does your study site currently use Telemedicine for Clinical Research?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4191000"/>
            <a:ext cx="892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Yes </a:t>
            </a:r>
            <a:r>
              <a:rPr lang="es-ES" dirty="0" smtClean="0">
                <a:solidFill>
                  <a:schemeClr val="bg1"/>
                </a:solidFill>
              </a:rPr>
              <a:t>-60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9874" y="3028415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No </a:t>
            </a:r>
            <a:r>
              <a:rPr lang="es-ES" dirty="0" smtClean="0">
                <a:solidFill>
                  <a:schemeClr val="bg1"/>
                </a:solidFill>
              </a:rPr>
              <a:t>-12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91200" y="4198307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No </a:t>
            </a:r>
            <a:r>
              <a:rPr lang="es-ES" dirty="0" smtClean="0">
                <a:solidFill>
                  <a:schemeClr val="bg1"/>
                </a:solidFill>
              </a:rPr>
              <a:t>-58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62096" y="3070076"/>
            <a:ext cx="892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Yes </a:t>
            </a:r>
            <a:r>
              <a:rPr lang="es-ES" dirty="0" smtClean="0">
                <a:solidFill>
                  <a:schemeClr val="bg1"/>
                </a:solidFill>
              </a:rPr>
              <a:t>-13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454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04" y="152402"/>
            <a:ext cx="3268721" cy="158829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What is your biggest barrier to subject </a:t>
            </a:r>
            <a:r>
              <a:rPr lang="en-US" sz="2800" b="1" dirty="0" smtClean="0">
                <a:solidFill>
                  <a:schemeClr val="tx1"/>
                </a:solidFill>
              </a:rPr>
              <a:t>recruitment </a:t>
            </a:r>
            <a:r>
              <a:rPr lang="en-US" sz="1400" b="1" dirty="0" smtClean="0">
                <a:solidFill>
                  <a:schemeClr val="tx1"/>
                </a:solidFill>
              </a:rPr>
              <a:t>(check all that apply)?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406" y="1752600"/>
            <a:ext cx="3577114" cy="48768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18- I </a:t>
            </a:r>
            <a:r>
              <a:rPr lang="en-US" sz="1600" b="1" dirty="0">
                <a:solidFill>
                  <a:schemeClr val="bg1"/>
                </a:solidFill>
              </a:rPr>
              <a:t>do not have barriers at my </a:t>
            </a:r>
            <a:r>
              <a:rPr lang="en-US" sz="1600" b="1" dirty="0" smtClean="0">
                <a:solidFill>
                  <a:schemeClr val="bg1"/>
                </a:solidFill>
              </a:rPr>
              <a:t>site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18- Protocol inclusion/exclusion criteria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13- Transportation </a:t>
            </a:r>
            <a:r>
              <a:rPr lang="en-US" sz="1600" b="1" dirty="0">
                <a:solidFill>
                  <a:schemeClr val="bg1"/>
                </a:solidFill>
              </a:rPr>
              <a:t>for Follow-up Visits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15- Subject </a:t>
            </a:r>
            <a:r>
              <a:rPr lang="en-US" sz="1600" b="1" dirty="0">
                <a:solidFill>
                  <a:schemeClr val="bg1"/>
                </a:solidFill>
              </a:rPr>
              <a:t>population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14- Other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10- Complexity </a:t>
            </a:r>
            <a:r>
              <a:rPr lang="en-US" sz="1600" b="1" dirty="0">
                <a:solidFill>
                  <a:schemeClr val="bg1"/>
                </a:solidFill>
              </a:rPr>
              <a:t>of Trial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9- Insufficient </a:t>
            </a:r>
            <a:r>
              <a:rPr lang="en-US" sz="1600" b="1" dirty="0">
                <a:solidFill>
                  <a:schemeClr val="bg1"/>
                </a:solidFill>
              </a:rPr>
              <a:t>Coordinator availability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7- Insufficient </a:t>
            </a:r>
            <a:r>
              <a:rPr lang="en-US" sz="1600" b="1" dirty="0">
                <a:solidFill>
                  <a:schemeClr val="bg1"/>
                </a:solidFill>
              </a:rPr>
              <a:t>PI/Sub-I availability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5- Complexity </a:t>
            </a:r>
            <a:r>
              <a:rPr lang="en-US" sz="1600" b="1" dirty="0">
                <a:solidFill>
                  <a:schemeClr val="bg1"/>
                </a:solidFill>
              </a:rPr>
              <a:t>of Informed Consent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92" y="457201"/>
            <a:ext cx="5678128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3835" y="712175"/>
            <a:ext cx="692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25.7%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8186" y="367669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21.4</a:t>
            </a:r>
            <a:r>
              <a:rPr lang="en-US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0347" y="129516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21.4</a:t>
            </a:r>
            <a:r>
              <a:rPr lang="en-US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0238" y="1880365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18.6%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4467" y="249499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12.9%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309846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10.0%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2326" y="429105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14.3</a:t>
            </a:r>
            <a:r>
              <a:rPr lang="en-US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7304" y="4902531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7.1</a:t>
            </a:r>
            <a:r>
              <a:rPr lang="en-US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1442" y="5461462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20.0%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6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" y="304800"/>
            <a:ext cx="7736681" cy="165819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What is your biggest barrier to subject recruitment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Other: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10" y="2133600"/>
            <a:ext cx="8027194" cy="41593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We </a:t>
            </a:r>
            <a:r>
              <a:rPr lang="en-US" sz="2800" dirty="0"/>
              <a:t>do not have 24/7 research coverage at our site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Remote </a:t>
            </a:r>
            <a:r>
              <a:rPr lang="en-US" sz="2800" dirty="0"/>
              <a:t>consent would substantially increase enrollment at our site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Timing- When working with stroke patients they are usually baffled at what happened to them. It's a horrible time to attempt to get them to participate in a research study.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Follow </a:t>
            </a:r>
            <a:r>
              <a:rPr lang="en-US" sz="2800" dirty="0"/>
              <a:t>up commitment of potential participants </a:t>
            </a:r>
            <a:endParaRPr lang="en-US" sz="2800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8570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228600"/>
            <a:ext cx="8079581" cy="1447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What is your biggest barrier to subject recruitment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Other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798"/>
            <a:ext cx="8229600" cy="42393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I</a:t>
            </a:r>
            <a:r>
              <a:rPr lang="fr-FR" sz="2800" dirty="0" smtClean="0"/>
              <a:t>nsufficient </a:t>
            </a:r>
            <a:r>
              <a:rPr lang="fr-FR" sz="2800" dirty="0"/>
              <a:t>per patient compensation for site </a:t>
            </a:r>
            <a:endParaRPr lang="fr-FR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No current trials open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Long start up process for contracts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Presently there are no StrokeNet studies open at our site to assess a potential barrier for recruitment.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Appropriate trials that meet our patient population.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Site </a:t>
            </a:r>
            <a:r>
              <a:rPr lang="en-US" sz="2800" dirty="0"/>
              <a:t>has not been approved to start study as yet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12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0772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Additional Feedback from Satellite </a:t>
            </a:r>
            <a:r>
              <a:rPr lang="en-US" sz="3200" b="1" dirty="0" smtClean="0">
                <a:solidFill>
                  <a:schemeClr val="tx1"/>
                </a:solidFill>
              </a:rPr>
              <a:t>Sites/CPS: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65294" cy="55626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7200" b="1" dirty="0">
                <a:solidFill>
                  <a:srgbClr val="002060"/>
                </a:solidFill>
              </a:rPr>
              <a:t>Streamlined Communication: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“Communication from the NCC can get very confusing with multiple people sending out various things: contracts, agreements, protocols, instructions, etc. An effort to have it more coordinated and more timely would be appreciated.” </a:t>
            </a:r>
            <a:endParaRPr lang="en-US" sz="7200" dirty="0" smtClean="0"/>
          </a:p>
          <a:p>
            <a:pPr marL="0" lvl="2" indent="0">
              <a:buNone/>
            </a:pPr>
            <a:endParaRPr lang="en-US" sz="7200" dirty="0"/>
          </a:p>
          <a:p>
            <a:pPr>
              <a:buFont typeface="Wingdings" pitchFamily="2" charset="2"/>
              <a:buChar char="v"/>
            </a:pPr>
            <a:r>
              <a:rPr lang="en-US" sz="7200" b="1" dirty="0">
                <a:solidFill>
                  <a:srgbClr val="002060"/>
                </a:solidFill>
              </a:rPr>
              <a:t>More </a:t>
            </a:r>
            <a:r>
              <a:rPr lang="en-US" sz="7200" b="1" dirty="0" err="1">
                <a:solidFill>
                  <a:srgbClr val="002060"/>
                </a:solidFill>
              </a:rPr>
              <a:t>facetime</a:t>
            </a:r>
            <a:r>
              <a:rPr lang="en-US" sz="7200" b="1" dirty="0">
                <a:solidFill>
                  <a:srgbClr val="002060"/>
                </a:solidFill>
              </a:rPr>
              <a:t> with RCC Managers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“I </a:t>
            </a:r>
            <a:r>
              <a:rPr lang="en-US" sz="7200" dirty="0" smtClean="0"/>
              <a:t>would </a:t>
            </a:r>
            <a:r>
              <a:rPr lang="en-US" sz="7200" dirty="0"/>
              <a:t>like to see the RCC manager at every investigator meeting for a trial they are expected to oversee.  If travel is not feasible, then please allow us to attend via </a:t>
            </a:r>
            <a:r>
              <a:rPr lang="en-US" sz="7200" dirty="0" smtClean="0"/>
              <a:t>webinar</a:t>
            </a:r>
          </a:p>
          <a:p>
            <a:pPr marL="0" lvl="2" indent="0">
              <a:buNone/>
            </a:pPr>
            <a:endParaRPr lang="en-US" sz="7200" dirty="0"/>
          </a:p>
          <a:p>
            <a:pPr>
              <a:buFont typeface="Wingdings" pitchFamily="2" charset="2"/>
              <a:buChar char="v"/>
            </a:pPr>
            <a:r>
              <a:rPr lang="en-US" sz="7200" b="1" dirty="0">
                <a:solidFill>
                  <a:srgbClr val="002060"/>
                </a:solidFill>
              </a:rPr>
              <a:t>Budget and Finance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“One of the main difficulties we face at the time of initiating a StrokeNet study is the restricted funds provided for start-up. Our site has unavoidable up-front costs ;the institution many times should absorb that since the start-up funds provided by the studies are not sufficient to cover the costs”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“Provide sites with a yearly budget to help with the salary support to hire staff just for research”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600" dirty="0"/>
              <a:t>Fixed-cost </a:t>
            </a:r>
            <a:r>
              <a:rPr lang="en-US" sz="7600" dirty="0" err="1"/>
              <a:t>subaward</a:t>
            </a:r>
            <a:r>
              <a:rPr lang="en-US" sz="7600" dirty="0"/>
              <a:t> agreements are very complicated ..would be very happy to see us use a different type of agreement to fund StrokeNet trials.”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8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77" y="228600"/>
            <a:ext cx="8079581" cy="16581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Additional Feedback from Satellite </a:t>
            </a:r>
            <a:r>
              <a:rPr lang="en-US" sz="3200" b="1" dirty="0" smtClean="0">
                <a:solidFill>
                  <a:schemeClr val="tx1"/>
                </a:solidFill>
              </a:rPr>
              <a:t>Sites/CPS Cont’d: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77" y="1981200"/>
            <a:ext cx="7810500" cy="3188207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200" b="1" dirty="0">
                <a:solidFill>
                  <a:srgbClr val="002060"/>
                </a:solidFill>
              </a:rPr>
              <a:t>Inclusion of more trial design types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/>
              <a:t>“offering trials that would meet our patient population, those that would be of interest to our physicians; neuro-hospitalists, neurologists, neurosurgeons</a:t>
            </a:r>
            <a:r>
              <a:rPr lang="en-US" sz="4200" dirty="0" smtClean="0"/>
              <a:t>.”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4200" dirty="0"/>
          </a:p>
          <a:p>
            <a:pPr>
              <a:buFont typeface="Wingdings" pitchFamily="2" charset="2"/>
              <a:buChar char="v"/>
            </a:pPr>
            <a:r>
              <a:rPr lang="en-US" sz="4200" b="1" dirty="0">
                <a:solidFill>
                  <a:srgbClr val="002060"/>
                </a:solidFill>
              </a:rPr>
              <a:t>More feedback on site selection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/>
              <a:t>“Feedback and transparency is important. It would be very helpful to get an idea of where studies stand, particularly when we complete feasibility questionnaires”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200" dirty="0"/>
              <a:t>“Not knowing why your site is not selected when you have the target population would be helpful so continued effort isn't given if your site will never be selected over a large institution”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96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8763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457200">
              <a:buFont typeface="+mj-lt"/>
              <a:buAutoNum type="arabicPeriod"/>
            </a:pPr>
            <a:r>
              <a:rPr lang="en-US" sz="2000" dirty="0" err="1"/>
              <a:t>StrokeNET</a:t>
            </a:r>
            <a:r>
              <a:rPr lang="en-US" sz="2000" dirty="0"/>
              <a:t> RCCs are operating in a common way, with similar styles and frequency of satellite communication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Many RCC managers are interested in expanding ways to assist trial activities at satellite sites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Most satellite sites are happy with the level and frequency of RCC Manager Contact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Most satellite sites are familiar with the CIRB process and network SOPs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Most satellite sites are familiar with the education offerings within </a:t>
            </a:r>
            <a:r>
              <a:rPr lang="en-US" sz="2000" dirty="0" err="1"/>
              <a:t>StrokeNET</a:t>
            </a:r>
            <a:r>
              <a:rPr lang="en-US" sz="2000" dirty="0"/>
              <a:t> and individual RCCs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Areas of consideration: Improving feedback on site selection, Improving/streamlining processes for site start up</a:t>
            </a:r>
          </a:p>
          <a:p>
            <a:pPr marL="731520" lvl="1" indent="-457200">
              <a:buFont typeface="+mj-lt"/>
              <a:buAutoNum type="arabicPeriod"/>
            </a:pPr>
            <a:endParaRPr lang="en-US" sz="3000" b="1" dirty="0"/>
          </a:p>
          <a:p>
            <a:pPr marL="731520" lvl="1" indent="-457200" algn="ctr">
              <a:buNone/>
            </a:pPr>
            <a:r>
              <a:rPr lang="en-US" sz="3000" b="1" dirty="0">
                <a:solidFill>
                  <a:schemeClr val="bg1"/>
                </a:solidFill>
              </a:rPr>
              <a:t>KEEP UP THE </a:t>
            </a:r>
            <a:r>
              <a:rPr lang="en-US" sz="3000" b="1" dirty="0" smtClean="0">
                <a:solidFill>
                  <a:schemeClr val="bg1"/>
                </a:solidFill>
              </a:rPr>
              <a:t>GREAT </a:t>
            </a:r>
            <a:r>
              <a:rPr lang="en-US" sz="3000" b="1" dirty="0">
                <a:solidFill>
                  <a:schemeClr val="bg1"/>
                </a:solidFill>
              </a:rPr>
              <a:t>WORK!!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marL="731520" lvl="1" indent="-457200" algn="ctr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THANK </a:t>
            </a:r>
            <a:r>
              <a:rPr lang="en-US" sz="3000" b="1" dirty="0">
                <a:solidFill>
                  <a:schemeClr val="bg1"/>
                </a:solidFill>
              </a:rPr>
              <a:t>YOU FOR YOUR PARTICIPATION!!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76200"/>
            <a:ext cx="3655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Overall Take Away: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8644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Information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Question for next months call: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Presenters </a:t>
            </a:r>
            <a:r>
              <a:rPr lang="en-US" dirty="0">
                <a:solidFill>
                  <a:schemeClr val="tx1"/>
                </a:solidFill>
              </a:rPr>
              <a:t>for upcoming </a:t>
            </a:r>
            <a:r>
              <a:rPr lang="en-US" dirty="0" smtClean="0">
                <a:solidFill>
                  <a:schemeClr val="tx1"/>
                </a:solidFill>
              </a:rPr>
              <a:t>Meetings/Coordinators </a:t>
            </a:r>
            <a:r>
              <a:rPr lang="en-US" dirty="0">
                <a:solidFill>
                  <a:schemeClr val="tx1"/>
                </a:solidFill>
              </a:rPr>
              <a:t>Calls.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RCC </a:t>
            </a:r>
            <a:r>
              <a:rPr lang="en-US" dirty="0">
                <a:solidFill>
                  <a:schemeClr val="tx1"/>
                </a:solidFill>
              </a:rPr>
              <a:t>manager </a:t>
            </a:r>
            <a:r>
              <a:rPr lang="en-US" dirty="0" smtClean="0">
                <a:solidFill>
                  <a:schemeClr val="tx1"/>
                </a:solidFill>
              </a:rPr>
              <a:t>who would like </a:t>
            </a:r>
            <a:r>
              <a:rPr lang="en-US" dirty="0">
                <a:solidFill>
                  <a:schemeClr val="tx1"/>
                </a:solidFill>
              </a:rPr>
              <a:t>to share insights.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Montreal Managers Breakout Session.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 </a:t>
            </a:r>
            <a:r>
              <a:rPr lang="en-US" dirty="0">
                <a:solidFill>
                  <a:schemeClr val="tx1"/>
                </a:solidFill>
              </a:rPr>
              <a:t>Joanna Vivalda, RCCs will need to submit a Final-RPPR no later than 120 calendar days from the period of performance end date (7/31/2018).  Earlier in the window is preferred for centers that will receive an award as an RCC for the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cycle of NIH StrokeNet.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53" y="381000"/>
            <a:ext cx="8229600" cy="2362200"/>
          </a:xfrm>
        </p:spPr>
        <p:txBody>
          <a:bodyPr/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Updates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CREST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28" y="1576387"/>
            <a:ext cx="8065294" cy="3766185"/>
          </a:xfrm>
        </p:spPr>
        <p:txBody>
          <a:bodyPr>
            <a:normAutofit fontScale="92500" lnSpcReduction="10000"/>
          </a:bodyPr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Study Project Manager:  Mary Longbottom, CCRP, CREST     Director for Data Quality 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Study Investigator:  Tom Brott, MD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Updates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ARCADIA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Study Project Manager:  Irene Ewing, RN, BSN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</a:t>
            </a:r>
            <a:r>
              <a:rPr lang="en-US" dirty="0" err="1" smtClean="0">
                <a:solidFill>
                  <a:schemeClr val="tx1"/>
                </a:solidFill>
              </a:rPr>
              <a:t>Hooman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Kamel, MD;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         Mitch </a:t>
            </a:r>
            <a:r>
              <a:rPr lang="en-US" dirty="0">
                <a:solidFill>
                  <a:schemeClr val="tx1"/>
                </a:solidFill>
              </a:rPr>
              <a:t>Elkind, MD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Data Manager:   </a:t>
            </a:r>
            <a:r>
              <a:rPr lang="en-US" dirty="0" err="1">
                <a:solidFill>
                  <a:schemeClr val="tx1"/>
                </a:solidFill>
              </a:rPr>
              <a:t>Faria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Khattak</a:t>
            </a:r>
            <a:r>
              <a:rPr lang="en-US" dirty="0">
                <a:solidFill>
                  <a:schemeClr val="tx1"/>
                </a:solidFill>
              </a:rPr>
              <a:t> and Holly Pierce</a:t>
            </a:r>
          </a:p>
        </p:txBody>
      </p:sp>
    </p:spTree>
    <p:extLst>
      <p:ext uri="{BB962C8B-B14F-4D97-AF65-F5344CB8AC3E}">
        <p14:creationId xmlns:p14="http://schemas.microsoft.com/office/powerpoint/2010/main" val="13071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Updates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Sleep Smart / MOST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b="1" u="sng" dirty="0"/>
              <a:t>Most</a:t>
            </a:r>
            <a:r>
              <a:rPr lang="en-US" sz="3000" dirty="0"/>
              <a:t>:</a:t>
            </a:r>
          </a:p>
          <a:p>
            <a:pPr marL="0" indent="0">
              <a:buNone/>
            </a:pPr>
            <a:r>
              <a:rPr lang="en-US" sz="3000" dirty="0" smtClean="0"/>
              <a:t> Lead Trial Coordinator:  S. Iris Deeds, CCRP</a:t>
            </a:r>
          </a:p>
          <a:p>
            <a:pPr marL="0" indent="0">
              <a:buNone/>
            </a:pPr>
            <a:r>
              <a:rPr lang="en-US" sz="3000" smtClean="0"/>
              <a:t> NCC </a:t>
            </a:r>
            <a:r>
              <a:rPr lang="en-US" sz="3000" dirty="0" smtClean="0"/>
              <a:t>Project </a:t>
            </a:r>
            <a:r>
              <a:rPr lang="en-US" sz="3000" dirty="0"/>
              <a:t>Manager: Teresa </a:t>
            </a:r>
            <a:r>
              <a:rPr lang="en-US" sz="3000" dirty="0" smtClean="0"/>
              <a:t>Murrell-Bohn, RN, CCRC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u="sng" dirty="0"/>
              <a:t>Sleep Smart: </a:t>
            </a:r>
          </a:p>
          <a:p>
            <a:pPr marL="0" indent="0">
              <a:buNone/>
            </a:pPr>
            <a:r>
              <a:rPr lang="en-US" sz="3000" dirty="0" smtClean="0"/>
              <a:t> Project </a:t>
            </a:r>
            <a:r>
              <a:rPr lang="en-US" sz="3000" dirty="0"/>
              <a:t>Manager: Kayla Gosselin </a:t>
            </a:r>
          </a:p>
        </p:txBody>
      </p:sp>
    </p:spTree>
    <p:extLst>
      <p:ext uri="{BB962C8B-B14F-4D97-AF65-F5344CB8AC3E}">
        <p14:creationId xmlns:p14="http://schemas.microsoft.com/office/powerpoint/2010/main" val="36529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78" y="1839516"/>
            <a:ext cx="5881688" cy="22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cid:image001.jpg@01CFD0D9.0776A3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047750" cy="28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57304"/>
            <a:ext cx="125015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55</TotalTime>
  <Words>2915</Words>
  <Application>Microsoft Office PowerPoint</Application>
  <PresentationFormat>On-screen Show (4:3)</PresentationFormat>
  <Paragraphs>455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Corbel</vt:lpstr>
      <vt:lpstr>Lucida Handwriting</vt:lpstr>
      <vt:lpstr>Times New Roman</vt:lpstr>
      <vt:lpstr>Wingdings</vt:lpstr>
      <vt:lpstr>Metropolitan</vt:lpstr>
      <vt:lpstr>Coordinator Webinar and Round Table Discussion</vt:lpstr>
      <vt:lpstr>Coordinator Call Announcements and Reminders</vt:lpstr>
      <vt:lpstr>Project Updates TELE-REHAB</vt:lpstr>
      <vt:lpstr>Project Updates i-DEF</vt:lpstr>
      <vt:lpstr>Project Updates  DEFUSE 3</vt:lpstr>
      <vt:lpstr>Project Updates CREST 2 </vt:lpstr>
      <vt:lpstr>Project Updates ARCADIA</vt:lpstr>
      <vt:lpstr>Project Updates Sleep Smart / MOST</vt:lpstr>
      <vt:lpstr>PowerPoint Presentation</vt:lpstr>
      <vt:lpstr>Study Team</vt:lpstr>
      <vt:lpstr>Study Outline</vt:lpstr>
      <vt:lpstr>Background</vt:lpstr>
      <vt:lpstr>Adjunctive Treatments to rt-PA</vt:lpstr>
      <vt:lpstr>Study Aim and Primary Endpoints</vt:lpstr>
      <vt:lpstr>Inclusion and Exclusion</vt:lpstr>
      <vt:lpstr>Study Arms </vt:lpstr>
      <vt:lpstr>Protocol Flow</vt:lpstr>
      <vt:lpstr>Follow-up</vt:lpstr>
      <vt:lpstr>Next Steps </vt:lpstr>
      <vt:lpstr>NCC/NINDS Updates</vt:lpstr>
      <vt:lpstr>Project Updates Recognized NIH Trials</vt:lpstr>
      <vt:lpstr>Data Management Center Updates</vt:lpstr>
      <vt:lpstr>CIRB Updates</vt:lpstr>
      <vt:lpstr>Roundtable Discussion</vt:lpstr>
      <vt:lpstr>StrokeNet RCC Manager Survey Results  5.23.18</vt:lpstr>
      <vt:lpstr>PowerPoint Presentation</vt:lpstr>
      <vt:lpstr>SS vs CPS-what’s the difference?</vt:lpstr>
      <vt:lpstr>How many total Satellite Sites(SS)/ Clinical Performance Sites(CPS) are within your RCC (including your hub)?</vt:lpstr>
      <vt:lpstr>Do you have direct communication with your SS/CPS?</vt:lpstr>
      <vt:lpstr>What is your style of communication with SS/CPS?</vt:lpstr>
      <vt:lpstr>Is your communication mostly regarding (more than one can apply)…</vt:lpstr>
      <vt:lpstr>What site specific communication tools with SS/CPS are you currently using?</vt:lpstr>
      <vt:lpstr>Does your RCC have SOP’s?</vt:lpstr>
      <vt:lpstr>Do you conduct “monitoring” visits at your SS/CPS?</vt:lpstr>
      <vt:lpstr>Rate the amount of support/involvement you receive from your RCC PI:</vt:lpstr>
      <vt:lpstr>What information do SS/CPS need from you ? (sample RCC responses)</vt:lpstr>
      <vt:lpstr>Specific Highlighted RCC Manager Feedback</vt:lpstr>
      <vt:lpstr>THANK YOU for your participation and hard work!!</vt:lpstr>
      <vt:lpstr>StrokeNet Site Engagement Survey Results  5.23.18</vt:lpstr>
      <vt:lpstr>Has participation in StrokeNet helped your stroke research infrastructure at your facility?</vt:lpstr>
      <vt:lpstr>Is the amount of contact with your RCC/Satellite Sites/Clinical Performance Sites..</vt:lpstr>
      <vt:lpstr>What is the frequency of contact with your RCC/SS/CPS?</vt:lpstr>
      <vt:lpstr>Do you feel you have a good understanding of regulatory requirements for StrokeNet trials?</vt:lpstr>
      <vt:lpstr>Are you aware of educational opportunities provided through StrokeNet for your staff?</vt:lpstr>
      <vt:lpstr>Other Educational Opportunities Suggested By Satellites:</vt:lpstr>
      <vt:lpstr>PowerPoint Presentation</vt:lpstr>
      <vt:lpstr>PowerPoint Presentation</vt:lpstr>
      <vt:lpstr>PowerPoint Presentation</vt:lpstr>
      <vt:lpstr>PowerPoint Presentation</vt:lpstr>
      <vt:lpstr>Please rate the level of communication of educational opportunities provided by StrokeNet National and Regional Coordinating Centers on a scale of 0-10  (0=none 10=excellent)</vt:lpstr>
      <vt:lpstr>Do you wish to have feedback on the overall and/or specific site selection process for StrokeNet trials?</vt:lpstr>
      <vt:lpstr>Does your facility utilize Telemedicine?</vt:lpstr>
      <vt:lpstr>What is your biggest barrier to subject recruitment (check all that apply)?</vt:lpstr>
      <vt:lpstr>What is your biggest barrier to subject recruitment?  Other:</vt:lpstr>
      <vt:lpstr>What is your biggest barrier to subject recruitment?  Other:</vt:lpstr>
      <vt:lpstr>Additional Feedback from Satellite Sites/CPS: </vt:lpstr>
      <vt:lpstr>Additional Feedback from Satellite Sites/CPS Cont’d: </vt:lpstr>
      <vt:lpstr>PowerPoint Presentation</vt:lpstr>
      <vt:lpstr>General Information and Reminders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Coordinator Webinar Round Table Discussion</dc:title>
  <dc:creator>Goldfarb, Sherry</dc:creator>
  <cp:lastModifiedBy>Sester, Regina (sesterrj)</cp:lastModifiedBy>
  <cp:revision>200</cp:revision>
  <cp:lastPrinted>2018-03-20T16:28:17Z</cp:lastPrinted>
  <dcterms:created xsi:type="dcterms:W3CDTF">2016-10-11T15:38:23Z</dcterms:created>
  <dcterms:modified xsi:type="dcterms:W3CDTF">2018-05-23T16:54:21Z</dcterms:modified>
</cp:coreProperties>
</file>