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60" r:id="rId4"/>
    <p:sldId id="267" r:id="rId5"/>
    <p:sldId id="259" r:id="rId6"/>
    <p:sldId id="258" r:id="rId7"/>
    <p:sldId id="266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81" r:id="rId16"/>
    <p:sldId id="268" r:id="rId17"/>
    <p:sldId id="262" r:id="rId18"/>
    <p:sldId id="261" r:id="rId19"/>
    <p:sldId id="269" r:id="rId20"/>
    <p:sldId id="270" r:id="rId21"/>
    <p:sldId id="293" r:id="rId22"/>
    <p:sldId id="290" r:id="rId23"/>
    <p:sldId id="291" r:id="rId24"/>
    <p:sldId id="292" r:id="rId25"/>
    <p:sldId id="294" r:id="rId26"/>
    <p:sldId id="295" r:id="rId27"/>
    <p:sldId id="296" r:id="rId28"/>
    <p:sldId id="298" r:id="rId29"/>
    <p:sldId id="299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300" r:id="rId38"/>
    <p:sldId id="271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4"/>
    <p:restoredTop sz="87219" autoAdjust="0"/>
  </p:normalViewPr>
  <p:slideViewPr>
    <p:cSldViewPr>
      <p:cViewPr varScale="1">
        <p:scale>
          <a:sx n="60" d="100"/>
          <a:sy n="60" d="100"/>
        </p:scale>
        <p:origin x="4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F0C47-AB35-4DAB-95C6-A92279B3F31A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AF0056-6AE8-4EEF-8FE3-7467EFE5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8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Spread of the cohorts caused communication between sites</a:t>
            </a:r>
            <a:r>
              <a:rPr lang="en-US" baseline="0" dirty="0"/>
              <a:t> to be difficult, emails had to be tailored to the step each site was in.</a:t>
            </a:r>
          </a:p>
          <a:p>
            <a:r>
              <a:rPr lang="en-US" baseline="0" dirty="0"/>
              <a:t>Two sites utilized the same local IRB, had previously submitted in tandem, but could not since they were not in the same cohort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  <a:r>
              <a:rPr lang="en-US" baseline="0" dirty="0"/>
              <a:t> – problem with having sites in close proximity with PIs who are all professionally connected.</a:t>
            </a:r>
          </a:p>
          <a:p>
            <a:endParaRPr lang="en-US" baseline="0" dirty="0"/>
          </a:p>
          <a:p>
            <a:r>
              <a:rPr lang="en-US" baseline="0" dirty="0"/>
              <a:t>Even though the sites had all been involved with StrokeNet trials, new PIs were not familiar with process.  CRCs did not have access to their </a:t>
            </a:r>
            <a:r>
              <a:rPr lang="en-US" baseline="0" dirty="0" err="1"/>
              <a:t>predecesors</a:t>
            </a:r>
            <a:r>
              <a:rPr lang="en-US" baseline="0" dirty="0"/>
              <a:t> documents.</a:t>
            </a:r>
          </a:p>
          <a:p>
            <a:endParaRPr lang="en-US" baseline="0" dirty="0"/>
          </a:p>
          <a:p>
            <a:r>
              <a:rPr lang="en-US" baseline="0" dirty="0"/>
              <a:t>New personnel in local IRBs added to confusion, multiple sites had new contracts officers or staff turn-over after contracts were submitted.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5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Staff turn-over,</a:t>
            </a:r>
            <a:r>
              <a:rPr lang="en-US" baseline="0" dirty="0"/>
              <a:t> there isn’t much we could do about it.  Use your PIs to get involved when you have an outside department being non-responsive.  Have at least one person in your study team who can reach out to department chairs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4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a cede review</a:t>
            </a:r>
            <a:r>
              <a:rPr lang="en-US" baseline="0" dirty="0"/>
              <a:t> may not be assigned a review date like a full board review, make sure to keep in communication with them.  Make sure they create protocol in electronic systems for billing – MCA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6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items with CRCs based on site protocols,</a:t>
            </a:r>
            <a:r>
              <a:rPr lang="en-US" baseline="0" dirty="0"/>
              <a:t> can the CRC draw blood, can the CRC consent patients, is the CRC trained to centrifuge samples, what timeline will the site preferentially enroll in (during in-patient stay, at first outpatient visit, ad hoc by calling potential subjects?).</a:t>
            </a:r>
          </a:p>
          <a:p>
            <a:endParaRPr lang="en-US" baseline="0" dirty="0"/>
          </a:p>
          <a:p>
            <a:r>
              <a:rPr lang="en-US" baseline="0" dirty="0"/>
              <a:t>Meeting with the study PI is especially important if the study PI is not your Satellite site PI.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78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80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BE6076-36A8-471E-A2A9-2434A71A66B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Coordinator Webinar and Round Table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25th,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276600" cy="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2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nrolling sites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074952"/>
          <a:ext cx="7886700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Site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Consented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Randomized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University of Cincinnati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Memorial Hermann Texas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UPMC Presbyterian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UF Health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Shands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OSU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Wexner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Harborview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University of Iowa Hospitals &amp;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Clinics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NYP Columbia University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Northwestern Memorial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00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nrolling sites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074950"/>
          <a:ext cx="7886700" cy="286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76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Site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Consented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Randomized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 of the University of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Pennsylvania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University of Minnesota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NYP Weill Cornell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Christiana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Hennepin County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Brigham and Women's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Mercy St. Vincent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Intercoastal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Spectrum Health Hospitals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Butterworth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s-I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94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5890"/>
            <a:ext cx="7886700" cy="994172"/>
          </a:xfrm>
        </p:spPr>
        <p:txBody>
          <a:bodyPr/>
          <a:lstStyle/>
          <a:p>
            <a:r>
              <a:rPr lang="en-US" dirty="0" smtClean="0"/>
              <a:t>ARCADIA consent </a:t>
            </a:r>
            <a:r>
              <a:rPr lang="en-US" dirty="0"/>
              <a:t>m</a:t>
            </a:r>
            <a:r>
              <a:rPr lang="en-US" dirty="0" smtClean="0"/>
              <a:t>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360"/>
            <a:ext cx="7886700" cy="31581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Minor are changes required to both the main and pregnant partner consent for ARCADIA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consent </a:t>
            </a:r>
            <a:endParaRPr lang="en-US" dirty="0" smtClean="0"/>
          </a:p>
          <a:p>
            <a:pPr lvl="2"/>
            <a:r>
              <a:rPr lang="en-US" dirty="0"/>
              <a:t>2 follow-up phone calls </a:t>
            </a:r>
            <a:r>
              <a:rPr lang="en-US" dirty="0" smtClean="0"/>
              <a:t>were </a:t>
            </a:r>
            <a:r>
              <a:rPr lang="en-US" dirty="0"/>
              <a:t>missing and </a:t>
            </a:r>
            <a:r>
              <a:rPr lang="en-US" dirty="0" smtClean="0"/>
              <a:t>typographical </a:t>
            </a:r>
            <a:r>
              <a:rPr lang="en-US" dirty="0"/>
              <a:t>errors </a:t>
            </a:r>
            <a:r>
              <a:rPr lang="en-US" dirty="0" smtClean="0"/>
              <a:t>were corrected</a:t>
            </a:r>
          </a:p>
          <a:p>
            <a:pPr lvl="1"/>
            <a:r>
              <a:rPr lang="en-US" dirty="0" smtClean="0"/>
              <a:t>Pregnant Partner consent</a:t>
            </a:r>
          </a:p>
          <a:p>
            <a:pPr lvl="2"/>
            <a:r>
              <a:rPr lang="en-US" dirty="0"/>
              <a:t>Certificate of Confidentiality language </a:t>
            </a:r>
            <a:r>
              <a:rPr lang="en-US" dirty="0" smtClean="0"/>
              <a:t>added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inor revision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dirty="0"/>
              <a:t>confidentiality section </a:t>
            </a:r>
            <a:r>
              <a:rPr lang="en-US" dirty="0" smtClean="0"/>
              <a:t>for consistency </a:t>
            </a:r>
            <a:r>
              <a:rPr lang="en-US" dirty="0"/>
              <a:t>with the language in the main </a:t>
            </a:r>
            <a:r>
              <a:rPr lang="en-US" dirty="0" smtClean="0"/>
              <a:t>consent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inor </a:t>
            </a:r>
            <a:r>
              <a:rPr lang="en-US" dirty="0"/>
              <a:t>changes to keep terminology consistent throughout the document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26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505086" cy="633182"/>
          </a:xfrm>
        </p:spPr>
        <p:txBody>
          <a:bodyPr/>
          <a:lstStyle/>
          <a:p>
            <a:r>
              <a:rPr lang="en-US" dirty="0" smtClean="0"/>
              <a:t>Process for Change to the informed consent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0649"/>
            <a:ext cx="7886700" cy="31128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CIRB </a:t>
            </a:r>
            <a:r>
              <a:rPr lang="en-US" dirty="0"/>
              <a:t>will administratively make the changes to the documents for the sites whose initial review is currently in </a:t>
            </a:r>
            <a:r>
              <a:rPr lang="en-US" dirty="0" smtClean="0"/>
              <a:t>process, </a:t>
            </a:r>
            <a:r>
              <a:rPr lang="en-US" dirty="0"/>
              <a:t>so when they are approved they will have the changes incorporated in their approved documents.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sites that have not yet submitted full packets to the CIRB (and for replacement sites</a:t>
            </a:r>
            <a:r>
              <a:rPr lang="en-US" dirty="0" smtClean="0"/>
              <a:t>), </a:t>
            </a:r>
            <a:r>
              <a:rPr lang="en-US" dirty="0"/>
              <a:t>we will provide the new template and work with them to get the changes incorporated in their initial approval.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sites already approved we will administratively make the changes and submit the amendments for them and provide them new approved documents as quickly as possible over the coming weeks.</a:t>
            </a:r>
          </a:p>
        </p:txBody>
      </p:sp>
    </p:spTree>
    <p:extLst>
      <p:ext uri="{BB962C8B-B14F-4D97-AF65-F5344CB8AC3E}">
        <p14:creationId xmlns:p14="http://schemas.microsoft.com/office/powerpoint/2010/main" val="264269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for start-up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CIRB submission and approval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Local IRB acknowledgement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Confirmation of pharmacy documentation/ licenses/shipping address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Shipment of study drug and lab kits (shipping address)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Scheduling of readiness call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Confirmation of all documentation posted in </a:t>
            </a:r>
            <a:r>
              <a:rPr lang="en-US" dirty="0" err="1" smtClean="0"/>
              <a:t>webDCU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Released to enroll</a:t>
            </a:r>
          </a:p>
        </p:txBody>
      </p:sp>
    </p:spTree>
    <p:extLst>
      <p:ext uri="{BB962C8B-B14F-4D97-AF65-F5344CB8AC3E}">
        <p14:creationId xmlns:p14="http://schemas.microsoft.com/office/powerpoint/2010/main" val="166482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Sleep Smart / MOST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Most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Project Manager: Teresa Murrell-Bohn</a:t>
            </a:r>
          </a:p>
          <a:p>
            <a:pPr marL="0" indent="0">
              <a:buNone/>
            </a:pPr>
            <a:r>
              <a:rPr lang="en-US" dirty="0"/>
              <a:t>                                 Iris Deeds </a:t>
            </a:r>
          </a:p>
          <a:p>
            <a:endParaRPr lang="en-US" dirty="0"/>
          </a:p>
          <a:p>
            <a:r>
              <a:rPr lang="en-US" b="1" u="sng" dirty="0"/>
              <a:t>Sleep Smart: </a:t>
            </a:r>
          </a:p>
          <a:p>
            <a:pPr marL="0" indent="0">
              <a:buNone/>
            </a:pPr>
            <a:r>
              <a:rPr lang="en-US" dirty="0"/>
              <a:t>Project Manager: Kayla Gosselin </a:t>
            </a:r>
          </a:p>
        </p:txBody>
      </p:sp>
    </p:spTree>
    <p:extLst>
      <p:ext uri="{BB962C8B-B14F-4D97-AF65-F5344CB8AC3E}">
        <p14:creationId xmlns:p14="http://schemas.microsoft.com/office/powerpoint/2010/main" val="36529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Recognized NIH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remain open to enrollments: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r>
              <a:rPr lang="en-US" dirty="0">
                <a:solidFill>
                  <a:schemeClr val="tx1"/>
                </a:solidFill>
              </a:rPr>
              <a:t>SHINE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Project Manager: Heather </a:t>
            </a:r>
            <a:r>
              <a:rPr lang="en-US" dirty="0" err="1">
                <a:solidFill>
                  <a:schemeClr val="tx1"/>
                </a:solidFill>
              </a:rPr>
              <a:t>Haughey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5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NCC/NINDS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(Forum for CC to communicate to coordinators information on reminders, common questions/issues, changes, suggestions, best practices, upcoming meetings, and for coordinators to ask questions):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NCC Staff Members: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Joe Broderick, PI		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Jamey Frasure, Co-Director	Judith Spilker, Co-Director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Sue Roll, CIRB Liaison		Keeley Hendrix, CIRB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Diane Sparks, Contracts	Jeanne Sester, Training Coordinator</a:t>
            </a:r>
            <a:endParaRPr lang="en-US" sz="2000" strike="sng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Mary Ann Harty, Finances	Rose Beckmann, Administration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Joanna Vivalda, </a:t>
            </a:r>
            <a:r>
              <a:rPr lang="en-US" sz="2000">
                <a:solidFill>
                  <a:schemeClr val="tx1"/>
                </a:solidFill>
              </a:rPr>
              <a:t>NINDS            Scott Janis, NINDS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Center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(Forum for MUSC to communicate to coordinators information on reminders, common mistakes, changes, suggestions, best practices and for coordinators to ask questions):</a:t>
            </a:r>
          </a:p>
          <a:p>
            <a:pPr marL="0" indent="0">
              <a:buNone/>
            </a:pP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WebDCU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/MUSC Team: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Yuko Palesch, PI			Wenle Zhao, PI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Catherine Dillon, Operations Mgr.	Jessica Griffin, Project Mgr.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CIRB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CIRB Team Members: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Sue Roll, CIRB Liaison</a:t>
            </a:r>
          </a:p>
          <a:p>
            <a:r>
              <a:rPr lang="en-US" dirty="0">
                <a:solidFill>
                  <a:schemeClr val="tx1"/>
                </a:solidFill>
              </a:rPr>
              <a:t>Keeley Hendrix CIRB Coordinator</a:t>
            </a:r>
          </a:p>
          <a:p>
            <a:r>
              <a:rPr lang="en-US" dirty="0">
                <a:solidFill>
                  <a:schemeClr val="tx1"/>
                </a:solidFill>
              </a:rPr>
              <a:t>Jo Ann </a:t>
            </a:r>
            <a:r>
              <a:rPr lang="en-US" dirty="0" err="1">
                <a:solidFill>
                  <a:schemeClr val="tx1"/>
                </a:solidFill>
              </a:rPr>
              <a:t>Behrle</a:t>
            </a:r>
            <a:r>
              <a:rPr lang="en-US" dirty="0">
                <a:solidFill>
                  <a:schemeClr val="tx1"/>
                </a:solidFill>
              </a:rPr>
              <a:t> CIRB HPA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Coordinator Call</a:t>
            </a:r>
            <a:br>
              <a:rPr lang="en-US" sz="4400" dirty="0"/>
            </a:br>
            <a:r>
              <a:rPr lang="en-US" sz="4400" dirty="0"/>
              <a:t>Announcements 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Coordinator Webinar :</a:t>
            </a:r>
          </a:p>
          <a:p>
            <a:pPr marL="0" indent="0">
              <a:buNone/>
            </a:pPr>
            <a:endParaRPr lang="en-US" sz="18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Coordinator Call May 30th, 2018.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Preethy Feit and Cheryl Grant to host survey results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Today’s Roundtable Hosts: Kinga Aitken, Heena Olalde and Devin Qualls.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To join Coordinator Webinars: https://nihstrokenet.adobeconnect.com/coordinator/ Please enter as a guest, then add your first and last name or email address. For Audio: Dial-In Number: (877) 621-0220 Passcode 434578.</a:t>
            </a:r>
          </a:p>
          <a:p>
            <a:pPr marL="396875" indent="0">
              <a:buNone/>
            </a:pP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   </a:t>
            </a: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  <a:ea typeface="Calibri"/>
                <a:cs typeface="Times New Roman"/>
              </a:rPr>
              <a:t>Upcoming StrokeNet Meetings:                  </a:t>
            </a:r>
          </a:p>
          <a:p>
            <a:pPr marL="636588" indent="-285750"/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Plan Ahead:  Montreal World Stroke Conference,  October 16</a:t>
            </a:r>
            <a:r>
              <a:rPr lang="en-US" sz="1800" baseline="30000" dirty="0">
                <a:solidFill>
                  <a:schemeClr val="tx1"/>
                </a:solidFill>
                <a:ea typeface="Calibri"/>
                <a:cs typeface="Times New Roman"/>
              </a:rPr>
              <a:t>th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, 2018.</a:t>
            </a:r>
          </a:p>
          <a:p>
            <a:pPr marL="636588" indent="-285750"/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NCC will reimburse for one night stay at $250.</a:t>
            </a:r>
          </a:p>
        </p:txBody>
      </p:sp>
    </p:spTree>
    <p:extLst>
      <p:ext uri="{BB962C8B-B14F-4D97-AF65-F5344CB8AC3E}">
        <p14:creationId xmlns:p14="http://schemas.microsoft.com/office/powerpoint/2010/main" val="407048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Today’s Roundtable Discussion:</a:t>
            </a:r>
          </a:p>
          <a:p>
            <a:endParaRPr lang="en-US" b="1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Discussion:  ARCADIA Study Roll Out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(PM and </a:t>
            </a:r>
            <a:r>
              <a:rPr lang="en-US" sz="1800" dirty="0" smtClean="0">
                <a:solidFill>
                  <a:schemeClr val="tx1"/>
                </a:solidFill>
              </a:rPr>
              <a:t>Satellite </a:t>
            </a:r>
            <a:r>
              <a:rPr lang="en-US" sz="1800" dirty="0">
                <a:solidFill>
                  <a:schemeClr val="tx1"/>
                </a:solidFill>
              </a:rPr>
              <a:t>Experiences)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u="sng" dirty="0">
                <a:solidFill>
                  <a:schemeClr val="tx1"/>
                </a:solidFill>
              </a:rPr>
              <a:t>Today’s Host: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Devin Qualls –   </a:t>
            </a:r>
            <a:r>
              <a:rPr lang="en-US" dirty="0">
                <a:solidFill>
                  <a:schemeClr val="tx1"/>
                </a:solidFill>
              </a:rPr>
              <a:t>Massachusetts General Hospital</a:t>
            </a:r>
          </a:p>
          <a:p>
            <a:r>
              <a:rPr lang="en-US" b="1" dirty="0">
                <a:solidFill>
                  <a:schemeClr val="tx1"/>
                </a:solidFill>
              </a:rPr>
              <a:t>Heena Olalde – </a:t>
            </a:r>
            <a:r>
              <a:rPr lang="en-US" dirty="0">
                <a:solidFill>
                  <a:schemeClr val="tx1"/>
                </a:solidFill>
              </a:rPr>
              <a:t>University of Iowa</a:t>
            </a:r>
          </a:p>
          <a:p>
            <a:r>
              <a:rPr lang="en-US" b="1" dirty="0">
                <a:solidFill>
                  <a:schemeClr val="tx1"/>
                </a:solidFill>
              </a:rPr>
              <a:t>Kinga Aitken -  </a:t>
            </a:r>
            <a:r>
              <a:rPr lang="en-US" dirty="0">
                <a:solidFill>
                  <a:schemeClr val="tx1"/>
                </a:solidFill>
              </a:rPr>
              <a:t> University of Utah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6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2F5897"/>
                </a:solidFill>
              </a:rPr>
              <a:t>University of Utah RCC22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48400" y="2971800"/>
            <a:ext cx="2438400" cy="838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Kinga Aitken, MPH CCRP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51816" cy="73152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CCR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265167"/>
            <a:ext cx="1752600" cy="4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833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Background:</a:t>
            </a:r>
          </a:p>
          <a:p>
            <a:r>
              <a:rPr lang="en-US" sz="2000" dirty="0"/>
              <a:t>1 satellite with 3 CPS sites under the same corporation</a:t>
            </a:r>
          </a:p>
          <a:p>
            <a:r>
              <a:rPr lang="en-US" sz="2000" dirty="0"/>
              <a:t>different level of experience and comfort re. clinical trials</a:t>
            </a:r>
          </a:p>
          <a:p>
            <a:r>
              <a:rPr lang="en-US" sz="1800" dirty="0"/>
              <a:t>ARCDIA- first StrokeNet trial at the CPS</a:t>
            </a:r>
          </a:p>
          <a:p>
            <a:pPr lvl="1"/>
            <a:r>
              <a:rPr lang="en-US" dirty="0"/>
              <a:t>Meeting with local IRB to understand institutional requirements</a:t>
            </a:r>
          </a:p>
          <a:p>
            <a:pPr lvl="1"/>
            <a:r>
              <a:rPr lang="en-US" dirty="0"/>
              <a:t>Hands on help from RCC Manager</a:t>
            </a:r>
          </a:p>
          <a:p>
            <a:pPr lvl="3"/>
            <a:r>
              <a:rPr lang="en-US" dirty="0"/>
              <a:t>Met with local PI to explain regulatory process involving </a:t>
            </a:r>
            <a:r>
              <a:rPr lang="en-US" dirty="0" err="1"/>
              <a:t>cIRB</a:t>
            </a:r>
            <a:endParaRPr lang="en-US" dirty="0"/>
          </a:p>
          <a:p>
            <a:pPr lvl="3"/>
            <a:r>
              <a:rPr lang="en-US" dirty="0"/>
              <a:t>Had conference call with the coordinator explaining regulatory process, </a:t>
            </a:r>
            <a:r>
              <a:rPr lang="en-US" dirty="0" err="1"/>
              <a:t>webDCU</a:t>
            </a:r>
            <a:r>
              <a:rPr lang="en-US" dirty="0"/>
              <a:t> and required documents</a:t>
            </a:r>
          </a:p>
          <a:p>
            <a:pPr lvl="3"/>
            <a:r>
              <a:rPr lang="en-US" dirty="0"/>
              <a:t>Helped with the regulatory submission</a:t>
            </a:r>
          </a:p>
          <a:p>
            <a:pPr lvl="3"/>
            <a:r>
              <a:rPr lang="en-US" dirty="0"/>
              <a:t>Set up a site visit with institutional compliance officer</a:t>
            </a:r>
          </a:p>
          <a:p>
            <a:pPr lvl="4"/>
            <a:r>
              <a:rPr lang="en-US" dirty="0"/>
              <a:t>Educational activity on regulatory requirements as well as institutional compliance</a:t>
            </a:r>
          </a:p>
          <a:p>
            <a:pPr lvl="4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236661"/>
            <a:ext cx="1752600" cy="4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759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helpful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63547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Regulatory binder to help with organization</a:t>
            </a:r>
          </a:p>
          <a:p>
            <a:r>
              <a:rPr lang="en-US" dirty="0"/>
              <a:t>Consenting and statement of consent process</a:t>
            </a:r>
          </a:p>
          <a:p>
            <a:r>
              <a:rPr lang="en-US" dirty="0"/>
              <a:t>Visit templates</a:t>
            </a:r>
          </a:p>
          <a:p>
            <a:r>
              <a:rPr lang="en-US" dirty="0"/>
              <a:t>Nursing checklist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599771"/>
            <a:ext cx="3829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483867"/>
            <a:ext cx="56007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880" y="883289"/>
            <a:ext cx="6629400" cy="51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084880" cy="659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265167"/>
            <a:ext cx="1752600" cy="4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49617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736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helpful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DOA</a:t>
            </a:r>
          </a:p>
          <a:p>
            <a:r>
              <a:rPr lang="en-US" dirty="0"/>
              <a:t>Scheduling/ billing and invoicing </a:t>
            </a:r>
          </a:p>
          <a:p>
            <a:r>
              <a:rPr lang="en-US" dirty="0"/>
              <a:t>Documentation</a:t>
            </a:r>
          </a:p>
          <a:p>
            <a:r>
              <a:rPr lang="en-US" dirty="0"/>
              <a:t>Screening</a:t>
            </a:r>
          </a:p>
          <a:p>
            <a:r>
              <a:rPr lang="en-US" dirty="0"/>
              <a:t>Notes on AE/SAE and deviation reporting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236661"/>
            <a:ext cx="1752600" cy="4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045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Iowa RCC (UIRCC)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866900"/>
            <a:ext cx="2057400" cy="2057400"/>
          </a:xfrm>
        </p:spPr>
      </p:pic>
      <p:sp>
        <p:nvSpPr>
          <p:cNvPr id="9" name="TextBox 8"/>
          <p:cNvSpPr txBox="1"/>
          <p:nvPr/>
        </p:nvSpPr>
        <p:spPr>
          <a:xfrm>
            <a:off x="838200" y="4572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</a:t>
            </a:r>
            <a:r>
              <a:rPr lang="en-US" sz="2400" b="1" dirty="0">
                <a:solidFill>
                  <a:schemeClr val="tx2"/>
                </a:solidFill>
              </a:rPr>
              <a:t>Heena Olalde, RN, MSN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19" y="5362575"/>
            <a:ext cx="2867025" cy="1114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440" y="5562600"/>
            <a:ext cx="3648456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1676400"/>
            <a:ext cx="2808513" cy="1013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2757272"/>
            <a:ext cx="2799048" cy="1586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418" y="1683768"/>
            <a:ext cx="2580982" cy="1135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576" y="2895600"/>
            <a:ext cx="26125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1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UIRCC ARCADIA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sites originally selected to be in ARCADIA</a:t>
            </a:r>
          </a:p>
          <a:p>
            <a:pPr lvl="1"/>
            <a:r>
              <a:rPr lang="en-US" dirty="0"/>
              <a:t>University of Iowa Hospitals and Clinics, Iowa City, IA</a:t>
            </a:r>
          </a:p>
          <a:p>
            <a:pPr lvl="1"/>
            <a:r>
              <a:rPr lang="en-US" dirty="0"/>
              <a:t>Genesis Medical Center, Davenport, IA</a:t>
            </a:r>
          </a:p>
          <a:p>
            <a:pPr lvl="1"/>
            <a:r>
              <a:rPr lang="en-US" dirty="0"/>
              <a:t>Mercy Medical Center, Des Monies, IA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Unity Point Health - Iowa Methodist Medical Center, Des Moines, IA</a:t>
            </a:r>
          </a:p>
          <a:p>
            <a:pPr lvl="1"/>
            <a:r>
              <a:rPr lang="en-US" dirty="0"/>
              <a:t>University of Nebraska Medical Center, Omaha, NE</a:t>
            </a:r>
          </a:p>
          <a:p>
            <a:pPr lvl="1"/>
            <a:r>
              <a:rPr lang="en-US" dirty="0"/>
              <a:t>Sanford Medical Center, Fargo, ND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1 site (UPH – IMMC) declined participation once contracts were sent to site.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28654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440" y="5562600"/>
            <a:ext cx="364845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UIRCC ARCADIA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site activated for enrollment</a:t>
            </a:r>
          </a:p>
          <a:p>
            <a:pPr lvl="1"/>
            <a:r>
              <a:rPr lang="en-US" dirty="0"/>
              <a:t>University of Iowa Hospitals and Clinics, Iowa City, IA</a:t>
            </a:r>
          </a:p>
          <a:p>
            <a:pPr lvl="1"/>
            <a:r>
              <a:rPr lang="en-US" dirty="0"/>
              <a:t>University of Nebraska Medical Center, Omaha, NE</a:t>
            </a:r>
          </a:p>
          <a:p>
            <a:pPr lvl="1"/>
            <a:r>
              <a:rPr lang="en-US" dirty="0"/>
              <a:t>Genesis Medical Center, Davenport, IA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 sites (Cohort 3) working on IRB review and approval</a:t>
            </a:r>
          </a:p>
          <a:p>
            <a:pPr lvl="1"/>
            <a:r>
              <a:rPr lang="en-US" dirty="0"/>
              <a:t>Sanford Medical Center, Fargo, ND</a:t>
            </a:r>
          </a:p>
          <a:p>
            <a:pPr lvl="1"/>
            <a:r>
              <a:rPr lang="en-US" dirty="0"/>
              <a:t>Mercy Medical Center, Des Monies, 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19" y="5362575"/>
            <a:ext cx="2867025" cy="111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440" y="5562600"/>
            <a:ext cx="364845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04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to sites for </a:t>
            </a:r>
            <a:br>
              <a:rPr lang="en-US" dirty="0"/>
            </a:br>
            <a:r>
              <a:rPr lang="en-US" dirty="0"/>
              <a:t>start-up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UIRCC satellite sites selected for ARCADIA are new to WebDCU and StrokeNet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step by step guide of what to do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Touch base weekly on progress at site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Discussions with local staff (e.g. pharmacy, IRB) to provide education on process with study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19" y="5514975"/>
            <a:ext cx="2867025" cy="111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440" y="5562600"/>
            <a:ext cx="364845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7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 issues with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issues </a:t>
            </a:r>
          </a:p>
          <a:p>
            <a:pPr lvl="1"/>
            <a:r>
              <a:rPr lang="en-US" dirty="0"/>
              <a:t>Budget not acceptable for satellite hospital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Regulations regarding state board of pharmacy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19" y="5362575"/>
            <a:ext cx="2867025" cy="111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440" y="5562600"/>
            <a:ext cx="364845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8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TELE-REHAB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Closed to Enrollment: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Study Project Managers:  Lucy Dodakian, MA, OTR/L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  Judith Spilker, RN, BSN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Study Investigator:	  Steve Cramer, MD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Manager:                   </a:t>
            </a:r>
            <a:r>
              <a:rPr lang="en-US" dirty="0" err="1">
                <a:solidFill>
                  <a:schemeClr val="tx1"/>
                </a:solidFill>
              </a:rPr>
              <a:t>Kavita</a:t>
            </a:r>
            <a:r>
              <a:rPr lang="en-US" dirty="0">
                <a:solidFill>
                  <a:schemeClr val="tx1"/>
                </a:solidFill>
              </a:rPr>
              <a:t> Patel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10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MGH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Devin Qualls, MS, MPH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1" y="6019800"/>
            <a:ext cx="8888738" cy="713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057" y="2475880"/>
            <a:ext cx="3069112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669" y="2574975"/>
            <a:ext cx="3882718" cy="2588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584" y="304800"/>
            <a:ext cx="4488095" cy="225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41" y="2667000"/>
            <a:ext cx="3073973" cy="207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00926"/>
            <a:ext cx="3989658" cy="23937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141" y="5334000"/>
            <a:ext cx="620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Devin Qualls, MS, MPH</a:t>
            </a:r>
          </a:p>
        </p:txBody>
      </p:sp>
    </p:spTree>
    <p:extLst>
      <p:ext uri="{BB962C8B-B14F-4D97-AF65-F5344CB8AC3E}">
        <p14:creationId xmlns:p14="http://schemas.microsoft.com/office/powerpoint/2010/main" val="2975952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NERCC Start-Up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Sites Selected in RCC</a:t>
            </a:r>
          </a:p>
          <a:p>
            <a:pPr lvl="1"/>
            <a:r>
              <a:rPr lang="en-US" dirty="0"/>
              <a:t>1 in cohort 1</a:t>
            </a:r>
          </a:p>
          <a:p>
            <a:pPr lvl="1"/>
            <a:r>
              <a:rPr lang="en-US" dirty="0"/>
              <a:t>1 in cohort 2 (home site)</a:t>
            </a:r>
          </a:p>
          <a:p>
            <a:pPr lvl="1"/>
            <a:r>
              <a:rPr lang="en-US" dirty="0"/>
              <a:t>1 in cohort 3</a:t>
            </a:r>
          </a:p>
          <a:p>
            <a:pPr lvl="1"/>
            <a:r>
              <a:rPr lang="en-US" dirty="0"/>
              <a:t>2 in cohort 4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All sites but one had been involved previously with StrokeNet Trials (iDEF, CREST-2, DEFUSE 3)</a:t>
            </a:r>
          </a:p>
          <a:p>
            <a:endParaRPr lang="en-US" dirty="0"/>
          </a:p>
          <a:p>
            <a:r>
              <a:rPr lang="en-US" dirty="0"/>
              <a:t>Not all sites had used StrokeNet cIRB</a:t>
            </a:r>
          </a:p>
          <a:p>
            <a:pPr lvl="1"/>
            <a:r>
              <a:rPr lang="en-US" dirty="0"/>
              <a:t>iDEF &amp; CREST-2 activated through local IRBs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1" y="6091598"/>
            <a:ext cx="888873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28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Sites were at differently levels of start-up, so ‘blast’ communications were not effective</a:t>
            </a:r>
          </a:p>
          <a:p>
            <a:pPr lvl="1"/>
            <a:r>
              <a:rPr lang="en-US" dirty="0"/>
              <a:t>Cross talk between sites added to confusion</a:t>
            </a:r>
          </a:p>
          <a:p>
            <a:pPr lvl="1"/>
            <a:endParaRPr lang="en-US" dirty="0"/>
          </a:p>
          <a:p>
            <a:r>
              <a:rPr lang="en-US" dirty="0"/>
              <a:t>New Staff/Staff Turn-over</a:t>
            </a:r>
          </a:p>
          <a:p>
            <a:pPr lvl="1"/>
            <a:r>
              <a:rPr lang="en-US" dirty="0"/>
              <a:t>New CRCS &amp; PIs</a:t>
            </a:r>
          </a:p>
          <a:p>
            <a:pPr lvl="1"/>
            <a:r>
              <a:rPr lang="en-US" dirty="0"/>
              <a:t>New admins in local IRBs &amp; Contracts Offices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1" y="6019800"/>
            <a:ext cx="888873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77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IRBs</a:t>
            </a:r>
          </a:p>
          <a:p>
            <a:pPr lvl="1"/>
            <a:r>
              <a:rPr lang="en-US" dirty="0"/>
              <a:t>Some IRBs required almost a full review locally before approving documents</a:t>
            </a:r>
          </a:p>
          <a:p>
            <a:pPr lvl="1"/>
            <a:r>
              <a:rPr lang="en-US" dirty="0"/>
              <a:t>Some IRBs want no involvement at all, including guidance on local policies or standards.</a:t>
            </a:r>
          </a:p>
          <a:p>
            <a:pPr lvl="1"/>
            <a:r>
              <a:rPr lang="en-US" dirty="0"/>
              <a:t>Some IRBs were not aware of reliance agreements already in place</a:t>
            </a:r>
          </a:p>
          <a:p>
            <a:pPr lvl="1"/>
            <a:endParaRPr lang="en-US" dirty="0"/>
          </a:p>
          <a:p>
            <a:r>
              <a:rPr lang="en-US" dirty="0"/>
              <a:t>Staff Training</a:t>
            </a:r>
          </a:p>
          <a:p>
            <a:pPr lvl="1"/>
            <a:r>
              <a:rPr lang="en-US" dirty="0"/>
              <a:t>New staff did not have local access to IATA trainings</a:t>
            </a:r>
          </a:p>
          <a:p>
            <a:pPr lvl="1"/>
            <a:r>
              <a:rPr lang="en-US" dirty="0"/>
              <a:t>No local protocols on what roles could be delegated to CRCs</a:t>
            </a:r>
          </a:p>
          <a:p>
            <a:pPr lvl="1"/>
            <a:r>
              <a:rPr lang="en-US" dirty="0"/>
              <a:t>No experience drafting HIPAA waivers, and ICF templates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1" y="6019800"/>
            <a:ext cx="888873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80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876800" cy="1600200"/>
          </a:xfrm>
        </p:spPr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Quarterly ARCADIA newsletter</a:t>
            </a:r>
          </a:p>
          <a:p>
            <a:pPr lvl="1"/>
            <a:r>
              <a:rPr lang="en-US" dirty="0"/>
              <a:t>Quarterly ARCADIA break-outs during RCC CRC calls</a:t>
            </a:r>
          </a:p>
          <a:p>
            <a:pPr lvl="1"/>
            <a:r>
              <a:rPr lang="en-US" dirty="0"/>
              <a:t>Weekly status updates between RCC &amp; Sites</a:t>
            </a:r>
          </a:p>
          <a:p>
            <a:pPr lvl="2"/>
            <a:r>
              <a:rPr lang="en-US" dirty="0"/>
              <a:t>Get your PIs involved!!</a:t>
            </a:r>
          </a:p>
          <a:p>
            <a:pPr lvl="1"/>
            <a:r>
              <a:rPr lang="en-US" dirty="0"/>
              <a:t>“How to” calls with site CRCs</a:t>
            </a:r>
          </a:p>
          <a:p>
            <a:pPr lvl="2"/>
            <a:r>
              <a:rPr lang="en-US" dirty="0"/>
              <a:t>How to identify potential patients</a:t>
            </a:r>
          </a:p>
          <a:p>
            <a:pPr lvl="2"/>
            <a:r>
              <a:rPr lang="en-US" dirty="0"/>
              <a:t>How to ship blood</a:t>
            </a:r>
          </a:p>
          <a:p>
            <a:pPr lvl="2"/>
            <a:r>
              <a:rPr lang="en-US" dirty="0"/>
              <a:t>How to approach patient’s families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685800"/>
            <a:ext cx="4073715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1" y="6126163"/>
            <a:ext cx="888873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2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  <a:p>
            <a:pPr lvl="1"/>
            <a:r>
              <a:rPr lang="en-US" dirty="0"/>
              <a:t>Remind local contact this a non-negotiable contract</a:t>
            </a:r>
          </a:p>
          <a:p>
            <a:pPr lvl="1"/>
            <a:r>
              <a:rPr lang="en-US" dirty="0"/>
              <a:t>Ask for timeline from reviewer</a:t>
            </a:r>
          </a:p>
          <a:p>
            <a:pPr lvl="2"/>
            <a:r>
              <a:rPr lang="en-US" dirty="0"/>
              <a:t>Have PI maintain frequent contact with assigned reviewer as timeline approaches and if contract is not signed after deadline</a:t>
            </a:r>
          </a:p>
          <a:p>
            <a:endParaRPr lang="en-US" dirty="0"/>
          </a:p>
          <a:p>
            <a:r>
              <a:rPr lang="en-US" dirty="0"/>
              <a:t>Local IRBs</a:t>
            </a:r>
          </a:p>
          <a:p>
            <a:pPr lvl="1"/>
            <a:r>
              <a:rPr lang="en-US" dirty="0"/>
              <a:t>Speak to your local IRB as soon as your site is selected</a:t>
            </a:r>
          </a:p>
          <a:p>
            <a:pPr lvl="2"/>
            <a:r>
              <a:rPr lang="en-US" dirty="0"/>
              <a:t>Remind them your site has a reliance agreement in place</a:t>
            </a:r>
          </a:p>
          <a:p>
            <a:pPr lvl="2"/>
            <a:r>
              <a:rPr lang="en-US" dirty="0"/>
              <a:t>Start drafting local documents and collecting study staff signatures</a:t>
            </a:r>
          </a:p>
          <a:p>
            <a:pPr lvl="2"/>
            <a:r>
              <a:rPr lang="en-US" dirty="0"/>
              <a:t>Outline what ancillary reviews will be required</a:t>
            </a:r>
          </a:p>
          <a:p>
            <a:pPr lvl="1"/>
            <a:r>
              <a:rPr lang="en-US" dirty="0"/>
              <a:t>Complete all local documentation requested</a:t>
            </a:r>
          </a:p>
          <a:p>
            <a:pPr lvl="1"/>
            <a:r>
              <a:rPr lang="en-US" dirty="0"/>
              <a:t>Provide ‘marked’ and ‘clean’ versions of all documents</a:t>
            </a:r>
          </a:p>
          <a:p>
            <a:pPr lvl="1"/>
            <a:r>
              <a:rPr lang="en-US" dirty="0"/>
              <a:t>If local IRB fully cedes review, created NTF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1" y="6120664"/>
            <a:ext cx="888873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8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Training</a:t>
            </a:r>
          </a:p>
          <a:p>
            <a:pPr lvl="1"/>
            <a:r>
              <a:rPr lang="en-US" dirty="0"/>
              <a:t>Make sure all site staff is aware of the WebDCU campus for NIHSS, mRS, and protocol specific trainings.</a:t>
            </a:r>
          </a:p>
          <a:p>
            <a:pPr lvl="1"/>
            <a:r>
              <a:rPr lang="en-US" dirty="0"/>
              <a:t>Provide each site with sample materials for CIRB submission</a:t>
            </a:r>
          </a:p>
          <a:p>
            <a:pPr lvl="2"/>
            <a:r>
              <a:rPr lang="en-US" dirty="0"/>
              <a:t>Template language for HIPAA waiver, review ICFs for site coordinators prior to submission</a:t>
            </a:r>
          </a:p>
          <a:p>
            <a:pPr lvl="1"/>
            <a:r>
              <a:rPr lang="en-US" dirty="0"/>
              <a:t>Create enrollment documents</a:t>
            </a:r>
          </a:p>
          <a:p>
            <a:pPr lvl="2"/>
            <a:r>
              <a:rPr lang="en-US" dirty="0"/>
              <a:t>Enrollment Checklists</a:t>
            </a:r>
          </a:p>
          <a:p>
            <a:pPr lvl="2"/>
            <a:r>
              <a:rPr lang="en-US" dirty="0"/>
              <a:t>Informed Consent Checklists</a:t>
            </a:r>
          </a:p>
          <a:p>
            <a:pPr lvl="2"/>
            <a:r>
              <a:rPr lang="en-US" dirty="0"/>
              <a:t>Excel files to pre-calculate study visit dates</a:t>
            </a:r>
          </a:p>
          <a:p>
            <a:pPr lvl="1"/>
            <a:r>
              <a:rPr lang="en-US" dirty="0"/>
              <a:t>Conduct on-site visits for new sites and do enrollment walk through</a:t>
            </a:r>
          </a:p>
          <a:p>
            <a:pPr lvl="2"/>
            <a:r>
              <a:rPr lang="en-US" dirty="0"/>
              <a:t>Review regulatory binder with CRC and make sure study supplies are easily accessible and stored appropriately.</a:t>
            </a:r>
          </a:p>
          <a:p>
            <a:pPr lvl="2"/>
            <a:r>
              <a:rPr lang="en-US" dirty="0"/>
              <a:t>Meet with PI to confirm they are on the same page with their CRC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0275" y="6122817"/>
            <a:ext cx="8883450" cy="713623"/>
            <a:chOff x="130275" y="6122817"/>
            <a:chExt cx="8883450" cy="7136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275" y="6126163"/>
              <a:ext cx="2743200" cy="7102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6122817"/>
              <a:ext cx="2460525" cy="6756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6126163"/>
              <a:ext cx="2916942" cy="694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153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24690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  <a:br>
              <a:rPr lang="en-US" dirty="0"/>
            </a:br>
            <a:r>
              <a:rPr lang="en-US" dirty="0"/>
              <a:t>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PM and Site Survey’s (results needed for next months call).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Presenters </a:t>
            </a:r>
            <a:r>
              <a:rPr lang="en-US" sz="1600" dirty="0">
                <a:solidFill>
                  <a:schemeClr val="tx1"/>
                </a:solidFill>
              </a:rPr>
              <a:t>for upcoming </a:t>
            </a:r>
            <a:r>
              <a:rPr lang="en-US" sz="1600" dirty="0" smtClean="0">
                <a:solidFill>
                  <a:schemeClr val="tx1"/>
                </a:solidFill>
              </a:rPr>
              <a:t>Meetings/Coordinators </a:t>
            </a:r>
            <a:r>
              <a:rPr lang="en-US" sz="1600" dirty="0">
                <a:solidFill>
                  <a:schemeClr val="tx1"/>
                </a:solidFill>
              </a:rPr>
              <a:t>Calls.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RCC </a:t>
            </a:r>
            <a:r>
              <a:rPr lang="en-US" sz="1600" dirty="0">
                <a:solidFill>
                  <a:schemeClr val="tx1"/>
                </a:solidFill>
              </a:rPr>
              <a:t>manager </a:t>
            </a:r>
            <a:r>
              <a:rPr lang="en-US" sz="1600" dirty="0" smtClean="0">
                <a:solidFill>
                  <a:schemeClr val="tx1"/>
                </a:solidFill>
              </a:rPr>
              <a:t>who would like </a:t>
            </a:r>
            <a:r>
              <a:rPr lang="en-US" sz="1600" dirty="0">
                <a:solidFill>
                  <a:schemeClr val="tx1"/>
                </a:solidFill>
              </a:rPr>
              <a:t>to share insights. 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No Montreal Managers Breakout Session.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Per </a:t>
            </a:r>
            <a:r>
              <a:rPr lang="en-US" sz="1600" dirty="0">
                <a:solidFill>
                  <a:schemeClr val="tx1"/>
                </a:solidFill>
              </a:rPr>
              <a:t>Joanna Vivalda, RCCs will need to submit a Final-RPPR no later than 120 calendar days from the period of performance end date (7/31/2018).  Earlier in the window is preferred for centers that will receive an award as an RCC for the 2</a:t>
            </a:r>
            <a:r>
              <a:rPr lang="en-US" sz="1600" baseline="30000" dirty="0">
                <a:solidFill>
                  <a:schemeClr val="tx1"/>
                </a:solidFill>
              </a:rPr>
              <a:t>nd</a:t>
            </a:r>
            <a:r>
              <a:rPr lang="en-US" sz="1600" dirty="0">
                <a:solidFill>
                  <a:schemeClr val="tx1"/>
                </a:solidFill>
              </a:rPr>
              <a:t> cycle of NIH StrokeNet.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-DEF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Closed to Enrollment: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Project Manager:  Jessica Griffin</a:t>
            </a:r>
            <a:endParaRPr lang="en-US" strike="sng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Magdy Selim,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6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 </a:t>
            </a:r>
            <a:br>
              <a:rPr lang="en-US" dirty="0"/>
            </a:br>
            <a:r>
              <a:rPr lang="en-US" dirty="0"/>
              <a:t>DEFUSE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Closed to Enrollment: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Project Manager:  Stephanie Kemp, BS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Janice </a:t>
            </a:r>
            <a:r>
              <a:rPr lang="en-US" dirty="0" err="1">
                <a:solidFill>
                  <a:schemeClr val="tx1"/>
                </a:solidFill>
              </a:rPr>
              <a:t>Carrozzella</a:t>
            </a:r>
            <a:r>
              <a:rPr lang="en-US" dirty="0">
                <a:solidFill>
                  <a:schemeClr val="tx1"/>
                </a:solidFill>
              </a:rPr>
              <a:t>, MSN, CNP, RT(R), CCRA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Greg Albers, MD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Data Manager:  Jessica Griffin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5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CREST 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Study Project Manager:  Mary Longbottom, CCRP, CREST     Director for Data Quality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Tom Brott, MD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3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ARCADIA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Study Project Manager:  Irene Ewing, RN, BSN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Hooman Kamel, MD;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	   Mitch Elkind, MD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Data Manager:   </a:t>
            </a:r>
            <a:r>
              <a:rPr lang="en-US" dirty="0" err="1">
                <a:solidFill>
                  <a:schemeClr val="tx1"/>
                </a:solidFill>
              </a:rPr>
              <a:t>Faria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Khattak</a:t>
            </a:r>
            <a:r>
              <a:rPr lang="en-US" dirty="0">
                <a:solidFill>
                  <a:schemeClr val="tx1"/>
                </a:solidFill>
              </a:rPr>
              <a:t> and Holly Pierce</a:t>
            </a:r>
          </a:p>
        </p:txBody>
      </p:sp>
    </p:spTree>
    <p:extLst>
      <p:ext uri="{BB962C8B-B14F-4D97-AF65-F5344CB8AC3E}">
        <p14:creationId xmlns:p14="http://schemas.microsoft.com/office/powerpoint/2010/main" val="13071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ARCADIA Update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95 completed trial agreements</a:t>
            </a:r>
          </a:p>
          <a:p>
            <a:r>
              <a:rPr lang="en-US" dirty="0" smtClean="0"/>
              <a:t>78 CIRB </a:t>
            </a:r>
            <a:r>
              <a:rPr lang="en-US" dirty="0"/>
              <a:t>submissions</a:t>
            </a:r>
          </a:p>
          <a:p>
            <a:r>
              <a:rPr lang="en-US" dirty="0"/>
              <a:t>55 CIRB approvals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39</a:t>
            </a:r>
            <a:r>
              <a:rPr lang="en-US" dirty="0" smtClean="0"/>
              <a:t> readiness calls completed</a:t>
            </a:r>
            <a:endParaRPr lang="en-US" dirty="0"/>
          </a:p>
          <a:p>
            <a:r>
              <a:rPr lang="en-US" dirty="0" smtClean="0"/>
              <a:t>34 sites </a:t>
            </a:r>
            <a:r>
              <a:rPr lang="en-US" dirty="0"/>
              <a:t>released to </a:t>
            </a:r>
            <a:r>
              <a:rPr lang="en-US" dirty="0" smtClean="0"/>
              <a:t>enroll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5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ARCADIA Current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34 patients </a:t>
            </a:r>
            <a:r>
              <a:rPr lang="en-US" dirty="0"/>
              <a:t>consented</a:t>
            </a:r>
          </a:p>
          <a:p>
            <a:r>
              <a:rPr lang="en-US" dirty="0" smtClean="0"/>
              <a:t>13 eligible </a:t>
            </a:r>
            <a:r>
              <a:rPr lang="en-US" dirty="0"/>
              <a:t>for randomization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10 </a:t>
            </a:r>
            <a:r>
              <a:rPr lang="en-US" dirty="0" smtClean="0"/>
              <a:t>randomized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34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3370</TotalTime>
  <Words>1915</Words>
  <Application>Microsoft Office PowerPoint</Application>
  <PresentationFormat>On-screen Show (4:3)</PresentationFormat>
  <Paragraphs>379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Coordinator Webinar and Round Table Discussion</vt:lpstr>
      <vt:lpstr>Coordinator Call Announcements and Reminders</vt:lpstr>
      <vt:lpstr>Project Updates TELE-REHAB</vt:lpstr>
      <vt:lpstr>Project Updates i-DEF</vt:lpstr>
      <vt:lpstr>Project Updates  DEFUSE 3</vt:lpstr>
      <vt:lpstr>Project Updates CREST 2 </vt:lpstr>
      <vt:lpstr>Project Updates ARCADIA</vt:lpstr>
      <vt:lpstr>ARCADIA Update</vt:lpstr>
      <vt:lpstr>ARCADIA Current Enrollment</vt:lpstr>
      <vt:lpstr>Enrolling sites</vt:lpstr>
      <vt:lpstr>Enrolling sites</vt:lpstr>
      <vt:lpstr>ARCADIA consent modification</vt:lpstr>
      <vt:lpstr>Process for Change to the informed consent </vt:lpstr>
      <vt:lpstr>Steps for start-up</vt:lpstr>
      <vt:lpstr>Project Updates Sleep Smart / MOST</vt:lpstr>
      <vt:lpstr>Project Updates Recognized NIH Trials</vt:lpstr>
      <vt:lpstr>NCC/NINDS Updates</vt:lpstr>
      <vt:lpstr>Data Management Center Updates</vt:lpstr>
      <vt:lpstr>CIRB Updates</vt:lpstr>
      <vt:lpstr>Roundtable Discussion</vt:lpstr>
      <vt:lpstr>             University of Utah RCC22</vt:lpstr>
      <vt:lpstr>Success story</vt:lpstr>
      <vt:lpstr>Education and helpful tools</vt:lpstr>
      <vt:lpstr>Education and helpful tools</vt:lpstr>
      <vt:lpstr>University of Iowa RCC (UIRCC)</vt:lpstr>
      <vt:lpstr>UIRCC ARCADIA Sites</vt:lpstr>
      <vt:lpstr>UIRCC ARCADIA Sites</vt:lpstr>
      <vt:lpstr>Guidance to sites for  start-up</vt:lpstr>
      <vt:lpstr>Troubleshoot issues with sites</vt:lpstr>
      <vt:lpstr>MGH Page</vt:lpstr>
      <vt:lpstr>NERCC Start-Up</vt:lpstr>
      <vt:lpstr>Early Issues</vt:lpstr>
      <vt:lpstr>Early Issues</vt:lpstr>
      <vt:lpstr>Solutions</vt:lpstr>
      <vt:lpstr>Solutions</vt:lpstr>
      <vt:lpstr>Solutions</vt:lpstr>
      <vt:lpstr>Thank you!</vt:lpstr>
      <vt:lpstr>General Information and Reminders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Coordinator Webinar Round Table Discussion</dc:title>
  <dc:creator>Goldfarb, Sherry</dc:creator>
  <cp:lastModifiedBy>Sester, Regina (sesterrj)</cp:lastModifiedBy>
  <cp:revision>158</cp:revision>
  <cp:lastPrinted>2018-03-20T16:28:17Z</cp:lastPrinted>
  <dcterms:created xsi:type="dcterms:W3CDTF">2016-10-11T15:38:23Z</dcterms:created>
  <dcterms:modified xsi:type="dcterms:W3CDTF">2018-04-25T13:58:18Z</dcterms:modified>
</cp:coreProperties>
</file>