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74" r:id="rId2"/>
    <p:sldId id="346" r:id="rId3"/>
    <p:sldId id="348" r:id="rId4"/>
    <p:sldId id="373" r:id="rId5"/>
    <p:sldId id="358" r:id="rId6"/>
    <p:sldId id="357" r:id="rId7"/>
    <p:sldId id="365" r:id="rId8"/>
    <p:sldId id="363" r:id="rId9"/>
    <p:sldId id="362" r:id="rId10"/>
    <p:sldId id="364" r:id="rId11"/>
    <p:sldId id="359" r:id="rId12"/>
    <p:sldId id="360" r:id="rId13"/>
    <p:sldId id="361" r:id="rId14"/>
    <p:sldId id="367" r:id="rId15"/>
    <p:sldId id="351" r:id="rId16"/>
    <p:sldId id="369" r:id="rId17"/>
    <p:sldId id="368" r:id="rId18"/>
    <p:sldId id="366" r:id="rId19"/>
    <p:sldId id="370" r:id="rId20"/>
    <p:sldId id="371" r:id="rId21"/>
    <p:sldId id="372" r:id="rId22"/>
    <p:sldId id="37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94"/>
    <a:srgbClr val="DFE9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08" autoAdjust="0"/>
  </p:normalViewPr>
  <p:slideViewPr>
    <p:cSldViewPr snapToGrid="0">
      <p:cViewPr varScale="1">
        <p:scale>
          <a:sx n="56" d="100"/>
          <a:sy n="56" d="100"/>
        </p:scale>
        <p:origin x="72" y="254"/>
      </p:cViewPr>
      <p:guideLst>
        <p:guide orient="horz" pos="2160"/>
        <p:guide pos="3840"/>
      </p:guideLst>
    </p:cSldViewPr>
  </p:slideViewPr>
  <p:outlineViewPr>
    <p:cViewPr>
      <p:scale>
        <a:sx n="33" d="100"/>
        <a:sy n="33" d="100"/>
      </p:scale>
      <p:origin x="0" y="-10613"/>
    </p:cViewPr>
  </p:outlineViewPr>
  <p:notesTextViewPr>
    <p:cViewPr>
      <p:scale>
        <a:sx n="3" d="2"/>
        <a:sy n="3" d="2"/>
      </p:scale>
      <p:origin x="0" y="0"/>
    </p:cViewPr>
  </p:notesTextViewPr>
  <p:sorterViewPr>
    <p:cViewPr>
      <p:scale>
        <a:sx n="100" d="100"/>
        <a:sy n="100" d="100"/>
      </p:scale>
      <p:origin x="0" y="-174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3722B0B-503B-40E8-870B-8C870703DE8C}" type="datetimeFigureOut">
              <a:rPr lang="en-US" smtClean="0"/>
              <a:t>2/28/2018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7E60BFC-1909-4EB7-9D94-EA820B08A002}" type="slidenum">
              <a:rPr lang="en-US" smtClean="0"/>
              <a:t>‹#›</a:t>
            </a:fld>
            <a:endParaRPr lang="en-US" dirty="0"/>
          </a:p>
        </p:txBody>
      </p:sp>
    </p:spTree>
    <p:extLst>
      <p:ext uri="{BB962C8B-B14F-4D97-AF65-F5344CB8AC3E}">
        <p14:creationId xmlns:p14="http://schemas.microsoft.com/office/powerpoint/2010/main" val="293300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9D8FBE-C9A7-4610-BAE8-2F7EBE5B3A1B}" type="datetimeFigureOut">
              <a:rPr lang="en-US" smtClean="0"/>
              <a:t>2/28/2018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F038D7-4112-44EA-849F-30963FB6C9BE}" type="slidenum">
              <a:rPr lang="en-US" smtClean="0"/>
              <a:t>‹#›</a:t>
            </a:fld>
            <a:endParaRPr lang="en-US" dirty="0"/>
          </a:p>
        </p:txBody>
      </p:sp>
    </p:spTree>
    <p:extLst>
      <p:ext uri="{BB962C8B-B14F-4D97-AF65-F5344CB8AC3E}">
        <p14:creationId xmlns:p14="http://schemas.microsoft.com/office/powerpoint/2010/main" val="44386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038D7-4112-44EA-849F-30963FB6C9BE}" type="slidenum">
              <a:rPr lang="en-US" smtClean="0"/>
              <a:t>5</a:t>
            </a:fld>
            <a:endParaRPr lang="en-US" dirty="0"/>
          </a:p>
        </p:txBody>
      </p:sp>
    </p:spTree>
    <p:extLst>
      <p:ext uri="{BB962C8B-B14F-4D97-AF65-F5344CB8AC3E}">
        <p14:creationId xmlns:p14="http://schemas.microsoft.com/office/powerpoint/2010/main" val="376515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038D7-4112-44EA-849F-30963FB6C9BE}" type="slidenum">
              <a:rPr lang="en-US" smtClean="0"/>
              <a:t>14</a:t>
            </a:fld>
            <a:endParaRPr lang="en-US" dirty="0"/>
          </a:p>
        </p:txBody>
      </p:sp>
    </p:spTree>
    <p:extLst>
      <p:ext uri="{BB962C8B-B14F-4D97-AF65-F5344CB8AC3E}">
        <p14:creationId xmlns:p14="http://schemas.microsoft.com/office/powerpoint/2010/main" val="29605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038D7-4112-44EA-849F-30963FB6C9BE}" type="slidenum">
              <a:rPr lang="en-US" smtClean="0"/>
              <a:t>15</a:t>
            </a:fld>
            <a:endParaRPr lang="en-US" dirty="0"/>
          </a:p>
        </p:txBody>
      </p:sp>
    </p:spTree>
    <p:extLst>
      <p:ext uri="{BB962C8B-B14F-4D97-AF65-F5344CB8AC3E}">
        <p14:creationId xmlns:p14="http://schemas.microsoft.com/office/powerpoint/2010/main" val="252469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038D7-4112-44EA-849F-30963FB6C9BE}" type="slidenum">
              <a:rPr lang="en-US" smtClean="0"/>
              <a:t>18</a:t>
            </a:fld>
            <a:endParaRPr lang="en-US" dirty="0"/>
          </a:p>
        </p:txBody>
      </p:sp>
    </p:spTree>
    <p:extLst>
      <p:ext uri="{BB962C8B-B14F-4D97-AF65-F5344CB8AC3E}">
        <p14:creationId xmlns:p14="http://schemas.microsoft.com/office/powerpoint/2010/main" val="422372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038D7-4112-44EA-849F-30963FB6C9BE}" type="slidenum">
              <a:rPr lang="en-US" smtClean="0"/>
              <a:t>21</a:t>
            </a:fld>
            <a:endParaRPr lang="en-US" dirty="0"/>
          </a:p>
        </p:txBody>
      </p:sp>
    </p:spTree>
    <p:extLst>
      <p:ext uri="{BB962C8B-B14F-4D97-AF65-F5344CB8AC3E}">
        <p14:creationId xmlns:p14="http://schemas.microsoft.com/office/powerpoint/2010/main" val="1300779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46" y="173038"/>
            <a:ext cx="3645408" cy="7680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750" y="5740937"/>
            <a:ext cx="1591853" cy="980538"/>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99238" y="5738237"/>
            <a:ext cx="2254562" cy="980538"/>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13729" y="5763236"/>
            <a:ext cx="1311923" cy="1043200"/>
          </a:xfrm>
          <a:prstGeom prst="rect">
            <a:avLst/>
          </a:prstGeom>
        </p:spPr>
      </p:pic>
    </p:spTree>
    <p:extLst>
      <p:ext uri="{BB962C8B-B14F-4D97-AF65-F5344CB8AC3E}">
        <p14:creationId xmlns:p14="http://schemas.microsoft.com/office/powerpoint/2010/main" val="679100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67317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297268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325563"/>
          </a:xfrm>
        </p:spPr>
        <p:txBody>
          <a:bodyPr/>
          <a:lstStyle>
            <a:lvl1pPr>
              <a:defRPr>
                <a:solidFill>
                  <a:srgbClr val="336094"/>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82891"/>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592" y="6304116"/>
            <a:ext cx="2070608" cy="436282"/>
          </a:xfrm>
          <a:prstGeom prst="rect">
            <a:avLst/>
          </a:prstGeom>
        </p:spPr>
      </p:pic>
      <p:cxnSp>
        <p:nvCxnSpPr>
          <p:cNvPr id="12" name="Straight Connector 11"/>
          <p:cNvCxnSpPr/>
          <p:nvPr userDrawn="1"/>
        </p:nvCxnSpPr>
        <p:spPr>
          <a:xfrm>
            <a:off x="977900" y="965200"/>
            <a:ext cx="1120140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476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20037348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290420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93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253373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226045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126529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10363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2620-6C75-41C4-BA2C-9167EF6E0246}" type="datetimeFigureOut">
              <a:rPr lang="en-US" smtClean="0"/>
              <a:t>2/28/2018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1765-5593-4422-9F5A-70A2CAFFC534}" type="slidenum">
              <a:rPr lang="en-US" smtClean="0"/>
              <a:t>‹#›</a:t>
            </a:fld>
            <a:endParaRPr lang="en-US" dirty="0"/>
          </a:p>
        </p:txBody>
      </p:sp>
    </p:spTree>
    <p:extLst>
      <p:ext uri="{BB962C8B-B14F-4D97-AF65-F5344CB8AC3E}">
        <p14:creationId xmlns:p14="http://schemas.microsoft.com/office/powerpoint/2010/main" val="122018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ohrp.cit.nih.gov/search/search" TargetMode="Externa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ebdcu.musc.edu/campus/" TargetMode="Externa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ARCADIA Coordinator Webinar</a:t>
            </a:r>
            <a:br>
              <a:rPr lang="en-US" dirty="0"/>
            </a:b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Irene Ewing, RN BSN</a:t>
            </a:r>
          </a:p>
          <a:p>
            <a:pPr marL="0" indent="0" algn="ctr">
              <a:buNone/>
            </a:pPr>
            <a:r>
              <a:rPr lang="en-US" dirty="0" smtClean="0"/>
              <a:t>ARCADIA Project Manager</a:t>
            </a:r>
          </a:p>
          <a:p>
            <a:pPr marL="0" indent="0" algn="ctr">
              <a:buNone/>
            </a:pPr>
            <a:r>
              <a:rPr lang="en-US" dirty="0" smtClean="0"/>
              <a:t>Feb 28, 2018</a:t>
            </a:r>
            <a:endParaRPr lang="en-US" dirty="0"/>
          </a:p>
        </p:txBody>
      </p:sp>
      <p:pic>
        <p:nvPicPr>
          <p:cNvPr id="5" name="Picture 4"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253863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Pharmacy set up</a:t>
            </a:r>
            <a:endParaRPr lang="en-US"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sp>
        <p:nvSpPr>
          <p:cNvPr id="5" name="Content Placeholder 2"/>
          <p:cNvSpPr>
            <a:spLocks noGrp="1"/>
          </p:cNvSpPr>
          <p:nvPr>
            <p:ph idx="1"/>
          </p:nvPr>
        </p:nvSpPr>
        <p:spPr/>
        <p:txBody>
          <a:bodyPr>
            <a:normAutofit fontScale="92500" lnSpcReduction="10000"/>
          </a:bodyPr>
          <a:lstStyle/>
          <a:p>
            <a:pPr marL="0" indent="0">
              <a:buNone/>
            </a:pPr>
            <a:r>
              <a:rPr lang="en-US" dirty="0" smtClean="0"/>
              <a:t>Trial designed that each site would use their institutional pharmacy or Investigational pharmacy.</a:t>
            </a:r>
          </a:p>
          <a:p>
            <a:pPr marL="0" indent="0">
              <a:buNone/>
            </a:pPr>
            <a:r>
              <a:rPr lang="en-US" dirty="0" smtClean="0"/>
              <a:t>Study Drug is being shipped from BMS and packaged at the central pharmacy here at the NCC.</a:t>
            </a:r>
          </a:p>
          <a:p>
            <a:pPr marL="0" indent="0">
              <a:buNone/>
            </a:pPr>
            <a:r>
              <a:rPr lang="en-US" dirty="0" smtClean="0"/>
              <a:t>The central pharmacy must follow the Ohio Board of Pharmacy laws as well as the state laws where they are shipping study drug.</a:t>
            </a:r>
          </a:p>
          <a:p>
            <a:pPr marL="0" indent="0">
              <a:buNone/>
            </a:pPr>
            <a:endParaRPr lang="en-US" dirty="0" smtClean="0"/>
          </a:p>
          <a:p>
            <a:pPr marL="0" indent="0">
              <a:buNone/>
            </a:pPr>
            <a:r>
              <a:rPr lang="en-US" dirty="0" smtClean="0"/>
              <a:t>		</a:t>
            </a:r>
            <a:r>
              <a:rPr lang="en-US" dirty="0" err="1" smtClean="0"/>
              <a:t>WebDCU</a:t>
            </a:r>
            <a:r>
              <a:rPr lang="en-US" dirty="0" smtClean="0"/>
              <a:t> </a:t>
            </a:r>
            <a:r>
              <a:rPr lang="en-US" dirty="0"/>
              <a:t>document </a:t>
            </a:r>
            <a:r>
              <a:rPr lang="en-US" dirty="0" smtClean="0"/>
              <a:t>requirements:</a:t>
            </a:r>
            <a:endParaRPr lang="en-US" dirty="0"/>
          </a:p>
          <a:p>
            <a:pPr>
              <a:buFont typeface="Wingdings" panose="05000000000000000000" pitchFamily="2" charset="2"/>
              <a:buChar char="§"/>
            </a:pPr>
            <a:r>
              <a:rPr lang="en-US" dirty="0"/>
              <a:t>Pharmacy License uploaded under </a:t>
            </a:r>
            <a:r>
              <a:rPr lang="en-US" b="1" dirty="0"/>
              <a:t>site </a:t>
            </a:r>
            <a:r>
              <a:rPr lang="en-US" dirty="0"/>
              <a:t>documents</a:t>
            </a:r>
          </a:p>
          <a:p>
            <a:pPr>
              <a:buFont typeface="Wingdings" panose="05000000000000000000" pitchFamily="2" charset="2"/>
              <a:buChar char="§"/>
            </a:pPr>
            <a:r>
              <a:rPr lang="en-US" dirty="0"/>
              <a:t>Pharmacist should be listed on your DOA and their license uploaded to </a:t>
            </a:r>
            <a:r>
              <a:rPr lang="en-US" dirty="0" err="1" smtClean="0"/>
              <a:t>webdcu</a:t>
            </a:r>
            <a:r>
              <a:rPr lang="en-US" dirty="0" smtClean="0"/>
              <a:t> under the people documents</a:t>
            </a:r>
            <a:endParaRPr lang="en-US" dirty="0"/>
          </a:p>
          <a:p>
            <a:pPr marL="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116197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486766"/>
          </a:xfrm>
        </p:spPr>
        <p:txBody>
          <a:bodyPr/>
          <a:lstStyle/>
          <a:p>
            <a:r>
              <a:rPr lang="en-US" dirty="0" smtClean="0"/>
              <a:t>Pharmacy Exceptions</a:t>
            </a:r>
            <a:endParaRPr lang="en-US" dirty="0"/>
          </a:p>
        </p:txBody>
      </p:sp>
      <p:sp>
        <p:nvSpPr>
          <p:cNvPr id="3" name="Content Placeholder 2"/>
          <p:cNvSpPr>
            <a:spLocks noGrp="1"/>
          </p:cNvSpPr>
          <p:nvPr>
            <p:ph idx="1"/>
          </p:nvPr>
        </p:nvSpPr>
        <p:spPr/>
        <p:txBody>
          <a:bodyPr>
            <a:normAutofit fontScale="62500" lnSpcReduction="20000"/>
          </a:bodyPr>
          <a:lstStyle/>
          <a:p>
            <a:r>
              <a:rPr lang="en-US" sz="4000" dirty="0"/>
              <a:t>Some ARCADIA sites do not have access to </a:t>
            </a:r>
            <a:r>
              <a:rPr lang="en-US" sz="4000" dirty="0" smtClean="0"/>
              <a:t>a </a:t>
            </a:r>
            <a:r>
              <a:rPr lang="en-US" sz="4000" dirty="0"/>
              <a:t>hospital or IDS pharmacy</a:t>
            </a:r>
          </a:p>
          <a:p>
            <a:r>
              <a:rPr lang="en-US" sz="4000" dirty="0"/>
              <a:t>Important to note that the central pharmacy is not automatically able to ship study drug to a clinic or office even if you have done this for other studies.</a:t>
            </a:r>
          </a:p>
          <a:p>
            <a:pPr marL="0" indent="0">
              <a:buNone/>
            </a:pPr>
            <a:r>
              <a:rPr lang="en-US" sz="4000" dirty="0" smtClean="0"/>
              <a:t>**These </a:t>
            </a:r>
            <a:r>
              <a:rPr lang="en-US" sz="4000" dirty="0"/>
              <a:t>situations will be evaluated on a individual basis</a:t>
            </a:r>
            <a:r>
              <a:rPr lang="en-US" sz="4000" dirty="0" smtClean="0"/>
              <a:t>.</a:t>
            </a:r>
          </a:p>
          <a:p>
            <a:pPr marL="0" indent="0">
              <a:buNone/>
            </a:pPr>
            <a:endParaRPr lang="en-US" sz="4000" dirty="0"/>
          </a:p>
          <a:p>
            <a:pPr marL="0" indent="0">
              <a:buNone/>
            </a:pPr>
            <a:r>
              <a:rPr lang="en-US" sz="4000" b="1" dirty="0"/>
              <a:t>Before the central pharmacy can ship study drug to a </a:t>
            </a:r>
            <a:r>
              <a:rPr lang="en-US" sz="4000" b="1" u="sng" dirty="0"/>
              <a:t>non-pharmacy</a:t>
            </a:r>
            <a:r>
              <a:rPr lang="en-US" sz="4000" u="sng" dirty="0"/>
              <a:t>:</a:t>
            </a:r>
          </a:p>
          <a:p>
            <a:pPr marL="0" indent="0">
              <a:buNone/>
            </a:pPr>
            <a:r>
              <a:rPr lang="en-US" sz="4000" dirty="0"/>
              <a:t>1. You need to determine what the Board of Pharmacy in your state allows.</a:t>
            </a:r>
          </a:p>
          <a:p>
            <a:pPr marL="0" indent="0">
              <a:buNone/>
            </a:pPr>
            <a:r>
              <a:rPr lang="en-US" sz="4000" dirty="0"/>
              <a:t>2. Is the Site PI/MD permitted by the Medical Board in your state to dispense study medication</a:t>
            </a:r>
            <a:r>
              <a:rPr lang="en-US" sz="4000" dirty="0" smtClean="0"/>
              <a:t>. </a:t>
            </a:r>
          </a:p>
          <a:p>
            <a:pPr marL="0" indent="0">
              <a:buNone/>
            </a:pPr>
            <a:r>
              <a:rPr lang="en-US" sz="4000" dirty="0" smtClean="0"/>
              <a:t>* In this situation the MD medical license will take the place of the pharmacy license requirement.</a:t>
            </a:r>
            <a:endParaRPr lang="en-US" sz="4000" dirty="0"/>
          </a:p>
          <a:p>
            <a:pPr algn="ctr"/>
            <a:endParaRPr lang="en-US" sz="4000"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308550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Readiness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Study Drug will be shipped and </a:t>
            </a:r>
            <a:r>
              <a:rPr lang="en-US" dirty="0"/>
              <a:t>Readiness Calls will be scheduled </a:t>
            </a:r>
            <a:r>
              <a:rPr lang="en-US" dirty="0" smtClean="0"/>
              <a:t>:</a:t>
            </a:r>
          </a:p>
          <a:p>
            <a:pPr marL="0" indent="0">
              <a:buNone/>
            </a:pPr>
            <a:endParaRPr lang="en-US" dirty="0" smtClean="0"/>
          </a:p>
          <a:p>
            <a:pPr>
              <a:buFont typeface="Wingdings" panose="05000000000000000000" pitchFamily="2" charset="2"/>
              <a:buChar char="q"/>
            </a:pPr>
            <a:r>
              <a:rPr lang="en-US" dirty="0" smtClean="0"/>
              <a:t>PTA </a:t>
            </a:r>
            <a:r>
              <a:rPr lang="en-US" dirty="0"/>
              <a:t>signed</a:t>
            </a:r>
          </a:p>
          <a:p>
            <a:pPr>
              <a:buFont typeface="Wingdings" panose="05000000000000000000" pitchFamily="2" charset="2"/>
              <a:buChar char="q"/>
            </a:pPr>
            <a:r>
              <a:rPr lang="en-US" dirty="0"/>
              <a:t>CIRB approval</a:t>
            </a:r>
          </a:p>
          <a:p>
            <a:pPr>
              <a:buFont typeface="Wingdings" panose="05000000000000000000" pitchFamily="2" charset="2"/>
              <a:buChar char="q"/>
            </a:pPr>
            <a:r>
              <a:rPr lang="en-US" dirty="0"/>
              <a:t>Pharmacy license in place</a:t>
            </a:r>
          </a:p>
          <a:p>
            <a:pPr>
              <a:buFont typeface="Wingdings" panose="05000000000000000000" pitchFamily="2" charset="2"/>
              <a:buChar char="q"/>
            </a:pPr>
            <a:r>
              <a:rPr lang="en-US" dirty="0"/>
              <a:t>State pharmacy license </a:t>
            </a:r>
            <a:r>
              <a:rPr lang="en-US" dirty="0" smtClean="0"/>
              <a:t>confirmed</a:t>
            </a:r>
          </a:p>
          <a:p>
            <a:pPr>
              <a:buFont typeface="Wingdings" panose="05000000000000000000" pitchFamily="2" charset="2"/>
              <a:buChar char="q"/>
            </a:pPr>
            <a:r>
              <a:rPr lang="en-US" dirty="0" smtClean="0"/>
              <a:t>Shipping address is confirmed</a:t>
            </a:r>
            <a:endParaRPr lang="en-US" dirty="0"/>
          </a:p>
          <a:p>
            <a:pPr>
              <a:buFont typeface="Wingdings" panose="05000000000000000000" pitchFamily="2" charset="2"/>
              <a:buChar char="q"/>
            </a:pPr>
            <a:endParaRPr lang="en-US" dirty="0"/>
          </a:p>
          <a:p>
            <a:r>
              <a:rPr lang="en-US" dirty="0"/>
              <a:t>The site PI, Site primary coordinator need to be on this call. Other members of the site team are invited and encouraged.</a:t>
            </a:r>
          </a:p>
          <a:p>
            <a:r>
              <a:rPr lang="en-US" dirty="0"/>
              <a:t>The checklist is sent in advance so sites can review and discuss with their team members.</a:t>
            </a:r>
          </a:p>
          <a:p>
            <a:pPr marL="0" indent="0">
              <a:buNone/>
            </a:pPr>
            <a:endParaRPr lang="en-US" dirty="0"/>
          </a:p>
          <a:p>
            <a:endParaRPr lang="en-US"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4164239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Readiness</a:t>
            </a:r>
            <a:endParaRPr lang="en-US" dirty="0"/>
          </a:p>
        </p:txBody>
      </p:sp>
      <p:sp>
        <p:nvSpPr>
          <p:cNvPr id="3" name="Content Placeholder 2"/>
          <p:cNvSpPr>
            <a:spLocks noGrp="1"/>
          </p:cNvSpPr>
          <p:nvPr>
            <p:ph idx="1"/>
          </p:nvPr>
        </p:nvSpPr>
        <p:spPr/>
        <p:txBody>
          <a:bodyPr/>
          <a:lstStyle/>
          <a:p>
            <a:pPr marL="0" indent="0">
              <a:buNone/>
            </a:pPr>
            <a:r>
              <a:rPr lang="en-US" dirty="0" smtClean="0"/>
              <a:t>Following the </a:t>
            </a:r>
            <a:r>
              <a:rPr lang="en-US" b="1" dirty="0" smtClean="0"/>
              <a:t>Readiness call </a:t>
            </a:r>
            <a:r>
              <a:rPr lang="en-US" dirty="0" smtClean="0"/>
              <a:t>your site will be “released to enroll”</a:t>
            </a:r>
          </a:p>
          <a:p>
            <a:pPr marL="0" indent="0">
              <a:buNone/>
            </a:pPr>
            <a:endParaRPr lang="en-US" dirty="0" smtClean="0"/>
          </a:p>
          <a:p>
            <a:pPr>
              <a:buFont typeface="Wingdings" panose="05000000000000000000" pitchFamily="2" charset="2"/>
              <a:buChar char="q"/>
            </a:pPr>
            <a:r>
              <a:rPr lang="en-US" dirty="0" smtClean="0"/>
              <a:t>Confirm study drug and lab supplies are at your site</a:t>
            </a:r>
          </a:p>
          <a:p>
            <a:pPr>
              <a:buFont typeface="Wingdings" panose="05000000000000000000" pitchFamily="2" charset="2"/>
              <a:buChar char="q"/>
            </a:pPr>
            <a:r>
              <a:rPr lang="en-US" dirty="0" smtClean="0"/>
              <a:t>All local IRB / institutional approvals have been received</a:t>
            </a:r>
          </a:p>
          <a:p>
            <a:pPr>
              <a:buFont typeface="Wingdings" panose="05000000000000000000" pitchFamily="2" charset="2"/>
              <a:buChar char="q"/>
            </a:pPr>
            <a:r>
              <a:rPr lang="en-US" dirty="0" smtClean="0"/>
              <a:t>All required regulatory documentation is uploaded</a:t>
            </a:r>
          </a:p>
          <a:p>
            <a:pPr>
              <a:buFont typeface="Wingdings" panose="05000000000000000000" pitchFamily="2" charset="2"/>
              <a:buChar char="q"/>
            </a:pPr>
            <a:r>
              <a:rPr lang="en-US" dirty="0" smtClean="0"/>
              <a:t>All user permissions have been set up and approved</a:t>
            </a:r>
          </a:p>
          <a:p>
            <a:pPr>
              <a:buFont typeface="Wingdings" panose="05000000000000000000" pitchFamily="2" charset="2"/>
              <a:buChar char="q"/>
            </a:pPr>
            <a:endParaRPr lang="en-US"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51613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pic>
        <p:nvPicPr>
          <p:cNvPr id="4" name="Picture 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65237" y="369455"/>
            <a:ext cx="5200072" cy="61983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1991290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486766"/>
          </a:xfrm>
        </p:spPr>
        <p:txBody>
          <a:bodyPr>
            <a:normAutofit/>
          </a:bodyPr>
          <a:lstStyle/>
          <a:p>
            <a:r>
              <a:rPr lang="en-US" sz="3200" dirty="0"/>
              <a:t>Screening Procedures to Identify </a:t>
            </a:r>
            <a:br>
              <a:rPr lang="en-US" sz="3200" dirty="0"/>
            </a:br>
            <a:r>
              <a:rPr lang="en-US" sz="3200" dirty="0"/>
              <a:t>Atrial </a:t>
            </a:r>
            <a:r>
              <a:rPr lang="en-US" sz="3200" dirty="0" err="1"/>
              <a:t>Cardiopathy</a:t>
            </a:r>
            <a:r>
              <a:rPr lang="en-US" sz="3200" dirty="0"/>
              <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sz="3000" dirty="0" smtClean="0">
                <a:solidFill>
                  <a:srgbClr val="FF0000"/>
                </a:solidFill>
              </a:rPr>
              <a:t>Standard-of-care </a:t>
            </a:r>
            <a:r>
              <a:rPr lang="en-US" sz="3000" dirty="0">
                <a:solidFill>
                  <a:srgbClr val="FF0000"/>
                </a:solidFill>
              </a:rPr>
              <a:t>ECG </a:t>
            </a:r>
            <a:r>
              <a:rPr lang="en-US" sz="3000" dirty="0"/>
              <a:t>tracing </a:t>
            </a:r>
            <a:r>
              <a:rPr lang="en-US" sz="3000" dirty="0" smtClean="0"/>
              <a:t>scanned, de-identified and uploaded to </a:t>
            </a:r>
            <a:r>
              <a:rPr lang="en-US" sz="3000" dirty="0" err="1" smtClean="0"/>
              <a:t>WebDCU</a:t>
            </a:r>
            <a:r>
              <a:rPr lang="en-US" sz="3000" dirty="0" smtClean="0"/>
              <a:t>- it will be evaluated by the core </a:t>
            </a:r>
            <a:r>
              <a:rPr lang="en-US" sz="3000" dirty="0"/>
              <a:t>lab for PTFV</a:t>
            </a:r>
            <a:r>
              <a:rPr lang="en-US" sz="3000" baseline="-25000" dirty="0"/>
              <a:t>1</a:t>
            </a:r>
            <a:r>
              <a:rPr lang="en-US" sz="3000" dirty="0"/>
              <a:t> measurement</a:t>
            </a:r>
          </a:p>
          <a:p>
            <a:r>
              <a:rPr lang="en-US" sz="3000" dirty="0" smtClean="0"/>
              <a:t>Blood </a:t>
            </a:r>
            <a:r>
              <a:rPr lang="en-US" sz="3000" dirty="0"/>
              <a:t>sample shipped to core lab for </a:t>
            </a:r>
            <a:r>
              <a:rPr lang="en-US" sz="3000" dirty="0">
                <a:solidFill>
                  <a:srgbClr val="FF0000"/>
                </a:solidFill>
              </a:rPr>
              <a:t>NT-</a:t>
            </a:r>
            <a:r>
              <a:rPr lang="en-US" sz="3000" dirty="0" err="1">
                <a:solidFill>
                  <a:srgbClr val="FF0000"/>
                </a:solidFill>
              </a:rPr>
              <a:t>proBNP</a:t>
            </a:r>
            <a:r>
              <a:rPr lang="en-US" sz="3000" dirty="0">
                <a:solidFill>
                  <a:srgbClr val="FF0000"/>
                </a:solidFill>
              </a:rPr>
              <a:t> assay </a:t>
            </a:r>
            <a:endParaRPr lang="en-US" sz="3000" dirty="0" smtClean="0">
              <a:solidFill>
                <a:srgbClr val="FF0000"/>
              </a:solidFill>
            </a:endParaRPr>
          </a:p>
          <a:p>
            <a:r>
              <a:rPr lang="en-US" sz="3000" dirty="0" smtClean="0">
                <a:solidFill>
                  <a:srgbClr val="FF0000"/>
                </a:solidFill>
              </a:rPr>
              <a:t>Standard-of-care </a:t>
            </a:r>
            <a:r>
              <a:rPr lang="en-US" sz="3000" dirty="0">
                <a:solidFill>
                  <a:srgbClr val="FF0000"/>
                </a:solidFill>
              </a:rPr>
              <a:t>echocardiogram </a:t>
            </a:r>
            <a:r>
              <a:rPr lang="en-US" sz="3000" dirty="0"/>
              <a:t>for left atrial size measurement, interpreted locally, </a:t>
            </a:r>
            <a:r>
              <a:rPr lang="en-US" sz="3000" dirty="0" smtClean="0"/>
              <a:t>enter </a:t>
            </a:r>
            <a:r>
              <a:rPr lang="en-US" sz="3000" dirty="0">
                <a:solidFill>
                  <a:srgbClr val="FF0000"/>
                </a:solidFill>
              </a:rPr>
              <a:t>Atrial </a:t>
            </a:r>
            <a:r>
              <a:rPr lang="en-US" sz="3000" dirty="0" smtClean="0">
                <a:solidFill>
                  <a:srgbClr val="FF0000"/>
                </a:solidFill>
              </a:rPr>
              <a:t>Diameter </a:t>
            </a:r>
            <a:r>
              <a:rPr lang="en-US" sz="3000" dirty="0" smtClean="0"/>
              <a:t>in </a:t>
            </a:r>
            <a:r>
              <a:rPr lang="en-US" sz="3000" dirty="0" err="1" smtClean="0"/>
              <a:t>webdcu</a:t>
            </a:r>
            <a:r>
              <a:rPr lang="en-US" sz="3000" dirty="0" smtClean="0"/>
              <a:t>. </a:t>
            </a:r>
            <a:r>
              <a:rPr lang="en-US" sz="3000" dirty="0"/>
              <a:t>If a patient is eligible based on this criteria, you will be notified by </a:t>
            </a:r>
            <a:r>
              <a:rPr lang="en-US" sz="3000" dirty="0" err="1" smtClean="0"/>
              <a:t>webDCU</a:t>
            </a:r>
            <a:r>
              <a:rPr lang="en-US" sz="3000" dirty="0" smtClean="0"/>
              <a:t>™ </a:t>
            </a:r>
            <a:r>
              <a:rPr lang="en-US" sz="3000" dirty="0"/>
              <a:t>and can proceed with </a:t>
            </a:r>
            <a:r>
              <a:rPr lang="en-US" sz="3000" dirty="0" smtClean="0"/>
              <a:t>randomization.</a:t>
            </a:r>
          </a:p>
          <a:p>
            <a:r>
              <a:rPr lang="en-US" sz="3000" dirty="0" smtClean="0"/>
              <a:t>Otherwise you will wait on the NT-</a:t>
            </a:r>
            <a:r>
              <a:rPr lang="en-US" sz="3000" dirty="0" err="1" smtClean="0"/>
              <a:t>ProBNP</a:t>
            </a:r>
            <a:r>
              <a:rPr lang="en-US" sz="3000" dirty="0" smtClean="0"/>
              <a:t> and ECG results which will be available in </a:t>
            </a:r>
            <a:r>
              <a:rPr lang="en-US" sz="3000" dirty="0" err="1" smtClean="0"/>
              <a:t>webDCU</a:t>
            </a:r>
            <a:r>
              <a:rPr lang="en-US" sz="3000" dirty="0" smtClean="0"/>
              <a:t>™ within 24-48 hours.  </a:t>
            </a:r>
            <a:endParaRPr lang="en-US" sz="3000" dirty="0"/>
          </a:p>
        </p:txBody>
      </p:sp>
      <p:pic>
        <p:nvPicPr>
          <p:cNvPr id="4" name="Picture 3" descr="C:\Users\beckmare\Desktop\arcadia fi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3914733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Echo and the 12-lead ECG must have been done </a:t>
            </a:r>
            <a:r>
              <a:rPr lang="en-US" b="1" dirty="0"/>
              <a:t>after the index stroke</a:t>
            </a:r>
            <a:r>
              <a:rPr lang="en-US" b="1" dirty="0" smtClean="0"/>
              <a:t>. </a:t>
            </a:r>
            <a:r>
              <a:rPr lang="en-US" dirty="0" smtClean="0"/>
              <a:t>These are standard of care and should not be done for the purpose of the study. </a:t>
            </a:r>
            <a:endParaRPr lang="en-US" dirty="0"/>
          </a:p>
          <a:p>
            <a:r>
              <a:rPr lang="en-US" dirty="0"/>
              <a:t>It is </a:t>
            </a:r>
            <a:r>
              <a:rPr lang="en-US" dirty="0" err="1"/>
              <a:t>permissable</a:t>
            </a:r>
            <a:r>
              <a:rPr lang="en-US" dirty="0"/>
              <a:t> to use </a:t>
            </a:r>
            <a:r>
              <a:rPr lang="en-US" dirty="0" smtClean="0"/>
              <a:t>the </a:t>
            </a:r>
            <a:r>
              <a:rPr lang="en-US" dirty="0"/>
              <a:t>Echo </a:t>
            </a:r>
            <a:r>
              <a:rPr lang="en-US" dirty="0" smtClean="0"/>
              <a:t>and </a:t>
            </a:r>
            <a:r>
              <a:rPr lang="en-US" dirty="0"/>
              <a:t>ECG done at an outside facility if you can obtain a copy. </a:t>
            </a:r>
            <a:endParaRPr lang="en-US" dirty="0" smtClean="0"/>
          </a:p>
          <a:p>
            <a:r>
              <a:rPr lang="en-US" dirty="0" smtClean="0"/>
              <a:t>Always de-identify before uploading or sending the DVD</a:t>
            </a:r>
            <a:endParaRPr lang="en-US" dirty="0"/>
          </a:p>
          <a:p>
            <a:endParaRPr lang="en-US"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224640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Questions</a:t>
            </a:r>
            <a:endParaRPr lang="en-US" dirty="0"/>
          </a:p>
        </p:txBody>
      </p:sp>
      <p:sp>
        <p:nvSpPr>
          <p:cNvPr id="3" name="Content Placeholder 2"/>
          <p:cNvSpPr>
            <a:spLocks noGrp="1"/>
          </p:cNvSpPr>
          <p:nvPr>
            <p:ph idx="1"/>
          </p:nvPr>
        </p:nvSpPr>
        <p:spPr/>
        <p:txBody>
          <a:bodyPr/>
          <a:lstStyle/>
          <a:p>
            <a:r>
              <a:rPr lang="en-US" dirty="0"/>
              <a:t>The ARCADIA hotline </a:t>
            </a:r>
            <a:r>
              <a:rPr lang="en-US" b="1" dirty="0">
                <a:solidFill>
                  <a:srgbClr val="FF0000"/>
                </a:solidFill>
              </a:rPr>
              <a:t>1-833-427-2234 </a:t>
            </a:r>
            <a:r>
              <a:rPr lang="en-US" dirty="0"/>
              <a:t>is available to help with reviewing screening data and determining eligibility as well as for emergency </a:t>
            </a:r>
            <a:r>
              <a:rPr lang="en-US" dirty="0" err="1"/>
              <a:t>unblinding</a:t>
            </a:r>
            <a:r>
              <a:rPr lang="en-US" dirty="0"/>
              <a:t>.</a:t>
            </a:r>
          </a:p>
          <a:p>
            <a:endParaRPr lang="en-US" dirty="0"/>
          </a:p>
        </p:txBody>
      </p:sp>
      <p:pic>
        <p:nvPicPr>
          <p:cNvPr id="5" name="Picture 4"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260091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idx="1"/>
          </p:nvPr>
        </p:nvSpPr>
        <p:spPr/>
        <p:txBody>
          <a:bodyPr/>
          <a:lstStyle/>
          <a:p>
            <a:r>
              <a:rPr lang="en-US" dirty="0" smtClean="0"/>
              <a:t>Patients </a:t>
            </a:r>
            <a:r>
              <a:rPr lang="en-US" dirty="0"/>
              <a:t>can be enrolled 3-120 days after stroke</a:t>
            </a:r>
          </a:p>
          <a:p>
            <a:r>
              <a:rPr lang="en-US" dirty="0"/>
              <a:t>Screening and randomization </a:t>
            </a:r>
            <a:r>
              <a:rPr lang="en-US" dirty="0" smtClean="0"/>
              <a:t>can both </a:t>
            </a:r>
            <a:r>
              <a:rPr lang="en-US" dirty="0"/>
              <a:t>occur during initial </a:t>
            </a:r>
            <a:r>
              <a:rPr lang="en-US" dirty="0" smtClean="0"/>
              <a:t>hospitalization in certain cases, but in most situations these visits will be on separate days.</a:t>
            </a:r>
          </a:p>
          <a:p>
            <a:r>
              <a:rPr lang="en-US" dirty="0" smtClean="0"/>
              <a:t>Once the patient is </a:t>
            </a:r>
            <a:r>
              <a:rPr lang="en-US" i="1" dirty="0" smtClean="0"/>
              <a:t>consented</a:t>
            </a:r>
            <a:r>
              <a:rPr lang="en-US" dirty="0" smtClean="0"/>
              <a:t> they are enrolled and will receive a study ID.</a:t>
            </a:r>
          </a:p>
          <a:p>
            <a:r>
              <a:rPr lang="en-US" dirty="0" smtClean="0"/>
              <a:t>Baseline Visit information should be entered into </a:t>
            </a:r>
            <a:r>
              <a:rPr lang="en-US" dirty="0" err="1" smtClean="0"/>
              <a:t>WebDCU</a:t>
            </a:r>
            <a:r>
              <a:rPr lang="en-US" dirty="0"/>
              <a:t>™</a:t>
            </a:r>
            <a:endParaRPr lang="en-US" dirty="0" smtClean="0"/>
          </a:p>
        </p:txBody>
      </p:sp>
      <p:pic>
        <p:nvPicPr>
          <p:cNvPr id="4" name="Picture 3" descr="C:\Users\beckmare\Desktop\arcadia fi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3365370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a:t>
            </a:r>
            <a:endParaRPr lang="en-US" dirty="0"/>
          </a:p>
        </p:txBody>
      </p:sp>
      <p:sp>
        <p:nvSpPr>
          <p:cNvPr id="3" name="Content Placeholder 2"/>
          <p:cNvSpPr>
            <a:spLocks noGrp="1"/>
          </p:cNvSpPr>
          <p:nvPr>
            <p:ph idx="1"/>
          </p:nvPr>
        </p:nvSpPr>
        <p:spPr/>
        <p:txBody>
          <a:bodyPr>
            <a:normAutofit lnSpcReduction="10000"/>
          </a:bodyPr>
          <a:lstStyle/>
          <a:p>
            <a:r>
              <a:rPr lang="en-US" dirty="0"/>
              <a:t>Once you are notified that </a:t>
            </a:r>
            <a:r>
              <a:rPr lang="en-US" dirty="0" smtClean="0"/>
              <a:t>an enrolled </a:t>
            </a:r>
            <a:r>
              <a:rPr lang="en-US" dirty="0"/>
              <a:t>subject meets one of the </a:t>
            </a:r>
            <a:r>
              <a:rPr lang="en-US" dirty="0" smtClean="0"/>
              <a:t>eligibility </a:t>
            </a:r>
            <a:r>
              <a:rPr lang="en-US" dirty="0"/>
              <a:t>criteria you should schedule the randomization visit.</a:t>
            </a:r>
          </a:p>
          <a:p>
            <a:r>
              <a:rPr lang="en-US" dirty="0"/>
              <a:t>This should be done as soon as possible after the BL visit. It can be the same day if the </a:t>
            </a:r>
            <a:r>
              <a:rPr lang="en-US" dirty="0" smtClean="0"/>
              <a:t>subject </a:t>
            </a:r>
            <a:r>
              <a:rPr lang="en-US" dirty="0"/>
              <a:t>qualifies based on the </a:t>
            </a:r>
            <a:r>
              <a:rPr lang="en-US" dirty="0" smtClean="0"/>
              <a:t>echo.</a:t>
            </a:r>
            <a:endParaRPr lang="en-US" dirty="0"/>
          </a:p>
          <a:p>
            <a:r>
              <a:rPr lang="en-US" dirty="0"/>
              <a:t>If done at a later time, you should verify the patient still qualifies based on I/E criteria. You do not need to repeat any of the exams except a </a:t>
            </a:r>
            <a:r>
              <a:rPr lang="en-US" i="1" dirty="0"/>
              <a:t>new set of vitals signs </a:t>
            </a:r>
            <a:r>
              <a:rPr lang="en-US" dirty="0"/>
              <a:t>should be collected.</a:t>
            </a:r>
          </a:p>
          <a:p>
            <a:r>
              <a:rPr lang="en-US" dirty="0"/>
              <a:t>The study drug should be started within 24 hours of randomization</a:t>
            </a:r>
            <a:r>
              <a:rPr lang="en-US" dirty="0" smtClean="0"/>
              <a:t>.</a:t>
            </a:r>
          </a:p>
          <a:p>
            <a:pPr marL="0" indent="0">
              <a:buNone/>
            </a:pPr>
            <a:r>
              <a:rPr lang="en-US" dirty="0" smtClean="0"/>
              <a:t>*</a:t>
            </a:r>
            <a:r>
              <a:rPr lang="en-US" dirty="0" smtClean="0">
                <a:solidFill>
                  <a:srgbClr val="FF0000"/>
                </a:solidFill>
              </a:rPr>
              <a:t>If the subject does not qualify you need to enter end of study visit CRFs.</a:t>
            </a:r>
            <a:endParaRPr lang="en-US" dirty="0">
              <a:solidFill>
                <a:srgbClr val="FF0000"/>
              </a:solidFill>
            </a:endParaRPr>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27612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838200" y="1754909"/>
            <a:ext cx="10515600" cy="960581"/>
          </a:xfrm>
        </p:spPr>
        <p:txBody>
          <a:bodyPr>
            <a:normAutofit fontScale="90000"/>
          </a:bodyPr>
          <a:lstStyle/>
          <a:p>
            <a:r>
              <a:rPr lang="en-US" dirty="0" err="1"/>
              <a:t>AtRial</a:t>
            </a:r>
            <a:r>
              <a:rPr lang="en-US" dirty="0"/>
              <a:t> </a:t>
            </a:r>
            <a:r>
              <a:rPr lang="en-US" dirty="0" err="1"/>
              <a:t>Cardiopathy</a:t>
            </a:r>
            <a:r>
              <a:rPr lang="en-US" dirty="0"/>
              <a:t> and Antithrombotic Drugs In prevention After cryptogenic stroke (ARCADIA) </a:t>
            </a:r>
            <a:br>
              <a:rPr lang="en-US" dirty="0"/>
            </a:br>
            <a:endParaRPr lang="en-US"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sp>
        <p:nvSpPr>
          <p:cNvPr id="5" name="Content Placeholder 2"/>
          <p:cNvSpPr>
            <a:spLocks noGrp="1"/>
          </p:cNvSpPr>
          <p:nvPr>
            <p:ph idx="1"/>
          </p:nvPr>
        </p:nvSpPr>
        <p:spPr>
          <a:xfrm>
            <a:off x="1235122" y="2715491"/>
            <a:ext cx="10515600" cy="3107902"/>
          </a:xfrm>
        </p:spPr>
        <p:txBody>
          <a:bodyPr/>
          <a:lstStyle/>
          <a:p>
            <a:pPr marL="0" indent="0">
              <a:buNone/>
            </a:pPr>
            <a:r>
              <a:rPr lang="en-US" dirty="0" smtClean="0"/>
              <a:t>First Site released to enroll 2/1/2018</a:t>
            </a:r>
          </a:p>
          <a:p>
            <a:pPr marL="0" indent="0">
              <a:buNone/>
            </a:pPr>
            <a:r>
              <a:rPr lang="en-US" dirty="0" smtClean="0"/>
              <a:t>Three Subjects have been enrolled to date</a:t>
            </a:r>
          </a:p>
          <a:p>
            <a:pPr marL="0" indent="0">
              <a:buNone/>
            </a:pPr>
            <a:r>
              <a:rPr lang="en-US" dirty="0" smtClean="0"/>
              <a:t>None randomized- have not met atrial </a:t>
            </a:r>
            <a:r>
              <a:rPr lang="en-US" dirty="0" err="1" smtClean="0"/>
              <a:t>cardiopathy</a:t>
            </a:r>
            <a:r>
              <a:rPr lang="en-US" dirty="0" smtClean="0"/>
              <a:t> criteria</a:t>
            </a:r>
          </a:p>
          <a:p>
            <a:pPr marL="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27443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Follow-up </a:t>
            </a:r>
            <a:endParaRPr lang="en-US" dirty="0"/>
          </a:p>
        </p:txBody>
      </p:sp>
      <p:sp>
        <p:nvSpPr>
          <p:cNvPr id="3" name="Content Placeholder 2"/>
          <p:cNvSpPr>
            <a:spLocks noGrp="1"/>
          </p:cNvSpPr>
          <p:nvPr>
            <p:ph idx="1"/>
          </p:nvPr>
        </p:nvSpPr>
        <p:spPr/>
        <p:txBody>
          <a:bodyPr/>
          <a:lstStyle/>
          <a:p>
            <a:r>
              <a:rPr lang="en-US" dirty="0" smtClean="0"/>
              <a:t>Schedule of Events listed in the Protocol and the MOP</a:t>
            </a:r>
          </a:p>
          <a:p>
            <a:r>
              <a:rPr lang="en-US" dirty="0" smtClean="0"/>
              <a:t>Follow-up </a:t>
            </a:r>
            <a:r>
              <a:rPr lang="en-US" dirty="0"/>
              <a:t>visit 1 (30 +/- 7 days) phone call</a:t>
            </a:r>
          </a:p>
          <a:p>
            <a:r>
              <a:rPr lang="en-US" dirty="0" smtClean="0"/>
              <a:t>Follow-up </a:t>
            </a:r>
            <a:r>
              <a:rPr lang="en-US" dirty="0" err="1" smtClean="0"/>
              <a:t>vists</a:t>
            </a:r>
            <a:r>
              <a:rPr lang="en-US" dirty="0" smtClean="0"/>
              <a:t> are </a:t>
            </a:r>
            <a:r>
              <a:rPr lang="en-US" dirty="0"/>
              <a:t>every 3 months for the first year.</a:t>
            </a:r>
          </a:p>
          <a:p>
            <a:r>
              <a:rPr lang="en-US" dirty="0"/>
              <a:t>After 12 months in person visits are every 6 months, but medication refills are still every 3 months</a:t>
            </a:r>
            <a:r>
              <a:rPr lang="en-US" dirty="0" smtClean="0"/>
              <a:t>.</a:t>
            </a:r>
          </a:p>
          <a:p>
            <a:r>
              <a:rPr lang="en-US" dirty="0" smtClean="0"/>
              <a:t>Discuss with your team what your plan is for study medication refills after 12 months. The protocol allows mailing of study drug and home visits if permitted in your state and institution. Bringing the patient back in every 3 months is ideal.</a:t>
            </a:r>
            <a:endParaRPr lang="en-US" dirty="0"/>
          </a:p>
          <a:p>
            <a:endParaRPr lang="en-US"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188757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a:t>
            </a:r>
            <a:endParaRPr lang="en-US" dirty="0"/>
          </a:p>
        </p:txBody>
      </p:sp>
      <p:sp>
        <p:nvSpPr>
          <p:cNvPr id="3" name="Content Placeholder 2"/>
          <p:cNvSpPr>
            <a:spLocks noGrp="1"/>
          </p:cNvSpPr>
          <p:nvPr>
            <p:ph idx="1"/>
          </p:nvPr>
        </p:nvSpPr>
        <p:spPr/>
        <p:txBody>
          <a:bodyPr/>
          <a:lstStyle/>
          <a:p>
            <a:r>
              <a:rPr lang="en-US" dirty="0" smtClean="0"/>
              <a:t>CRFS should be entered within 5 days of the visit</a:t>
            </a:r>
          </a:p>
          <a:p>
            <a:r>
              <a:rPr lang="en-US" dirty="0" smtClean="0"/>
              <a:t>If an SAE or outcome event is reported to you please enter this information within 24 hours of becoming aware of it</a:t>
            </a:r>
          </a:p>
          <a:p>
            <a:r>
              <a:rPr lang="en-US" dirty="0" smtClean="0"/>
              <a:t>We realize you may have very limited information up front but report what you can.</a:t>
            </a:r>
          </a:p>
          <a:p>
            <a:r>
              <a:rPr lang="en-US" dirty="0" smtClean="0"/>
              <a:t>There are event packets posted to guide you on what documents you will need to collect.</a:t>
            </a:r>
          </a:p>
          <a:p>
            <a:endParaRPr lang="en-US" dirty="0" smtClean="0"/>
          </a:p>
          <a:p>
            <a:pPr marL="0" indent="0">
              <a:buNone/>
            </a:pPr>
            <a:endParaRPr lang="en-US" dirty="0"/>
          </a:p>
        </p:txBody>
      </p:sp>
      <p:pic>
        <p:nvPicPr>
          <p:cNvPr id="4" name="Picture 3" descr="C:\Users\beckmare\Desktop\arcadia fi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168621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sp>
        <p:nvSpPr>
          <p:cNvPr id="3" name="Content Placeholder 2"/>
          <p:cNvSpPr>
            <a:spLocks noGrp="1"/>
          </p:cNvSpPr>
          <p:nvPr>
            <p:ph idx="1"/>
          </p:nvPr>
        </p:nvSpPr>
        <p:spPr/>
        <p:txBody>
          <a:bodyPr/>
          <a:lstStyle/>
          <a:p>
            <a:r>
              <a:rPr lang="en-US" dirty="0" smtClean="0"/>
              <a:t>FAQ list is posted in </a:t>
            </a:r>
            <a:r>
              <a:rPr lang="en-US" dirty="0" err="1" smtClean="0"/>
              <a:t>WebDCU</a:t>
            </a:r>
            <a:r>
              <a:rPr lang="en-US" dirty="0" smtClean="0"/>
              <a:t> toolbox/project documents.</a:t>
            </a:r>
          </a:p>
          <a:p>
            <a:r>
              <a:rPr lang="en-US" dirty="0" smtClean="0"/>
              <a:t>There is also a link on the ARCADIA Page for FAQ help.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488" y="2974079"/>
            <a:ext cx="7722704" cy="26382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36700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486766"/>
          </a:xfrm>
        </p:spPr>
        <p:txBody>
          <a:bodyPr/>
          <a:lstStyle/>
          <a:p>
            <a:r>
              <a:rPr lang="en-US" dirty="0" smtClean="0"/>
              <a:t>Trial Status Update</a:t>
            </a:r>
            <a:endParaRPr lang="en-US" dirty="0"/>
          </a:p>
        </p:txBody>
      </p:sp>
      <p:sp>
        <p:nvSpPr>
          <p:cNvPr id="3" name="Content Placeholder 2"/>
          <p:cNvSpPr>
            <a:spLocks noGrp="1"/>
          </p:cNvSpPr>
          <p:nvPr>
            <p:ph idx="1"/>
          </p:nvPr>
        </p:nvSpPr>
        <p:spPr>
          <a:xfrm>
            <a:off x="838200" y="1582891"/>
            <a:ext cx="10515600" cy="4531582"/>
          </a:xfrm>
        </p:spPr>
        <p:txBody>
          <a:bodyPr>
            <a:normAutofit/>
          </a:bodyPr>
          <a:lstStyle/>
          <a:p>
            <a:pPr>
              <a:buFont typeface="Wingdings" panose="05000000000000000000" pitchFamily="2" charset="2"/>
              <a:buChar char="q"/>
            </a:pPr>
            <a:r>
              <a:rPr lang="en-US" dirty="0" smtClean="0"/>
              <a:t>Currently have 117 Sites</a:t>
            </a:r>
          </a:p>
          <a:p>
            <a:pPr>
              <a:buFont typeface="Wingdings" panose="05000000000000000000" pitchFamily="2" charset="2"/>
              <a:buChar char="q"/>
            </a:pPr>
            <a:r>
              <a:rPr lang="en-US" dirty="0" smtClean="0"/>
              <a:t>Signed </a:t>
            </a:r>
            <a:r>
              <a:rPr lang="en-US" dirty="0"/>
              <a:t>Protocol Trial Agreement-62 sites with fully executed PTA</a:t>
            </a:r>
          </a:p>
          <a:p>
            <a:pPr>
              <a:buFont typeface="Wingdings" panose="05000000000000000000" pitchFamily="2" charset="2"/>
              <a:buChar char="q"/>
            </a:pPr>
            <a:r>
              <a:rPr lang="en-US" dirty="0"/>
              <a:t>CIRB submission/Approval- 47 submitted/26 </a:t>
            </a:r>
            <a:r>
              <a:rPr lang="en-US" dirty="0" smtClean="0"/>
              <a:t>approved</a:t>
            </a:r>
          </a:p>
          <a:p>
            <a:pPr>
              <a:buFont typeface="Wingdings" panose="05000000000000000000" pitchFamily="2" charset="2"/>
              <a:buChar char="q"/>
            </a:pPr>
            <a:r>
              <a:rPr lang="en-US" dirty="0" smtClean="0"/>
              <a:t>Readiness calls- 12 completed</a:t>
            </a:r>
            <a:endParaRPr lang="en-US" dirty="0"/>
          </a:p>
          <a:p>
            <a:pPr algn="ctr"/>
            <a:endParaRPr lang="en-US" sz="4000" dirty="0" smtClean="0"/>
          </a:p>
          <a:p>
            <a:pPr algn="ctr"/>
            <a:endParaRPr lang="en-US" sz="4000"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358855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ARCADIA Webinar overview</a:t>
            </a:r>
            <a:endParaRPr lang="en-US" dirty="0"/>
          </a:p>
        </p:txBody>
      </p:sp>
      <p:sp>
        <p:nvSpPr>
          <p:cNvPr id="3" name="Content Placeholder 2"/>
          <p:cNvSpPr>
            <a:spLocks noGrp="1"/>
          </p:cNvSpPr>
          <p:nvPr>
            <p:ph idx="1"/>
          </p:nvPr>
        </p:nvSpPr>
        <p:spPr/>
        <p:txBody>
          <a:bodyPr/>
          <a:lstStyle/>
          <a:p>
            <a:r>
              <a:rPr lang="en-US" dirty="0" smtClean="0"/>
              <a:t>Project Document Requirements</a:t>
            </a:r>
          </a:p>
          <a:p>
            <a:r>
              <a:rPr lang="en-US" dirty="0" smtClean="0"/>
              <a:t>Pharmacy</a:t>
            </a:r>
          </a:p>
          <a:p>
            <a:r>
              <a:rPr lang="en-US" dirty="0" smtClean="0"/>
              <a:t>Site Readiness</a:t>
            </a:r>
          </a:p>
          <a:p>
            <a:r>
              <a:rPr lang="en-US" dirty="0" smtClean="0"/>
              <a:t>Screening /Eligibility</a:t>
            </a:r>
          </a:p>
          <a:p>
            <a:r>
              <a:rPr lang="en-US" dirty="0" smtClean="0"/>
              <a:t>Enrollment/Randomization</a:t>
            </a:r>
          </a:p>
          <a:p>
            <a:r>
              <a:rPr lang="en-US" dirty="0" smtClean="0"/>
              <a:t>Follow-up </a:t>
            </a:r>
          </a:p>
          <a:p>
            <a:pPr marL="0" indent="0">
              <a:buNone/>
            </a:pPr>
            <a:r>
              <a:rPr lang="en-US" dirty="0" smtClean="0"/>
              <a:t>*CIRB- Sue Roll, RN BSN</a:t>
            </a:r>
            <a:endParaRPr lang="en-US"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88110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486766"/>
          </a:xfrm>
        </p:spPr>
        <p:txBody>
          <a:bodyPr/>
          <a:lstStyle/>
          <a:p>
            <a:r>
              <a:rPr lang="en-US" dirty="0" smtClean="0"/>
              <a:t>Project document requirements</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Delegation of Authority Log</a:t>
            </a:r>
          </a:p>
          <a:p>
            <a:pPr>
              <a:buFont typeface="Wingdings" panose="05000000000000000000" pitchFamily="2" charset="2"/>
              <a:buChar char="Ø"/>
            </a:pPr>
            <a:r>
              <a:rPr lang="en-US" sz="2400" dirty="0"/>
              <a:t>List all team members</a:t>
            </a:r>
          </a:p>
          <a:p>
            <a:pPr>
              <a:buFont typeface="Wingdings" panose="05000000000000000000" pitchFamily="2" charset="2"/>
              <a:buChar char="Ø"/>
            </a:pPr>
            <a:r>
              <a:rPr lang="en-US" sz="2400" dirty="0"/>
              <a:t>One 1 PI and 1 primary </a:t>
            </a:r>
            <a:r>
              <a:rPr lang="en-US" sz="2400" dirty="0" smtClean="0"/>
              <a:t>Coordinator must be identified</a:t>
            </a:r>
            <a:endParaRPr lang="en-US" sz="2400" dirty="0"/>
          </a:p>
          <a:p>
            <a:pPr>
              <a:buFont typeface="Wingdings" panose="05000000000000000000" pitchFamily="2" charset="2"/>
              <a:buChar char="Ø"/>
            </a:pPr>
            <a:r>
              <a:rPr lang="en-US" sz="2400" dirty="0"/>
              <a:t>Pharmacist</a:t>
            </a:r>
          </a:p>
          <a:p>
            <a:pPr>
              <a:buFont typeface="Wingdings" panose="05000000000000000000" pitchFamily="2" charset="2"/>
              <a:buChar char="Ø"/>
            </a:pPr>
            <a:r>
              <a:rPr lang="en-US" sz="2400" dirty="0"/>
              <a:t>Identify responsibilities- all must be assigned</a:t>
            </a:r>
          </a:p>
          <a:p>
            <a:pPr>
              <a:buFont typeface="Wingdings" panose="05000000000000000000" pitchFamily="2" charset="2"/>
              <a:buChar char="Ø"/>
            </a:pPr>
            <a:r>
              <a:rPr lang="en-US" sz="2400" dirty="0"/>
              <a:t>StrokeNet COI required for all investigators and coordinators</a:t>
            </a:r>
          </a:p>
          <a:p>
            <a:pPr>
              <a:buFont typeface="Wingdings" panose="05000000000000000000" pitchFamily="2" charset="2"/>
              <a:buChar char="Ø"/>
            </a:pPr>
            <a:r>
              <a:rPr lang="en-US" sz="2400" dirty="0"/>
              <a:t>If you edit this after your CIRB this constitutes an administrative amendment</a:t>
            </a:r>
          </a:p>
          <a:p>
            <a:pPr marL="0" indent="0">
              <a:buNone/>
            </a:pPr>
            <a:endParaRPr lang="en-US" sz="4000" dirty="0"/>
          </a:p>
          <a:p>
            <a:pPr algn="ctr"/>
            <a:endParaRPr lang="en-US" sz="4000" dirty="0"/>
          </a:p>
        </p:txBody>
      </p:sp>
      <p:pic>
        <p:nvPicPr>
          <p:cNvPr id="4" name="Picture 3" descr="C:\Users\beckmare\Desktop\arcadia fi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395051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
            <a:ext cx="10515600" cy="1486766"/>
          </a:xfrm>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Site Documents</a:t>
            </a:r>
          </a:p>
          <a:p>
            <a:pPr>
              <a:buFont typeface="Wingdings" panose="05000000000000000000" pitchFamily="2" charset="2"/>
              <a:buChar char="Ø"/>
            </a:pPr>
            <a:r>
              <a:rPr lang="en-US" sz="2600" dirty="0"/>
              <a:t>FWA- </a:t>
            </a:r>
            <a:r>
              <a:rPr lang="en-US" sz="2600" dirty="0">
                <a:hlinkClick r:id="rId2"/>
              </a:rPr>
              <a:t>https://ohrp.cit.nih.gov/search/search</a:t>
            </a:r>
            <a:r>
              <a:rPr lang="en-US" sz="2600" dirty="0"/>
              <a:t>.</a:t>
            </a:r>
          </a:p>
          <a:p>
            <a:pPr>
              <a:buFont typeface="Wingdings" panose="05000000000000000000" pitchFamily="2" charset="2"/>
              <a:buChar char="Ø"/>
            </a:pPr>
            <a:r>
              <a:rPr lang="en-US" sz="2600" dirty="0"/>
              <a:t>Protocol Signature Page- version 3</a:t>
            </a:r>
          </a:p>
          <a:p>
            <a:pPr>
              <a:buFont typeface="Wingdings" panose="05000000000000000000" pitchFamily="2" charset="2"/>
              <a:buChar char="Ø"/>
            </a:pPr>
            <a:r>
              <a:rPr lang="en-US" sz="2600" dirty="0"/>
              <a:t>CIRB approval-upload after CIRB approval</a:t>
            </a:r>
          </a:p>
          <a:p>
            <a:pPr>
              <a:buFont typeface="Wingdings" panose="05000000000000000000" pitchFamily="2" charset="2"/>
              <a:buChar char="Ø"/>
            </a:pPr>
            <a:r>
              <a:rPr lang="en-US" sz="2600" dirty="0"/>
              <a:t>Informed Consents-upload after CIRB approval</a:t>
            </a:r>
          </a:p>
          <a:p>
            <a:pPr>
              <a:buFont typeface="Wingdings" panose="05000000000000000000" pitchFamily="2" charset="2"/>
              <a:buChar char="Ø"/>
            </a:pPr>
            <a:r>
              <a:rPr lang="en-US" sz="2600" dirty="0"/>
              <a:t>Administrative Amendments-upload if/when there are changes</a:t>
            </a:r>
          </a:p>
          <a:p>
            <a:pPr>
              <a:buFont typeface="Wingdings" panose="05000000000000000000" pitchFamily="2" charset="2"/>
              <a:buChar char="Ø"/>
            </a:pPr>
            <a:r>
              <a:rPr lang="en-US" sz="2600" dirty="0"/>
              <a:t>Recruitment Material-NA at this time</a:t>
            </a:r>
          </a:p>
          <a:p>
            <a:pPr algn="ctr">
              <a:buFont typeface="Wingdings" panose="05000000000000000000" pitchFamily="2" charset="2"/>
              <a:buChar char="Ø"/>
            </a:pPr>
            <a:endParaRPr lang="en-US" sz="4000" dirty="0"/>
          </a:p>
        </p:txBody>
      </p:sp>
      <p:pic>
        <p:nvPicPr>
          <p:cNvPr id="4" name="Picture 3" descr="C:\Users\beckmare\Desktop\arcadia fi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333620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a:solidFill>
                  <a:srgbClr val="FF0000"/>
                </a:solidFill>
              </a:rPr>
              <a:t>People Documents </a:t>
            </a:r>
          </a:p>
          <a:p>
            <a:pPr>
              <a:buFont typeface="Wingdings" panose="05000000000000000000" pitchFamily="2" charset="2"/>
              <a:buChar char="Ø"/>
            </a:pPr>
            <a:r>
              <a:rPr lang="en-US" sz="2400" dirty="0"/>
              <a:t>CV- signed/dated, expires every 5 years</a:t>
            </a:r>
          </a:p>
          <a:p>
            <a:pPr>
              <a:buFont typeface="Wingdings" panose="05000000000000000000" pitchFamily="2" charset="2"/>
              <a:buChar char="Ø"/>
            </a:pPr>
            <a:r>
              <a:rPr lang="en-US" sz="2400" dirty="0"/>
              <a:t>Medical Licenses –can waive if not applicable</a:t>
            </a:r>
          </a:p>
          <a:p>
            <a:pPr>
              <a:buFont typeface="Wingdings" panose="05000000000000000000" pitchFamily="2" charset="2"/>
              <a:buChar char="Ø"/>
            </a:pPr>
            <a:r>
              <a:rPr lang="en-US" sz="2400" dirty="0" err="1"/>
              <a:t>mRS</a:t>
            </a:r>
            <a:r>
              <a:rPr lang="en-US" sz="2400" dirty="0"/>
              <a:t>- expires every 2 years unless indicated otherwise</a:t>
            </a:r>
          </a:p>
          <a:p>
            <a:pPr>
              <a:buFont typeface="Wingdings" panose="05000000000000000000" pitchFamily="2" charset="2"/>
              <a:buChar char="Ø"/>
            </a:pPr>
            <a:r>
              <a:rPr lang="en-US" sz="2400" dirty="0"/>
              <a:t>NIHSS-expires every 2 years unless certificate indicates otherwise</a:t>
            </a:r>
          </a:p>
          <a:p>
            <a:pPr>
              <a:buFont typeface="Wingdings" panose="05000000000000000000" pitchFamily="2" charset="2"/>
              <a:buChar char="Ø"/>
            </a:pPr>
            <a:r>
              <a:rPr lang="en-US" sz="2400" dirty="0"/>
              <a:t>Specimen Shipping certificate- expires every 2 years</a:t>
            </a:r>
          </a:p>
          <a:p>
            <a:pPr>
              <a:buFont typeface="Wingdings" panose="05000000000000000000" pitchFamily="2" charset="2"/>
              <a:buChar char="Ø"/>
            </a:pPr>
            <a:r>
              <a:rPr lang="en-US" sz="2400" dirty="0"/>
              <a:t>StrokeNet COI- expires annually</a:t>
            </a:r>
          </a:p>
          <a:p>
            <a:pPr>
              <a:buFont typeface="Wingdings" panose="05000000000000000000" pitchFamily="2" charset="2"/>
              <a:buChar char="Ø"/>
            </a:pPr>
            <a:r>
              <a:rPr lang="en-US" sz="2400" dirty="0"/>
              <a:t>Protocol and Study Coordinator training</a:t>
            </a:r>
          </a:p>
          <a:p>
            <a:endParaRPr lang="en-US" dirty="0"/>
          </a:p>
        </p:txBody>
      </p:sp>
      <p:pic>
        <p:nvPicPr>
          <p:cNvPr id="4" name="Picture 3" descr="C:\Users\beckmare\Desktop\arcadia fi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189779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hlinkClick r:id="rId2"/>
              </a:rPr>
              <a:t>https://webdcu.musc.edu/campus/</a:t>
            </a:r>
            <a:endParaRPr lang="en-US" dirty="0"/>
          </a:p>
          <a:p>
            <a:r>
              <a:rPr lang="en-US" dirty="0"/>
              <a:t>Protocol training  &amp; attestation form</a:t>
            </a:r>
          </a:p>
          <a:p>
            <a:r>
              <a:rPr lang="en-US" dirty="0"/>
              <a:t>Study coordinator training &amp; attestation form</a:t>
            </a:r>
          </a:p>
          <a:p>
            <a:r>
              <a:rPr lang="en-US" dirty="0"/>
              <a:t>Pharmacy training video</a:t>
            </a:r>
          </a:p>
          <a:p>
            <a:r>
              <a:rPr lang="en-US" dirty="0"/>
              <a:t>Data training video</a:t>
            </a:r>
          </a:p>
          <a:p>
            <a:r>
              <a:rPr lang="en-US" dirty="0"/>
              <a:t>NIHSS and </a:t>
            </a:r>
            <a:r>
              <a:rPr lang="en-US" dirty="0" err="1"/>
              <a:t>mRS</a:t>
            </a:r>
            <a:r>
              <a:rPr lang="en-US" dirty="0"/>
              <a:t> training links</a:t>
            </a:r>
          </a:p>
          <a:p>
            <a:pPr marL="0" indent="0">
              <a:buNone/>
            </a:pPr>
            <a:endParaRPr lang="en-US" dirty="0"/>
          </a:p>
          <a:p>
            <a:endParaRPr lang="en-US" dirty="0"/>
          </a:p>
        </p:txBody>
      </p:sp>
      <p:pic>
        <p:nvPicPr>
          <p:cNvPr id="4" name="Picture 3" descr="C:\Users\beckmare\Desktop\arcadia fi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407675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1707" y="1939636"/>
            <a:ext cx="9068586" cy="3087610"/>
          </a:xfrm>
        </p:spPr>
      </p:pic>
      <p:pic>
        <p:nvPicPr>
          <p:cNvPr id="5" name="Picture 4" descr="C:\Users\beckmare\Desktop\arcadia fi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036" y="258616"/>
            <a:ext cx="1302328" cy="107647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772" y="6298182"/>
            <a:ext cx="2106343" cy="443812"/>
          </a:xfrm>
          <a:prstGeom prst="rect">
            <a:avLst/>
          </a:prstGeom>
        </p:spPr>
      </p:pic>
    </p:spTree>
    <p:extLst>
      <p:ext uri="{BB962C8B-B14F-4D97-AF65-F5344CB8AC3E}">
        <p14:creationId xmlns:p14="http://schemas.microsoft.com/office/powerpoint/2010/main" val="992342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16044</TotalTime>
  <Words>1106</Words>
  <Application>Microsoft Office PowerPoint</Application>
  <PresentationFormat>Widescreen</PresentationFormat>
  <Paragraphs>129</Paragraphs>
  <Slides>22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ARCADIA Coordinator Webinar </vt:lpstr>
      <vt:lpstr>AtRial Cardiopathy and Antithrombotic Drugs In prevention After cryptogenic stroke (ARCADIA)  </vt:lpstr>
      <vt:lpstr>Trial Status Update</vt:lpstr>
      <vt:lpstr>ARCADIA Webinar overview</vt:lpstr>
      <vt:lpstr>Project document requirements</vt:lpstr>
      <vt:lpstr>PowerPoint Presentation</vt:lpstr>
      <vt:lpstr>PowerPoint Presentation</vt:lpstr>
      <vt:lpstr>PowerPoint Presentation</vt:lpstr>
      <vt:lpstr>Contacts</vt:lpstr>
      <vt:lpstr>Pharmacy set up</vt:lpstr>
      <vt:lpstr>Pharmacy Exceptions</vt:lpstr>
      <vt:lpstr>Site Readiness</vt:lpstr>
      <vt:lpstr>Site Readiness</vt:lpstr>
      <vt:lpstr>Screening</vt:lpstr>
      <vt:lpstr>Screening Procedures to Identify  Atrial Cardiopathy </vt:lpstr>
      <vt:lpstr>PowerPoint Presentation</vt:lpstr>
      <vt:lpstr>Eligibility Questions</vt:lpstr>
      <vt:lpstr>Screening</vt:lpstr>
      <vt:lpstr>Randomization</vt:lpstr>
      <vt:lpstr>Subject Follow-up </vt:lpstr>
      <vt:lpstr>Data Entry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Gunslinger</dc:creator>
  <cp:lastModifiedBy>Sester, Regina (sesterrj)</cp:lastModifiedBy>
  <cp:revision>172</cp:revision>
  <cp:lastPrinted>2018-02-28T14:09:04Z</cp:lastPrinted>
  <dcterms:created xsi:type="dcterms:W3CDTF">2014-05-24T16:32:07Z</dcterms:created>
  <dcterms:modified xsi:type="dcterms:W3CDTF">2018-02-28T16:14:20Z</dcterms:modified>
</cp:coreProperties>
</file>