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72" r:id="rId2"/>
    <p:sldId id="927" r:id="rId3"/>
    <p:sldId id="274" r:id="rId4"/>
    <p:sldId id="929" r:id="rId5"/>
    <p:sldId id="265" r:id="rId6"/>
    <p:sldId id="259" r:id="rId7"/>
    <p:sldId id="781" r:id="rId8"/>
    <p:sldId id="924" r:id="rId9"/>
    <p:sldId id="591" r:id="rId10"/>
    <p:sldId id="597" r:id="rId11"/>
    <p:sldId id="911" r:id="rId12"/>
    <p:sldId id="642" r:id="rId13"/>
    <p:sldId id="917" r:id="rId14"/>
    <p:sldId id="680" r:id="rId15"/>
    <p:sldId id="611" r:id="rId16"/>
    <p:sldId id="926" r:id="rId17"/>
    <p:sldId id="907" r:id="rId18"/>
    <p:sldId id="908" r:id="rId19"/>
    <p:sldId id="922" r:id="rId20"/>
    <p:sldId id="923" r:id="rId21"/>
    <p:sldId id="919" r:id="rId22"/>
    <p:sldId id="263" r:id="rId23"/>
    <p:sldId id="928" r:id="rId24"/>
    <p:sldId id="268" r:id="rId25"/>
    <p:sldId id="273" r:id="rId26"/>
    <p:sldId id="270" r:id="rId27"/>
    <p:sldId id="269" r:id="rId28"/>
    <p:sldId id="27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B21B47-A49F-42A8-95D1-2529951F486E}" v="22" dt="2022-11-29T22:51:26.5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94660"/>
  </p:normalViewPr>
  <p:slideViewPr>
    <p:cSldViewPr snapToGrid="0">
      <p:cViewPr varScale="1">
        <p:scale>
          <a:sx n="48" d="100"/>
          <a:sy n="48" d="100"/>
        </p:scale>
        <p:origin x="10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C97968-52FC-4763-AFD9-23DF42027B53}" type="doc">
      <dgm:prSet loTypeId="urn:microsoft.com/office/officeart/2018/5/layout/CenteredIconLabelDescriptionList" loCatId="icon" qsTypeId="urn:microsoft.com/office/officeart/2005/8/quickstyle/simple1" qsCatId="simple" csTypeId="urn:microsoft.com/office/officeart/2005/8/colors/accent2_2" csCatId="accent2" phldr="1"/>
      <dgm:spPr/>
      <dgm:t>
        <a:bodyPr/>
        <a:lstStyle/>
        <a:p>
          <a:endParaRPr lang="en-US"/>
        </a:p>
      </dgm:t>
    </dgm:pt>
    <dgm:pt modelId="{817831A2-5763-4132-997A-3C7B588F7BEE}">
      <dgm:prSet/>
      <dgm:spPr/>
      <dgm:t>
        <a:bodyPr/>
        <a:lstStyle/>
        <a:p>
          <a:pPr>
            <a:lnSpc>
              <a:spcPct val="100000"/>
            </a:lnSpc>
            <a:defRPr b="1"/>
          </a:pPr>
          <a:r>
            <a:rPr lang="en-US"/>
            <a:t>SMART IRB is…</a:t>
          </a:r>
        </a:p>
      </dgm:t>
    </dgm:pt>
    <dgm:pt modelId="{7CA89C06-5EE0-45B0-A929-83001F8F381E}" type="parTrans" cxnId="{71D6886E-E334-4658-B23F-84C31B3064E8}">
      <dgm:prSet/>
      <dgm:spPr/>
      <dgm:t>
        <a:bodyPr/>
        <a:lstStyle/>
        <a:p>
          <a:endParaRPr lang="en-US"/>
        </a:p>
      </dgm:t>
    </dgm:pt>
    <dgm:pt modelId="{6F85DDC7-14E7-4A46-A529-91F72601C68E}" type="sibTrans" cxnId="{71D6886E-E334-4658-B23F-84C31B3064E8}">
      <dgm:prSet/>
      <dgm:spPr/>
      <dgm:t>
        <a:bodyPr/>
        <a:lstStyle/>
        <a:p>
          <a:endParaRPr lang="en-US"/>
        </a:p>
      </dgm:t>
    </dgm:pt>
    <dgm:pt modelId="{6AF40B0E-184A-4F23-A494-19E2F6B65F30}">
      <dgm:prSet/>
      <dgm:spPr/>
      <dgm:t>
        <a:bodyPr/>
        <a:lstStyle/>
        <a:p>
          <a:pPr>
            <a:lnSpc>
              <a:spcPct val="100000"/>
            </a:lnSpc>
          </a:pPr>
          <a:r>
            <a:rPr lang="en-US"/>
            <a:t>An IRB</a:t>
          </a:r>
        </a:p>
      </dgm:t>
    </dgm:pt>
    <dgm:pt modelId="{22E09A83-1CD0-4C75-832B-12C5694D457D}" type="parTrans" cxnId="{3749925C-CBBE-46A6-97CA-B083F3319DBD}">
      <dgm:prSet/>
      <dgm:spPr/>
      <dgm:t>
        <a:bodyPr/>
        <a:lstStyle/>
        <a:p>
          <a:endParaRPr lang="en-US"/>
        </a:p>
      </dgm:t>
    </dgm:pt>
    <dgm:pt modelId="{21EA84C7-B43F-4BC6-89BE-4BEAD4D10C8F}" type="sibTrans" cxnId="{3749925C-CBBE-46A6-97CA-B083F3319DBD}">
      <dgm:prSet/>
      <dgm:spPr/>
      <dgm:t>
        <a:bodyPr/>
        <a:lstStyle/>
        <a:p>
          <a:endParaRPr lang="en-US"/>
        </a:p>
      </dgm:t>
    </dgm:pt>
    <dgm:pt modelId="{AA3D876C-BEBD-4FA8-BFD3-6EA417E30770}">
      <dgm:prSet/>
      <dgm:spPr/>
      <dgm:t>
        <a:bodyPr/>
        <a:lstStyle/>
        <a:p>
          <a:pPr>
            <a:lnSpc>
              <a:spcPct val="100000"/>
            </a:lnSpc>
          </a:pPr>
          <a:r>
            <a:rPr lang="en-US"/>
            <a:t>An electronic system for Reviewing IRBs to receive studies for review</a:t>
          </a:r>
        </a:p>
      </dgm:t>
    </dgm:pt>
    <dgm:pt modelId="{C87A5D30-FF30-47CB-AC38-AAFAA1BA41F1}" type="parTrans" cxnId="{EC5CEDA8-78F3-4F36-8DD8-7128847099BB}">
      <dgm:prSet/>
      <dgm:spPr/>
      <dgm:t>
        <a:bodyPr/>
        <a:lstStyle/>
        <a:p>
          <a:endParaRPr lang="en-US"/>
        </a:p>
      </dgm:t>
    </dgm:pt>
    <dgm:pt modelId="{30975E2E-5E18-455C-A0A1-FFEF6A4B39F8}" type="sibTrans" cxnId="{EC5CEDA8-78F3-4F36-8DD8-7128847099BB}">
      <dgm:prSet/>
      <dgm:spPr/>
      <dgm:t>
        <a:bodyPr/>
        <a:lstStyle/>
        <a:p>
          <a:endParaRPr lang="en-US"/>
        </a:p>
      </dgm:t>
    </dgm:pt>
    <dgm:pt modelId="{45A81A9E-FBF4-47FA-B9BA-1CE9D49A4E89}">
      <dgm:prSet/>
      <dgm:spPr/>
      <dgm:t>
        <a:bodyPr/>
        <a:lstStyle/>
        <a:p>
          <a:pPr>
            <a:lnSpc>
              <a:spcPct val="100000"/>
            </a:lnSpc>
            <a:defRPr b="1"/>
          </a:pPr>
          <a:r>
            <a:rPr lang="en-US"/>
            <a:t>SMART IRB is NOT…</a:t>
          </a:r>
        </a:p>
      </dgm:t>
    </dgm:pt>
    <dgm:pt modelId="{3F2B8210-7EAA-46C4-9329-DAE243B3B8F0}" type="parTrans" cxnId="{B282B3A2-4886-4551-B385-4100BA8A8A96}">
      <dgm:prSet/>
      <dgm:spPr/>
      <dgm:t>
        <a:bodyPr/>
        <a:lstStyle/>
        <a:p>
          <a:endParaRPr lang="en-US"/>
        </a:p>
      </dgm:t>
    </dgm:pt>
    <dgm:pt modelId="{31091E1D-9F3E-48B0-B3E6-01E8A596D91B}" type="sibTrans" cxnId="{B282B3A2-4886-4551-B385-4100BA8A8A96}">
      <dgm:prSet/>
      <dgm:spPr/>
      <dgm:t>
        <a:bodyPr/>
        <a:lstStyle/>
        <a:p>
          <a:endParaRPr lang="en-US"/>
        </a:p>
      </dgm:t>
    </dgm:pt>
    <dgm:pt modelId="{628C7AFE-EC8B-4E9D-977C-665F6A016E9C}">
      <dgm:prSet/>
      <dgm:spPr/>
      <dgm:t>
        <a:bodyPr/>
        <a:lstStyle/>
        <a:p>
          <a:pPr>
            <a:lnSpc>
              <a:spcPct val="100000"/>
            </a:lnSpc>
          </a:pPr>
          <a:r>
            <a:rPr lang="en-US"/>
            <a:t>A federally funded project to support institutions and researchers in the implementation of single IRB </a:t>
          </a:r>
        </a:p>
      </dgm:t>
    </dgm:pt>
    <dgm:pt modelId="{25A16C48-F890-41D4-AE8C-33CD90F6F08A}" type="parTrans" cxnId="{16CB4D60-FA17-47B7-A2E1-2C9B36727682}">
      <dgm:prSet/>
      <dgm:spPr/>
      <dgm:t>
        <a:bodyPr/>
        <a:lstStyle/>
        <a:p>
          <a:endParaRPr lang="en-US"/>
        </a:p>
      </dgm:t>
    </dgm:pt>
    <dgm:pt modelId="{736BD5B6-9DB3-4E0C-B9B8-5E1758AD3BEA}" type="sibTrans" cxnId="{16CB4D60-FA17-47B7-A2E1-2C9B36727682}">
      <dgm:prSet/>
      <dgm:spPr/>
      <dgm:t>
        <a:bodyPr/>
        <a:lstStyle/>
        <a:p>
          <a:endParaRPr lang="en-US"/>
        </a:p>
      </dgm:t>
    </dgm:pt>
    <dgm:pt modelId="{0784142D-BA26-554C-BE5C-2921157E28C2}">
      <dgm:prSet/>
      <dgm:spPr/>
      <dgm:t>
        <a:bodyPr/>
        <a:lstStyle/>
        <a:p>
          <a:pPr>
            <a:lnSpc>
              <a:spcPct val="100000"/>
            </a:lnSpc>
            <a:defRPr b="1"/>
          </a:pPr>
          <a:r>
            <a:rPr lang="en-US"/>
            <a:t>SMART IRB provides…</a:t>
          </a:r>
        </a:p>
      </dgm:t>
    </dgm:pt>
    <dgm:pt modelId="{AAAC3A9A-A978-9B4F-A6B3-2EC99375EF57}" type="parTrans" cxnId="{74D05BD7-F689-6745-BBD6-AD37741E4725}">
      <dgm:prSet/>
      <dgm:spPr/>
      <dgm:t>
        <a:bodyPr/>
        <a:lstStyle/>
        <a:p>
          <a:endParaRPr lang="en-US"/>
        </a:p>
      </dgm:t>
    </dgm:pt>
    <dgm:pt modelId="{A9AA6542-FD21-0B4E-9D7D-F63BA3827C69}" type="sibTrans" cxnId="{74D05BD7-F689-6745-BBD6-AD37741E4725}">
      <dgm:prSet/>
      <dgm:spPr/>
      <dgm:t>
        <a:bodyPr/>
        <a:lstStyle/>
        <a:p>
          <a:endParaRPr lang="en-US"/>
        </a:p>
      </dgm:t>
    </dgm:pt>
    <dgm:pt modelId="{3845155B-6A37-7348-A7CC-AD4C4A015439}">
      <dgm:prSet/>
      <dgm:spPr/>
      <dgm:t>
        <a:bodyPr/>
        <a:lstStyle/>
        <a:p>
          <a:pPr>
            <a:lnSpc>
              <a:spcPct val="100000"/>
            </a:lnSpc>
          </a:pPr>
          <a:r>
            <a:rPr lang="en-US" dirty="0"/>
            <a:t>A master IRB </a:t>
          </a:r>
          <a:r>
            <a:rPr lang="en-US"/>
            <a:t>reliance agreement</a:t>
          </a:r>
          <a:endParaRPr lang="en-US" dirty="0"/>
        </a:p>
      </dgm:t>
    </dgm:pt>
    <dgm:pt modelId="{51E83E4B-E8D3-7D45-949F-C297B432CADC}" type="parTrans" cxnId="{1BF74F69-49B6-2046-90BF-A72134B1573B}">
      <dgm:prSet/>
      <dgm:spPr/>
      <dgm:t>
        <a:bodyPr/>
        <a:lstStyle/>
        <a:p>
          <a:endParaRPr lang="en-US"/>
        </a:p>
      </dgm:t>
    </dgm:pt>
    <dgm:pt modelId="{20635712-9E4D-8746-86B0-5BFC43F46C91}" type="sibTrans" cxnId="{1BF74F69-49B6-2046-90BF-A72134B1573B}">
      <dgm:prSet/>
      <dgm:spPr/>
      <dgm:t>
        <a:bodyPr/>
        <a:lstStyle/>
        <a:p>
          <a:endParaRPr lang="en-US"/>
        </a:p>
      </dgm:t>
    </dgm:pt>
    <dgm:pt modelId="{2F5CAA2F-9118-F047-BA34-D9F7B4151CE6}">
      <dgm:prSet/>
      <dgm:spPr/>
      <dgm:t>
        <a:bodyPr/>
        <a:lstStyle/>
        <a:p>
          <a:pPr>
            <a:lnSpc>
              <a:spcPct val="100000"/>
            </a:lnSpc>
          </a:pPr>
          <a:r>
            <a:rPr lang="en-US" dirty="0"/>
            <a:t>An Online Reliance System to initiate and track reliance</a:t>
          </a:r>
        </a:p>
      </dgm:t>
    </dgm:pt>
    <dgm:pt modelId="{F12E4605-EF64-944D-86EC-BFA0FFB48092}" type="parTrans" cxnId="{CDE900E5-A842-B54E-A266-2080C1DDCCF0}">
      <dgm:prSet/>
      <dgm:spPr/>
      <dgm:t>
        <a:bodyPr/>
        <a:lstStyle/>
        <a:p>
          <a:endParaRPr lang="en-US"/>
        </a:p>
      </dgm:t>
    </dgm:pt>
    <dgm:pt modelId="{6999761B-CA6C-B247-A5A1-97BFB1DEEDCE}" type="sibTrans" cxnId="{CDE900E5-A842-B54E-A266-2080C1DDCCF0}">
      <dgm:prSet/>
      <dgm:spPr/>
      <dgm:t>
        <a:bodyPr/>
        <a:lstStyle/>
        <a:p>
          <a:endParaRPr lang="en-US"/>
        </a:p>
      </dgm:t>
    </dgm:pt>
    <dgm:pt modelId="{08DEF439-E40D-114A-809F-6CCF9E636703}">
      <dgm:prSet/>
      <dgm:spPr/>
      <dgm:t>
        <a:bodyPr/>
        <a:lstStyle/>
        <a:p>
          <a:pPr>
            <a:lnSpc>
              <a:spcPct val="100000"/>
            </a:lnSpc>
          </a:pPr>
          <a:r>
            <a:rPr lang="en-US" dirty="0"/>
            <a:t>Other resources free to institutions and researchers</a:t>
          </a:r>
        </a:p>
      </dgm:t>
    </dgm:pt>
    <dgm:pt modelId="{F243165B-1FAB-294A-B613-EB080EF5BA23}" type="parTrans" cxnId="{96CA8731-E0E0-E442-9001-85E66820850C}">
      <dgm:prSet/>
      <dgm:spPr/>
      <dgm:t>
        <a:bodyPr/>
        <a:lstStyle/>
        <a:p>
          <a:endParaRPr lang="en-US"/>
        </a:p>
      </dgm:t>
    </dgm:pt>
    <dgm:pt modelId="{DF412C73-E91F-BF41-B387-43097E492B99}" type="sibTrans" cxnId="{96CA8731-E0E0-E442-9001-85E66820850C}">
      <dgm:prSet/>
      <dgm:spPr/>
      <dgm:t>
        <a:bodyPr/>
        <a:lstStyle/>
        <a:p>
          <a:endParaRPr lang="en-US"/>
        </a:p>
      </dgm:t>
    </dgm:pt>
    <dgm:pt modelId="{83C9D9A5-EDB1-49EA-B8BF-CD8242A02A63}" type="pres">
      <dgm:prSet presAssocID="{A6C97968-52FC-4763-AFD9-23DF42027B53}" presName="root" presStyleCnt="0">
        <dgm:presLayoutVars>
          <dgm:dir/>
          <dgm:resizeHandles val="exact"/>
        </dgm:presLayoutVars>
      </dgm:prSet>
      <dgm:spPr/>
    </dgm:pt>
    <dgm:pt modelId="{7F4EB1FE-798D-4FF8-A40C-C17F98794F90}" type="pres">
      <dgm:prSet presAssocID="{817831A2-5763-4132-997A-3C7B588F7BEE}" presName="compNode" presStyleCnt="0"/>
      <dgm:spPr/>
    </dgm:pt>
    <dgm:pt modelId="{B52BEE46-F2D1-4A4D-9337-B2A4321D09F0}" type="pres">
      <dgm:prSet presAssocID="{817831A2-5763-4132-997A-3C7B588F7BEE}"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box Checked with solid fill"/>
        </a:ext>
      </dgm:extLst>
    </dgm:pt>
    <dgm:pt modelId="{17EBE326-0EFA-475F-A614-18AB002E69C9}" type="pres">
      <dgm:prSet presAssocID="{817831A2-5763-4132-997A-3C7B588F7BEE}" presName="iconSpace" presStyleCnt="0"/>
      <dgm:spPr/>
    </dgm:pt>
    <dgm:pt modelId="{07D3BE89-6323-40C7-B12E-D51702A61D18}" type="pres">
      <dgm:prSet presAssocID="{817831A2-5763-4132-997A-3C7B588F7BEE}" presName="parTx" presStyleLbl="revTx" presStyleIdx="0" presStyleCnt="6">
        <dgm:presLayoutVars>
          <dgm:chMax val="0"/>
          <dgm:chPref val="0"/>
        </dgm:presLayoutVars>
      </dgm:prSet>
      <dgm:spPr/>
    </dgm:pt>
    <dgm:pt modelId="{9D4F49F8-7FC8-4542-B187-458BBFB56800}" type="pres">
      <dgm:prSet presAssocID="{817831A2-5763-4132-997A-3C7B588F7BEE}" presName="txSpace" presStyleCnt="0"/>
      <dgm:spPr/>
    </dgm:pt>
    <dgm:pt modelId="{16CB12A5-15EF-4398-976B-5A1D87F995E3}" type="pres">
      <dgm:prSet presAssocID="{817831A2-5763-4132-997A-3C7B588F7BEE}" presName="desTx" presStyleLbl="revTx" presStyleIdx="1" presStyleCnt="6">
        <dgm:presLayoutVars/>
      </dgm:prSet>
      <dgm:spPr/>
    </dgm:pt>
    <dgm:pt modelId="{DF70FFDB-2601-4CF6-A5BF-D08CB9F3CE06}" type="pres">
      <dgm:prSet presAssocID="{6F85DDC7-14E7-4A46-A529-91F72601C68E}" presName="sibTrans" presStyleCnt="0"/>
      <dgm:spPr/>
    </dgm:pt>
    <dgm:pt modelId="{DE2C80B2-D7DA-4017-8466-3FEA29CD73B6}" type="pres">
      <dgm:prSet presAssocID="{0784142D-BA26-554C-BE5C-2921157E28C2}" presName="compNode" presStyleCnt="0"/>
      <dgm:spPr/>
    </dgm:pt>
    <dgm:pt modelId="{134C3CD9-07C0-4982-BA08-EF6DD50C1A7A}" type="pres">
      <dgm:prSet presAssocID="{0784142D-BA26-554C-BE5C-2921157E28C2}"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Handshake outline"/>
        </a:ext>
      </dgm:extLst>
    </dgm:pt>
    <dgm:pt modelId="{19C4B3FD-7719-4BE0-9F71-9BC5DC0CB729}" type="pres">
      <dgm:prSet presAssocID="{0784142D-BA26-554C-BE5C-2921157E28C2}" presName="iconSpace" presStyleCnt="0"/>
      <dgm:spPr/>
    </dgm:pt>
    <dgm:pt modelId="{561339AF-4037-4FA8-B415-CE9E9630DE35}" type="pres">
      <dgm:prSet presAssocID="{0784142D-BA26-554C-BE5C-2921157E28C2}" presName="parTx" presStyleLbl="revTx" presStyleIdx="2" presStyleCnt="6">
        <dgm:presLayoutVars>
          <dgm:chMax val="0"/>
          <dgm:chPref val="0"/>
        </dgm:presLayoutVars>
      </dgm:prSet>
      <dgm:spPr/>
    </dgm:pt>
    <dgm:pt modelId="{C815DA3B-FD8F-4158-80CA-5D3D6350BA33}" type="pres">
      <dgm:prSet presAssocID="{0784142D-BA26-554C-BE5C-2921157E28C2}" presName="txSpace" presStyleCnt="0"/>
      <dgm:spPr/>
    </dgm:pt>
    <dgm:pt modelId="{8AC13DA9-2567-45D7-B53B-55EAB1712409}" type="pres">
      <dgm:prSet presAssocID="{0784142D-BA26-554C-BE5C-2921157E28C2}" presName="desTx" presStyleLbl="revTx" presStyleIdx="3" presStyleCnt="6">
        <dgm:presLayoutVars/>
      </dgm:prSet>
      <dgm:spPr/>
    </dgm:pt>
    <dgm:pt modelId="{8FFB4CD3-C92B-4AC9-87F3-219EB89F4762}" type="pres">
      <dgm:prSet presAssocID="{A9AA6542-FD21-0B4E-9D7D-F63BA3827C69}" presName="sibTrans" presStyleCnt="0"/>
      <dgm:spPr/>
    </dgm:pt>
    <dgm:pt modelId="{07794152-C303-4532-85E2-A79BDD8FFA7E}" type="pres">
      <dgm:prSet presAssocID="{45A81A9E-FBF4-47FA-B9BA-1CE9D49A4E89}" presName="compNode" presStyleCnt="0"/>
      <dgm:spPr/>
    </dgm:pt>
    <dgm:pt modelId="{DF68FED3-E54C-4A2E-80C4-3B0D6188B650}" type="pres">
      <dgm:prSet presAssocID="{45A81A9E-FBF4-47FA-B9BA-1CE9D49A4E8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lose with solid fill"/>
        </a:ext>
      </dgm:extLst>
    </dgm:pt>
    <dgm:pt modelId="{D9502E9C-79DF-46B2-B9CF-1B67D597623C}" type="pres">
      <dgm:prSet presAssocID="{45A81A9E-FBF4-47FA-B9BA-1CE9D49A4E89}" presName="iconSpace" presStyleCnt="0"/>
      <dgm:spPr/>
    </dgm:pt>
    <dgm:pt modelId="{78634B97-DA6C-445B-88D0-3D7EF1153612}" type="pres">
      <dgm:prSet presAssocID="{45A81A9E-FBF4-47FA-B9BA-1CE9D49A4E89}" presName="parTx" presStyleLbl="revTx" presStyleIdx="4" presStyleCnt="6">
        <dgm:presLayoutVars>
          <dgm:chMax val="0"/>
          <dgm:chPref val="0"/>
        </dgm:presLayoutVars>
      </dgm:prSet>
      <dgm:spPr/>
    </dgm:pt>
    <dgm:pt modelId="{2883A5D6-CAED-46FE-BD8E-F7D6AF7183BC}" type="pres">
      <dgm:prSet presAssocID="{45A81A9E-FBF4-47FA-B9BA-1CE9D49A4E89}" presName="txSpace" presStyleCnt="0"/>
      <dgm:spPr/>
    </dgm:pt>
    <dgm:pt modelId="{94F5A7F8-2DF8-45F8-BAE0-D23745602867}" type="pres">
      <dgm:prSet presAssocID="{45A81A9E-FBF4-47FA-B9BA-1CE9D49A4E89}" presName="desTx" presStyleLbl="revTx" presStyleIdx="5" presStyleCnt="6">
        <dgm:presLayoutVars/>
      </dgm:prSet>
      <dgm:spPr/>
    </dgm:pt>
  </dgm:ptLst>
  <dgm:cxnLst>
    <dgm:cxn modelId="{10261D1B-FA09-4AFF-93D4-88AF9D996E32}" type="presOf" srcId="{45A81A9E-FBF4-47FA-B9BA-1CE9D49A4E89}" destId="{78634B97-DA6C-445B-88D0-3D7EF1153612}" srcOrd="0" destOrd="0" presId="urn:microsoft.com/office/officeart/2018/5/layout/CenteredIconLabelDescriptionList"/>
    <dgm:cxn modelId="{A2620726-4FC7-44E1-ABC5-ABAE94B44053}" type="presOf" srcId="{3845155B-6A37-7348-A7CC-AD4C4A015439}" destId="{8AC13DA9-2567-45D7-B53B-55EAB1712409}" srcOrd="0" destOrd="0" presId="urn:microsoft.com/office/officeart/2018/5/layout/CenteredIconLabelDescriptionList"/>
    <dgm:cxn modelId="{96CA8731-E0E0-E442-9001-85E66820850C}" srcId="{0784142D-BA26-554C-BE5C-2921157E28C2}" destId="{08DEF439-E40D-114A-809F-6CCF9E636703}" srcOrd="2" destOrd="0" parTransId="{F243165B-1FAB-294A-B613-EB080EF5BA23}" sibTransId="{DF412C73-E91F-BF41-B387-43097E492B99}"/>
    <dgm:cxn modelId="{C515BE3A-83DC-409B-9DAA-1BDA95D97939}" type="presOf" srcId="{628C7AFE-EC8B-4E9D-977C-665F6A016E9C}" destId="{16CB12A5-15EF-4398-976B-5A1D87F995E3}" srcOrd="0" destOrd="0" presId="urn:microsoft.com/office/officeart/2018/5/layout/CenteredIconLabelDescriptionList"/>
    <dgm:cxn modelId="{3749925C-CBBE-46A6-97CA-B083F3319DBD}" srcId="{45A81A9E-FBF4-47FA-B9BA-1CE9D49A4E89}" destId="{6AF40B0E-184A-4F23-A494-19E2F6B65F30}" srcOrd="0" destOrd="0" parTransId="{22E09A83-1CD0-4C75-832B-12C5694D457D}" sibTransId="{21EA84C7-B43F-4BC6-89BE-4BEAD4D10C8F}"/>
    <dgm:cxn modelId="{16CB4D60-FA17-47B7-A2E1-2C9B36727682}" srcId="{817831A2-5763-4132-997A-3C7B588F7BEE}" destId="{628C7AFE-EC8B-4E9D-977C-665F6A016E9C}" srcOrd="0" destOrd="0" parTransId="{25A16C48-F890-41D4-AE8C-33CD90F6F08A}" sibTransId="{736BD5B6-9DB3-4E0C-B9B8-5E1758AD3BEA}"/>
    <dgm:cxn modelId="{FCAE9D66-2349-4379-A7D5-54E037F322C5}" type="presOf" srcId="{A6C97968-52FC-4763-AFD9-23DF42027B53}" destId="{83C9D9A5-EDB1-49EA-B8BF-CD8242A02A63}" srcOrd="0" destOrd="0" presId="urn:microsoft.com/office/officeart/2018/5/layout/CenteredIconLabelDescriptionList"/>
    <dgm:cxn modelId="{0A99C447-414D-4DDB-AE28-B3875A7388AF}" type="presOf" srcId="{2F5CAA2F-9118-F047-BA34-D9F7B4151CE6}" destId="{8AC13DA9-2567-45D7-B53B-55EAB1712409}" srcOrd="0" destOrd="1" presId="urn:microsoft.com/office/officeart/2018/5/layout/CenteredIconLabelDescriptionList"/>
    <dgm:cxn modelId="{1BF74F69-49B6-2046-90BF-A72134B1573B}" srcId="{0784142D-BA26-554C-BE5C-2921157E28C2}" destId="{3845155B-6A37-7348-A7CC-AD4C4A015439}" srcOrd="0" destOrd="0" parTransId="{51E83E4B-E8D3-7D45-949F-C297B432CADC}" sibTransId="{20635712-9E4D-8746-86B0-5BFC43F46C91}"/>
    <dgm:cxn modelId="{71D6886E-E334-4658-B23F-84C31B3064E8}" srcId="{A6C97968-52FC-4763-AFD9-23DF42027B53}" destId="{817831A2-5763-4132-997A-3C7B588F7BEE}" srcOrd="0" destOrd="0" parTransId="{7CA89C06-5EE0-45B0-A929-83001F8F381E}" sibTransId="{6F85DDC7-14E7-4A46-A529-91F72601C68E}"/>
    <dgm:cxn modelId="{276C1770-A953-4B6D-856A-2B47C590F2B7}" type="presOf" srcId="{0784142D-BA26-554C-BE5C-2921157E28C2}" destId="{561339AF-4037-4FA8-B415-CE9E9630DE35}" srcOrd="0" destOrd="0" presId="urn:microsoft.com/office/officeart/2018/5/layout/CenteredIconLabelDescriptionList"/>
    <dgm:cxn modelId="{1824DB70-E656-4C6C-899D-2448FE6FC740}" type="presOf" srcId="{6AF40B0E-184A-4F23-A494-19E2F6B65F30}" destId="{94F5A7F8-2DF8-45F8-BAE0-D23745602867}" srcOrd="0" destOrd="0" presId="urn:microsoft.com/office/officeart/2018/5/layout/CenteredIconLabelDescriptionList"/>
    <dgm:cxn modelId="{B282B3A2-4886-4551-B385-4100BA8A8A96}" srcId="{A6C97968-52FC-4763-AFD9-23DF42027B53}" destId="{45A81A9E-FBF4-47FA-B9BA-1CE9D49A4E89}" srcOrd="2" destOrd="0" parTransId="{3F2B8210-7EAA-46C4-9329-DAE243B3B8F0}" sibTransId="{31091E1D-9F3E-48B0-B3E6-01E8A596D91B}"/>
    <dgm:cxn modelId="{EC5CEDA8-78F3-4F36-8DD8-7128847099BB}" srcId="{45A81A9E-FBF4-47FA-B9BA-1CE9D49A4E89}" destId="{AA3D876C-BEBD-4FA8-BFD3-6EA417E30770}" srcOrd="1" destOrd="0" parTransId="{C87A5D30-FF30-47CB-AC38-AAFAA1BA41F1}" sibTransId="{30975E2E-5E18-455C-A0A1-FFEF6A4B39F8}"/>
    <dgm:cxn modelId="{014324B1-69FF-447A-B8AA-7911E47CDA02}" type="presOf" srcId="{817831A2-5763-4132-997A-3C7B588F7BEE}" destId="{07D3BE89-6323-40C7-B12E-D51702A61D18}" srcOrd="0" destOrd="0" presId="urn:microsoft.com/office/officeart/2018/5/layout/CenteredIconLabelDescriptionList"/>
    <dgm:cxn modelId="{74D05BD7-F689-6745-BBD6-AD37741E4725}" srcId="{A6C97968-52FC-4763-AFD9-23DF42027B53}" destId="{0784142D-BA26-554C-BE5C-2921157E28C2}" srcOrd="1" destOrd="0" parTransId="{AAAC3A9A-A978-9B4F-A6B3-2EC99375EF57}" sibTransId="{A9AA6542-FD21-0B4E-9D7D-F63BA3827C69}"/>
    <dgm:cxn modelId="{CDE900E5-A842-B54E-A266-2080C1DDCCF0}" srcId="{0784142D-BA26-554C-BE5C-2921157E28C2}" destId="{2F5CAA2F-9118-F047-BA34-D9F7B4151CE6}" srcOrd="1" destOrd="0" parTransId="{F12E4605-EF64-944D-86EC-BFA0FFB48092}" sibTransId="{6999761B-CA6C-B247-A5A1-97BFB1DEEDCE}"/>
    <dgm:cxn modelId="{021242ED-E8B3-40A4-BEF1-2E8839621544}" type="presOf" srcId="{AA3D876C-BEBD-4FA8-BFD3-6EA417E30770}" destId="{94F5A7F8-2DF8-45F8-BAE0-D23745602867}" srcOrd="0" destOrd="1" presId="urn:microsoft.com/office/officeart/2018/5/layout/CenteredIconLabelDescriptionList"/>
    <dgm:cxn modelId="{9F1724F6-C319-4F85-AAB8-7F1DD3499944}" type="presOf" srcId="{08DEF439-E40D-114A-809F-6CCF9E636703}" destId="{8AC13DA9-2567-45D7-B53B-55EAB1712409}" srcOrd="0" destOrd="2" presId="urn:microsoft.com/office/officeart/2018/5/layout/CenteredIconLabelDescriptionList"/>
    <dgm:cxn modelId="{E3053044-C0DF-458F-A314-FA30A69AB3E4}" type="presParOf" srcId="{83C9D9A5-EDB1-49EA-B8BF-CD8242A02A63}" destId="{7F4EB1FE-798D-4FF8-A40C-C17F98794F90}" srcOrd="0" destOrd="0" presId="urn:microsoft.com/office/officeart/2018/5/layout/CenteredIconLabelDescriptionList"/>
    <dgm:cxn modelId="{5438F433-69F3-4453-9C30-002E5DF3114A}" type="presParOf" srcId="{7F4EB1FE-798D-4FF8-A40C-C17F98794F90}" destId="{B52BEE46-F2D1-4A4D-9337-B2A4321D09F0}" srcOrd="0" destOrd="0" presId="urn:microsoft.com/office/officeart/2018/5/layout/CenteredIconLabelDescriptionList"/>
    <dgm:cxn modelId="{C23ED281-E142-42B1-83C3-F6A93992BD07}" type="presParOf" srcId="{7F4EB1FE-798D-4FF8-A40C-C17F98794F90}" destId="{17EBE326-0EFA-475F-A614-18AB002E69C9}" srcOrd="1" destOrd="0" presId="urn:microsoft.com/office/officeart/2018/5/layout/CenteredIconLabelDescriptionList"/>
    <dgm:cxn modelId="{3D6BA6E4-50E7-4E7F-B571-878CA46771B8}" type="presParOf" srcId="{7F4EB1FE-798D-4FF8-A40C-C17F98794F90}" destId="{07D3BE89-6323-40C7-B12E-D51702A61D18}" srcOrd="2" destOrd="0" presId="urn:microsoft.com/office/officeart/2018/5/layout/CenteredIconLabelDescriptionList"/>
    <dgm:cxn modelId="{2CFB47E2-05EC-41BB-861E-B9FABFAEF33A}" type="presParOf" srcId="{7F4EB1FE-798D-4FF8-A40C-C17F98794F90}" destId="{9D4F49F8-7FC8-4542-B187-458BBFB56800}" srcOrd="3" destOrd="0" presId="urn:microsoft.com/office/officeart/2018/5/layout/CenteredIconLabelDescriptionList"/>
    <dgm:cxn modelId="{D8DAF40A-A1E4-45A2-BCAB-06D54433378B}" type="presParOf" srcId="{7F4EB1FE-798D-4FF8-A40C-C17F98794F90}" destId="{16CB12A5-15EF-4398-976B-5A1D87F995E3}" srcOrd="4" destOrd="0" presId="urn:microsoft.com/office/officeart/2018/5/layout/CenteredIconLabelDescriptionList"/>
    <dgm:cxn modelId="{A6584DFC-D18F-4A53-83E5-3AF14D49E8D9}" type="presParOf" srcId="{83C9D9A5-EDB1-49EA-B8BF-CD8242A02A63}" destId="{DF70FFDB-2601-4CF6-A5BF-D08CB9F3CE06}" srcOrd="1" destOrd="0" presId="urn:microsoft.com/office/officeart/2018/5/layout/CenteredIconLabelDescriptionList"/>
    <dgm:cxn modelId="{9A6A832B-55E6-4CA5-A102-7318EA822963}" type="presParOf" srcId="{83C9D9A5-EDB1-49EA-B8BF-CD8242A02A63}" destId="{DE2C80B2-D7DA-4017-8466-3FEA29CD73B6}" srcOrd="2" destOrd="0" presId="urn:microsoft.com/office/officeart/2018/5/layout/CenteredIconLabelDescriptionList"/>
    <dgm:cxn modelId="{44322176-2ACF-4DA4-8EDB-D6F2A96D1D57}" type="presParOf" srcId="{DE2C80B2-D7DA-4017-8466-3FEA29CD73B6}" destId="{134C3CD9-07C0-4982-BA08-EF6DD50C1A7A}" srcOrd="0" destOrd="0" presId="urn:microsoft.com/office/officeart/2018/5/layout/CenteredIconLabelDescriptionList"/>
    <dgm:cxn modelId="{73F6931E-D50A-4C5A-95DD-59C59BCC67A0}" type="presParOf" srcId="{DE2C80B2-D7DA-4017-8466-3FEA29CD73B6}" destId="{19C4B3FD-7719-4BE0-9F71-9BC5DC0CB729}" srcOrd="1" destOrd="0" presId="urn:microsoft.com/office/officeart/2018/5/layout/CenteredIconLabelDescriptionList"/>
    <dgm:cxn modelId="{1AE4885D-DD76-44B5-9BCC-C7C8BC4AEE82}" type="presParOf" srcId="{DE2C80B2-D7DA-4017-8466-3FEA29CD73B6}" destId="{561339AF-4037-4FA8-B415-CE9E9630DE35}" srcOrd="2" destOrd="0" presId="urn:microsoft.com/office/officeart/2018/5/layout/CenteredIconLabelDescriptionList"/>
    <dgm:cxn modelId="{8EF51446-6029-4979-9632-B1C6F9A2C3B7}" type="presParOf" srcId="{DE2C80B2-D7DA-4017-8466-3FEA29CD73B6}" destId="{C815DA3B-FD8F-4158-80CA-5D3D6350BA33}" srcOrd="3" destOrd="0" presId="urn:microsoft.com/office/officeart/2018/5/layout/CenteredIconLabelDescriptionList"/>
    <dgm:cxn modelId="{CEDDE652-7372-4EA6-BD52-6686BD3D6726}" type="presParOf" srcId="{DE2C80B2-D7DA-4017-8466-3FEA29CD73B6}" destId="{8AC13DA9-2567-45D7-B53B-55EAB1712409}" srcOrd="4" destOrd="0" presId="urn:microsoft.com/office/officeart/2018/5/layout/CenteredIconLabelDescriptionList"/>
    <dgm:cxn modelId="{60741362-9E04-4EAE-836D-332AE6B93341}" type="presParOf" srcId="{83C9D9A5-EDB1-49EA-B8BF-CD8242A02A63}" destId="{8FFB4CD3-C92B-4AC9-87F3-219EB89F4762}" srcOrd="3" destOrd="0" presId="urn:microsoft.com/office/officeart/2018/5/layout/CenteredIconLabelDescriptionList"/>
    <dgm:cxn modelId="{AABF5589-FE43-4E28-8C88-1C16AE5BC319}" type="presParOf" srcId="{83C9D9A5-EDB1-49EA-B8BF-CD8242A02A63}" destId="{07794152-C303-4532-85E2-A79BDD8FFA7E}" srcOrd="4" destOrd="0" presId="urn:microsoft.com/office/officeart/2018/5/layout/CenteredIconLabelDescriptionList"/>
    <dgm:cxn modelId="{3914D642-993E-4106-8971-002D8754B24F}" type="presParOf" srcId="{07794152-C303-4532-85E2-A79BDD8FFA7E}" destId="{DF68FED3-E54C-4A2E-80C4-3B0D6188B650}" srcOrd="0" destOrd="0" presId="urn:microsoft.com/office/officeart/2018/5/layout/CenteredIconLabelDescriptionList"/>
    <dgm:cxn modelId="{1517E05F-8193-4656-8294-905698E7C6A1}" type="presParOf" srcId="{07794152-C303-4532-85E2-A79BDD8FFA7E}" destId="{D9502E9C-79DF-46B2-B9CF-1B67D597623C}" srcOrd="1" destOrd="0" presId="urn:microsoft.com/office/officeart/2018/5/layout/CenteredIconLabelDescriptionList"/>
    <dgm:cxn modelId="{686DFAEE-D6BA-4CBF-BFC7-0650E7F5083E}" type="presParOf" srcId="{07794152-C303-4532-85E2-A79BDD8FFA7E}" destId="{78634B97-DA6C-445B-88D0-3D7EF1153612}" srcOrd="2" destOrd="0" presId="urn:microsoft.com/office/officeart/2018/5/layout/CenteredIconLabelDescriptionList"/>
    <dgm:cxn modelId="{D2BD904A-0D3A-4331-9507-7264B7941860}" type="presParOf" srcId="{07794152-C303-4532-85E2-A79BDD8FFA7E}" destId="{2883A5D6-CAED-46FE-BD8E-F7D6AF7183BC}" srcOrd="3" destOrd="0" presId="urn:microsoft.com/office/officeart/2018/5/layout/CenteredIconLabelDescriptionList"/>
    <dgm:cxn modelId="{0DC16E32-E006-454D-90B7-D0D5CA3B5FF8}" type="presParOf" srcId="{07794152-C303-4532-85E2-A79BDD8FFA7E}" destId="{94F5A7F8-2DF8-45F8-BAE0-D23745602867}"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2BEE46-F2D1-4A4D-9337-B2A4321D09F0}">
      <dsp:nvSpPr>
        <dsp:cNvPr id="0" name=""/>
        <dsp:cNvSpPr/>
      </dsp:nvSpPr>
      <dsp:spPr>
        <a:xfrm>
          <a:off x="786975" y="196852"/>
          <a:ext cx="840818" cy="84081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D3BE89-6323-40C7-B12E-D51702A61D18}">
      <dsp:nvSpPr>
        <dsp:cNvPr id="0" name=""/>
        <dsp:cNvSpPr/>
      </dsp:nvSpPr>
      <dsp:spPr>
        <a:xfrm>
          <a:off x="6215" y="1164911"/>
          <a:ext cx="2402339" cy="360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a:t>SMART IRB is…</a:t>
          </a:r>
        </a:p>
      </dsp:txBody>
      <dsp:txXfrm>
        <a:off x="6215" y="1164911"/>
        <a:ext cx="2402339" cy="360350"/>
      </dsp:txXfrm>
    </dsp:sp>
    <dsp:sp modelId="{16CB12A5-15EF-4398-976B-5A1D87F995E3}">
      <dsp:nvSpPr>
        <dsp:cNvPr id="0" name=""/>
        <dsp:cNvSpPr/>
      </dsp:nvSpPr>
      <dsp:spPr>
        <a:xfrm>
          <a:off x="6215" y="1584444"/>
          <a:ext cx="2402339" cy="1571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A federally funded project to support institutions and researchers in the implementation of single IRB </a:t>
          </a:r>
        </a:p>
      </dsp:txBody>
      <dsp:txXfrm>
        <a:off x="6215" y="1584444"/>
        <a:ext cx="2402339" cy="1571503"/>
      </dsp:txXfrm>
    </dsp:sp>
    <dsp:sp modelId="{134C3CD9-07C0-4982-BA08-EF6DD50C1A7A}">
      <dsp:nvSpPr>
        <dsp:cNvPr id="0" name=""/>
        <dsp:cNvSpPr/>
      </dsp:nvSpPr>
      <dsp:spPr>
        <a:xfrm>
          <a:off x="3609724" y="196852"/>
          <a:ext cx="840818" cy="840818"/>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1339AF-4037-4FA8-B415-CE9E9630DE35}">
      <dsp:nvSpPr>
        <dsp:cNvPr id="0" name=""/>
        <dsp:cNvSpPr/>
      </dsp:nvSpPr>
      <dsp:spPr>
        <a:xfrm>
          <a:off x="2828963" y="1164911"/>
          <a:ext cx="2402339" cy="360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a:t>SMART IRB provides…</a:t>
          </a:r>
        </a:p>
      </dsp:txBody>
      <dsp:txXfrm>
        <a:off x="2828963" y="1164911"/>
        <a:ext cx="2402339" cy="360350"/>
      </dsp:txXfrm>
    </dsp:sp>
    <dsp:sp modelId="{8AC13DA9-2567-45D7-B53B-55EAB1712409}">
      <dsp:nvSpPr>
        <dsp:cNvPr id="0" name=""/>
        <dsp:cNvSpPr/>
      </dsp:nvSpPr>
      <dsp:spPr>
        <a:xfrm>
          <a:off x="2828963" y="1584444"/>
          <a:ext cx="2402339" cy="1571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dirty="0"/>
            <a:t>A master IRB </a:t>
          </a:r>
          <a:r>
            <a:rPr lang="en-US" sz="1500" kern="1200"/>
            <a:t>reliance agreement</a:t>
          </a:r>
          <a:endParaRPr lang="en-US" sz="1500" kern="1200" dirty="0"/>
        </a:p>
        <a:p>
          <a:pPr marL="0" lvl="0" indent="0" algn="ctr" defTabSz="666750">
            <a:lnSpc>
              <a:spcPct val="100000"/>
            </a:lnSpc>
            <a:spcBef>
              <a:spcPct val="0"/>
            </a:spcBef>
            <a:spcAft>
              <a:spcPct val="35000"/>
            </a:spcAft>
            <a:buNone/>
          </a:pPr>
          <a:r>
            <a:rPr lang="en-US" sz="1500" kern="1200" dirty="0"/>
            <a:t>An Online Reliance System to initiate and track reliance</a:t>
          </a:r>
        </a:p>
        <a:p>
          <a:pPr marL="0" lvl="0" indent="0" algn="ctr" defTabSz="666750">
            <a:lnSpc>
              <a:spcPct val="100000"/>
            </a:lnSpc>
            <a:spcBef>
              <a:spcPct val="0"/>
            </a:spcBef>
            <a:spcAft>
              <a:spcPct val="35000"/>
            </a:spcAft>
            <a:buNone/>
          </a:pPr>
          <a:r>
            <a:rPr lang="en-US" sz="1500" kern="1200" dirty="0"/>
            <a:t>Other resources free to institutions and researchers</a:t>
          </a:r>
        </a:p>
      </dsp:txBody>
      <dsp:txXfrm>
        <a:off x="2828963" y="1584444"/>
        <a:ext cx="2402339" cy="1571503"/>
      </dsp:txXfrm>
    </dsp:sp>
    <dsp:sp modelId="{DF68FED3-E54C-4A2E-80C4-3B0D6188B650}">
      <dsp:nvSpPr>
        <dsp:cNvPr id="0" name=""/>
        <dsp:cNvSpPr/>
      </dsp:nvSpPr>
      <dsp:spPr>
        <a:xfrm>
          <a:off x="6432472" y="196852"/>
          <a:ext cx="840818" cy="840818"/>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634B97-DA6C-445B-88D0-3D7EF1153612}">
      <dsp:nvSpPr>
        <dsp:cNvPr id="0" name=""/>
        <dsp:cNvSpPr/>
      </dsp:nvSpPr>
      <dsp:spPr>
        <a:xfrm>
          <a:off x="5651712" y="1164911"/>
          <a:ext cx="2402339" cy="360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a:t>SMART IRB is NOT…</a:t>
          </a:r>
        </a:p>
      </dsp:txBody>
      <dsp:txXfrm>
        <a:off x="5651712" y="1164911"/>
        <a:ext cx="2402339" cy="360350"/>
      </dsp:txXfrm>
    </dsp:sp>
    <dsp:sp modelId="{94F5A7F8-2DF8-45F8-BAE0-D23745602867}">
      <dsp:nvSpPr>
        <dsp:cNvPr id="0" name=""/>
        <dsp:cNvSpPr/>
      </dsp:nvSpPr>
      <dsp:spPr>
        <a:xfrm>
          <a:off x="5651712" y="1584444"/>
          <a:ext cx="2402339" cy="1571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An IRB</a:t>
          </a:r>
        </a:p>
        <a:p>
          <a:pPr marL="0" lvl="0" indent="0" algn="ctr" defTabSz="666750">
            <a:lnSpc>
              <a:spcPct val="100000"/>
            </a:lnSpc>
            <a:spcBef>
              <a:spcPct val="0"/>
            </a:spcBef>
            <a:spcAft>
              <a:spcPct val="35000"/>
            </a:spcAft>
            <a:buNone/>
          </a:pPr>
          <a:r>
            <a:rPr lang="en-US" sz="1500" kern="1200"/>
            <a:t>An electronic system for Reviewing IRBs to receive studies for review</a:t>
          </a:r>
        </a:p>
      </dsp:txBody>
      <dsp:txXfrm>
        <a:off x="5651712" y="1584444"/>
        <a:ext cx="2402339" cy="1571503"/>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49BEA1-68A0-4DBD-99D4-CE25D55F19CC}" type="datetimeFigureOut">
              <a:rPr lang="en-US" smtClean="0"/>
              <a:t>11/30/2022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9DE8BE-0E3E-4768-B27E-0A51B5493392}" type="slidenum">
              <a:rPr lang="en-US" smtClean="0"/>
              <a:t>‹#›</a:t>
            </a:fld>
            <a:endParaRPr lang="en-US"/>
          </a:p>
        </p:txBody>
      </p:sp>
    </p:spTree>
    <p:extLst>
      <p:ext uri="{BB962C8B-B14F-4D97-AF65-F5344CB8AC3E}">
        <p14:creationId xmlns:p14="http://schemas.microsoft.com/office/powerpoint/2010/main" val="523083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Chance to reinforce that local IRBs should not be doing reviews</a:t>
            </a:r>
          </a:p>
          <a:p>
            <a:endParaRPr lang="en-US" dirty="0"/>
          </a:p>
        </p:txBody>
      </p:sp>
      <p:sp>
        <p:nvSpPr>
          <p:cNvPr id="4" name="Slide Number Placeholder 3"/>
          <p:cNvSpPr>
            <a:spLocks noGrp="1"/>
          </p:cNvSpPr>
          <p:nvPr>
            <p:ph type="sldNum" sz="quarter" idx="5"/>
          </p:nvPr>
        </p:nvSpPr>
        <p:spPr/>
        <p:txBody>
          <a:bodyPr/>
          <a:lstStyle/>
          <a:p>
            <a:fld id="{5E9DE8BE-0E3E-4768-B27E-0A51B5493392}" type="slidenum">
              <a:rPr lang="en-US" smtClean="0"/>
              <a:t>5</a:t>
            </a:fld>
            <a:endParaRPr lang="en-US"/>
          </a:p>
        </p:txBody>
      </p:sp>
    </p:spTree>
    <p:extLst>
      <p:ext uri="{BB962C8B-B14F-4D97-AF65-F5344CB8AC3E}">
        <p14:creationId xmlns:p14="http://schemas.microsoft.com/office/powerpoint/2010/main" val="3041159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Guidance needed soon</a:t>
            </a:r>
          </a:p>
          <a:p>
            <a:r>
              <a:rPr lang="en-US" dirty="0"/>
              <a:t>2-pager</a:t>
            </a:r>
          </a:p>
          <a:p>
            <a:r>
              <a:rPr lang="en-US" dirty="0"/>
              <a:t>Mike will draft and send out to Education Team/Ambassadors and then send out to networks folks (CCPRN, NeuroNext,  StrokeNet)</a:t>
            </a:r>
          </a:p>
        </p:txBody>
      </p:sp>
      <p:sp>
        <p:nvSpPr>
          <p:cNvPr id="4" name="Slide Number Placeholder 3"/>
          <p:cNvSpPr>
            <a:spLocks noGrp="1"/>
          </p:cNvSpPr>
          <p:nvPr>
            <p:ph type="sldNum" sz="quarter" idx="5"/>
          </p:nvPr>
        </p:nvSpPr>
        <p:spPr/>
        <p:txBody>
          <a:bodyPr/>
          <a:lstStyle/>
          <a:p>
            <a:fld id="{16C7D24E-5E93-41E8-A62F-D16CC3A6CC36}" type="slidenum">
              <a:rPr lang="en-US" smtClean="0"/>
              <a:t>9</a:t>
            </a:fld>
            <a:endParaRPr lang="en-US"/>
          </a:p>
        </p:txBody>
      </p:sp>
    </p:spTree>
    <p:extLst>
      <p:ext uri="{BB962C8B-B14F-4D97-AF65-F5344CB8AC3E}">
        <p14:creationId xmlns:p14="http://schemas.microsoft.com/office/powerpoint/2010/main" val="3258733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EE1A63-B996-2642-8602-B0B0999875C0}" type="slidenum">
              <a:rPr lang="en-US" smtClean="0"/>
              <a:t>12</a:t>
            </a:fld>
            <a:endParaRPr lang="en-US" dirty="0"/>
          </a:p>
        </p:txBody>
      </p:sp>
    </p:spTree>
    <p:extLst>
      <p:ext uri="{BB962C8B-B14F-4D97-AF65-F5344CB8AC3E}">
        <p14:creationId xmlns:p14="http://schemas.microsoft.com/office/powerpoint/2010/main" val="3474285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9DE8BE-0E3E-4768-B27E-0A51B5493392}" type="slidenum">
              <a:rPr lang="en-US" smtClean="0"/>
              <a:t>20</a:t>
            </a:fld>
            <a:endParaRPr lang="en-US"/>
          </a:p>
        </p:txBody>
      </p:sp>
    </p:spTree>
    <p:extLst>
      <p:ext uri="{BB962C8B-B14F-4D97-AF65-F5344CB8AC3E}">
        <p14:creationId xmlns:p14="http://schemas.microsoft.com/office/powerpoint/2010/main" val="39620965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tif"/><Relationship Id="rId1" Type="http://schemas.openxmlformats.org/officeDocument/2006/relationships/slideMaster" Target="../slideMasters/slideMaster1.xml"/><Relationship Id="rId6" Type="http://schemas.openxmlformats.org/officeDocument/2006/relationships/image" Target="../media/image5.tif"/><Relationship Id="rId5" Type="http://schemas.openxmlformats.org/officeDocument/2006/relationships/image" Target="../media/image4.tiff"/><Relationship Id="rId4" Type="http://schemas.openxmlformats.org/officeDocument/2006/relationships/image" Target="../media/image3.tif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0"/>
            <a:ext cx="10058400" cy="6806436"/>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b="1"/>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E1A4153-A999-44AE-8318-CA4B01734249}"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BC5CDC-F37E-4E77-AD49-AA79EC667EF5}" type="slidenum">
              <a:rPr lang="en-US" smtClean="0"/>
              <a:t>‹#›</a:t>
            </a:fld>
            <a:endParaRPr lang="en-US"/>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750" y="5740937"/>
            <a:ext cx="1591853" cy="980538"/>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9238" y="5738237"/>
            <a:ext cx="2254562" cy="980538"/>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3729" y="5763236"/>
            <a:ext cx="1311923" cy="10432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865" y="106603"/>
            <a:ext cx="3651504" cy="774192"/>
          </a:xfrm>
          <a:prstGeom prst="rect">
            <a:avLst/>
          </a:prstGeom>
        </p:spPr>
      </p:pic>
    </p:spTree>
    <p:extLst>
      <p:ext uri="{BB962C8B-B14F-4D97-AF65-F5344CB8AC3E}">
        <p14:creationId xmlns:p14="http://schemas.microsoft.com/office/powerpoint/2010/main" val="2555448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1A4153-A999-44AE-8318-CA4B01734249}"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BC5CDC-F37E-4E77-AD49-AA79EC667EF5}" type="slidenum">
              <a:rPr lang="en-US" smtClean="0"/>
              <a:t>‹#›</a:t>
            </a:fld>
            <a:endParaRPr lang="en-US"/>
          </a:p>
        </p:txBody>
      </p:sp>
    </p:spTree>
    <p:extLst>
      <p:ext uri="{BB962C8B-B14F-4D97-AF65-F5344CB8AC3E}">
        <p14:creationId xmlns:p14="http://schemas.microsoft.com/office/powerpoint/2010/main" val="1846152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1A4153-A999-44AE-8318-CA4B01734249}"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BC5CDC-F37E-4E77-AD49-AA79EC667EF5}" type="slidenum">
              <a:rPr lang="en-US" smtClean="0"/>
              <a:t>‹#›</a:t>
            </a:fld>
            <a:endParaRPr lang="en-US"/>
          </a:p>
        </p:txBody>
      </p:sp>
    </p:spTree>
    <p:extLst>
      <p:ext uri="{BB962C8B-B14F-4D97-AF65-F5344CB8AC3E}">
        <p14:creationId xmlns:p14="http://schemas.microsoft.com/office/powerpoint/2010/main" val="19890236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08EEB2E-FAD7-3644-868B-865F4C3E3381}" type="slidenum">
              <a:rPr lang="en-US" smtClean="0">
                <a:solidFill>
                  <a:srgbClr val="0033A0"/>
                </a:solidFill>
              </a:rPr>
              <a:pPr/>
              <a:t>‹#›</a:t>
            </a:fld>
            <a:endParaRPr lang="en-US">
              <a:solidFill>
                <a:srgbClr val="0033A0"/>
              </a:solidFill>
            </a:endParaRPr>
          </a:p>
        </p:txBody>
      </p:sp>
      <p:pic>
        <p:nvPicPr>
          <p:cNvPr id="3" name="Picture 2"/>
          <p:cNvPicPr>
            <a:picLocks noChangeAspect="1"/>
          </p:cNvPicPr>
          <p:nvPr userDrawn="1"/>
        </p:nvPicPr>
        <p:blipFill>
          <a:blip r:embed="rId2"/>
          <a:stretch>
            <a:fillRect/>
          </a:stretch>
        </p:blipFill>
        <p:spPr>
          <a:xfrm>
            <a:off x="-8658" y="6383778"/>
            <a:ext cx="12209315" cy="48772"/>
          </a:xfrm>
          <a:prstGeom prst="rect">
            <a:avLst/>
          </a:prstGeom>
        </p:spPr>
      </p:pic>
      <p:pic>
        <p:nvPicPr>
          <p:cNvPr id="6" name="Picture 5"/>
          <p:cNvPicPr>
            <a:picLocks noChangeAspect="1"/>
          </p:cNvPicPr>
          <p:nvPr userDrawn="1"/>
        </p:nvPicPr>
        <p:blipFill>
          <a:blip r:embed="rId3">
            <a:extLst>
              <a:ext uri="{BEBA8EAE-BF5A-486C-A8C5-ECC9F3942E4B}">
                <a14:imgProps xmlns:a14="http://schemas.microsoft.com/office/drawing/2010/main">
                  <a14:imgLayer r:embed="rId4">
                    <a14:imgEffect>
                      <a14:saturation sat="52000"/>
                    </a14:imgEffect>
                  </a14:imgLayer>
                </a14:imgProps>
              </a:ext>
            </a:extLst>
          </a:blip>
          <a:stretch>
            <a:fillRect/>
          </a:stretch>
        </p:blipFill>
        <p:spPr>
          <a:xfrm>
            <a:off x="1" y="-57150"/>
            <a:ext cx="11867329" cy="1518557"/>
          </a:xfrm>
          <a:prstGeom prst="rect">
            <a:avLst/>
          </a:prstGeom>
        </p:spPr>
      </p:pic>
      <p:sp>
        <p:nvSpPr>
          <p:cNvPr id="8" name="Title 15"/>
          <p:cNvSpPr>
            <a:spLocks noGrp="1"/>
          </p:cNvSpPr>
          <p:nvPr>
            <p:ph type="title" hasCustomPrompt="1"/>
          </p:nvPr>
        </p:nvSpPr>
        <p:spPr>
          <a:xfrm>
            <a:off x="355600" y="338882"/>
            <a:ext cx="6458857" cy="726492"/>
          </a:xfrm>
        </p:spPr>
        <p:txBody>
          <a:bodyPr anchor="ctr" anchorCtr="0"/>
          <a:lstStyle>
            <a:lvl1pPr>
              <a:defRPr>
                <a:solidFill>
                  <a:srgbClr val="FFFFFF"/>
                </a:solidFill>
              </a:defRPr>
            </a:lvl1pPr>
          </a:lstStyle>
          <a:p>
            <a:r>
              <a:rPr lang="en-US" dirty="0"/>
              <a:t>TITLE</a:t>
            </a:r>
          </a:p>
        </p:txBody>
      </p:sp>
      <p:sp>
        <p:nvSpPr>
          <p:cNvPr id="10" name="Text Placeholder 9"/>
          <p:cNvSpPr>
            <a:spLocks noGrp="1"/>
          </p:cNvSpPr>
          <p:nvPr>
            <p:ph type="body" sz="quarter" idx="13"/>
          </p:nvPr>
        </p:nvSpPr>
        <p:spPr>
          <a:xfrm>
            <a:off x="512234" y="1673225"/>
            <a:ext cx="10917767" cy="440055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350289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SMART IRB DIVIDER">
    <p:spTree>
      <p:nvGrpSpPr>
        <p:cNvPr id="1" name=""/>
        <p:cNvGrpSpPr/>
        <p:nvPr/>
      </p:nvGrpSpPr>
      <p:grpSpPr>
        <a:xfrm>
          <a:off x="0" y="0"/>
          <a:ext cx="0" cy="0"/>
          <a:chOff x="0" y="0"/>
          <a:chExt cx="0" cy="0"/>
        </a:xfrm>
      </p:grpSpPr>
      <p:pic>
        <p:nvPicPr>
          <p:cNvPr id="8" name="Picture 7" descr="SMARTIRB_PPT_Designs.jpg"/>
          <p:cNvPicPr>
            <a:picLocks noChangeAspect="1"/>
          </p:cNvPicPr>
          <p:nvPr/>
        </p:nvPicPr>
        <p:blipFill rotWithShape="1">
          <a:blip r:embed="rId2" cstate="screen">
            <a:extLst>
              <a:ext uri="{BEBA8EAE-BF5A-486C-A8C5-ECC9F3942E4B}">
                <a14:imgProps xmlns:a14="http://schemas.microsoft.com/office/drawing/2010/main">
                  <a14:imgLayer r:embed="rId3">
                    <a14:imgEffect>
                      <a14:colorTemperature colorTemp="11200"/>
                    </a14:imgEffect>
                    <a14:imgEffect>
                      <a14:saturation sat="42000"/>
                    </a14:imgEffect>
                  </a14:imgLayer>
                </a14:imgProps>
              </a:ext>
              <a:ext uri="{28A0092B-C50C-407E-A947-70E740481C1C}">
                <a14:useLocalDpi xmlns:a14="http://schemas.microsoft.com/office/drawing/2010/main"/>
              </a:ext>
            </a:extLst>
          </a:blip>
          <a:srcRect/>
          <a:stretch/>
        </p:blipFill>
        <p:spPr>
          <a:xfrm>
            <a:off x="0" y="0"/>
            <a:ext cx="12327467" cy="6873876"/>
          </a:xfrm>
          <a:prstGeom prst="rect">
            <a:avLst/>
          </a:prstGeom>
        </p:spPr>
      </p:pic>
      <p:sp>
        <p:nvSpPr>
          <p:cNvPr id="16" name="Title 15"/>
          <p:cNvSpPr>
            <a:spLocks noGrp="1"/>
          </p:cNvSpPr>
          <p:nvPr>
            <p:ph type="title" hasCustomPrompt="1"/>
          </p:nvPr>
        </p:nvSpPr>
        <p:spPr>
          <a:xfrm>
            <a:off x="355600" y="1412552"/>
            <a:ext cx="5808133" cy="4759648"/>
          </a:xfrm>
        </p:spPr>
        <p:txBody>
          <a:bodyPr anchor="ctr" anchorCtr="0"/>
          <a:lstStyle>
            <a:lvl1pPr>
              <a:defRPr>
                <a:solidFill>
                  <a:srgbClr val="FFFFFF"/>
                </a:solidFill>
              </a:defRPr>
            </a:lvl1pPr>
          </a:lstStyle>
          <a:p>
            <a:r>
              <a:rPr lang="en-US" dirty="0"/>
              <a:t>CLICK TO EDIT DIVIDER TITLE</a:t>
            </a:r>
          </a:p>
        </p:txBody>
      </p:sp>
    </p:spTree>
    <p:extLst>
      <p:ext uri="{BB962C8B-B14F-4D97-AF65-F5344CB8AC3E}">
        <p14:creationId xmlns:p14="http://schemas.microsoft.com/office/powerpoint/2010/main" val="960888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08EEB2E-FAD7-3644-868B-865F4C3E3381}" type="slidenum">
              <a:rPr lang="en-US" smtClean="0">
                <a:solidFill>
                  <a:srgbClr val="0033A0"/>
                </a:solidFill>
              </a:rPr>
              <a:pPr/>
              <a:t>‹#›</a:t>
            </a:fld>
            <a:endParaRPr lang="en-US">
              <a:solidFill>
                <a:srgbClr val="0033A0"/>
              </a:solidFill>
            </a:endParaRPr>
          </a:p>
        </p:txBody>
      </p:sp>
      <p:pic>
        <p:nvPicPr>
          <p:cNvPr id="3" name="Picture 2"/>
          <p:cNvPicPr>
            <a:picLocks noChangeAspect="1"/>
          </p:cNvPicPr>
          <p:nvPr userDrawn="1"/>
        </p:nvPicPr>
        <p:blipFill>
          <a:blip r:embed="rId2"/>
          <a:stretch>
            <a:fillRect/>
          </a:stretch>
        </p:blipFill>
        <p:spPr>
          <a:xfrm>
            <a:off x="-8658" y="6383778"/>
            <a:ext cx="12209315" cy="48772"/>
          </a:xfrm>
          <a:prstGeom prst="rect">
            <a:avLst/>
          </a:prstGeom>
        </p:spPr>
      </p:pic>
      <p:pic>
        <p:nvPicPr>
          <p:cNvPr id="6" name="Picture 5"/>
          <p:cNvPicPr>
            <a:picLocks noChangeAspect="1"/>
          </p:cNvPicPr>
          <p:nvPr userDrawn="1"/>
        </p:nvPicPr>
        <p:blipFill>
          <a:blip r:embed="rId3">
            <a:extLst>
              <a:ext uri="{BEBA8EAE-BF5A-486C-A8C5-ECC9F3942E4B}">
                <a14:imgProps xmlns:a14="http://schemas.microsoft.com/office/drawing/2010/main">
                  <a14:imgLayer r:embed="rId4">
                    <a14:imgEffect>
                      <a14:saturation sat="52000"/>
                    </a14:imgEffect>
                  </a14:imgLayer>
                </a14:imgProps>
              </a:ext>
            </a:extLst>
          </a:blip>
          <a:stretch>
            <a:fillRect/>
          </a:stretch>
        </p:blipFill>
        <p:spPr>
          <a:xfrm>
            <a:off x="1" y="-57150"/>
            <a:ext cx="11867329" cy="1518557"/>
          </a:xfrm>
          <a:prstGeom prst="rect">
            <a:avLst/>
          </a:prstGeom>
        </p:spPr>
      </p:pic>
      <p:sp>
        <p:nvSpPr>
          <p:cNvPr id="8" name="Title 15"/>
          <p:cNvSpPr>
            <a:spLocks noGrp="1"/>
          </p:cNvSpPr>
          <p:nvPr>
            <p:ph type="title" hasCustomPrompt="1"/>
          </p:nvPr>
        </p:nvSpPr>
        <p:spPr>
          <a:xfrm>
            <a:off x="355600" y="338882"/>
            <a:ext cx="6458857" cy="726492"/>
          </a:xfrm>
        </p:spPr>
        <p:txBody>
          <a:bodyPr anchor="ctr" anchorCtr="0"/>
          <a:lstStyle>
            <a:lvl1pPr>
              <a:defRPr>
                <a:solidFill>
                  <a:srgbClr val="FFFFFF"/>
                </a:solidFill>
              </a:defRPr>
            </a:lvl1pPr>
          </a:lstStyle>
          <a:p>
            <a:r>
              <a:rPr lang="en-US" dirty="0"/>
              <a:t>TITLE</a:t>
            </a:r>
          </a:p>
        </p:txBody>
      </p:sp>
      <p:sp>
        <p:nvSpPr>
          <p:cNvPr id="10" name="Text Placeholder 9"/>
          <p:cNvSpPr>
            <a:spLocks noGrp="1"/>
          </p:cNvSpPr>
          <p:nvPr>
            <p:ph type="body" sz="quarter" idx="13"/>
          </p:nvPr>
        </p:nvSpPr>
        <p:spPr>
          <a:xfrm>
            <a:off x="512234" y="1673225"/>
            <a:ext cx="10917767" cy="440055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058217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3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08EEB2E-FAD7-3644-868B-865F4C3E3381}" type="slidenum">
              <a:rPr lang="en-US" smtClean="0">
                <a:solidFill>
                  <a:srgbClr val="0033A0"/>
                </a:solidFill>
              </a:rPr>
              <a:pPr/>
              <a:t>‹#›</a:t>
            </a:fld>
            <a:endParaRPr lang="en-US">
              <a:solidFill>
                <a:srgbClr val="0033A0"/>
              </a:solidFill>
            </a:endParaRPr>
          </a:p>
        </p:txBody>
      </p:sp>
      <p:pic>
        <p:nvPicPr>
          <p:cNvPr id="3" name="Picture 2"/>
          <p:cNvPicPr>
            <a:picLocks noChangeAspect="1"/>
          </p:cNvPicPr>
          <p:nvPr userDrawn="1"/>
        </p:nvPicPr>
        <p:blipFill>
          <a:blip r:embed="rId2"/>
          <a:stretch>
            <a:fillRect/>
          </a:stretch>
        </p:blipFill>
        <p:spPr>
          <a:xfrm>
            <a:off x="-8658" y="6383778"/>
            <a:ext cx="12209315" cy="48772"/>
          </a:xfrm>
          <a:prstGeom prst="rect">
            <a:avLst/>
          </a:prstGeom>
        </p:spPr>
      </p:pic>
      <p:pic>
        <p:nvPicPr>
          <p:cNvPr id="6" name="Picture 5"/>
          <p:cNvPicPr>
            <a:picLocks noChangeAspect="1"/>
          </p:cNvPicPr>
          <p:nvPr userDrawn="1"/>
        </p:nvPicPr>
        <p:blipFill>
          <a:blip r:embed="rId3">
            <a:extLst>
              <a:ext uri="{BEBA8EAE-BF5A-486C-A8C5-ECC9F3942E4B}">
                <a14:imgProps xmlns:a14="http://schemas.microsoft.com/office/drawing/2010/main">
                  <a14:imgLayer r:embed="rId4">
                    <a14:imgEffect>
                      <a14:saturation sat="52000"/>
                    </a14:imgEffect>
                  </a14:imgLayer>
                </a14:imgProps>
              </a:ext>
            </a:extLst>
          </a:blip>
          <a:stretch>
            <a:fillRect/>
          </a:stretch>
        </p:blipFill>
        <p:spPr>
          <a:xfrm>
            <a:off x="1" y="-57150"/>
            <a:ext cx="11867329" cy="1518557"/>
          </a:xfrm>
          <a:prstGeom prst="rect">
            <a:avLst/>
          </a:prstGeom>
        </p:spPr>
      </p:pic>
      <p:sp>
        <p:nvSpPr>
          <p:cNvPr id="8" name="Title 15"/>
          <p:cNvSpPr>
            <a:spLocks noGrp="1"/>
          </p:cNvSpPr>
          <p:nvPr>
            <p:ph type="title" hasCustomPrompt="1"/>
          </p:nvPr>
        </p:nvSpPr>
        <p:spPr>
          <a:xfrm>
            <a:off x="355600" y="338882"/>
            <a:ext cx="6458857" cy="726492"/>
          </a:xfrm>
        </p:spPr>
        <p:txBody>
          <a:bodyPr anchor="ctr" anchorCtr="0"/>
          <a:lstStyle>
            <a:lvl1pPr>
              <a:defRPr>
                <a:solidFill>
                  <a:srgbClr val="FFFFFF"/>
                </a:solidFill>
              </a:defRPr>
            </a:lvl1pPr>
          </a:lstStyle>
          <a:p>
            <a:r>
              <a:rPr lang="en-US" dirty="0"/>
              <a:t>TITLE</a:t>
            </a:r>
          </a:p>
        </p:txBody>
      </p:sp>
      <p:sp>
        <p:nvSpPr>
          <p:cNvPr id="10" name="Text Placeholder 9"/>
          <p:cNvSpPr>
            <a:spLocks noGrp="1"/>
          </p:cNvSpPr>
          <p:nvPr>
            <p:ph type="body" sz="quarter" idx="13"/>
          </p:nvPr>
        </p:nvSpPr>
        <p:spPr>
          <a:xfrm>
            <a:off x="512234" y="1673225"/>
            <a:ext cx="10917767" cy="440055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321036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4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08EEB2E-FAD7-3644-868B-865F4C3E3381}" type="slidenum">
              <a:rPr lang="en-US" smtClean="0">
                <a:solidFill>
                  <a:srgbClr val="0033A0"/>
                </a:solidFill>
              </a:rPr>
              <a:pPr/>
              <a:t>‹#›</a:t>
            </a:fld>
            <a:endParaRPr lang="en-US">
              <a:solidFill>
                <a:srgbClr val="0033A0"/>
              </a:solidFill>
            </a:endParaRPr>
          </a:p>
        </p:txBody>
      </p:sp>
      <p:pic>
        <p:nvPicPr>
          <p:cNvPr id="3" name="Picture 2"/>
          <p:cNvPicPr>
            <a:picLocks noChangeAspect="1"/>
          </p:cNvPicPr>
          <p:nvPr userDrawn="1"/>
        </p:nvPicPr>
        <p:blipFill>
          <a:blip r:embed="rId2"/>
          <a:stretch>
            <a:fillRect/>
          </a:stretch>
        </p:blipFill>
        <p:spPr>
          <a:xfrm>
            <a:off x="-8658" y="6383778"/>
            <a:ext cx="12209315" cy="48772"/>
          </a:xfrm>
          <a:prstGeom prst="rect">
            <a:avLst/>
          </a:prstGeom>
        </p:spPr>
      </p:pic>
      <p:pic>
        <p:nvPicPr>
          <p:cNvPr id="6" name="Picture 5"/>
          <p:cNvPicPr>
            <a:picLocks noChangeAspect="1"/>
          </p:cNvPicPr>
          <p:nvPr userDrawn="1"/>
        </p:nvPicPr>
        <p:blipFill>
          <a:blip r:embed="rId3">
            <a:extLst>
              <a:ext uri="{BEBA8EAE-BF5A-486C-A8C5-ECC9F3942E4B}">
                <a14:imgProps xmlns:a14="http://schemas.microsoft.com/office/drawing/2010/main">
                  <a14:imgLayer r:embed="rId4">
                    <a14:imgEffect>
                      <a14:saturation sat="52000"/>
                    </a14:imgEffect>
                  </a14:imgLayer>
                </a14:imgProps>
              </a:ext>
            </a:extLst>
          </a:blip>
          <a:stretch>
            <a:fillRect/>
          </a:stretch>
        </p:blipFill>
        <p:spPr>
          <a:xfrm>
            <a:off x="1" y="-57150"/>
            <a:ext cx="11867329" cy="1518557"/>
          </a:xfrm>
          <a:prstGeom prst="rect">
            <a:avLst/>
          </a:prstGeom>
        </p:spPr>
      </p:pic>
      <p:sp>
        <p:nvSpPr>
          <p:cNvPr id="8" name="Title 15"/>
          <p:cNvSpPr>
            <a:spLocks noGrp="1"/>
          </p:cNvSpPr>
          <p:nvPr>
            <p:ph type="title" hasCustomPrompt="1"/>
          </p:nvPr>
        </p:nvSpPr>
        <p:spPr>
          <a:xfrm>
            <a:off x="355600" y="338882"/>
            <a:ext cx="6458857" cy="726492"/>
          </a:xfrm>
        </p:spPr>
        <p:txBody>
          <a:bodyPr anchor="ctr" anchorCtr="0"/>
          <a:lstStyle>
            <a:lvl1pPr>
              <a:defRPr>
                <a:solidFill>
                  <a:srgbClr val="FFFFFF"/>
                </a:solidFill>
              </a:defRPr>
            </a:lvl1pPr>
          </a:lstStyle>
          <a:p>
            <a:r>
              <a:rPr lang="en-US" dirty="0"/>
              <a:t>TITLE</a:t>
            </a:r>
          </a:p>
        </p:txBody>
      </p:sp>
      <p:sp>
        <p:nvSpPr>
          <p:cNvPr id="10" name="Text Placeholder 9"/>
          <p:cNvSpPr>
            <a:spLocks noGrp="1"/>
          </p:cNvSpPr>
          <p:nvPr>
            <p:ph type="body" sz="quarter" idx="13"/>
          </p:nvPr>
        </p:nvSpPr>
        <p:spPr>
          <a:xfrm>
            <a:off x="512234" y="1673225"/>
            <a:ext cx="10917767" cy="440055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58976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0"/>
            <a:ext cx="10058400" cy="6806436"/>
          </a:xfrm>
          <a:prstGeom prst="rect">
            <a:avLst/>
          </a:prstGeom>
        </p:spPr>
      </p:pic>
      <p:sp>
        <p:nvSpPr>
          <p:cNvPr id="2" name="Title 1"/>
          <p:cNvSpPr>
            <a:spLocks noGrp="1"/>
          </p:cNvSpPr>
          <p:nvPr>
            <p:ph type="title"/>
          </p:nvPr>
        </p:nvSpPr>
        <p:spPr>
          <a:xfrm>
            <a:off x="191354" y="-51517"/>
            <a:ext cx="10515600" cy="1325563"/>
          </a:xfrm>
        </p:spPr>
        <p:txBody>
          <a:bodyPr/>
          <a:lstStyle>
            <a:lvl1pPr>
              <a:defRPr>
                <a:solidFill>
                  <a:srgbClr val="336094"/>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628476" y="1465700"/>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1A4153-A999-44AE-8318-CA4B01734249}"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BC5CDC-F37E-4E77-AD49-AA79EC667EF5}" type="slidenum">
              <a:rPr lang="en-US" smtClean="0"/>
              <a:t>‹#›</a:t>
            </a:fld>
            <a:endParaRPr lang="en-US"/>
          </a:p>
        </p:txBody>
      </p:sp>
      <p:cxnSp>
        <p:nvCxnSpPr>
          <p:cNvPr id="12" name="Straight Connector 11"/>
          <p:cNvCxnSpPr/>
          <p:nvPr/>
        </p:nvCxnSpPr>
        <p:spPr>
          <a:xfrm>
            <a:off x="335560" y="965200"/>
            <a:ext cx="11843740" cy="0"/>
          </a:xfrm>
          <a:prstGeom prst="line">
            <a:avLst/>
          </a:prstGeom>
          <a:ln w="19050">
            <a:solidFill>
              <a:srgbClr val="336094"/>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497" y="6266582"/>
            <a:ext cx="2249144" cy="476864"/>
          </a:xfrm>
          <a:prstGeom prst="rect">
            <a:avLst/>
          </a:prstGeom>
        </p:spPr>
      </p:pic>
    </p:spTree>
    <p:extLst>
      <p:ext uri="{BB962C8B-B14F-4D97-AF65-F5344CB8AC3E}">
        <p14:creationId xmlns:p14="http://schemas.microsoft.com/office/powerpoint/2010/main" val="114261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1A4153-A999-44AE-8318-CA4B01734249}"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BC5CDC-F37E-4E77-AD49-AA79EC667EF5}" type="slidenum">
              <a:rPr lang="en-US" smtClean="0"/>
              <a:t>‹#›</a:t>
            </a:fld>
            <a:endParaRPr lang="en-US"/>
          </a:p>
        </p:txBody>
      </p:sp>
    </p:spTree>
    <p:extLst>
      <p:ext uri="{BB962C8B-B14F-4D97-AF65-F5344CB8AC3E}">
        <p14:creationId xmlns:p14="http://schemas.microsoft.com/office/powerpoint/2010/main" val="3518848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E1A4153-A999-44AE-8318-CA4B01734249}" type="datetimeFigureOut">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BC5CDC-F37E-4E77-AD49-AA79EC667EF5}" type="slidenum">
              <a:rPr lang="en-US" smtClean="0"/>
              <a:t>‹#›</a:t>
            </a:fld>
            <a:endParaRPr lang="en-US"/>
          </a:p>
        </p:txBody>
      </p:sp>
    </p:spTree>
    <p:extLst>
      <p:ext uri="{BB962C8B-B14F-4D97-AF65-F5344CB8AC3E}">
        <p14:creationId xmlns:p14="http://schemas.microsoft.com/office/powerpoint/2010/main" val="3168247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1A4153-A999-44AE-8318-CA4B01734249}" type="datetimeFigureOut">
              <a:rPr lang="en-US" smtClean="0"/>
              <a:t>11/30/2022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BC5CDC-F37E-4E77-AD49-AA79EC667EF5}" type="slidenum">
              <a:rPr lang="en-US" smtClean="0"/>
              <a:t>‹#›</a:t>
            </a:fld>
            <a:endParaRPr lang="en-US"/>
          </a:p>
        </p:txBody>
      </p:sp>
    </p:spTree>
    <p:extLst>
      <p:ext uri="{BB962C8B-B14F-4D97-AF65-F5344CB8AC3E}">
        <p14:creationId xmlns:p14="http://schemas.microsoft.com/office/powerpoint/2010/main" val="1137416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1A4153-A999-44AE-8318-CA4B01734249}" type="datetimeFigureOut">
              <a:rPr lang="en-US" smtClean="0"/>
              <a:t>11/30/2022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BC5CDC-F37E-4E77-AD49-AA79EC667EF5}" type="slidenum">
              <a:rPr lang="en-US" smtClean="0"/>
              <a:t>‹#›</a:t>
            </a:fld>
            <a:endParaRPr lang="en-US"/>
          </a:p>
        </p:txBody>
      </p:sp>
    </p:spTree>
    <p:extLst>
      <p:ext uri="{BB962C8B-B14F-4D97-AF65-F5344CB8AC3E}">
        <p14:creationId xmlns:p14="http://schemas.microsoft.com/office/powerpoint/2010/main" val="3749227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1A4153-A999-44AE-8318-CA4B01734249}" type="datetimeFigureOut">
              <a:rPr lang="en-US" smtClean="0"/>
              <a:t>11/30/2022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BC5CDC-F37E-4E77-AD49-AA79EC667EF5}" type="slidenum">
              <a:rPr lang="en-US" smtClean="0"/>
              <a:t>‹#›</a:t>
            </a:fld>
            <a:endParaRPr lang="en-US"/>
          </a:p>
        </p:txBody>
      </p:sp>
    </p:spTree>
    <p:extLst>
      <p:ext uri="{BB962C8B-B14F-4D97-AF65-F5344CB8AC3E}">
        <p14:creationId xmlns:p14="http://schemas.microsoft.com/office/powerpoint/2010/main" val="1522075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E1A4153-A999-44AE-8318-CA4B01734249}" type="datetimeFigureOut">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BC5CDC-F37E-4E77-AD49-AA79EC667EF5}" type="slidenum">
              <a:rPr lang="en-US" smtClean="0"/>
              <a:t>‹#›</a:t>
            </a:fld>
            <a:endParaRPr lang="en-US"/>
          </a:p>
        </p:txBody>
      </p:sp>
    </p:spTree>
    <p:extLst>
      <p:ext uri="{BB962C8B-B14F-4D97-AF65-F5344CB8AC3E}">
        <p14:creationId xmlns:p14="http://schemas.microsoft.com/office/powerpoint/2010/main" val="4108104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E1A4153-A999-44AE-8318-CA4B01734249}" type="datetimeFigureOut">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BC5CDC-F37E-4E77-AD49-AA79EC667EF5}" type="slidenum">
              <a:rPr lang="en-US" smtClean="0"/>
              <a:t>‹#›</a:t>
            </a:fld>
            <a:endParaRPr lang="en-US"/>
          </a:p>
        </p:txBody>
      </p:sp>
    </p:spTree>
    <p:extLst>
      <p:ext uri="{BB962C8B-B14F-4D97-AF65-F5344CB8AC3E}">
        <p14:creationId xmlns:p14="http://schemas.microsoft.com/office/powerpoint/2010/main" val="303689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1A4153-A999-44AE-8318-CA4B01734249}" type="datetimeFigureOut">
              <a:rPr lang="en-US" smtClean="0"/>
              <a:t>11/30/2022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BC5CDC-F37E-4E77-AD49-AA79EC667EF5}" type="slidenum">
              <a:rPr lang="en-US" smtClean="0"/>
              <a:t>‹#›</a:t>
            </a:fld>
            <a:endParaRPr lang="en-US"/>
          </a:p>
        </p:txBody>
      </p:sp>
    </p:spTree>
    <p:extLst>
      <p:ext uri="{BB962C8B-B14F-4D97-AF65-F5344CB8AC3E}">
        <p14:creationId xmlns:p14="http://schemas.microsoft.com/office/powerpoint/2010/main" val="35664573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onlinelibrary.wiley.com/doi/pdf/10.1002/eahr.500149" TargetMode="External"/><Relationship Id="rId2" Type="http://schemas.openxmlformats.org/officeDocument/2006/relationships/image" Target="../media/image18.emf"/><Relationship Id="rId1" Type="http://schemas.openxmlformats.org/officeDocument/2006/relationships/slideLayout" Target="../slideLayouts/slideLayout12.xml"/><Relationship Id="rId4" Type="http://schemas.openxmlformats.org/officeDocument/2006/relationships/image" Target="../media/image19.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smartirb.org/study-teams/" TargetMode="Externa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6.xml"/><Relationship Id="rId5" Type="http://schemas.openxmlformats.org/officeDocument/2006/relationships/hyperlink" Target="https://smartirb.org/ambassadors/" TargetMode="Externa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tiff"/><Relationship Id="rId1" Type="http://schemas.openxmlformats.org/officeDocument/2006/relationships/slideLayout" Target="../slideLayouts/slideLayout2.xml"/><Relationship Id="rId4" Type="http://schemas.openxmlformats.org/officeDocument/2006/relationships/image" Target="../media/image30.tiff"/></Relationships>
</file>

<file path=ppt/slides/_rels/slide1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smartirb.org/harmonization/" TargetMode="External"/><Relationship Id="rId3" Type="http://schemas.openxmlformats.org/officeDocument/2006/relationships/hyperlink" Target="https://smartirb.org/assets/files/Institution-vs-IRB-responsibilities.pdf" TargetMode="External"/><Relationship Id="rId7" Type="http://schemas.openxmlformats.org/officeDocument/2006/relationships/hyperlink" Target="https://smartirb.org/assets/files/Review_of_Study_Personnel.pdf"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smartirb.org/assets/files/HSC-COI-FINAL-ua.pdf" TargetMode="External"/><Relationship Id="rId5" Type="http://schemas.openxmlformats.org/officeDocument/2006/relationships/hyperlink" Target="https://smartirb.org/assets/files/Reportable_Events.pdf" TargetMode="External"/><Relationship Id="rId4" Type="http://schemas.openxmlformats.org/officeDocument/2006/relationships/hyperlink" Target="https://smartirb.org/assets/files/Institutional-Profile-20180726.pdf"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smartirb.org/join/" TargetMode="External"/><Relationship Id="rId2" Type="http://schemas.openxmlformats.org/officeDocument/2006/relationships/hyperlink" Target="https://smartirb.org/participating-institutions/"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smartirb.org/join/" TargetMode="External"/><Relationship Id="rId2" Type="http://schemas.openxmlformats.org/officeDocument/2006/relationships/hyperlink" Target="https://smartirb.org/assets/files/SMART_IRB_Agreement_Sample_Agreement.pdf" TargetMode="External"/><Relationship Id="rId1" Type="http://schemas.openxmlformats.org/officeDocument/2006/relationships/slideLayout" Target="../slideLayouts/slideLayout2.xml"/><Relationship Id="rId4" Type="http://schemas.openxmlformats.org/officeDocument/2006/relationships/hyperlink" Target="https://smartirb.org/ambassadors/"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millsks@ucmail.uc.edu" TargetMode="External"/><Relationship Id="rId2" Type="http://schemas.openxmlformats.org/officeDocument/2006/relationships/hyperlink" Target="mailto:IRBReliance@uc.edu" TargetMode="External"/><Relationship Id="rId1" Type="http://schemas.openxmlformats.org/officeDocument/2006/relationships/slideLayout" Target="../slideLayouts/slideLayout2.xml"/><Relationship Id="rId5" Type="http://schemas.openxmlformats.org/officeDocument/2006/relationships/hyperlink" Target="mailto:linkemj@ucmail.uc.edu" TargetMode="External"/><Relationship Id="rId4" Type="http://schemas.openxmlformats.org/officeDocument/2006/relationships/hyperlink" Target="mailto:rollsn@ucmail.uc.edu"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www.nihstrokenet.org/docs/default-source/default-document-library/adm-24-central-electronic-informed-consent-process-7-23-2020.pdf?sfvrsn=0"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7B8FFC-8144-4511-A2E6-1F9EBBB800EA}"/>
              </a:ext>
            </a:extLst>
          </p:cNvPr>
          <p:cNvSpPr>
            <a:spLocks noGrp="1"/>
          </p:cNvSpPr>
          <p:nvPr>
            <p:ph type="ctrTitle"/>
          </p:nvPr>
        </p:nvSpPr>
        <p:spPr/>
        <p:txBody>
          <a:bodyPr>
            <a:normAutofit/>
          </a:bodyPr>
          <a:lstStyle/>
          <a:p>
            <a:r>
              <a:rPr lang="en-US" sz="3600" dirty="0"/>
              <a:t>StrokeNet Central IRB Update</a:t>
            </a:r>
            <a:br>
              <a:rPr lang="en-US" sz="3600" dirty="0"/>
            </a:br>
            <a:endParaRPr lang="en-US" sz="3600" dirty="0"/>
          </a:p>
        </p:txBody>
      </p:sp>
      <p:sp>
        <p:nvSpPr>
          <p:cNvPr id="2" name="Subtitle 1">
            <a:extLst>
              <a:ext uri="{FF2B5EF4-FFF2-40B4-BE49-F238E27FC236}">
                <a16:creationId xmlns:a16="http://schemas.microsoft.com/office/drawing/2014/main" id="{7F1672BE-1D45-41CA-B966-FC31BBD6485B}"/>
              </a:ext>
            </a:extLst>
          </p:cNvPr>
          <p:cNvSpPr>
            <a:spLocks noGrp="1"/>
          </p:cNvSpPr>
          <p:nvPr>
            <p:ph type="subTitle" idx="1"/>
          </p:nvPr>
        </p:nvSpPr>
        <p:spPr/>
        <p:txBody>
          <a:bodyPr>
            <a:normAutofit/>
          </a:bodyPr>
          <a:lstStyle/>
          <a:p>
            <a:r>
              <a:rPr lang="en-US" sz="2800" dirty="0"/>
              <a:t>Transition to a New Reliance Agreement </a:t>
            </a:r>
          </a:p>
        </p:txBody>
      </p:sp>
    </p:spTree>
    <p:extLst>
      <p:ext uri="{BB962C8B-B14F-4D97-AF65-F5344CB8AC3E}">
        <p14:creationId xmlns:p14="http://schemas.microsoft.com/office/powerpoint/2010/main" val="314955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8F1BE-F0F9-4B98-8673-792F52CD46C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F0409F8-F297-419C-AF82-EFCDD73A1BC1}"/>
              </a:ext>
            </a:extLst>
          </p:cNvPr>
          <p:cNvSpPr>
            <a:spLocks noGrp="1"/>
          </p:cNvSpPr>
          <p:nvPr>
            <p:ph type="body" sz="quarter" idx="13"/>
          </p:nvPr>
        </p:nvSpPr>
        <p:spPr/>
        <p:txBody>
          <a:bodyPr/>
          <a:lstStyle/>
          <a:p>
            <a:endParaRPr lang="en-US" dirty="0"/>
          </a:p>
        </p:txBody>
      </p:sp>
      <p:pic>
        <p:nvPicPr>
          <p:cNvPr id="5" name="Picture 4">
            <a:extLst>
              <a:ext uri="{FF2B5EF4-FFF2-40B4-BE49-F238E27FC236}">
                <a16:creationId xmlns:a16="http://schemas.microsoft.com/office/drawing/2014/main" id="{32AF1F56-C164-4EEC-A38A-04359608CBCF}"/>
              </a:ext>
            </a:extLst>
          </p:cNvPr>
          <p:cNvPicPr>
            <a:picLocks noChangeAspect="1"/>
          </p:cNvPicPr>
          <p:nvPr/>
        </p:nvPicPr>
        <p:blipFill>
          <a:blip r:embed="rId2"/>
          <a:stretch>
            <a:fillRect/>
          </a:stretch>
        </p:blipFill>
        <p:spPr>
          <a:xfrm>
            <a:off x="231488" y="269319"/>
            <a:ext cx="7241302" cy="5179253"/>
          </a:xfrm>
          <a:prstGeom prst="rect">
            <a:avLst/>
          </a:prstGeom>
        </p:spPr>
      </p:pic>
      <p:sp>
        <p:nvSpPr>
          <p:cNvPr id="7" name="TextBox 6">
            <a:extLst>
              <a:ext uri="{FF2B5EF4-FFF2-40B4-BE49-F238E27FC236}">
                <a16:creationId xmlns:a16="http://schemas.microsoft.com/office/drawing/2014/main" id="{3AC9B944-C14F-4A1D-945D-0F61458D7279}"/>
              </a:ext>
            </a:extLst>
          </p:cNvPr>
          <p:cNvSpPr txBox="1"/>
          <p:nvPr/>
        </p:nvSpPr>
        <p:spPr>
          <a:xfrm>
            <a:off x="3043947" y="5599897"/>
            <a:ext cx="6104106" cy="369332"/>
          </a:xfrm>
          <a:prstGeom prst="rect">
            <a:avLst/>
          </a:prstGeom>
          <a:noFill/>
        </p:spPr>
        <p:txBody>
          <a:bodyPr wrap="square">
            <a:spAutoFit/>
          </a:bodyPr>
          <a:lstStyle/>
          <a:p>
            <a:r>
              <a:rPr lang="en-US" dirty="0">
                <a:hlinkClick r:id="rId3"/>
              </a:rPr>
              <a:t>https://onlinelibrary.wiley.com/doi/pdf/10.1002/eahr.500149</a:t>
            </a:r>
            <a:r>
              <a:rPr lang="en-US" dirty="0"/>
              <a:t> </a:t>
            </a:r>
          </a:p>
        </p:txBody>
      </p:sp>
      <p:pic>
        <p:nvPicPr>
          <p:cNvPr id="9" name="Picture 8">
            <a:extLst>
              <a:ext uri="{FF2B5EF4-FFF2-40B4-BE49-F238E27FC236}">
                <a16:creationId xmlns:a16="http://schemas.microsoft.com/office/drawing/2014/main" id="{63F92EC8-5A43-4E8A-9549-2E83670B9787}"/>
              </a:ext>
            </a:extLst>
          </p:cNvPr>
          <p:cNvPicPr>
            <a:picLocks noChangeAspect="1"/>
          </p:cNvPicPr>
          <p:nvPr/>
        </p:nvPicPr>
        <p:blipFill>
          <a:blip r:embed="rId4"/>
          <a:stretch>
            <a:fillRect/>
          </a:stretch>
        </p:blipFill>
        <p:spPr>
          <a:xfrm>
            <a:off x="8083685" y="1521900"/>
            <a:ext cx="3596081" cy="2802109"/>
          </a:xfrm>
          <a:prstGeom prst="rect">
            <a:avLst/>
          </a:prstGeom>
        </p:spPr>
      </p:pic>
    </p:spTree>
    <p:extLst>
      <p:ext uri="{BB962C8B-B14F-4D97-AF65-F5344CB8AC3E}">
        <p14:creationId xmlns:p14="http://schemas.microsoft.com/office/powerpoint/2010/main" val="3922883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EFFB1-E784-9F4F-9EAA-B68A3CF0137B}"/>
              </a:ext>
            </a:extLst>
          </p:cNvPr>
          <p:cNvSpPr>
            <a:spLocks noGrp="1"/>
          </p:cNvSpPr>
          <p:nvPr>
            <p:ph type="ctrTitle"/>
          </p:nvPr>
        </p:nvSpPr>
        <p:spPr/>
        <p:txBody>
          <a:bodyPr anchor="b">
            <a:normAutofit/>
          </a:bodyPr>
          <a:lstStyle/>
          <a:p>
            <a:r>
              <a:rPr lang="en-US" sz="5600" b="0" dirty="0"/>
              <a:t>SMART IRB Resources</a:t>
            </a:r>
          </a:p>
        </p:txBody>
      </p:sp>
      <p:sp>
        <p:nvSpPr>
          <p:cNvPr id="7" name="Subtitle 2">
            <a:extLst>
              <a:ext uri="{FF2B5EF4-FFF2-40B4-BE49-F238E27FC236}">
                <a16:creationId xmlns:a16="http://schemas.microsoft.com/office/drawing/2014/main" id="{37DEC36E-4109-B7E6-E7DD-D2777477755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5272689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B52103-1712-CE44-8161-403391E33A70}"/>
              </a:ext>
            </a:extLst>
          </p:cNvPr>
          <p:cNvSpPr>
            <a:spLocks noGrp="1"/>
          </p:cNvSpPr>
          <p:nvPr>
            <p:ph type="title"/>
          </p:nvPr>
        </p:nvSpPr>
        <p:spPr/>
        <p:txBody>
          <a:bodyPr>
            <a:normAutofit/>
          </a:bodyPr>
          <a:lstStyle/>
          <a:p>
            <a:r>
              <a:rPr lang="en-US" sz="3200" dirty="0">
                <a:latin typeface="Trebuchet MS" panose="020B0703020202090204" pitchFamily="34" charset="0"/>
              </a:rPr>
              <a:t>Building Community</a:t>
            </a:r>
          </a:p>
        </p:txBody>
      </p:sp>
      <p:pic>
        <p:nvPicPr>
          <p:cNvPr id="9" name="Picture 8">
            <a:extLst>
              <a:ext uri="{FF2B5EF4-FFF2-40B4-BE49-F238E27FC236}">
                <a16:creationId xmlns:a16="http://schemas.microsoft.com/office/drawing/2014/main" id="{CF026B47-4859-DB46-9C20-8D6EA96B93AE}"/>
              </a:ext>
            </a:extLst>
          </p:cNvPr>
          <p:cNvPicPr>
            <a:picLocks noChangeAspect="1"/>
          </p:cNvPicPr>
          <p:nvPr/>
        </p:nvPicPr>
        <p:blipFill>
          <a:blip r:embed="rId3"/>
          <a:stretch>
            <a:fillRect/>
          </a:stretch>
        </p:blipFill>
        <p:spPr>
          <a:xfrm>
            <a:off x="6432245" y="491266"/>
            <a:ext cx="3630689" cy="5733789"/>
          </a:xfrm>
          <a:prstGeom prst="rect">
            <a:avLst/>
          </a:prstGeom>
        </p:spPr>
      </p:pic>
      <p:sp>
        <p:nvSpPr>
          <p:cNvPr id="10" name="Title 1">
            <a:extLst>
              <a:ext uri="{FF2B5EF4-FFF2-40B4-BE49-F238E27FC236}">
                <a16:creationId xmlns:a16="http://schemas.microsoft.com/office/drawing/2014/main" id="{D9B94161-2C52-4447-BB96-6A9BC2BB531E}"/>
              </a:ext>
            </a:extLst>
          </p:cNvPr>
          <p:cNvSpPr txBox="1">
            <a:spLocks/>
          </p:cNvSpPr>
          <p:nvPr/>
        </p:nvSpPr>
        <p:spPr>
          <a:xfrm>
            <a:off x="1029420" y="1803652"/>
            <a:ext cx="4208325" cy="4421403"/>
          </a:xfrm>
          <a:prstGeom prst="rect">
            <a:avLst/>
          </a:prstGeom>
        </p:spPr>
        <p:txBody>
          <a:bodyPr/>
          <a:lstStyle>
            <a:lvl1pPr algn="l" defTabSz="914400" rtl="0" eaLnBrk="1" latinLnBrk="0" hangingPunct="1">
              <a:lnSpc>
                <a:spcPct val="90000"/>
              </a:lnSpc>
              <a:spcBef>
                <a:spcPct val="0"/>
              </a:spcBef>
              <a:buNone/>
              <a:defRPr sz="2400" kern="1200">
                <a:solidFill>
                  <a:schemeClr val="tx1"/>
                </a:solidFill>
                <a:latin typeface="+mj-lt"/>
                <a:ea typeface="+mj-ea"/>
                <a:cs typeface="+mj-cs"/>
              </a:defRPr>
            </a:lvl1pPr>
          </a:lstStyle>
          <a:p>
            <a:r>
              <a:rPr lang="en-US" sz="2000" b="1" dirty="0">
                <a:solidFill>
                  <a:srgbClr val="0033A0"/>
                </a:solidFill>
                <a:latin typeface="Trebuchet MS" panose="020B0703020202090204" pitchFamily="34" charset="0"/>
              </a:rPr>
              <a:t>A monthly email newsletter</a:t>
            </a:r>
          </a:p>
          <a:p>
            <a:pPr marL="347472" indent="-342900">
              <a:spcAft>
                <a:spcPts val="400"/>
              </a:spcAft>
              <a:buFont typeface="Arial" panose="020B0604020202020204" pitchFamily="34" charset="0"/>
              <a:buChar char="•"/>
            </a:pPr>
            <a:r>
              <a:rPr lang="en-US" sz="1800" dirty="0">
                <a:solidFill>
                  <a:srgbClr val="0033A0"/>
                </a:solidFill>
                <a:latin typeface="Trebuchet MS" panose="020B0703020202090204" pitchFamily="34" charset="0"/>
              </a:rPr>
              <a:t>Announcements, news </a:t>
            </a:r>
          </a:p>
          <a:p>
            <a:pPr marL="347472" indent="-342900">
              <a:spcAft>
                <a:spcPts val="400"/>
              </a:spcAft>
              <a:buFont typeface="Arial" panose="020B0604020202020204" pitchFamily="34" charset="0"/>
              <a:buChar char="•"/>
            </a:pPr>
            <a:r>
              <a:rPr lang="en-US" sz="1800" dirty="0">
                <a:solidFill>
                  <a:srgbClr val="0033A0"/>
                </a:solidFill>
                <a:latin typeface="Trebuchet MS" panose="020B0703020202090204" pitchFamily="34" charset="0"/>
              </a:rPr>
              <a:t>Resources, education</a:t>
            </a:r>
          </a:p>
          <a:p>
            <a:pPr marL="347472" indent="-342900">
              <a:spcAft>
                <a:spcPts val="400"/>
              </a:spcAft>
              <a:buFont typeface="Arial" panose="020B0604020202020204" pitchFamily="34" charset="0"/>
              <a:buChar char="•"/>
            </a:pPr>
            <a:r>
              <a:rPr lang="en-US" sz="1800" dirty="0">
                <a:solidFill>
                  <a:srgbClr val="0033A0"/>
                </a:solidFill>
                <a:latin typeface="Trebuchet MS" panose="020B0703020202090204" pitchFamily="34" charset="0"/>
              </a:rPr>
              <a:t>4600+ subscribers</a:t>
            </a:r>
          </a:p>
          <a:p>
            <a:endParaRPr lang="en-US" sz="2000" dirty="0">
              <a:solidFill>
                <a:srgbClr val="0033A0"/>
              </a:solidFill>
              <a:latin typeface="Trebuchet MS" panose="020B0703020202090204" pitchFamily="34" charset="0"/>
            </a:endParaRPr>
          </a:p>
          <a:p>
            <a:r>
              <a:rPr lang="en-US" sz="1800" dirty="0">
                <a:solidFill>
                  <a:srgbClr val="0033A0"/>
                </a:solidFill>
                <a:latin typeface="Trebuchet MS" panose="020B0703020202090204" pitchFamily="34" charset="0"/>
              </a:rPr>
              <a:t> </a:t>
            </a:r>
          </a:p>
          <a:p>
            <a:endParaRPr lang="en-US" sz="2000" dirty="0">
              <a:solidFill>
                <a:srgbClr val="0033A0"/>
              </a:solidFill>
              <a:latin typeface="Trebuchet MS" panose="020B0703020202090204" pitchFamily="34" charset="0"/>
            </a:endParaRPr>
          </a:p>
          <a:p>
            <a:r>
              <a:rPr lang="en-US" sz="2000" b="1" dirty="0">
                <a:solidFill>
                  <a:srgbClr val="0033A0"/>
                </a:solidFill>
                <a:latin typeface="Trebuchet MS" panose="020B0703020202090204" pitchFamily="34" charset="0"/>
              </a:rPr>
              <a:t>The latest is always @SMARTIRB.</a:t>
            </a:r>
          </a:p>
        </p:txBody>
      </p:sp>
      <p:pic>
        <p:nvPicPr>
          <p:cNvPr id="3" name="Picture 2">
            <a:extLst>
              <a:ext uri="{FF2B5EF4-FFF2-40B4-BE49-F238E27FC236}">
                <a16:creationId xmlns:a16="http://schemas.microsoft.com/office/drawing/2014/main" id="{9FD70D70-8629-5846-A24A-24CF1EB765F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261038" y="231673"/>
            <a:ext cx="4071118" cy="5860108"/>
          </a:xfrm>
          <a:prstGeom prst="rect">
            <a:avLst/>
          </a:prstGeom>
        </p:spPr>
      </p:pic>
    </p:spTree>
    <p:extLst>
      <p:ext uri="{BB962C8B-B14F-4D97-AF65-F5344CB8AC3E}">
        <p14:creationId xmlns:p14="http://schemas.microsoft.com/office/powerpoint/2010/main" val="159431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F04F6-A882-D442-8D59-B94C8FD19560}"/>
              </a:ext>
            </a:extLst>
          </p:cNvPr>
          <p:cNvSpPr>
            <a:spLocks noGrp="1"/>
          </p:cNvSpPr>
          <p:nvPr>
            <p:ph type="title"/>
          </p:nvPr>
        </p:nvSpPr>
        <p:spPr>
          <a:xfrm>
            <a:off x="191354" y="140137"/>
            <a:ext cx="10515600" cy="1697541"/>
          </a:xfrm>
        </p:spPr>
        <p:txBody>
          <a:bodyPr/>
          <a:lstStyle/>
          <a:p>
            <a:r>
              <a:rPr lang="en-US" dirty="0"/>
              <a:t>SMART Talks - Monthly virtual forums</a:t>
            </a:r>
            <a:br>
              <a:rPr lang="en-US" dirty="0"/>
            </a:br>
            <a:endParaRPr lang="en-US" dirty="0"/>
          </a:p>
        </p:txBody>
      </p:sp>
      <p:sp>
        <p:nvSpPr>
          <p:cNvPr id="3" name="Content Placeholder 2">
            <a:extLst>
              <a:ext uri="{FF2B5EF4-FFF2-40B4-BE49-F238E27FC236}">
                <a16:creationId xmlns:a16="http://schemas.microsoft.com/office/drawing/2014/main" id="{69B30DCD-17A9-9943-BAB6-64F9C778A4C4}"/>
              </a:ext>
            </a:extLst>
          </p:cNvPr>
          <p:cNvSpPr>
            <a:spLocks noGrp="1"/>
          </p:cNvSpPr>
          <p:nvPr>
            <p:ph idx="1"/>
          </p:nvPr>
        </p:nvSpPr>
        <p:spPr/>
        <p:txBody>
          <a:bodyPr/>
          <a:lstStyle/>
          <a:p>
            <a:pPr>
              <a:spcAft>
                <a:spcPts val="400"/>
              </a:spcAft>
            </a:pPr>
            <a:r>
              <a:rPr lang="en-US" dirty="0">
                <a:solidFill>
                  <a:srgbClr val="0033A0"/>
                </a:solidFill>
                <a:latin typeface="Trebuchet MS" panose="020B0703020202090204" pitchFamily="34" charset="0"/>
              </a:rPr>
              <a:t>Best practices</a:t>
            </a:r>
          </a:p>
          <a:p>
            <a:pPr>
              <a:spcAft>
                <a:spcPts val="400"/>
              </a:spcAft>
            </a:pPr>
            <a:r>
              <a:rPr lang="en-US" dirty="0">
                <a:solidFill>
                  <a:srgbClr val="0033A0"/>
                </a:solidFill>
                <a:latin typeface="Trebuchet MS" panose="020B0703020202090204" pitchFamily="34" charset="0"/>
              </a:rPr>
              <a:t>Emerging issues</a:t>
            </a:r>
          </a:p>
          <a:p>
            <a:pPr>
              <a:spcAft>
                <a:spcPts val="400"/>
              </a:spcAft>
            </a:pPr>
            <a:r>
              <a:rPr lang="en-US" dirty="0">
                <a:solidFill>
                  <a:srgbClr val="0033A0"/>
                </a:solidFill>
                <a:latin typeface="Trebuchet MS" panose="020B0703020202090204" pitchFamily="34" charset="0"/>
              </a:rPr>
              <a:t>Ask the experts</a:t>
            </a:r>
            <a:endParaRPr lang="en-US" dirty="0"/>
          </a:p>
        </p:txBody>
      </p:sp>
      <p:sp>
        <p:nvSpPr>
          <p:cNvPr id="4" name="Slide Number Placeholder 3">
            <a:extLst>
              <a:ext uri="{FF2B5EF4-FFF2-40B4-BE49-F238E27FC236}">
                <a16:creationId xmlns:a16="http://schemas.microsoft.com/office/drawing/2014/main" id="{9F0641A7-0C9E-354B-A48B-F62FC0CDC221}"/>
              </a:ext>
            </a:extLst>
          </p:cNvPr>
          <p:cNvSpPr>
            <a:spLocks noGrp="1"/>
          </p:cNvSpPr>
          <p:nvPr>
            <p:ph type="sldNum" sz="quarter" idx="12"/>
          </p:nvPr>
        </p:nvSpPr>
        <p:spPr/>
        <p:txBody>
          <a:bodyPr/>
          <a:lstStyle/>
          <a:p>
            <a:fld id="{3B1ACBF7-A7E1-2641-9754-AA7A06DC3CC1}" type="slidenum">
              <a:rPr lang="en-US" smtClean="0"/>
              <a:t>13</a:t>
            </a:fld>
            <a:endParaRPr lang="en-US" dirty="0"/>
          </a:p>
        </p:txBody>
      </p:sp>
    </p:spTree>
    <p:extLst>
      <p:ext uri="{BB962C8B-B14F-4D97-AF65-F5344CB8AC3E}">
        <p14:creationId xmlns:p14="http://schemas.microsoft.com/office/powerpoint/2010/main" val="413892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8EA5E8-D09F-4417-9A75-0A847DE73907}"/>
              </a:ext>
            </a:extLst>
          </p:cNvPr>
          <p:cNvSpPr>
            <a:spLocks noGrp="1"/>
          </p:cNvSpPr>
          <p:nvPr>
            <p:ph type="title"/>
          </p:nvPr>
        </p:nvSpPr>
        <p:spPr>
          <a:xfrm>
            <a:off x="634482" y="453123"/>
            <a:ext cx="8864081" cy="544869"/>
          </a:xfrm>
        </p:spPr>
        <p:txBody>
          <a:bodyPr>
            <a:normAutofit fontScale="90000"/>
          </a:bodyPr>
          <a:lstStyle/>
          <a:p>
            <a:r>
              <a:rPr lang="en-US" b="1" dirty="0"/>
              <a:t>Key SMART IRB Resource: Learning Center</a:t>
            </a:r>
          </a:p>
        </p:txBody>
      </p:sp>
      <p:sp>
        <p:nvSpPr>
          <p:cNvPr id="4" name="Text Placeholder 3">
            <a:extLst>
              <a:ext uri="{FF2B5EF4-FFF2-40B4-BE49-F238E27FC236}">
                <a16:creationId xmlns:a16="http://schemas.microsoft.com/office/drawing/2014/main" id="{1E67A894-380A-4CD6-A2F4-A92CB87DFF6F}"/>
              </a:ext>
            </a:extLst>
          </p:cNvPr>
          <p:cNvSpPr>
            <a:spLocks noGrp="1"/>
          </p:cNvSpPr>
          <p:nvPr>
            <p:ph type="body" sz="quarter" idx="13"/>
          </p:nvPr>
        </p:nvSpPr>
        <p:spPr>
          <a:xfrm>
            <a:off x="1822175" y="3903275"/>
            <a:ext cx="2679200" cy="1774775"/>
          </a:xfrm>
        </p:spPr>
        <p:txBody>
          <a:bodyPr>
            <a:normAutofit fontScale="55000" lnSpcReduction="20000"/>
          </a:bodyPr>
          <a:lstStyle/>
          <a:p>
            <a:pPr marL="0" indent="0">
              <a:lnSpc>
                <a:spcPct val="120000"/>
              </a:lnSpc>
              <a:buNone/>
            </a:pPr>
            <a:r>
              <a:rPr lang="en-US" dirty="0"/>
              <a:t>On-demand short videos and key resources aid in planning and implementation of single IRB arrangements.</a:t>
            </a:r>
          </a:p>
          <a:p>
            <a:pPr marL="0" indent="0">
              <a:lnSpc>
                <a:spcPct val="120000"/>
              </a:lnSpc>
              <a:buNone/>
            </a:pPr>
            <a:r>
              <a:rPr lang="en-US" dirty="0">
                <a:hlinkClick r:id="rId2"/>
              </a:rPr>
              <a:t>smartirb.org/study-teams</a:t>
            </a:r>
            <a:endParaRPr lang="en-US" dirty="0"/>
          </a:p>
        </p:txBody>
      </p:sp>
      <p:sp>
        <p:nvSpPr>
          <p:cNvPr id="7" name="TextBox 6">
            <a:extLst>
              <a:ext uri="{FF2B5EF4-FFF2-40B4-BE49-F238E27FC236}">
                <a16:creationId xmlns:a16="http://schemas.microsoft.com/office/drawing/2014/main" id="{4D741742-F20E-4F90-90BD-BB03185DA3AF}"/>
              </a:ext>
            </a:extLst>
          </p:cNvPr>
          <p:cNvSpPr txBox="1"/>
          <p:nvPr/>
        </p:nvSpPr>
        <p:spPr>
          <a:xfrm>
            <a:off x="1822176" y="2130372"/>
            <a:ext cx="2095069" cy="1477328"/>
          </a:xfrm>
          <a:prstGeom prst="rect">
            <a:avLst/>
          </a:prstGeom>
          <a:noFill/>
        </p:spPr>
        <p:txBody>
          <a:bodyPr wrap="square" rtlCol="0">
            <a:spAutoFit/>
          </a:bodyPr>
          <a:lstStyle/>
          <a:p>
            <a:r>
              <a:rPr lang="en-US" dirty="0">
                <a:solidFill>
                  <a:srgbClr val="00B0F0"/>
                </a:solidFill>
              </a:rPr>
              <a:t>Learning Center pages for: </a:t>
            </a:r>
          </a:p>
          <a:p>
            <a:pPr marL="257175" indent="-257175">
              <a:buFont typeface="Arial" panose="020B0604020202020204" pitchFamily="34" charset="0"/>
              <a:buChar char="•"/>
            </a:pPr>
            <a:r>
              <a:rPr lang="en-US" dirty="0">
                <a:solidFill>
                  <a:srgbClr val="00B0F0"/>
                </a:solidFill>
              </a:rPr>
              <a:t>Investigators</a:t>
            </a:r>
          </a:p>
          <a:p>
            <a:pPr marL="257175" indent="-257175">
              <a:buFont typeface="Arial" panose="020B0604020202020204" pitchFamily="34" charset="0"/>
              <a:buChar char="•"/>
            </a:pPr>
            <a:r>
              <a:rPr lang="en-US" dirty="0">
                <a:solidFill>
                  <a:srgbClr val="00B0F0"/>
                </a:solidFill>
              </a:rPr>
              <a:t>IRB/HRPP Administrators</a:t>
            </a:r>
          </a:p>
        </p:txBody>
      </p:sp>
      <p:pic>
        <p:nvPicPr>
          <p:cNvPr id="11" name="Picture 10">
            <a:extLst>
              <a:ext uri="{FF2B5EF4-FFF2-40B4-BE49-F238E27FC236}">
                <a16:creationId xmlns:a16="http://schemas.microsoft.com/office/drawing/2014/main" id="{43405CA6-1A56-E64A-8865-BAAD417E96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01375" y="1974939"/>
            <a:ext cx="5408804" cy="3521150"/>
          </a:xfrm>
          <a:prstGeom prst="rect">
            <a:avLst/>
          </a:prstGeom>
        </p:spPr>
      </p:pic>
    </p:spTree>
    <p:extLst>
      <p:ext uri="{BB962C8B-B14F-4D97-AF65-F5344CB8AC3E}">
        <p14:creationId xmlns:p14="http://schemas.microsoft.com/office/powerpoint/2010/main" val="27781084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74933" y="338882"/>
            <a:ext cx="5471950" cy="726492"/>
          </a:xfrm>
        </p:spPr>
        <p:txBody>
          <a:bodyPr>
            <a:normAutofit/>
          </a:bodyPr>
          <a:lstStyle/>
          <a:p>
            <a:r>
              <a:rPr lang="en-US" dirty="0"/>
              <a:t>Ambassadors</a:t>
            </a:r>
          </a:p>
        </p:txBody>
      </p:sp>
      <p:sp>
        <p:nvSpPr>
          <p:cNvPr id="4" name="Text Placeholder 3"/>
          <p:cNvSpPr>
            <a:spLocks noGrp="1"/>
          </p:cNvSpPr>
          <p:nvPr>
            <p:ph type="body" sz="quarter" idx="13"/>
          </p:nvPr>
        </p:nvSpPr>
        <p:spPr>
          <a:xfrm>
            <a:off x="1835745" y="1789331"/>
            <a:ext cx="4106755" cy="4400550"/>
          </a:xfrm>
        </p:spPr>
        <p:txBody>
          <a:bodyPr>
            <a:normAutofit/>
          </a:bodyPr>
          <a:lstStyle/>
          <a:p>
            <a:r>
              <a:rPr lang="en-US" sz="2400" dirty="0"/>
              <a:t>SMART IRB Ambassadors can help you with getting the institution signed on.</a:t>
            </a:r>
          </a:p>
          <a:p>
            <a:r>
              <a:rPr lang="en-US" sz="2400" dirty="0"/>
              <a:t>Ambassadors are HRPP professionals knowledgeable in the processes and practicalities of IRB reliance who are available to assist institutions in joining and implementing the SMART IRB Agreement.</a:t>
            </a:r>
          </a:p>
        </p:txBody>
      </p:sp>
      <p:pic>
        <p:nvPicPr>
          <p:cNvPr id="5" name="Picture 2" descr="egions map">
            <a:extLst>
              <a:ext uri="{FF2B5EF4-FFF2-40B4-BE49-F238E27FC236}">
                <a16:creationId xmlns:a16="http://schemas.microsoft.com/office/drawing/2014/main" id="{6744DAF4-80FB-DE42-97B9-13576BE9537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942500" y="1914360"/>
            <a:ext cx="4581099" cy="3403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667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4669" y="338882"/>
            <a:ext cx="5471950" cy="726492"/>
          </a:xfrm>
        </p:spPr>
        <p:txBody>
          <a:bodyPr>
            <a:normAutofit/>
          </a:bodyPr>
          <a:lstStyle/>
          <a:p>
            <a:r>
              <a:rPr lang="en-US" sz="2800" dirty="0"/>
              <a:t>Ambassadors</a:t>
            </a:r>
          </a:p>
        </p:txBody>
      </p:sp>
      <p:pic>
        <p:nvPicPr>
          <p:cNvPr id="8" name="Picture 7">
            <a:extLst>
              <a:ext uri="{FF2B5EF4-FFF2-40B4-BE49-F238E27FC236}">
                <a16:creationId xmlns:a16="http://schemas.microsoft.com/office/drawing/2014/main" id="{92407B1E-200F-43D1-9C0B-BBE8346D088F}"/>
              </a:ext>
            </a:extLst>
          </p:cNvPr>
          <p:cNvPicPr>
            <a:picLocks noChangeAspect="1"/>
          </p:cNvPicPr>
          <p:nvPr/>
        </p:nvPicPr>
        <p:blipFill>
          <a:blip r:embed="rId2"/>
          <a:stretch>
            <a:fillRect/>
          </a:stretch>
        </p:blipFill>
        <p:spPr>
          <a:xfrm>
            <a:off x="2870644" y="179461"/>
            <a:ext cx="6139204" cy="3414056"/>
          </a:xfrm>
          <a:prstGeom prst="rect">
            <a:avLst/>
          </a:prstGeom>
        </p:spPr>
      </p:pic>
      <p:pic>
        <p:nvPicPr>
          <p:cNvPr id="9" name="Picture 8">
            <a:extLst>
              <a:ext uri="{FF2B5EF4-FFF2-40B4-BE49-F238E27FC236}">
                <a16:creationId xmlns:a16="http://schemas.microsoft.com/office/drawing/2014/main" id="{33D484DA-DD85-4EC4-AE51-57CC19F4CFA0}"/>
              </a:ext>
            </a:extLst>
          </p:cNvPr>
          <p:cNvPicPr>
            <a:picLocks noChangeAspect="1"/>
          </p:cNvPicPr>
          <p:nvPr/>
        </p:nvPicPr>
        <p:blipFill>
          <a:blip r:embed="rId3"/>
          <a:stretch>
            <a:fillRect/>
          </a:stretch>
        </p:blipFill>
        <p:spPr>
          <a:xfrm>
            <a:off x="2791682" y="3573934"/>
            <a:ext cx="3304318" cy="2261812"/>
          </a:xfrm>
          <a:prstGeom prst="rect">
            <a:avLst/>
          </a:prstGeom>
        </p:spPr>
      </p:pic>
      <p:pic>
        <p:nvPicPr>
          <p:cNvPr id="10" name="Picture 9">
            <a:extLst>
              <a:ext uri="{FF2B5EF4-FFF2-40B4-BE49-F238E27FC236}">
                <a16:creationId xmlns:a16="http://schemas.microsoft.com/office/drawing/2014/main" id="{312D73B3-D36F-4F8F-894A-8513F4F0B4A2}"/>
              </a:ext>
            </a:extLst>
          </p:cNvPr>
          <p:cNvPicPr>
            <a:picLocks noChangeAspect="1"/>
          </p:cNvPicPr>
          <p:nvPr/>
        </p:nvPicPr>
        <p:blipFill>
          <a:blip r:embed="rId4"/>
          <a:stretch>
            <a:fillRect/>
          </a:stretch>
        </p:blipFill>
        <p:spPr>
          <a:xfrm>
            <a:off x="6096000" y="3573931"/>
            <a:ext cx="3381121" cy="2261813"/>
          </a:xfrm>
          <a:prstGeom prst="rect">
            <a:avLst/>
          </a:prstGeom>
        </p:spPr>
      </p:pic>
      <p:sp>
        <p:nvSpPr>
          <p:cNvPr id="12" name="TextBox 11">
            <a:extLst>
              <a:ext uri="{FF2B5EF4-FFF2-40B4-BE49-F238E27FC236}">
                <a16:creationId xmlns:a16="http://schemas.microsoft.com/office/drawing/2014/main" id="{F7693435-D42F-42FF-98ED-45F64C492A18}"/>
              </a:ext>
            </a:extLst>
          </p:cNvPr>
          <p:cNvSpPr txBox="1"/>
          <p:nvPr/>
        </p:nvSpPr>
        <p:spPr>
          <a:xfrm>
            <a:off x="2554920" y="5917411"/>
            <a:ext cx="6103398" cy="369332"/>
          </a:xfrm>
          <a:prstGeom prst="rect">
            <a:avLst/>
          </a:prstGeom>
          <a:noFill/>
        </p:spPr>
        <p:txBody>
          <a:bodyPr wrap="square">
            <a:spAutoFit/>
          </a:bodyPr>
          <a:lstStyle/>
          <a:p>
            <a:pPr algn="ctr"/>
            <a:r>
              <a:rPr lang="en-US" dirty="0">
                <a:solidFill>
                  <a:schemeClr val="tx2"/>
                </a:solidFill>
              </a:rPr>
              <a:t>Contact your ambassador </a:t>
            </a:r>
            <a:r>
              <a:rPr lang="en-US" dirty="0">
                <a:solidFill>
                  <a:schemeClr val="tx2"/>
                </a:solidFill>
                <a:hlinkClick r:id="rId5"/>
              </a:rPr>
              <a:t>smartirb.org/ambassadors</a:t>
            </a:r>
            <a:endParaRPr lang="en-US" dirty="0">
              <a:solidFill>
                <a:schemeClr val="tx2"/>
              </a:solidFill>
            </a:endParaRPr>
          </a:p>
        </p:txBody>
      </p:sp>
    </p:spTree>
    <p:extLst>
      <p:ext uri="{BB962C8B-B14F-4D97-AF65-F5344CB8AC3E}">
        <p14:creationId xmlns:p14="http://schemas.microsoft.com/office/powerpoint/2010/main" val="16839009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163D8E9-3F9A-DA47-821B-45426A522CEF}"/>
              </a:ext>
            </a:extLst>
          </p:cNvPr>
          <p:cNvPicPr>
            <a:picLocks noGrp="1" noChangeAspect="1"/>
          </p:cNvPicPr>
          <p:nvPr>
            <p:ph idx="1"/>
          </p:nvPr>
        </p:nvPicPr>
        <p:blipFill>
          <a:blip r:embed="rId2"/>
          <a:stretch>
            <a:fillRect/>
          </a:stretch>
        </p:blipFill>
        <p:spPr>
          <a:xfrm>
            <a:off x="1785819" y="383822"/>
            <a:ext cx="8456156" cy="5689252"/>
          </a:xfrm>
          <a:prstGeom prst="rect">
            <a:avLst/>
          </a:prstGeom>
        </p:spPr>
      </p:pic>
      <p:sp>
        <p:nvSpPr>
          <p:cNvPr id="4" name="Slide Number Placeholder 3">
            <a:extLst>
              <a:ext uri="{FF2B5EF4-FFF2-40B4-BE49-F238E27FC236}">
                <a16:creationId xmlns:a16="http://schemas.microsoft.com/office/drawing/2014/main" id="{F891A8FB-5AD1-3541-8A26-C37F5F1F1B6A}"/>
              </a:ext>
            </a:extLst>
          </p:cNvPr>
          <p:cNvSpPr>
            <a:spLocks noGrp="1"/>
          </p:cNvSpPr>
          <p:nvPr>
            <p:ph type="sldNum" sz="quarter" idx="12"/>
          </p:nvPr>
        </p:nvSpPr>
        <p:spPr/>
        <p:txBody>
          <a:bodyPr/>
          <a:lstStyle/>
          <a:p>
            <a:fld id="{3B1ACBF7-A7E1-2641-9754-AA7A06DC3CC1}" type="slidenum">
              <a:rPr lang="en-US" smtClean="0"/>
              <a:t>17</a:t>
            </a:fld>
            <a:endParaRPr lang="en-US" dirty="0"/>
          </a:p>
        </p:txBody>
      </p:sp>
    </p:spTree>
    <p:extLst>
      <p:ext uri="{BB962C8B-B14F-4D97-AF65-F5344CB8AC3E}">
        <p14:creationId xmlns:p14="http://schemas.microsoft.com/office/powerpoint/2010/main" val="17016297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024A9-1827-A64F-AF11-75BBD3062873}"/>
              </a:ext>
            </a:extLst>
          </p:cNvPr>
          <p:cNvSpPr>
            <a:spLocks noGrp="1"/>
          </p:cNvSpPr>
          <p:nvPr>
            <p:ph type="title"/>
          </p:nvPr>
        </p:nvSpPr>
        <p:spPr/>
        <p:txBody>
          <a:bodyPr/>
          <a:lstStyle/>
          <a:p>
            <a:r>
              <a:rPr lang="en-US" dirty="0"/>
              <a:t>Finalized Harmonization Guidance</a:t>
            </a:r>
          </a:p>
        </p:txBody>
      </p:sp>
      <p:sp>
        <p:nvSpPr>
          <p:cNvPr id="4" name="Slide Number Placeholder 3">
            <a:extLst>
              <a:ext uri="{FF2B5EF4-FFF2-40B4-BE49-F238E27FC236}">
                <a16:creationId xmlns:a16="http://schemas.microsoft.com/office/drawing/2014/main" id="{14FAF4FE-1CBE-0449-BE3A-754FE75C6E71}"/>
              </a:ext>
            </a:extLst>
          </p:cNvPr>
          <p:cNvSpPr>
            <a:spLocks noGrp="1"/>
          </p:cNvSpPr>
          <p:nvPr>
            <p:ph type="sldNum" sz="quarter" idx="12"/>
          </p:nvPr>
        </p:nvSpPr>
        <p:spPr/>
        <p:txBody>
          <a:bodyPr/>
          <a:lstStyle/>
          <a:p>
            <a:fld id="{3B1ACBF7-A7E1-2641-9754-AA7A06DC3CC1}" type="slidenum">
              <a:rPr lang="en-US" smtClean="0"/>
              <a:t>18</a:t>
            </a:fld>
            <a:endParaRPr lang="en-US" dirty="0"/>
          </a:p>
        </p:txBody>
      </p:sp>
      <p:pic>
        <p:nvPicPr>
          <p:cNvPr id="8" name="Content Placeholder 7">
            <a:extLst>
              <a:ext uri="{FF2B5EF4-FFF2-40B4-BE49-F238E27FC236}">
                <a16:creationId xmlns:a16="http://schemas.microsoft.com/office/drawing/2014/main" id="{74A2C82E-F4D9-8C41-BF9C-7DA5C8F53706}"/>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519980" y="1474597"/>
            <a:ext cx="5264132" cy="4078962"/>
          </a:xfrm>
          <a:prstGeom prst="rect">
            <a:avLst/>
          </a:prstGeom>
        </p:spPr>
      </p:pic>
      <p:pic>
        <p:nvPicPr>
          <p:cNvPr id="10" name="Content Placeholder 4">
            <a:extLst>
              <a:ext uri="{FF2B5EF4-FFF2-40B4-BE49-F238E27FC236}">
                <a16:creationId xmlns:a16="http://schemas.microsoft.com/office/drawing/2014/main" id="{401A7152-4ECF-764A-A860-BC2DA504B70E}"/>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2"/>
          <a:stretch/>
        </p:blipFill>
        <p:spPr>
          <a:xfrm>
            <a:off x="6784112" y="1474598"/>
            <a:ext cx="3883888" cy="3932781"/>
          </a:xfrm>
          <a:prstGeom prst="rect">
            <a:avLst/>
          </a:prstGeom>
        </p:spPr>
      </p:pic>
      <p:pic>
        <p:nvPicPr>
          <p:cNvPr id="11" name="Picture 10">
            <a:extLst>
              <a:ext uri="{FF2B5EF4-FFF2-40B4-BE49-F238E27FC236}">
                <a16:creationId xmlns:a16="http://schemas.microsoft.com/office/drawing/2014/main" id="{712C5123-3167-9C4F-BEC7-7E912C29DCE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35249" y="3671007"/>
            <a:ext cx="1754922" cy="1882553"/>
          </a:xfrm>
          <a:prstGeom prst="rect">
            <a:avLst/>
          </a:prstGeom>
        </p:spPr>
      </p:pic>
      <p:sp>
        <p:nvSpPr>
          <p:cNvPr id="12" name="TextBox 11">
            <a:extLst>
              <a:ext uri="{FF2B5EF4-FFF2-40B4-BE49-F238E27FC236}">
                <a16:creationId xmlns:a16="http://schemas.microsoft.com/office/drawing/2014/main" id="{2B74EBDF-BC8B-B545-BDEE-EA17BE4F4025}"/>
              </a:ext>
            </a:extLst>
          </p:cNvPr>
          <p:cNvSpPr txBox="1"/>
          <p:nvPr/>
        </p:nvSpPr>
        <p:spPr>
          <a:xfrm>
            <a:off x="4509573" y="5590026"/>
            <a:ext cx="3239290" cy="537968"/>
          </a:xfrm>
          <a:prstGeom prst="rect">
            <a:avLst/>
          </a:prstGeom>
          <a:solidFill>
            <a:schemeClr val="accent6">
              <a:lumMod val="40000"/>
              <a:lumOff val="60000"/>
            </a:schemeClr>
          </a:solidFill>
        </p:spPr>
        <p:txBody>
          <a:bodyPr wrap="square" rtlCol="0">
            <a:spAutoFit/>
          </a:bodyPr>
          <a:lstStyle/>
          <a:p>
            <a:pPr algn="ctr">
              <a:lnSpc>
                <a:spcPct val="110000"/>
              </a:lnSpc>
            </a:pPr>
            <a:r>
              <a:rPr lang="en-US" sz="1350" b="1" dirty="0"/>
              <a:t>In progress: </a:t>
            </a:r>
          </a:p>
          <a:p>
            <a:pPr algn="ctr">
              <a:lnSpc>
                <a:spcPct val="110000"/>
              </a:lnSpc>
            </a:pPr>
            <a:r>
              <a:rPr lang="en-US" sz="1350" b="1" dirty="0"/>
              <a:t>Local considerations recommendations</a:t>
            </a:r>
          </a:p>
        </p:txBody>
      </p:sp>
    </p:spTree>
    <p:extLst>
      <p:ext uri="{BB962C8B-B14F-4D97-AF65-F5344CB8AC3E}">
        <p14:creationId xmlns:p14="http://schemas.microsoft.com/office/powerpoint/2010/main" val="3544453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31F73-FBB8-4A7B-A8CA-C0E87D05D0F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D807EF8-65FD-460F-84AE-15071BB21C49}"/>
              </a:ext>
            </a:extLst>
          </p:cNvPr>
          <p:cNvPicPr>
            <a:picLocks noGrp="1" noChangeAspect="1"/>
          </p:cNvPicPr>
          <p:nvPr>
            <p:ph idx="1"/>
          </p:nvPr>
        </p:nvPicPr>
        <p:blipFill>
          <a:blip r:embed="rId2"/>
          <a:stretch>
            <a:fillRect/>
          </a:stretch>
        </p:blipFill>
        <p:spPr>
          <a:xfrm>
            <a:off x="1357296" y="104406"/>
            <a:ext cx="8400111" cy="2840879"/>
          </a:xfrm>
        </p:spPr>
      </p:pic>
      <p:pic>
        <p:nvPicPr>
          <p:cNvPr id="7" name="Picture 6">
            <a:extLst>
              <a:ext uri="{FF2B5EF4-FFF2-40B4-BE49-F238E27FC236}">
                <a16:creationId xmlns:a16="http://schemas.microsoft.com/office/drawing/2014/main" id="{AAFD99D5-2AEB-4A4F-B5D5-4428FBE11267}"/>
              </a:ext>
            </a:extLst>
          </p:cNvPr>
          <p:cNvPicPr>
            <a:picLocks noChangeAspect="1"/>
          </p:cNvPicPr>
          <p:nvPr/>
        </p:nvPicPr>
        <p:blipFill>
          <a:blip r:embed="rId3"/>
          <a:stretch>
            <a:fillRect/>
          </a:stretch>
        </p:blipFill>
        <p:spPr>
          <a:xfrm>
            <a:off x="2136357" y="3234068"/>
            <a:ext cx="7433187" cy="1699591"/>
          </a:xfrm>
          <a:prstGeom prst="rect">
            <a:avLst/>
          </a:prstGeom>
        </p:spPr>
      </p:pic>
    </p:spTree>
    <p:extLst>
      <p:ext uri="{BB962C8B-B14F-4D97-AF65-F5344CB8AC3E}">
        <p14:creationId xmlns:p14="http://schemas.microsoft.com/office/powerpoint/2010/main" val="509626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D39AA-A8FC-4923-9280-7EA5C27B8B0C}"/>
              </a:ext>
            </a:extLst>
          </p:cNvPr>
          <p:cNvSpPr>
            <a:spLocks noGrp="1"/>
          </p:cNvSpPr>
          <p:nvPr>
            <p:ph type="title"/>
          </p:nvPr>
        </p:nvSpPr>
        <p:spPr/>
        <p:txBody>
          <a:bodyPr/>
          <a:lstStyle/>
          <a:p>
            <a:r>
              <a:rPr lang="en-US" dirty="0"/>
              <a:t>StrokeNet Studies Reviewed by CIRB</a:t>
            </a:r>
          </a:p>
        </p:txBody>
      </p:sp>
      <p:pic>
        <p:nvPicPr>
          <p:cNvPr id="5" name="Content Placeholder 4">
            <a:extLst>
              <a:ext uri="{FF2B5EF4-FFF2-40B4-BE49-F238E27FC236}">
                <a16:creationId xmlns:a16="http://schemas.microsoft.com/office/drawing/2014/main" id="{4907CB55-2881-45EC-8DF0-44A765F0870B}"/>
              </a:ext>
            </a:extLst>
          </p:cNvPr>
          <p:cNvPicPr>
            <a:picLocks noGrp="1" noChangeAspect="1"/>
          </p:cNvPicPr>
          <p:nvPr>
            <p:ph idx="1"/>
          </p:nvPr>
        </p:nvPicPr>
        <p:blipFill>
          <a:blip r:embed="rId2"/>
          <a:stretch>
            <a:fillRect/>
          </a:stretch>
        </p:blipFill>
        <p:spPr>
          <a:xfrm>
            <a:off x="2818785" y="1474201"/>
            <a:ext cx="6135329" cy="4333461"/>
          </a:xfrm>
        </p:spPr>
      </p:pic>
    </p:spTree>
    <p:extLst>
      <p:ext uri="{BB962C8B-B14F-4D97-AF65-F5344CB8AC3E}">
        <p14:creationId xmlns:p14="http://schemas.microsoft.com/office/powerpoint/2010/main" val="1717704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A1BE1-DAAE-45B4-BAF5-AA90F861E07A}"/>
              </a:ext>
            </a:extLst>
          </p:cNvPr>
          <p:cNvSpPr>
            <a:spLocks noGrp="1"/>
          </p:cNvSpPr>
          <p:nvPr>
            <p:ph type="title"/>
          </p:nvPr>
        </p:nvSpPr>
        <p:spPr/>
        <p:txBody>
          <a:bodyPr/>
          <a:lstStyle/>
          <a:p>
            <a:r>
              <a:rPr lang="en-US" dirty="0"/>
              <a:t>CIRB vs. INSTITUTION RESPONSIBILITIES</a:t>
            </a:r>
          </a:p>
        </p:txBody>
      </p:sp>
      <p:graphicFrame>
        <p:nvGraphicFramePr>
          <p:cNvPr id="4" name="Content Placeholder 3">
            <a:extLst>
              <a:ext uri="{FF2B5EF4-FFF2-40B4-BE49-F238E27FC236}">
                <a16:creationId xmlns:a16="http://schemas.microsoft.com/office/drawing/2014/main" id="{F8CE1B6D-CDF0-4336-A73A-6EE00C646C21}"/>
              </a:ext>
            </a:extLst>
          </p:cNvPr>
          <p:cNvGraphicFramePr>
            <a:graphicFrameLocks noGrp="1"/>
          </p:cNvGraphicFramePr>
          <p:nvPr>
            <p:ph idx="1"/>
            <p:extLst>
              <p:ext uri="{D42A27DB-BD31-4B8C-83A1-F6EECF244321}">
                <p14:modId xmlns:p14="http://schemas.microsoft.com/office/powerpoint/2010/main" val="2419442838"/>
              </p:ext>
            </p:extLst>
          </p:nvPr>
        </p:nvGraphicFramePr>
        <p:xfrm>
          <a:off x="263371" y="1100831"/>
          <a:ext cx="11665257" cy="5420815"/>
        </p:xfrm>
        <a:graphic>
          <a:graphicData uri="http://schemas.openxmlformats.org/drawingml/2006/table">
            <a:tbl>
              <a:tblPr>
                <a:tableStyleId>{5C22544A-7EE6-4342-B048-85BDC9FD1C3A}</a:tableStyleId>
              </a:tblPr>
              <a:tblGrid>
                <a:gridCol w="1948651">
                  <a:extLst>
                    <a:ext uri="{9D8B030D-6E8A-4147-A177-3AD203B41FA5}">
                      <a16:colId xmlns:a16="http://schemas.microsoft.com/office/drawing/2014/main" val="1919296115"/>
                    </a:ext>
                  </a:extLst>
                </a:gridCol>
                <a:gridCol w="692853">
                  <a:extLst>
                    <a:ext uri="{9D8B030D-6E8A-4147-A177-3AD203B41FA5}">
                      <a16:colId xmlns:a16="http://schemas.microsoft.com/office/drawing/2014/main" val="923887941"/>
                    </a:ext>
                  </a:extLst>
                </a:gridCol>
                <a:gridCol w="866068">
                  <a:extLst>
                    <a:ext uri="{9D8B030D-6E8A-4147-A177-3AD203B41FA5}">
                      <a16:colId xmlns:a16="http://schemas.microsoft.com/office/drawing/2014/main" val="817369532"/>
                    </a:ext>
                  </a:extLst>
                </a:gridCol>
                <a:gridCol w="3690777">
                  <a:extLst>
                    <a:ext uri="{9D8B030D-6E8A-4147-A177-3AD203B41FA5}">
                      <a16:colId xmlns:a16="http://schemas.microsoft.com/office/drawing/2014/main" val="2662378903"/>
                    </a:ext>
                  </a:extLst>
                </a:gridCol>
                <a:gridCol w="4466908">
                  <a:extLst>
                    <a:ext uri="{9D8B030D-6E8A-4147-A177-3AD203B41FA5}">
                      <a16:colId xmlns:a16="http://schemas.microsoft.com/office/drawing/2014/main" val="507709650"/>
                    </a:ext>
                  </a:extLst>
                </a:gridCol>
              </a:tblGrid>
              <a:tr h="335511">
                <a:tc>
                  <a:txBody>
                    <a:bodyPr/>
                    <a:lstStyle/>
                    <a:p>
                      <a:pPr algn="l" fontAlgn="b"/>
                      <a:r>
                        <a:rPr lang="en-US" sz="1200" b="1" u="none" strike="noStrike" dirty="0">
                          <a:effectLst/>
                        </a:rPr>
                        <a:t>RESPONSIBILITIES </a:t>
                      </a:r>
                      <a:endParaRPr lang="en-US" sz="1200" b="1" i="0" u="none" strike="noStrike" dirty="0">
                        <a:solidFill>
                          <a:srgbClr val="000000"/>
                        </a:solidFill>
                        <a:effectLst/>
                        <a:latin typeface="Calibri" panose="020F0502020204030204" pitchFamily="34" charset="0"/>
                      </a:endParaRPr>
                    </a:p>
                  </a:txBody>
                  <a:tcPr marL="7276" marR="7276" marT="7276" marB="0" anchor="b"/>
                </a:tc>
                <a:tc>
                  <a:txBody>
                    <a:bodyPr/>
                    <a:lstStyle/>
                    <a:p>
                      <a:pPr algn="ctr" fontAlgn="b"/>
                      <a:r>
                        <a:rPr lang="en-US" sz="1200" b="1" u="none" strike="noStrike" dirty="0">
                          <a:effectLst/>
                        </a:rPr>
                        <a:t>StrokeNet CIRB</a:t>
                      </a:r>
                      <a:endParaRPr lang="en-US" sz="1200" b="1" i="0" u="none" strike="noStrike" dirty="0">
                        <a:solidFill>
                          <a:srgbClr val="000000"/>
                        </a:solidFill>
                        <a:effectLst/>
                        <a:latin typeface="Calibri" panose="020F0502020204030204" pitchFamily="34" charset="0"/>
                      </a:endParaRPr>
                    </a:p>
                  </a:txBody>
                  <a:tcPr marL="7276" marR="7276" marT="7276" marB="0" anchor="b"/>
                </a:tc>
                <a:tc>
                  <a:txBody>
                    <a:bodyPr/>
                    <a:lstStyle/>
                    <a:p>
                      <a:pPr algn="ctr" fontAlgn="b"/>
                      <a:r>
                        <a:rPr lang="en-US" sz="1200" b="1" u="none" strike="noStrike">
                          <a:effectLst/>
                        </a:rPr>
                        <a:t>RELYING INSTITUTION</a:t>
                      </a:r>
                      <a:endParaRPr lang="en-US" sz="1200" b="1" i="0" u="none" strike="noStrike">
                        <a:solidFill>
                          <a:srgbClr val="000000"/>
                        </a:solidFill>
                        <a:effectLst/>
                        <a:latin typeface="Calibri" panose="020F0502020204030204" pitchFamily="34" charset="0"/>
                      </a:endParaRPr>
                    </a:p>
                  </a:txBody>
                  <a:tcPr marL="7276" marR="7276" marT="7276" marB="0" anchor="b"/>
                </a:tc>
                <a:tc>
                  <a:txBody>
                    <a:bodyPr/>
                    <a:lstStyle/>
                    <a:p>
                      <a:pPr algn="ctr" fontAlgn="b"/>
                      <a:r>
                        <a:rPr lang="en-US" sz="1200" b="1" u="none" strike="noStrike">
                          <a:effectLst/>
                        </a:rPr>
                        <a:t>COMMENTS </a:t>
                      </a:r>
                      <a:endParaRPr lang="en-US" sz="1200" b="1" i="0" u="none" strike="noStrike">
                        <a:solidFill>
                          <a:srgbClr val="000000"/>
                        </a:solidFill>
                        <a:effectLst/>
                        <a:latin typeface="Calibri" panose="020F0502020204030204" pitchFamily="34" charset="0"/>
                      </a:endParaRPr>
                    </a:p>
                  </a:txBody>
                  <a:tcPr marL="7276" marR="7276" marT="7276" marB="0" anchor="b"/>
                </a:tc>
                <a:tc>
                  <a:txBody>
                    <a:bodyPr/>
                    <a:lstStyle/>
                    <a:p>
                      <a:pPr algn="ctr" fontAlgn="b"/>
                      <a:r>
                        <a:rPr lang="en-US" sz="1200" b="1" u="none" strike="noStrike" dirty="0">
                          <a:effectLst/>
                        </a:rPr>
                        <a:t>Related </a:t>
                      </a:r>
                      <a:r>
                        <a:rPr lang="en-US" sz="1200" b="1" u="none" strike="noStrike">
                          <a:effectLst/>
                        </a:rPr>
                        <a:t>Harmonization Guidance</a:t>
                      </a:r>
                      <a:endParaRPr lang="en-US" sz="1200" b="1" i="0" u="none" strike="noStrike" dirty="0">
                        <a:solidFill>
                          <a:srgbClr val="000000"/>
                        </a:solidFill>
                        <a:effectLst/>
                        <a:latin typeface="Calibri" panose="020F0502020204030204" pitchFamily="34" charset="0"/>
                      </a:endParaRPr>
                    </a:p>
                  </a:txBody>
                  <a:tcPr marL="7276" marR="7276" marT="7276" marB="0" anchor="b"/>
                </a:tc>
                <a:extLst>
                  <a:ext uri="{0D108BD9-81ED-4DB2-BD59-A6C34878D82A}">
                    <a16:rowId xmlns:a16="http://schemas.microsoft.com/office/drawing/2014/main" val="3806722052"/>
                  </a:ext>
                </a:extLst>
              </a:tr>
              <a:tr h="167755">
                <a:tc>
                  <a:txBody>
                    <a:bodyPr/>
                    <a:lstStyle/>
                    <a:p>
                      <a:pPr algn="l" fontAlgn="t"/>
                      <a:r>
                        <a:rPr lang="en-US" sz="1200" u="none" strike="noStrike" dirty="0">
                          <a:effectLst/>
                        </a:rPr>
                        <a:t>Federalwide Assurance (FWA) </a:t>
                      </a:r>
                      <a:endParaRPr lang="en-US" sz="1200" b="0" i="0" u="none" strike="noStrike" dirty="0">
                        <a:solidFill>
                          <a:srgbClr val="000000"/>
                        </a:solidFill>
                        <a:effectLst/>
                        <a:latin typeface="Calibri" panose="020F0502020204030204" pitchFamily="34" charset="0"/>
                      </a:endParaRPr>
                    </a:p>
                  </a:txBody>
                  <a:tcPr marL="7276" marR="7276" marT="7276" marB="0"/>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7276" marR="7276" marT="7276" marB="0" anchor="b"/>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7276" marR="7276" marT="7276" marB="0" anchor="b"/>
                </a:tc>
                <a:tc>
                  <a:txBody>
                    <a:bodyPr/>
                    <a:lstStyle/>
                    <a:p>
                      <a:pPr algn="l" fontAlgn="t"/>
                      <a:r>
                        <a:rPr lang="en-US" sz="1200" u="none" strike="noStrike">
                          <a:effectLst/>
                        </a:rPr>
                        <a:t>Each institution must ensure it maintains a current FWA</a:t>
                      </a:r>
                      <a:endParaRPr lang="en-US" sz="1200" b="0" i="0" u="none" strike="noStrike">
                        <a:solidFill>
                          <a:srgbClr val="000000"/>
                        </a:solidFill>
                        <a:effectLst/>
                        <a:latin typeface="Calibri" panose="020F0502020204030204" pitchFamily="34" charset="0"/>
                      </a:endParaRPr>
                    </a:p>
                  </a:txBody>
                  <a:tcPr marL="7276" marR="7276" marT="7276" marB="0"/>
                </a:tc>
                <a:tc>
                  <a:txBody>
                    <a:bodyPr/>
                    <a:lstStyle/>
                    <a:p>
                      <a:pPr algn="l" fontAlgn="t"/>
                      <a:r>
                        <a:rPr lang="en-US" sz="1200" u="sng" strike="noStrike">
                          <a:effectLst/>
                          <a:hlinkClick r:id="rId3"/>
                        </a:rPr>
                        <a:t>https://smartirb.org/assets/files/Institution-vs-IRB-responsibilities.pdf</a:t>
                      </a:r>
                      <a:endParaRPr lang="en-US" sz="1200" b="0" i="0" u="sng" strike="noStrike">
                        <a:solidFill>
                          <a:srgbClr val="0563C1"/>
                        </a:solidFill>
                        <a:effectLst/>
                        <a:latin typeface="Calibri" panose="020F0502020204030204" pitchFamily="34" charset="0"/>
                      </a:endParaRPr>
                    </a:p>
                  </a:txBody>
                  <a:tcPr marL="7276" marR="7276" marT="7276" marB="0"/>
                </a:tc>
                <a:extLst>
                  <a:ext uri="{0D108BD9-81ED-4DB2-BD59-A6C34878D82A}">
                    <a16:rowId xmlns:a16="http://schemas.microsoft.com/office/drawing/2014/main" val="3888155766"/>
                  </a:ext>
                </a:extLst>
              </a:tr>
              <a:tr h="989757">
                <a:tc>
                  <a:txBody>
                    <a:bodyPr/>
                    <a:lstStyle/>
                    <a:p>
                      <a:pPr algn="l" fontAlgn="t"/>
                      <a:r>
                        <a:rPr lang="en-US" sz="1200" u="none" strike="noStrike" dirty="0">
                          <a:effectLst/>
                        </a:rPr>
                        <a:t>IRB findings and determinations </a:t>
                      </a:r>
                      <a:endParaRPr lang="en-US" sz="1200" b="0" i="0" u="none" strike="noStrike" dirty="0">
                        <a:solidFill>
                          <a:srgbClr val="000000"/>
                        </a:solidFill>
                        <a:effectLst/>
                        <a:latin typeface="Calibri" panose="020F0502020204030204" pitchFamily="34" charset="0"/>
                      </a:endParaRPr>
                    </a:p>
                  </a:txBody>
                  <a:tcPr marL="7276" marR="7276" marT="7276" marB="0"/>
                </a:tc>
                <a:tc>
                  <a:txBody>
                    <a:bodyPr/>
                    <a:lstStyle/>
                    <a:p>
                      <a:pPr algn="ctr" fontAlgn="b"/>
                      <a:r>
                        <a:rPr lang="en-US" sz="1200" u="none" strike="noStrike" dirty="0">
                          <a:effectLst/>
                        </a:rPr>
                        <a:t>x</a:t>
                      </a:r>
                      <a:endParaRPr lang="en-US" sz="1200" b="0" i="0" u="none" strike="noStrike" dirty="0">
                        <a:solidFill>
                          <a:srgbClr val="000000"/>
                        </a:solidFill>
                        <a:effectLst/>
                        <a:latin typeface="Calibri" panose="020F0502020204030204" pitchFamily="34" charset="0"/>
                      </a:endParaRPr>
                    </a:p>
                  </a:txBody>
                  <a:tcPr marL="7276" marR="7276" marT="7276" marB="0" anchor="b"/>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7276" marR="7276" marT="7276" marB="0" anchor="b"/>
                </a:tc>
                <a:tc>
                  <a:txBody>
                    <a:bodyPr/>
                    <a:lstStyle/>
                    <a:p>
                      <a:pPr algn="l" fontAlgn="t"/>
                      <a:r>
                        <a:rPr lang="en-US" sz="1200" u="none" strike="noStrike">
                          <a:effectLst/>
                        </a:rPr>
                        <a:t>The StrokeNet CIRB ensures study is compliant with federal IRB requirements                                                                                             The relying institution’s IRB must abstain from conducting redundant regulatory reviews and providing determinations. </a:t>
                      </a:r>
                      <a:endParaRPr lang="en-US" sz="1200" b="0" i="0" u="none" strike="noStrike">
                        <a:solidFill>
                          <a:srgbClr val="000000"/>
                        </a:solidFill>
                        <a:effectLst/>
                        <a:latin typeface="Calibri" panose="020F0502020204030204" pitchFamily="34" charset="0"/>
                      </a:endParaRPr>
                    </a:p>
                  </a:txBody>
                  <a:tcPr marL="7276" marR="7276" marT="7276" marB="0"/>
                </a:tc>
                <a:tc>
                  <a:txBody>
                    <a:bodyPr/>
                    <a:lstStyle/>
                    <a:p>
                      <a:pPr algn="l" fontAlgn="t"/>
                      <a:r>
                        <a:rPr lang="en-US" sz="1200" u="sng" strike="noStrike">
                          <a:effectLst/>
                          <a:hlinkClick r:id="rId3"/>
                        </a:rPr>
                        <a:t>https://smartirb.org/assets/files/Institution-vs-IRB-responsibilities.pdf</a:t>
                      </a:r>
                      <a:endParaRPr lang="en-US" sz="1200" b="0" i="0" u="sng" strike="noStrike">
                        <a:solidFill>
                          <a:srgbClr val="0563C1"/>
                        </a:solidFill>
                        <a:effectLst/>
                        <a:latin typeface="Calibri" panose="020F0502020204030204" pitchFamily="34" charset="0"/>
                      </a:endParaRPr>
                    </a:p>
                  </a:txBody>
                  <a:tcPr marL="7276" marR="7276" marT="7276" marB="0"/>
                </a:tc>
                <a:extLst>
                  <a:ext uri="{0D108BD9-81ED-4DB2-BD59-A6C34878D82A}">
                    <a16:rowId xmlns:a16="http://schemas.microsoft.com/office/drawing/2014/main" val="430459827"/>
                  </a:ext>
                </a:extLst>
              </a:tr>
              <a:tr h="335511">
                <a:tc>
                  <a:txBody>
                    <a:bodyPr/>
                    <a:lstStyle/>
                    <a:p>
                      <a:pPr algn="l" fontAlgn="t"/>
                      <a:r>
                        <a:rPr lang="en-US" sz="1200" u="none" strike="noStrike">
                          <a:effectLst/>
                        </a:rPr>
                        <a:t>HIPAA determinations </a:t>
                      </a:r>
                      <a:endParaRPr lang="en-US" sz="1200" b="0" i="0" u="none" strike="noStrike">
                        <a:solidFill>
                          <a:srgbClr val="000000"/>
                        </a:solidFill>
                        <a:effectLst/>
                        <a:latin typeface="Calibri" panose="020F0502020204030204" pitchFamily="34" charset="0"/>
                      </a:endParaRPr>
                    </a:p>
                  </a:txBody>
                  <a:tcPr marL="7276" marR="7276" marT="7276" marB="0"/>
                </a:tc>
                <a:tc>
                  <a:txBody>
                    <a:bodyPr/>
                    <a:lstStyle/>
                    <a:p>
                      <a:pPr algn="ctr" fontAlgn="b"/>
                      <a:r>
                        <a:rPr lang="en-US" sz="1200" u="none" strike="noStrike" dirty="0">
                          <a:effectLst/>
                        </a:rPr>
                        <a:t>x</a:t>
                      </a:r>
                      <a:endParaRPr lang="en-US" sz="1200" b="0" i="0" u="none" strike="noStrike" dirty="0">
                        <a:solidFill>
                          <a:srgbClr val="000000"/>
                        </a:solidFill>
                        <a:effectLst/>
                        <a:latin typeface="Calibri" panose="020F0502020204030204" pitchFamily="34" charset="0"/>
                      </a:endParaRPr>
                    </a:p>
                  </a:txBody>
                  <a:tcPr marL="7276" marR="7276" marT="7276" marB="0" anchor="b"/>
                </a:tc>
                <a:tc>
                  <a:txBody>
                    <a:bodyPr/>
                    <a:lstStyle/>
                    <a:p>
                      <a:pPr algn="ctr" fontAlgn="b"/>
                      <a:endParaRPr lang="en-US" sz="1200" b="0" i="0" u="none" strike="noStrike">
                        <a:solidFill>
                          <a:srgbClr val="000000"/>
                        </a:solidFill>
                        <a:effectLst/>
                        <a:latin typeface="Calibri" panose="020F0502020204030204" pitchFamily="34" charset="0"/>
                      </a:endParaRPr>
                    </a:p>
                  </a:txBody>
                  <a:tcPr marL="7276" marR="7276" marT="7276" marB="0" anchor="b"/>
                </a:tc>
                <a:tc>
                  <a:txBody>
                    <a:bodyPr/>
                    <a:lstStyle/>
                    <a:p>
                      <a:pPr algn="l" fontAlgn="t"/>
                      <a:r>
                        <a:rPr lang="en-US" sz="1200" u="none" strike="noStrike" dirty="0">
                          <a:effectLst/>
                        </a:rPr>
                        <a:t>HIPAA waivers and alterations of authorizations                               HIPAA authorization </a:t>
                      </a:r>
                      <a:endParaRPr lang="en-US" sz="1200" b="0" i="0" u="none" strike="noStrike" dirty="0">
                        <a:solidFill>
                          <a:srgbClr val="000000"/>
                        </a:solidFill>
                        <a:effectLst/>
                        <a:latin typeface="Calibri" panose="020F0502020204030204" pitchFamily="34" charset="0"/>
                      </a:endParaRPr>
                    </a:p>
                  </a:txBody>
                  <a:tcPr marL="7276" marR="7276" marT="7276" marB="0"/>
                </a:tc>
                <a:tc>
                  <a:txBody>
                    <a:bodyPr/>
                    <a:lstStyle/>
                    <a:p>
                      <a:pPr algn="l" fontAlgn="t"/>
                      <a:r>
                        <a:rPr lang="en-US" sz="1200" u="sng" strike="noStrike">
                          <a:effectLst/>
                          <a:hlinkClick r:id="rId3"/>
                        </a:rPr>
                        <a:t>https://smartirb.org/assets/files/Institution-vs-IRB-responsibilities.pdf</a:t>
                      </a:r>
                      <a:endParaRPr lang="en-US" sz="1200" b="0" i="0" u="sng" strike="noStrike">
                        <a:solidFill>
                          <a:srgbClr val="0563C1"/>
                        </a:solidFill>
                        <a:effectLst/>
                        <a:latin typeface="Calibri" panose="020F0502020204030204" pitchFamily="34" charset="0"/>
                      </a:endParaRPr>
                    </a:p>
                  </a:txBody>
                  <a:tcPr marL="7276" marR="7276" marT="7276" marB="0"/>
                </a:tc>
                <a:extLst>
                  <a:ext uri="{0D108BD9-81ED-4DB2-BD59-A6C34878D82A}">
                    <a16:rowId xmlns:a16="http://schemas.microsoft.com/office/drawing/2014/main" val="3324940123"/>
                  </a:ext>
                </a:extLst>
              </a:tr>
              <a:tr h="503266">
                <a:tc>
                  <a:txBody>
                    <a:bodyPr/>
                    <a:lstStyle/>
                    <a:p>
                      <a:pPr algn="l" fontAlgn="t"/>
                      <a:r>
                        <a:rPr lang="en-US" sz="1200" u="none" strike="noStrike">
                          <a:effectLst/>
                        </a:rPr>
                        <a:t>HIPAA implementation </a:t>
                      </a:r>
                      <a:endParaRPr lang="en-US" sz="1200" b="0" i="0" u="none" strike="noStrike">
                        <a:solidFill>
                          <a:srgbClr val="000000"/>
                        </a:solidFill>
                        <a:effectLst/>
                        <a:latin typeface="Calibri" panose="020F0502020204030204" pitchFamily="34" charset="0"/>
                      </a:endParaRPr>
                    </a:p>
                  </a:txBody>
                  <a:tcPr marL="7276" marR="7276" marT="7276" marB="0"/>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7276" marR="7276" marT="7276" marB="0" anchor="b"/>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7276" marR="7276" marT="7276" marB="0" anchor="b"/>
                </a:tc>
                <a:tc>
                  <a:txBody>
                    <a:bodyPr/>
                    <a:lstStyle/>
                    <a:p>
                      <a:pPr algn="l" fontAlgn="t"/>
                      <a:r>
                        <a:rPr lang="en-US" sz="1200" u="none" strike="noStrike" dirty="0">
                          <a:effectLst/>
                        </a:rPr>
                        <a:t>Refers to the process of managing waivers of authorization including tracking (e.g., of disclosures) and recordkeeping. </a:t>
                      </a:r>
                      <a:endParaRPr lang="en-US" sz="1200" b="0" i="0" u="none" strike="noStrike" dirty="0">
                        <a:solidFill>
                          <a:srgbClr val="000000"/>
                        </a:solidFill>
                        <a:effectLst/>
                        <a:latin typeface="Calibri" panose="020F0502020204030204" pitchFamily="34" charset="0"/>
                      </a:endParaRPr>
                    </a:p>
                  </a:txBody>
                  <a:tcPr marL="7276" marR="7276" marT="7276" marB="0"/>
                </a:tc>
                <a:tc>
                  <a:txBody>
                    <a:bodyPr/>
                    <a:lstStyle/>
                    <a:p>
                      <a:pPr algn="l" fontAlgn="t"/>
                      <a:r>
                        <a:rPr lang="en-US" sz="1200" u="sng" strike="noStrike">
                          <a:effectLst/>
                          <a:hlinkClick r:id="rId3"/>
                        </a:rPr>
                        <a:t>https://smartirb.org/assets/files/Institution-vs-IRB-responsibilities.pdf</a:t>
                      </a:r>
                      <a:endParaRPr lang="en-US" sz="1200" b="0" i="0" u="sng" strike="noStrike">
                        <a:solidFill>
                          <a:srgbClr val="0563C1"/>
                        </a:solidFill>
                        <a:effectLst/>
                        <a:latin typeface="Calibri" panose="020F0502020204030204" pitchFamily="34" charset="0"/>
                      </a:endParaRPr>
                    </a:p>
                  </a:txBody>
                  <a:tcPr marL="7276" marR="7276" marT="7276" marB="0"/>
                </a:tc>
                <a:extLst>
                  <a:ext uri="{0D108BD9-81ED-4DB2-BD59-A6C34878D82A}">
                    <a16:rowId xmlns:a16="http://schemas.microsoft.com/office/drawing/2014/main" val="1595559135"/>
                  </a:ext>
                </a:extLst>
              </a:tr>
              <a:tr h="503266">
                <a:tc>
                  <a:txBody>
                    <a:bodyPr/>
                    <a:lstStyle/>
                    <a:p>
                      <a:pPr algn="l" fontAlgn="t"/>
                      <a:r>
                        <a:rPr lang="en-US" sz="1200" u="none" strike="noStrike">
                          <a:effectLst/>
                        </a:rPr>
                        <a:t>Identifying and providing local considerations </a:t>
                      </a:r>
                      <a:endParaRPr lang="en-US" sz="1200" b="0" i="0" u="none" strike="noStrike">
                        <a:solidFill>
                          <a:srgbClr val="000000"/>
                        </a:solidFill>
                        <a:effectLst/>
                        <a:latin typeface="Calibri" panose="020F0502020204030204" pitchFamily="34" charset="0"/>
                      </a:endParaRPr>
                    </a:p>
                  </a:txBody>
                  <a:tcPr marL="7276" marR="7276" marT="7276" marB="0"/>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7276" marR="7276" marT="7276" marB="0" anchor="b"/>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7276" marR="7276" marT="7276" marB="0" anchor="b"/>
                </a:tc>
                <a:tc>
                  <a:txBody>
                    <a:bodyPr/>
                    <a:lstStyle/>
                    <a:p>
                      <a:pPr algn="l" fontAlgn="t"/>
                      <a:r>
                        <a:rPr lang="en-US" sz="1200" u="none" strike="noStrike" dirty="0">
                          <a:effectLst/>
                        </a:rPr>
                        <a:t>The relying institution must communicate state or local laws, regulations, institutional policies, and/or standards to the StrokeNet CIRB. </a:t>
                      </a:r>
                      <a:endParaRPr lang="en-US" sz="1200" b="0" i="0" u="none" strike="noStrike" dirty="0">
                        <a:solidFill>
                          <a:srgbClr val="000000"/>
                        </a:solidFill>
                        <a:effectLst/>
                        <a:latin typeface="Calibri" panose="020F0502020204030204" pitchFamily="34" charset="0"/>
                      </a:endParaRPr>
                    </a:p>
                  </a:txBody>
                  <a:tcPr marL="7276" marR="7276" marT="7276" marB="0"/>
                </a:tc>
                <a:tc>
                  <a:txBody>
                    <a:bodyPr/>
                    <a:lstStyle/>
                    <a:p>
                      <a:pPr algn="l" fontAlgn="t"/>
                      <a:r>
                        <a:rPr lang="en-US" sz="1200" u="sng" strike="noStrike">
                          <a:effectLst/>
                          <a:hlinkClick r:id="rId4"/>
                        </a:rPr>
                        <a:t>https://smartirb.org/assets/files/Institutional-Profile-20180726.pdf</a:t>
                      </a:r>
                      <a:endParaRPr lang="en-US" sz="1200" b="0" i="0" u="sng" strike="noStrike">
                        <a:solidFill>
                          <a:srgbClr val="0563C1"/>
                        </a:solidFill>
                        <a:effectLst/>
                        <a:latin typeface="Calibri" panose="020F0502020204030204" pitchFamily="34" charset="0"/>
                      </a:endParaRPr>
                    </a:p>
                  </a:txBody>
                  <a:tcPr marL="7276" marR="7276" marT="7276" marB="0"/>
                </a:tc>
                <a:extLst>
                  <a:ext uri="{0D108BD9-81ED-4DB2-BD59-A6C34878D82A}">
                    <a16:rowId xmlns:a16="http://schemas.microsoft.com/office/drawing/2014/main" val="498914842"/>
                  </a:ext>
                </a:extLst>
              </a:tr>
              <a:tr h="335511">
                <a:tc>
                  <a:txBody>
                    <a:bodyPr/>
                    <a:lstStyle/>
                    <a:p>
                      <a:pPr algn="l" fontAlgn="t"/>
                      <a:r>
                        <a:rPr lang="en-US" sz="1200" u="none" strike="noStrike">
                          <a:effectLst/>
                        </a:rPr>
                        <a:t>Review of local considerations </a:t>
                      </a:r>
                      <a:endParaRPr lang="en-US" sz="1200" b="0" i="0" u="none" strike="noStrike">
                        <a:solidFill>
                          <a:srgbClr val="000000"/>
                        </a:solidFill>
                        <a:effectLst/>
                        <a:latin typeface="Calibri" panose="020F0502020204030204" pitchFamily="34" charset="0"/>
                      </a:endParaRPr>
                    </a:p>
                  </a:txBody>
                  <a:tcPr marL="7276" marR="7276" marT="7276" marB="0"/>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7276" marR="7276" marT="7276" marB="0" anchor="b"/>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7276" marR="7276" marT="7276" marB="0" anchor="b"/>
                </a:tc>
                <a:tc>
                  <a:txBody>
                    <a:bodyPr/>
                    <a:lstStyle/>
                    <a:p>
                      <a:pPr algn="l" fontAlgn="t"/>
                      <a:r>
                        <a:rPr lang="en-US" sz="1200" u="none" strike="noStrike" dirty="0">
                          <a:effectLst/>
                        </a:rPr>
                        <a:t>The CIRB  must incorporate the information into their review </a:t>
                      </a:r>
                      <a:endParaRPr lang="en-US" sz="1200" b="0" i="0" u="none" strike="noStrike" dirty="0">
                        <a:solidFill>
                          <a:srgbClr val="000000"/>
                        </a:solidFill>
                        <a:effectLst/>
                        <a:latin typeface="Calibri" panose="020F0502020204030204" pitchFamily="34" charset="0"/>
                      </a:endParaRPr>
                    </a:p>
                  </a:txBody>
                  <a:tcPr marL="7276" marR="7276" marT="7276" marB="0"/>
                </a:tc>
                <a:tc>
                  <a:txBody>
                    <a:bodyPr/>
                    <a:lstStyle/>
                    <a:p>
                      <a:pPr algn="l" fontAlgn="t"/>
                      <a:r>
                        <a:rPr lang="en-US" sz="1200" u="none" strike="noStrike">
                          <a:effectLst/>
                        </a:rPr>
                        <a:t>new guidance under development </a:t>
                      </a:r>
                      <a:endParaRPr lang="en-US" sz="1200" b="0" i="0" u="none" strike="noStrike">
                        <a:solidFill>
                          <a:srgbClr val="000000"/>
                        </a:solidFill>
                        <a:effectLst/>
                        <a:latin typeface="Calibri" panose="020F0502020204030204" pitchFamily="34" charset="0"/>
                      </a:endParaRPr>
                    </a:p>
                  </a:txBody>
                  <a:tcPr marL="7276" marR="7276" marT="7276" marB="0"/>
                </a:tc>
                <a:extLst>
                  <a:ext uri="{0D108BD9-81ED-4DB2-BD59-A6C34878D82A}">
                    <a16:rowId xmlns:a16="http://schemas.microsoft.com/office/drawing/2014/main" val="2673499143"/>
                  </a:ext>
                </a:extLst>
              </a:tr>
              <a:tr h="335511">
                <a:tc>
                  <a:txBody>
                    <a:bodyPr/>
                    <a:lstStyle/>
                    <a:p>
                      <a:pPr algn="l" fontAlgn="t"/>
                      <a:r>
                        <a:rPr lang="en-US" sz="1200" u="none" strike="noStrike">
                          <a:effectLst/>
                        </a:rPr>
                        <a:t>Reporting to federal agencies and sponsors </a:t>
                      </a:r>
                      <a:endParaRPr lang="en-US" sz="1200" b="0" i="0" u="none" strike="noStrike">
                        <a:solidFill>
                          <a:srgbClr val="000000"/>
                        </a:solidFill>
                        <a:effectLst/>
                        <a:latin typeface="Calibri" panose="020F0502020204030204" pitchFamily="34" charset="0"/>
                      </a:endParaRPr>
                    </a:p>
                  </a:txBody>
                  <a:tcPr marL="7276" marR="7276" marT="7276" marB="0"/>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7276" marR="7276" marT="7276" marB="0" anchor="b"/>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7276" marR="7276" marT="7276" marB="0" anchor="b"/>
                </a:tc>
                <a:tc>
                  <a:txBody>
                    <a:bodyPr/>
                    <a:lstStyle/>
                    <a:p>
                      <a:pPr algn="l" fontAlgn="t"/>
                      <a:r>
                        <a:rPr lang="en-US" sz="1200" u="none" strike="noStrike" dirty="0">
                          <a:effectLst/>
                        </a:rPr>
                        <a:t> CIRB submits mandatory reports to federal agencies as required for determinations </a:t>
                      </a:r>
                      <a:endParaRPr lang="en-US" sz="1200" b="0" i="0" u="none" strike="noStrike" dirty="0">
                        <a:solidFill>
                          <a:srgbClr val="000000"/>
                        </a:solidFill>
                        <a:effectLst/>
                        <a:latin typeface="Calibri" panose="020F0502020204030204" pitchFamily="34" charset="0"/>
                      </a:endParaRPr>
                    </a:p>
                  </a:txBody>
                  <a:tcPr marL="7276" marR="7276" marT="7276" marB="0"/>
                </a:tc>
                <a:tc>
                  <a:txBody>
                    <a:bodyPr/>
                    <a:lstStyle/>
                    <a:p>
                      <a:pPr algn="l" fontAlgn="t"/>
                      <a:r>
                        <a:rPr lang="en-US" sz="1200" u="sng" strike="noStrike" dirty="0">
                          <a:effectLst/>
                          <a:hlinkClick r:id="rId5"/>
                        </a:rPr>
                        <a:t>https://smartirb.org/assets/files/Reportable_Events.pdf</a:t>
                      </a:r>
                      <a:endParaRPr lang="en-US" sz="1200" b="0" i="0" u="sng" strike="noStrike" dirty="0">
                        <a:solidFill>
                          <a:srgbClr val="0563C1"/>
                        </a:solidFill>
                        <a:effectLst/>
                        <a:latin typeface="Calibri" panose="020F0502020204030204" pitchFamily="34" charset="0"/>
                      </a:endParaRPr>
                    </a:p>
                  </a:txBody>
                  <a:tcPr marL="7276" marR="7276" marT="7276" marB="0"/>
                </a:tc>
                <a:extLst>
                  <a:ext uri="{0D108BD9-81ED-4DB2-BD59-A6C34878D82A}">
                    <a16:rowId xmlns:a16="http://schemas.microsoft.com/office/drawing/2014/main" val="561921466"/>
                  </a:ext>
                </a:extLst>
              </a:tr>
              <a:tr h="335511">
                <a:tc>
                  <a:txBody>
                    <a:bodyPr/>
                    <a:lstStyle/>
                    <a:p>
                      <a:pPr algn="l" fontAlgn="t"/>
                      <a:r>
                        <a:rPr lang="en-US" sz="1200" u="none" strike="noStrike" dirty="0">
                          <a:effectLst/>
                        </a:rPr>
                        <a:t>Identification, analysis, and management of COI</a:t>
                      </a:r>
                      <a:endParaRPr lang="en-US" sz="1200" b="0" i="0" u="none" strike="noStrike" dirty="0">
                        <a:solidFill>
                          <a:srgbClr val="000000"/>
                        </a:solidFill>
                        <a:effectLst/>
                        <a:latin typeface="Calibri" panose="020F0502020204030204" pitchFamily="34" charset="0"/>
                      </a:endParaRPr>
                    </a:p>
                  </a:txBody>
                  <a:tcPr marL="7276" marR="7276" marT="7276" marB="0"/>
                </a:tc>
                <a:tc>
                  <a:txBody>
                    <a:bodyPr/>
                    <a:lstStyle/>
                    <a:p>
                      <a:pPr algn="ctr" fontAlgn="b"/>
                      <a:endParaRPr lang="en-US" sz="1200" b="0" i="0" u="none" strike="noStrike">
                        <a:solidFill>
                          <a:srgbClr val="000000"/>
                        </a:solidFill>
                        <a:effectLst/>
                        <a:latin typeface="Calibri" panose="020F0502020204030204" pitchFamily="34" charset="0"/>
                      </a:endParaRPr>
                    </a:p>
                  </a:txBody>
                  <a:tcPr marL="7276" marR="7276" marT="7276" marB="0" anchor="b"/>
                </a:tc>
                <a:tc>
                  <a:txBody>
                    <a:bodyPr/>
                    <a:lstStyle/>
                    <a:p>
                      <a:pPr algn="ctr" fontAlgn="b"/>
                      <a:r>
                        <a:rPr lang="en-US" sz="1200" u="none" strike="noStrike" dirty="0">
                          <a:effectLst/>
                        </a:rPr>
                        <a:t>x</a:t>
                      </a:r>
                      <a:endParaRPr lang="en-US" sz="1200" b="0" i="0" u="none" strike="noStrike" dirty="0">
                        <a:solidFill>
                          <a:srgbClr val="000000"/>
                        </a:solidFill>
                        <a:effectLst/>
                        <a:latin typeface="Calibri" panose="020F0502020204030204" pitchFamily="34" charset="0"/>
                      </a:endParaRPr>
                    </a:p>
                  </a:txBody>
                  <a:tcPr marL="7276" marR="7276" marT="7276" marB="0" anchor="b"/>
                </a:tc>
                <a:tc>
                  <a:txBody>
                    <a:bodyPr/>
                    <a:lstStyle/>
                    <a:p>
                      <a:pPr algn="l" fontAlgn="t"/>
                      <a:endParaRPr lang="en-US" sz="1200" b="0" i="0" u="none" strike="noStrike" dirty="0">
                        <a:solidFill>
                          <a:srgbClr val="000000"/>
                        </a:solidFill>
                        <a:effectLst/>
                        <a:latin typeface="Calibri" panose="020F0502020204030204" pitchFamily="34" charset="0"/>
                      </a:endParaRPr>
                    </a:p>
                  </a:txBody>
                  <a:tcPr marL="7276" marR="7276" marT="7276" marB="0"/>
                </a:tc>
                <a:tc>
                  <a:txBody>
                    <a:bodyPr/>
                    <a:lstStyle/>
                    <a:p>
                      <a:pPr algn="l" fontAlgn="t"/>
                      <a:r>
                        <a:rPr lang="en-US" sz="1200" u="sng" strike="noStrike" dirty="0">
                          <a:effectLst/>
                          <a:hlinkClick r:id="rId6"/>
                        </a:rPr>
                        <a:t>https://smartirb.org/assets/files/HSC-COI-FINAL-ua.pdf  </a:t>
                      </a:r>
                      <a:endParaRPr lang="en-US" sz="1200" b="0" i="0" u="sng" strike="noStrike" dirty="0">
                        <a:solidFill>
                          <a:srgbClr val="0563C1"/>
                        </a:solidFill>
                        <a:effectLst/>
                        <a:latin typeface="Calibri" panose="020F0502020204030204" pitchFamily="34" charset="0"/>
                      </a:endParaRPr>
                    </a:p>
                  </a:txBody>
                  <a:tcPr marL="7276" marR="7276" marT="7276" marB="0"/>
                </a:tc>
                <a:extLst>
                  <a:ext uri="{0D108BD9-81ED-4DB2-BD59-A6C34878D82A}">
                    <a16:rowId xmlns:a16="http://schemas.microsoft.com/office/drawing/2014/main" val="4159839448"/>
                  </a:ext>
                </a:extLst>
              </a:tr>
              <a:tr h="335511">
                <a:tc>
                  <a:txBody>
                    <a:bodyPr/>
                    <a:lstStyle/>
                    <a:p>
                      <a:pPr algn="l" fontAlgn="t"/>
                      <a:r>
                        <a:rPr lang="en-US" sz="1200" u="none" strike="noStrike">
                          <a:effectLst/>
                        </a:rPr>
                        <a:t>Review of COI and IRB determination </a:t>
                      </a:r>
                      <a:endParaRPr lang="en-US" sz="1200" b="0" i="0" u="none" strike="noStrike">
                        <a:solidFill>
                          <a:srgbClr val="000000"/>
                        </a:solidFill>
                        <a:effectLst/>
                        <a:latin typeface="Calibri" panose="020F0502020204030204" pitchFamily="34" charset="0"/>
                      </a:endParaRPr>
                    </a:p>
                  </a:txBody>
                  <a:tcPr marL="7276" marR="7276" marT="7276" marB="0"/>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7276" marR="7276" marT="7276" marB="0" anchor="b"/>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7276" marR="7276" marT="7276" marB="0" anchor="b"/>
                </a:tc>
                <a:tc>
                  <a:txBody>
                    <a:bodyPr/>
                    <a:lstStyle/>
                    <a:p>
                      <a:pPr algn="l" fontAlgn="t"/>
                      <a:r>
                        <a:rPr lang="en-US" sz="1200" u="none" strike="noStrike">
                          <a:effectLst/>
                        </a:rPr>
                        <a:t>May require additional measures to manage conflict </a:t>
                      </a:r>
                      <a:endParaRPr lang="en-US" sz="1200" b="0" i="0" u="none" strike="noStrike">
                        <a:solidFill>
                          <a:srgbClr val="000000"/>
                        </a:solidFill>
                        <a:effectLst/>
                        <a:latin typeface="Calibri" panose="020F0502020204030204" pitchFamily="34" charset="0"/>
                      </a:endParaRPr>
                    </a:p>
                  </a:txBody>
                  <a:tcPr marL="7276" marR="7276" marT="7276" marB="0"/>
                </a:tc>
                <a:tc>
                  <a:txBody>
                    <a:bodyPr/>
                    <a:lstStyle/>
                    <a:p>
                      <a:pPr algn="l" fontAlgn="t"/>
                      <a:r>
                        <a:rPr lang="en-US" sz="1200" u="sng" strike="noStrike" dirty="0">
                          <a:effectLst/>
                          <a:hlinkClick r:id="rId6"/>
                        </a:rPr>
                        <a:t>https://smartirb.org/assets/files/HSC-COI-FINAL-ua.pdf  </a:t>
                      </a:r>
                      <a:endParaRPr lang="en-US" sz="1200" b="0" i="0" u="sng" strike="noStrike" dirty="0">
                        <a:solidFill>
                          <a:srgbClr val="0563C1"/>
                        </a:solidFill>
                        <a:effectLst/>
                        <a:latin typeface="Calibri" panose="020F0502020204030204" pitchFamily="34" charset="0"/>
                      </a:endParaRPr>
                    </a:p>
                  </a:txBody>
                  <a:tcPr marL="7276" marR="7276" marT="7276" marB="0"/>
                </a:tc>
                <a:extLst>
                  <a:ext uri="{0D108BD9-81ED-4DB2-BD59-A6C34878D82A}">
                    <a16:rowId xmlns:a16="http://schemas.microsoft.com/office/drawing/2014/main" val="2959053903"/>
                  </a:ext>
                </a:extLst>
              </a:tr>
              <a:tr h="167755">
                <a:tc>
                  <a:txBody>
                    <a:bodyPr/>
                    <a:lstStyle/>
                    <a:p>
                      <a:pPr algn="l" fontAlgn="t"/>
                      <a:r>
                        <a:rPr lang="en-US" sz="1200" u="none" strike="noStrike">
                          <a:effectLst/>
                        </a:rPr>
                        <a:t>Review of study personnel</a:t>
                      </a:r>
                      <a:endParaRPr lang="en-US" sz="1200" b="0" i="0" u="none" strike="noStrike">
                        <a:solidFill>
                          <a:srgbClr val="000000"/>
                        </a:solidFill>
                        <a:effectLst/>
                        <a:latin typeface="Calibri" panose="020F0502020204030204" pitchFamily="34" charset="0"/>
                      </a:endParaRPr>
                    </a:p>
                  </a:txBody>
                  <a:tcPr marL="7276" marR="7276" marT="7276" marB="0"/>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7276" marR="7276" marT="7276" marB="0" anchor="b"/>
                </a:tc>
                <a:tc>
                  <a:txBody>
                    <a:bodyPr/>
                    <a:lstStyle/>
                    <a:p>
                      <a:pPr algn="ctr"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7276" marR="7276" marT="7276" marB="0" anchor="b"/>
                </a:tc>
                <a:tc>
                  <a:txBody>
                    <a:bodyPr/>
                    <a:lstStyle/>
                    <a:p>
                      <a:pPr algn="l" fontAlgn="t"/>
                      <a:endParaRPr lang="en-US" sz="1200" b="0" i="0" u="none" strike="noStrike">
                        <a:solidFill>
                          <a:srgbClr val="000000"/>
                        </a:solidFill>
                        <a:effectLst/>
                        <a:latin typeface="Calibri" panose="020F0502020204030204" pitchFamily="34" charset="0"/>
                      </a:endParaRPr>
                    </a:p>
                  </a:txBody>
                  <a:tcPr marL="7276" marR="7276" marT="7276" marB="0"/>
                </a:tc>
                <a:tc>
                  <a:txBody>
                    <a:bodyPr/>
                    <a:lstStyle/>
                    <a:p>
                      <a:pPr algn="l" fontAlgn="t"/>
                      <a:r>
                        <a:rPr lang="en-US" sz="1200" u="sng" strike="noStrike" dirty="0">
                          <a:effectLst/>
                          <a:hlinkClick r:id="rId7"/>
                        </a:rPr>
                        <a:t>https://smartirb.org/assets/files/Review_of_Study_Personnel.pdf</a:t>
                      </a:r>
                      <a:endParaRPr lang="en-US" sz="1200" b="0" i="0" u="sng" strike="noStrike" dirty="0">
                        <a:solidFill>
                          <a:srgbClr val="0563C1"/>
                        </a:solidFill>
                        <a:effectLst/>
                        <a:latin typeface="Calibri" panose="020F0502020204030204" pitchFamily="34" charset="0"/>
                      </a:endParaRPr>
                    </a:p>
                  </a:txBody>
                  <a:tcPr marL="7276" marR="7276" marT="7276" marB="0"/>
                </a:tc>
                <a:extLst>
                  <a:ext uri="{0D108BD9-81ED-4DB2-BD59-A6C34878D82A}">
                    <a16:rowId xmlns:a16="http://schemas.microsoft.com/office/drawing/2014/main" val="4078302418"/>
                  </a:ext>
                </a:extLst>
              </a:tr>
              <a:tr h="167755">
                <a:tc>
                  <a:txBody>
                    <a:bodyPr/>
                    <a:lstStyle/>
                    <a:p>
                      <a:pPr algn="l" fontAlgn="t"/>
                      <a:r>
                        <a:rPr lang="en-US" sz="1200" u="none" strike="noStrike">
                          <a:effectLst/>
                        </a:rPr>
                        <a:t>Approval of PIs</a:t>
                      </a:r>
                      <a:endParaRPr lang="en-US" sz="1200" b="0" i="0" u="none" strike="noStrike">
                        <a:solidFill>
                          <a:srgbClr val="000000"/>
                        </a:solidFill>
                        <a:effectLst/>
                        <a:latin typeface="Calibri" panose="020F0502020204030204" pitchFamily="34" charset="0"/>
                      </a:endParaRPr>
                    </a:p>
                  </a:txBody>
                  <a:tcPr marL="7276" marR="7276" marT="7276" marB="0"/>
                </a:tc>
                <a:tc>
                  <a:txBody>
                    <a:bodyPr/>
                    <a:lstStyle/>
                    <a:p>
                      <a:pPr algn="ctr" fontAlgn="b"/>
                      <a:r>
                        <a:rPr lang="en-US" sz="1200" u="none" strike="noStrike" dirty="0">
                          <a:effectLst/>
                        </a:rPr>
                        <a:t>x</a:t>
                      </a:r>
                      <a:endParaRPr lang="en-US" sz="1200" b="0" i="0" u="none" strike="noStrike" dirty="0">
                        <a:solidFill>
                          <a:srgbClr val="000000"/>
                        </a:solidFill>
                        <a:effectLst/>
                        <a:latin typeface="Calibri" panose="020F0502020204030204" pitchFamily="34" charset="0"/>
                      </a:endParaRPr>
                    </a:p>
                  </a:txBody>
                  <a:tcPr marL="7276" marR="7276" marT="7276" marB="0" anchor="b"/>
                </a:tc>
                <a:tc>
                  <a:txBody>
                    <a:bodyPr/>
                    <a:lstStyle/>
                    <a:p>
                      <a:pPr algn="ctr" fontAlgn="b"/>
                      <a:endParaRPr lang="en-US" sz="1200" b="0" i="0" u="none" strike="noStrike">
                        <a:solidFill>
                          <a:srgbClr val="000000"/>
                        </a:solidFill>
                        <a:effectLst/>
                        <a:latin typeface="Calibri" panose="020F0502020204030204" pitchFamily="34" charset="0"/>
                      </a:endParaRPr>
                    </a:p>
                  </a:txBody>
                  <a:tcPr marL="7276" marR="7276" marT="7276" marB="0" anchor="b"/>
                </a:tc>
                <a:tc>
                  <a:txBody>
                    <a:bodyPr/>
                    <a:lstStyle/>
                    <a:p>
                      <a:pPr algn="l" fontAlgn="t"/>
                      <a:endParaRPr lang="en-US" sz="1200" b="0" i="0" u="none" strike="noStrike">
                        <a:solidFill>
                          <a:srgbClr val="000000"/>
                        </a:solidFill>
                        <a:effectLst/>
                        <a:latin typeface="Calibri" panose="020F0502020204030204" pitchFamily="34" charset="0"/>
                      </a:endParaRPr>
                    </a:p>
                  </a:txBody>
                  <a:tcPr marL="7276" marR="7276" marT="7276" marB="0"/>
                </a:tc>
                <a:tc>
                  <a:txBody>
                    <a:bodyPr/>
                    <a:lstStyle/>
                    <a:p>
                      <a:pPr algn="l" fontAlgn="t"/>
                      <a:endParaRPr lang="en-US" sz="1200" b="0" i="0" u="none" strike="noStrike" dirty="0">
                        <a:solidFill>
                          <a:srgbClr val="000000"/>
                        </a:solidFill>
                        <a:effectLst/>
                        <a:latin typeface="Calibri" panose="020F0502020204030204" pitchFamily="34" charset="0"/>
                      </a:endParaRPr>
                    </a:p>
                  </a:txBody>
                  <a:tcPr marL="7276" marR="7276" marT="7276" marB="0"/>
                </a:tc>
                <a:extLst>
                  <a:ext uri="{0D108BD9-81ED-4DB2-BD59-A6C34878D82A}">
                    <a16:rowId xmlns:a16="http://schemas.microsoft.com/office/drawing/2014/main" val="1502527056"/>
                  </a:ext>
                </a:extLst>
              </a:tr>
              <a:tr h="335511">
                <a:tc>
                  <a:txBody>
                    <a:bodyPr/>
                    <a:lstStyle/>
                    <a:p>
                      <a:pPr algn="l" fontAlgn="t"/>
                      <a:r>
                        <a:rPr lang="en-US" sz="1200" u="none" strike="noStrike">
                          <a:effectLst/>
                        </a:rPr>
                        <a:t>Ancillary Reviews </a:t>
                      </a:r>
                      <a:endParaRPr lang="en-US" sz="1200" b="0" i="0" u="none" strike="noStrike">
                        <a:solidFill>
                          <a:srgbClr val="000000"/>
                        </a:solidFill>
                        <a:effectLst/>
                        <a:latin typeface="Calibri" panose="020F0502020204030204" pitchFamily="34" charset="0"/>
                      </a:endParaRPr>
                    </a:p>
                  </a:txBody>
                  <a:tcPr marL="7276" marR="7276" marT="7276" marB="0"/>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7276" marR="7276" marT="7276" marB="0" anchor="b"/>
                </a:tc>
                <a:tc>
                  <a:txBody>
                    <a:bodyPr/>
                    <a:lstStyle/>
                    <a:p>
                      <a:pPr algn="ctr" fontAlgn="b"/>
                      <a:endParaRPr lang="en-US" sz="1200" b="0" i="0" u="none" strike="noStrike">
                        <a:solidFill>
                          <a:srgbClr val="000000"/>
                        </a:solidFill>
                        <a:effectLst/>
                        <a:latin typeface="Calibri" panose="020F0502020204030204" pitchFamily="34" charset="0"/>
                      </a:endParaRPr>
                    </a:p>
                  </a:txBody>
                  <a:tcPr marL="7276" marR="7276" marT="7276" marB="0" anchor="b"/>
                </a:tc>
                <a:tc>
                  <a:txBody>
                    <a:bodyPr/>
                    <a:lstStyle/>
                    <a:p>
                      <a:pPr algn="l" fontAlgn="t"/>
                      <a:r>
                        <a:rPr lang="en-US" sz="1200" u="none" strike="noStrike">
                          <a:effectLst/>
                        </a:rPr>
                        <a:t>The relying institution must communicate findings that impact the risk-benefit analysis of the ceded research</a:t>
                      </a:r>
                      <a:endParaRPr lang="en-US" sz="1200" b="0" i="0" u="none" strike="noStrike">
                        <a:solidFill>
                          <a:srgbClr val="000000"/>
                        </a:solidFill>
                        <a:effectLst/>
                        <a:latin typeface="Calibri" panose="020F0502020204030204" pitchFamily="34" charset="0"/>
                      </a:endParaRPr>
                    </a:p>
                  </a:txBody>
                  <a:tcPr marL="7276" marR="7276" marT="7276" marB="0"/>
                </a:tc>
                <a:tc>
                  <a:txBody>
                    <a:bodyPr/>
                    <a:lstStyle/>
                    <a:p>
                      <a:pPr algn="l" fontAlgn="t"/>
                      <a:r>
                        <a:rPr lang="en-US" sz="1200" u="none" strike="noStrike" dirty="0">
                          <a:effectLst/>
                        </a:rPr>
                        <a:t>Recommendations for the Harmonization of Ancillary Reviews</a:t>
                      </a:r>
                      <a:endParaRPr lang="en-US" sz="1200" b="0" i="0" u="none" strike="noStrike" dirty="0">
                        <a:solidFill>
                          <a:srgbClr val="000000"/>
                        </a:solidFill>
                        <a:effectLst/>
                        <a:latin typeface="Calibri" panose="020F0502020204030204" pitchFamily="34" charset="0"/>
                      </a:endParaRPr>
                    </a:p>
                  </a:txBody>
                  <a:tcPr marL="7276" marR="7276" marT="7276" marB="0"/>
                </a:tc>
                <a:extLst>
                  <a:ext uri="{0D108BD9-81ED-4DB2-BD59-A6C34878D82A}">
                    <a16:rowId xmlns:a16="http://schemas.microsoft.com/office/drawing/2014/main" val="800257722"/>
                  </a:ext>
                </a:extLst>
              </a:tr>
              <a:tr h="167755">
                <a:tc>
                  <a:txBody>
                    <a:bodyPr/>
                    <a:lstStyle/>
                    <a:p>
                      <a:pPr algn="l" fontAlgn="b"/>
                      <a:endParaRPr lang="en-US" sz="1200" b="0" i="0" u="none" strike="noStrike">
                        <a:solidFill>
                          <a:srgbClr val="000000"/>
                        </a:solidFill>
                        <a:effectLst/>
                        <a:latin typeface="Calibri" panose="020F0502020204030204" pitchFamily="34" charset="0"/>
                      </a:endParaRPr>
                    </a:p>
                  </a:txBody>
                  <a:tcPr marL="7276" marR="7276" marT="7276" marB="0" anchor="b"/>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7276" marR="7276" marT="7276" marB="0" anchor="b"/>
                </a:tc>
                <a:tc>
                  <a:txBody>
                    <a:bodyPr/>
                    <a:lstStyle/>
                    <a:p>
                      <a:pPr algn="ctr" fontAlgn="b"/>
                      <a:endParaRPr lang="en-US" sz="1200" b="0" i="0" u="none" strike="noStrike">
                        <a:solidFill>
                          <a:srgbClr val="000000"/>
                        </a:solidFill>
                        <a:effectLst/>
                        <a:latin typeface="Calibri" panose="020F0502020204030204" pitchFamily="34" charset="0"/>
                      </a:endParaRPr>
                    </a:p>
                  </a:txBody>
                  <a:tcPr marL="7276" marR="7276" marT="7276"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7276" marR="7276" marT="7276" marB="0" anchor="b"/>
                </a:tc>
                <a:tc>
                  <a:txBody>
                    <a:bodyPr/>
                    <a:lstStyle/>
                    <a:p>
                      <a:pPr algn="l" fontAlgn="t"/>
                      <a:r>
                        <a:rPr lang="en-US" sz="1200" u="sng" strike="noStrike" dirty="0">
                          <a:effectLst/>
                          <a:hlinkClick r:id="rId8"/>
                        </a:rPr>
                        <a:t>https://smartirb.org/harmonization/</a:t>
                      </a:r>
                      <a:endParaRPr lang="en-US" sz="1200" b="0" i="0" u="sng" strike="noStrike" dirty="0">
                        <a:solidFill>
                          <a:srgbClr val="0563C1"/>
                        </a:solidFill>
                        <a:effectLst/>
                        <a:latin typeface="Calibri" panose="020F0502020204030204" pitchFamily="34" charset="0"/>
                      </a:endParaRPr>
                    </a:p>
                  </a:txBody>
                  <a:tcPr marL="7276" marR="7276" marT="7276" marB="0"/>
                </a:tc>
                <a:extLst>
                  <a:ext uri="{0D108BD9-81ED-4DB2-BD59-A6C34878D82A}">
                    <a16:rowId xmlns:a16="http://schemas.microsoft.com/office/drawing/2014/main" val="2566931416"/>
                  </a:ext>
                </a:extLst>
              </a:tr>
            </a:tbl>
          </a:graphicData>
        </a:graphic>
      </p:graphicFrame>
    </p:spTree>
    <p:extLst>
      <p:ext uri="{BB962C8B-B14F-4D97-AF65-F5344CB8AC3E}">
        <p14:creationId xmlns:p14="http://schemas.microsoft.com/office/powerpoint/2010/main" val="42644077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C4F1C-2B7D-A84F-9564-524152F8D146}"/>
              </a:ext>
            </a:extLst>
          </p:cNvPr>
          <p:cNvSpPr>
            <a:spLocks noGrp="1"/>
          </p:cNvSpPr>
          <p:nvPr>
            <p:ph type="title"/>
          </p:nvPr>
        </p:nvSpPr>
        <p:spPr/>
        <p:txBody>
          <a:bodyPr>
            <a:normAutofit/>
          </a:bodyPr>
          <a:lstStyle/>
          <a:p>
            <a:r>
              <a:rPr lang="en-US" dirty="0"/>
              <a:t>SMART IRB Participating Institutions</a:t>
            </a:r>
          </a:p>
        </p:txBody>
      </p:sp>
      <p:sp>
        <p:nvSpPr>
          <p:cNvPr id="3" name="Content Placeholder 2">
            <a:extLst>
              <a:ext uri="{FF2B5EF4-FFF2-40B4-BE49-F238E27FC236}">
                <a16:creationId xmlns:a16="http://schemas.microsoft.com/office/drawing/2014/main" id="{63FFBDB7-05CF-481A-9EA9-93A382ABBC61}"/>
              </a:ext>
            </a:extLst>
          </p:cNvPr>
          <p:cNvSpPr>
            <a:spLocks noGrp="1"/>
          </p:cNvSpPr>
          <p:nvPr>
            <p:ph idx="1"/>
          </p:nvPr>
        </p:nvSpPr>
        <p:spPr>
          <a:xfrm>
            <a:off x="584088" y="1004060"/>
            <a:ext cx="10515600" cy="5174797"/>
          </a:xfrm>
        </p:spPr>
        <p:txBody>
          <a:bodyPr>
            <a:normAutofit/>
          </a:bodyPr>
          <a:lstStyle/>
          <a:p>
            <a:r>
              <a:rPr lang="en-US" dirty="0"/>
              <a:t>1048 Participating Institutions</a:t>
            </a:r>
            <a:endParaRPr lang="en-US" dirty="0">
              <a:hlinkClick r:id="rId2"/>
            </a:endParaRPr>
          </a:p>
          <a:p>
            <a:pPr lvl="1"/>
            <a:r>
              <a:rPr lang="en-US" dirty="0">
                <a:hlinkClick r:id="rId2"/>
              </a:rPr>
              <a:t>https://smartirb.org/participating-institutions/</a:t>
            </a:r>
            <a:r>
              <a:rPr lang="en-US" dirty="0"/>
              <a:t> </a:t>
            </a:r>
          </a:p>
          <a:p>
            <a:r>
              <a:rPr lang="en-US" dirty="0"/>
              <a:t>Join SMART IRB</a:t>
            </a:r>
          </a:p>
          <a:p>
            <a:pPr lvl="1"/>
            <a:r>
              <a:rPr lang="en-US" dirty="0">
                <a:hlinkClick r:id="rId3"/>
              </a:rPr>
              <a:t>https://smartirb.org/join/</a:t>
            </a:r>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E5B636AB-3516-844F-8C58-761ACE35C457}"/>
              </a:ext>
            </a:extLst>
          </p:cNvPr>
          <p:cNvSpPr>
            <a:spLocks noGrp="1"/>
          </p:cNvSpPr>
          <p:nvPr>
            <p:ph type="sldNum" sz="quarter" idx="12"/>
          </p:nvPr>
        </p:nvSpPr>
        <p:spPr/>
        <p:txBody>
          <a:bodyPr/>
          <a:lstStyle/>
          <a:p>
            <a:fld id="{3B1ACBF7-A7E1-2641-9754-AA7A06DC3CC1}" type="slidenum">
              <a:rPr lang="en-US" smtClean="0"/>
              <a:t>21</a:t>
            </a:fld>
            <a:endParaRPr lang="en-US" dirty="0"/>
          </a:p>
        </p:txBody>
      </p:sp>
    </p:spTree>
    <p:extLst>
      <p:ext uri="{BB962C8B-B14F-4D97-AF65-F5344CB8AC3E}">
        <p14:creationId xmlns:p14="http://schemas.microsoft.com/office/powerpoint/2010/main" val="30750411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103E7-E07C-441A-823E-B61ED48B1799}"/>
              </a:ext>
            </a:extLst>
          </p:cNvPr>
          <p:cNvSpPr>
            <a:spLocks noGrp="1"/>
          </p:cNvSpPr>
          <p:nvPr>
            <p:ph type="title"/>
          </p:nvPr>
        </p:nvSpPr>
        <p:spPr/>
        <p:txBody>
          <a:bodyPr>
            <a:normAutofit/>
          </a:bodyPr>
          <a:lstStyle/>
          <a:p>
            <a:r>
              <a:rPr lang="en-US" dirty="0"/>
              <a:t>BENEFITS OF SMART IRB AGREEMENT</a:t>
            </a:r>
          </a:p>
        </p:txBody>
      </p:sp>
      <p:sp>
        <p:nvSpPr>
          <p:cNvPr id="3" name="Content Placeholder 2">
            <a:extLst>
              <a:ext uri="{FF2B5EF4-FFF2-40B4-BE49-F238E27FC236}">
                <a16:creationId xmlns:a16="http://schemas.microsoft.com/office/drawing/2014/main" id="{BF5EA37B-CB7D-4652-BBF4-FFE37641835C}"/>
              </a:ext>
            </a:extLst>
          </p:cNvPr>
          <p:cNvSpPr>
            <a:spLocks noGrp="1"/>
          </p:cNvSpPr>
          <p:nvPr>
            <p:ph idx="1"/>
          </p:nvPr>
        </p:nvSpPr>
        <p:spPr/>
        <p:txBody>
          <a:bodyPr/>
          <a:lstStyle/>
          <a:p>
            <a:r>
              <a:rPr lang="en-US" dirty="0"/>
              <a:t>Use of the SMART IRB agreement allows  a consistent reliance process </a:t>
            </a:r>
          </a:p>
          <a:p>
            <a:r>
              <a:rPr lang="en-US" dirty="0"/>
              <a:t>Many StrokeNet site have already joined SMART IRB</a:t>
            </a:r>
          </a:p>
          <a:p>
            <a:r>
              <a:rPr lang="en-US" dirty="0"/>
              <a:t>Eliminates the need to negotiate individual reliance agreements for each site</a:t>
            </a:r>
          </a:p>
          <a:p>
            <a:endParaRPr lang="en-US" dirty="0"/>
          </a:p>
        </p:txBody>
      </p:sp>
    </p:spTree>
    <p:extLst>
      <p:ext uri="{BB962C8B-B14F-4D97-AF65-F5344CB8AC3E}">
        <p14:creationId xmlns:p14="http://schemas.microsoft.com/office/powerpoint/2010/main" val="24751978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A4AFEF-708C-48C9-A209-043ECFEEC3CB}"/>
              </a:ext>
            </a:extLst>
          </p:cNvPr>
          <p:cNvSpPr>
            <a:spLocks noGrp="1"/>
          </p:cNvSpPr>
          <p:nvPr>
            <p:ph type="ctrTitle"/>
          </p:nvPr>
        </p:nvSpPr>
        <p:spPr/>
        <p:txBody>
          <a:bodyPr/>
          <a:lstStyle/>
          <a:p>
            <a:r>
              <a:rPr lang="en-US" dirty="0"/>
              <a:t>StrokeNet Transition Process</a:t>
            </a:r>
          </a:p>
        </p:txBody>
      </p:sp>
      <p:sp>
        <p:nvSpPr>
          <p:cNvPr id="5" name="Subtitle 4">
            <a:extLst>
              <a:ext uri="{FF2B5EF4-FFF2-40B4-BE49-F238E27FC236}">
                <a16:creationId xmlns:a16="http://schemas.microsoft.com/office/drawing/2014/main" id="{60A5750A-A424-49B9-984B-940C79D9906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9179700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C46C2-5E40-4073-9F0D-80A84EE8E1EB}"/>
              </a:ext>
            </a:extLst>
          </p:cNvPr>
          <p:cNvSpPr>
            <a:spLocks noGrp="1"/>
          </p:cNvSpPr>
          <p:nvPr>
            <p:ph type="title"/>
          </p:nvPr>
        </p:nvSpPr>
        <p:spPr/>
        <p:txBody>
          <a:bodyPr/>
          <a:lstStyle/>
          <a:p>
            <a:r>
              <a:rPr lang="en-US" dirty="0"/>
              <a:t>StrokeNet Process</a:t>
            </a:r>
          </a:p>
        </p:txBody>
      </p:sp>
      <p:sp>
        <p:nvSpPr>
          <p:cNvPr id="3" name="Content Placeholder 2">
            <a:extLst>
              <a:ext uri="{FF2B5EF4-FFF2-40B4-BE49-F238E27FC236}">
                <a16:creationId xmlns:a16="http://schemas.microsoft.com/office/drawing/2014/main" id="{A0698915-66E3-467E-AEDD-90892D35D57B}"/>
              </a:ext>
            </a:extLst>
          </p:cNvPr>
          <p:cNvSpPr>
            <a:spLocks noGrp="1"/>
          </p:cNvSpPr>
          <p:nvPr>
            <p:ph idx="1"/>
          </p:nvPr>
        </p:nvSpPr>
        <p:spPr/>
        <p:txBody>
          <a:bodyPr>
            <a:normAutofit/>
          </a:bodyPr>
          <a:lstStyle/>
          <a:p>
            <a:r>
              <a:rPr lang="en-US" dirty="0"/>
              <a:t>Some current executed reliance agreements expire on July 31, 2023</a:t>
            </a:r>
          </a:p>
          <a:p>
            <a:r>
              <a:rPr lang="en-US" dirty="0"/>
              <a:t>New reliance arrangements will be established without an expiration date and will remain in effect until the specified studies/sites are closed with the CIRB</a:t>
            </a:r>
          </a:p>
          <a:p>
            <a:r>
              <a:rPr lang="en-US" dirty="0"/>
              <a:t>Current SMART IRB participating institutions will receive a SMART IRB Acknowledgment Letter to document reliance arrangement</a:t>
            </a:r>
          </a:p>
          <a:p>
            <a:r>
              <a:rPr lang="en-US" dirty="0"/>
              <a:t>The components of the agreement will remain consistent during renewal</a:t>
            </a:r>
          </a:p>
          <a:p>
            <a:endParaRPr lang="en-US" dirty="0"/>
          </a:p>
        </p:txBody>
      </p:sp>
    </p:spTree>
    <p:extLst>
      <p:ext uri="{BB962C8B-B14F-4D97-AF65-F5344CB8AC3E}">
        <p14:creationId xmlns:p14="http://schemas.microsoft.com/office/powerpoint/2010/main" val="23137931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06127-5123-4CC9-B0E4-F61EE1507AB3}"/>
              </a:ext>
            </a:extLst>
          </p:cNvPr>
          <p:cNvSpPr>
            <a:spLocks noGrp="1"/>
          </p:cNvSpPr>
          <p:nvPr>
            <p:ph type="title"/>
          </p:nvPr>
        </p:nvSpPr>
        <p:spPr/>
        <p:txBody>
          <a:bodyPr>
            <a:normAutofit/>
          </a:bodyPr>
          <a:lstStyle/>
          <a:p>
            <a:r>
              <a:rPr lang="en-US" sz="3200" dirty="0"/>
              <a:t>Non-SMART IRB institutions are encouraged to sign onto the SMART IRB agreement</a:t>
            </a:r>
          </a:p>
        </p:txBody>
      </p:sp>
      <p:sp>
        <p:nvSpPr>
          <p:cNvPr id="3" name="Content Placeholder 2">
            <a:extLst>
              <a:ext uri="{FF2B5EF4-FFF2-40B4-BE49-F238E27FC236}">
                <a16:creationId xmlns:a16="http://schemas.microsoft.com/office/drawing/2014/main" id="{651DB177-DD4F-4DDB-BC87-06327D5A8BAE}"/>
              </a:ext>
            </a:extLst>
          </p:cNvPr>
          <p:cNvSpPr>
            <a:spLocks noGrp="1"/>
          </p:cNvSpPr>
          <p:nvPr>
            <p:ph idx="1"/>
          </p:nvPr>
        </p:nvSpPr>
        <p:spPr/>
        <p:txBody>
          <a:bodyPr/>
          <a:lstStyle/>
          <a:p>
            <a:r>
              <a:rPr lang="en-US" dirty="0">
                <a:hlinkClick r:id="rId2"/>
              </a:rPr>
              <a:t>Review the current SMART IRB agreement</a:t>
            </a:r>
            <a:endParaRPr lang="en-US" dirty="0"/>
          </a:p>
          <a:p>
            <a:r>
              <a:rPr lang="en-US" dirty="0">
                <a:hlinkClick r:id="rId3"/>
              </a:rPr>
              <a:t>Join SMART IRB</a:t>
            </a:r>
            <a:endParaRPr lang="en-US" dirty="0"/>
          </a:p>
          <a:p>
            <a:r>
              <a:rPr lang="en-US" dirty="0">
                <a:hlinkClick r:id="rId4"/>
              </a:rPr>
              <a:t>Find your ambassador for assistance</a:t>
            </a:r>
            <a:endParaRPr lang="en-US" dirty="0"/>
          </a:p>
        </p:txBody>
      </p:sp>
    </p:spTree>
    <p:extLst>
      <p:ext uri="{BB962C8B-B14F-4D97-AF65-F5344CB8AC3E}">
        <p14:creationId xmlns:p14="http://schemas.microsoft.com/office/powerpoint/2010/main" val="25818617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0CCE-C6F6-4BBD-9E0F-E7A3434A67D0}"/>
              </a:ext>
            </a:extLst>
          </p:cNvPr>
          <p:cNvSpPr>
            <a:spLocks noGrp="1"/>
          </p:cNvSpPr>
          <p:nvPr>
            <p:ph type="title"/>
          </p:nvPr>
        </p:nvSpPr>
        <p:spPr>
          <a:xfrm>
            <a:off x="191354" y="-122539"/>
            <a:ext cx="10515600" cy="1325563"/>
          </a:xfrm>
        </p:spPr>
        <p:txBody>
          <a:bodyPr>
            <a:normAutofit/>
          </a:bodyPr>
          <a:lstStyle/>
          <a:p>
            <a:r>
              <a:rPr lang="en-US" sz="3200" dirty="0"/>
              <a:t>Documenting the Reliance Arrangement for SMART IRB Participating Sites</a:t>
            </a:r>
          </a:p>
        </p:txBody>
      </p:sp>
      <p:sp>
        <p:nvSpPr>
          <p:cNvPr id="3" name="Content Placeholder 2">
            <a:extLst>
              <a:ext uri="{FF2B5EF4-FFF2-40B4-BE49-F238E27FC236}">
                <a16:creationId xmlns:a16="http://schemas.microsoft.com/office/drawing/2014/main" id="{69800FC5-ED09-4C8A-80DF-D8DDCADB0129}"/>
              </a:ext>
            </a:extLst>
          </p:cNvPr>
          <p:cNvSpPr>
            <a:spLocks noGrp="1"/>
          </p:cNvSpPr>
          <p:nvPr>
            <p:ph idx="1"/>
          </p:nvPr>
        </p:nvSpPr>
        <p:spPr>
          <a:xfrm>
            <a:off x="838200" y="1274046"/>
            <a:ext cx="10515600" cy="4537075"/>
          </a:xfrm>
        </p:spPr>
        <p:txBody>
          <a:bodyPr>
            <a:normAutofit fontScale="92500"/>
          </a:bodyPr>
          <a:lstStyle/>
          <a:p>
            <a:r>
              <a:rPr lang="en-US" sz="3000" dirty="0"/>
              <a:t>Sites will receive a signed SMART IRB Acknowledgment Letter to document the reliance arrangement</a:t>
            </a:r>
          </a:p>
          <a:p>
            <a:r>
              <a:rPr lang="en-US" sz="3000" dirty="0"/>
              <a:t>The flexible components of the SMART IRB Agreement are addressed in the letter</a:t>
            </a:r>
          </a:p>
          <a:p>
            <a:pPr lvl="1"/>
            <a:r>
              <a:rPr lang="en-US" sz="2600" dirty="0"/>
              <a:t>NIH StrokeNet and UC CIRB SOPs will be used</a:t>
            </a:r>
          </a:p>
          <a:p>
            <a:pPr lvl="1"/>
            <a:r>
              <a:rPr lang="en-US" sz="2600" dirty="0"/>
              <a:t>The UC CIRB will make HIPAA determinations</a:t>
            </a:r>
          </a:p>
          <a:p>
            <a:pPr lvl="1"/>
            <a:r>
              <a:rPr lang="en-US" sz="2600" dirty="0"/>
              <a:t>Participating sites will incorporate HIPAA language or provide stand-alone</a:t>
            </a:r>
          </a:p>
          <a:p>
            <a:pPr lvl="1"/>
            <a:r>
              <a:rPr lang="en-US" sz="2600" dirty="0"/>
              <a:t>Participating sites will perform COI reviews and provide management plans</a:t>
            </a:r>
          </a:p>
          <a:p>
            <a:pPr lvl="1"/>
            <a:r>
              <a:rPr lang="en-US" sz="2600" dirty="0"/>
              <a:t>IRB-initiated audits or investigations will be conducted on a case-by-case basis</a:t>
            </a:r>
          </a:p>
          <a:p>
            <a:pPr lvl="1"/>
            <a:r>
              <a:rPr lang="en-US" sz="2600" dirty="0"/>
              <a:t>The UC CIRB will draft and submit reports to regulatory and funding agencies</a:t>
            </a:r>
          </a:p>
        </p:txBody>
      </p:sp>
    </p:spTree>
    <p:extLst>
      <p:ext uri="{BB962C8B-B14F-4D97-AF65-F5344CB8AC3E}">
        <p14:creationId xmlns:p14="http://schemas.microsoft.com/office/powerpoint/2010/main" val="40270872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AB20D-FA4B-4967-8DCF-65048ACF9E55}"/>
              </a:ext>
            </a:extLst>
          </p:cNvPr>
          <p:cNvSpPr>
            <a:spLocks noGrp="1"/>
          </p:cNvSpPr>
          <p:nvPr>
            <p:ph type="title"/>
          </p:nvPr>
        </p:nvSpPr>
        <p:spPr/>
        <p:txBody>
          <a:bodyPr>
            <a:normAutofit/>
          </a:bodyPr>
          <a:lstStyle/>
          <a:p>
            <a:r>
              <a:rPr lang="en-US" sz="3200" dirty="0"/>
              <a:t>Documenting the Reliance Arrangement for Sites That are NOT able to join SMART IRB</a:t>
            </a:r>
          </a:p>
        </p:txBody>
      </p:sp>
      <p:sp>
        <p:nvSpPr>
          <p:cNvPr id="3" name="Content Placeholder 2">
            <a:extLst>
              <a:ext uri="{FF2B5EF4-FFF2-40B4-BE49-F238E27FC236}">
                <a16:creationId xmlns:a16="http://schemas.microsoft.com/office/drawing/2014/main" id="{825CDA07-E3BC-456E-A7DF-8D47E691AD18}"/>
              </a:ext>
            </a:extLst>
          </p:cNvPr>
          <p:cNvSpPr>
            <a:spLocks noGrp="1"/>
          </p:cNvSpPr>
          <p:nvPr>
            <p:ph idx="1"/>
          </p:nvPr>
        </p:nvSpPr>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Sites will receive a standard UC CIRB </a:t>
            </a:r>
            <a:r>
              <a:rPr lang="en-US" dirty="0">
                <a:solidFill>
                  <a:prstClr val="black"/>
                </a:solidFill>
                <a:latin typeface="Calibri" panose="020F0502020204030204"/>
              </a:rPr>
              <a:t>Reliance Agreement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components of the reliance agreement will remain consistent</a:t>
            </a:r>
            <a:r>
              <a:rPr lang="en-US" dirty="0">
                <a:solidFill>
                  <a:prstClr val="black"/>
                </a:solidFill>
                <a:latin typeface="Calibri" panose="020F0502020204030204"/>
              </a:rPr>
              <a:t> with the current executed agreement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Site HRPPs will select applicable studies, sign and return</a:t>
            </a:r>
          </a:p>
          <a:p>
            <a:endParaRPr lang="en-US" dirty="0"/>
          </a:p>
        </p:txBody>
      </p:sp>
    </p:spTree>
    <p:extLst>
      <p:ext uri="{BB962C8B-B14F-4D97-AF65-F5344CB8AC3E}">
        <p14:creationId xmlns:p14="http://schemas.microsoft.com/office/powerpoint/2010/main" val="38300094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582BE-632C-4740-ACDC-DC81219FEEB7}"/>
              </a:ext>
            </a:extLst>
          </p:cNvPr>
          <p:cNvSpPr>
            <a:spLocks noGrp="1"/>
          </p:cNvSpPr>
          <p:nvPr>
            <p:ph type="title"/>
          </p:nvPr>
        </p:nvSpPr>
        <p:spPr/>
        <p:txBody>
          <a:bodyPr/>
          <a:lstStyle/>
          <a:p>
            <a:r>
              <a:rPr lang="en-US"/>
              <a:t>Contact Information </a:t>
            </a:r>
          </a:p>
        </p:txBody>
      </p:sp>
      <p:sp>
        <p:nvSpPr>
          <p:cNvPr id="3" name="Content Placeholder 2">
            <a:extLst>
              <a:ext uri="{FF2B5EF4-FFF2-40B4-BE49-F238E27FC236}">
                <a16:creationId xmlns:a16="http://schemas.microsoft.com/office/drawing/2014/main" id="{56CD9914-C3D5-470F-BBD8-61D0F63E6429}"/>
              </a:ext>
            </a:extLst>
          </p:cNvPr>
          <p:cNvSpPr>
            <a:spLocks noGrp="1"/>
          </p:cNvSpPr>
          <p:nvPr>
            <p:ph idx="1"/>
          </p:nvPr>
        </p:nvSpPr>
        <p:spPr/>
        <p:txBody>
          <a:bodyPr>
            <a:normAutofit/>
          </a:bodyPr>
          <a:lstStyle/>
          <a:p>
            <a:r>
              <a:rPr lang="en-US" dirty="0"/>
              <a:t>Questions regarding the reliance agreements should be directed to </a:t>
            </a:r>
            <a:r>
              <a:rPr lang="en-US" dirty="0">
                <a:hlinkClick r:id="rId2"/>
              </a:rPr>
              <a:t>IRBReliance@uc.edu</a:t>
            </a:r>
            <a:r>
              <a:rPr lang="en-US" dirty="0"/>
              <a:t> </a:t>
            </a:r>
          </a:p>
          <a:p>
            <a:r>
              <a:rPr lang="en-US" dirty="0">
                <a:hlinkClick r:id="rId3"/>
              </a:rPr>
              <a:t>Kareemah Mills</a:t>
            </a:r>
            <a:r>
              <a:rPr lang="en-US" dirty="0"/>
              <a:t>, UC HRPP Associate Director, will oversee the reliance renewal process </a:t>
            </a:r>
          </a:p>
          <a:p>
            <a:r>
              <a:rPr lang="en-US" dirty="0">
                <a:hlinkClick r:id="rId4"/>
              </a:rPr>
              <a:t>Susan Roll</a:t>
            </a:r>
            <a:r>
              <a:rPr lang="en-US" dirty="0"/>
              <a:t>, StrokeNet CIRB Liaison, will continue to be the main contact for all other StrokeNet related questions or issues</a:t>
            </a:r>
          </a:p>
          <a:p>
            <a:r>
              <a:rPr lang="en-US" dirty="0">
                <a:hlinkClick r:id="rId5"/>
              </a:rPr>
              <a:t>Michael Linke</a:t>
            </a:r>
            <a:r>
              <a:rPr lang="en-US" dirty="0"/>
              <a:t> </a:t>
            </a:r>
          </a:p>
          <a:p>
            <a:pPr lvl="1"/>
            <a:r>
              <a:rPr lang="en-US" dirty="0"/>
              <a:t>Chair, University of Cincinnati Institutional Review Board</a:t>
            </a:r>
          </a:p>
          <a:p>
            <a:pPr lvl="1"/>
            <a:r>
              <a:rPr lang="en-US" dirty="0"/>
              <a:t>Chair, StrokeNet Central IRB</a:t>
            </a:r>
          </a:p>
          <a:p>
            <a:pPr lvl="1"/>
            <a:r>
              <a:rPr lang="en-US" dirty="0"/>
              <a:t>SMART IRB Program Director, Education</a:t>
            </a:r>
          </a:p>
          <a:p>
            <a:endParaRPr lang="en-US" dirty="0"/>
          </a:p>
        </p:txBody>
      </p:sp>
    </p:spTree>
    <p:extLst>
      <p:ext uri="{BB962C8B-B14F-4D97-AF65-F5344CB8AC3E}">
        <p14:creationId xmlns:p14="http://schemas.microsoft.com/office/powerpoint/2010/main" val="40218518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02FCB-2C85-42F8-8317-9D46179DB652}"/>
              </a:ext>
            </a:extLst>
          </p:cNvPr>
          <p:cNvSpPr>
            <a:spLocks noGrp="1"/>
          </p:cNvSpPr>
          <p:nvPr>
            <p:ph type="title"/>
          </p:nvPr>
        </p:nvSpPr>
        <p:spPr/>
        <p:txBody>
          <a:bodyPr/>
          <a:lstStyle/>
          <a:p>
            <a:r>
              <a:rPr lang="en-US" dirty="0"/>
              <a:t>StrokeNet Reliance Agreement</a:t>
            </a:r>
          </a:p>
        </p:txBody>
      </p:sp>
      <p:pic>
        <p:nvPicPr>
          <p:cNvPr id="5" name="Content Placeholder 4">
            <a:extLst>
              <a:ext uri="{FF2B5EF4-FFF2-40B4-BE49-F238E27FC236}">
                <a16:creationId xmlns:a16="http://schemas.microsoft.com/office/drawing/2014/main" id="{1A81386E-0E85-4BE2-A45C-6BFF877FE705}"/>
              </a:ext>
            </a:extLst>
          </p:cNvPr>
          <p:cNvPicPr>
            <a:picLocks noGrp="1" noChangeAspect="1"/>
          </p:cNvPicPr>
          <p:nvPr>
            <p:ph idx="1"/>
          </p:nvPr>
        </p:nvPicPr>
        <p:blipFill>
          <a:blip r:embed="rId2"/>
          <a:stretch>
            <a:fillRect/>
          </a:stretch>
        </p:blipFill>
        <p:spPr>
          <a:xfrm>
            <a:off x="7580221" y="1182726"/>
            <a:ext cx="4005321" cy="5108794"/>
          </a:xfrm>
        </p:spPr>
      </p:pic>
      <p:sp>
        <p:nvSpPr>
          <p:cNvPr id="6" name="TextBox 5">
            <a:extLst>
              <a:ext uri="{FF2B5EF4-FFF2-40B4-BE49-F238E27FC236}">
                <a16:creationId xmlns:a16="http://schemas.microsoft.com/office/drawing/2014/main" id="{448A4F9F-985E-4A40-8903-DC111ECFAB54}"/>
              </a:ext>
            </a:extLst>
          </p:cNvPr>
          <p:cNvSpPr txBox="1"/>
          <p:nvPr/>
        </p:nvSpPr>
        <p:spPr>
          <a:xfrm>
            <a:off x="292962" y="1704512"/>
            <a:ext cx="6818051" cy="2215991"/>
          </a:xfrm>
          <a:prstGeom prst="rect">
            <a:avLst/>
          </a:prstGeom>
          <a:noFill/>
        </p:spPr>
        <p:txBody>
          <a:bodyPr wrap="square" rtlCol="0">
            <a:spAutoFit/>
          </a:bodyPr>
          <a:lstStyle/>
          <a:p>
            <a:pPr marL="285750" indent="-285750">
              <a:buFont typeface="Arial" panose="020B0604020202020204" pitchFamily="34" charset="0"/>
              <a:buChar char="•"/>
            </a:pPr>
            <a:r>
              <a:rPr lang="en-US" sz="2400" dirty="0"/>
              <a:t>UC IRB serves as StrokeNet Central IRB</a:t>
            </a:r>
          </a:p>
          <a:p>
            <a:pPr marL="285750" indent="-285750">
              <a:buFont typeface="Arial" panose="020B0604020202020204" pitchFamily="34" charset="0"/>
              <a:buChar char="•"/>
            </a:pPr>
            <a:r>
              <a:rPr lang="en-US" sz="2400" dirty="0"/>
              <a:t>Specific to StrokeNet studies</a:t>
            </a:r>
          </a:p>
          <a:p>
            <a:pPr marL="285750" indent="-285750">
              <a:buFont typeface="Arial" panose="020B0604020202020204" pitchFamily="34" charset="0"/>
              <a:buChar char="•"/>
            </a:pPr>
            <a:r>
              <a:rPr lang="en-US" sz="2400" dirty="0"/>
              <a:t>Approximately 340 executed agreements</a:t>
            </a:r>
          </a:p>
          <a:p>
            <a:pPr marL="285750" indent="-285750">
              <a:buFont typeface="Arial" panose="020B0604020202020204" pitchFamily="34" charset="0"/>
              <a:buChar char="•"/>
            </a:pPr>
            <a:r>
              <a:rPr lang="en-US" sz="2400" dirty="0"/>
              <a:t>First agreements executed in the spring of 2014</a:t>
            </a:r>
          </a:p>
          <a:p>
            <a:pPr marL="285750" indent="-285750">
              <a:buFont typeface="Arial" panose="020B0604020202020204" pitchFamily="34" charset="0"/>
              <a:buChar char="•"/>
            </a:pPr>
            <a:endParaRPr lang="en-US" sz="2400" dirty="0"/>
          </a:p>
          <a:p>
            <a:r>
              <a:rPr lang="en-US" dirty="0"/>
              <a:t> </a:t>
            </a:r>
          </a:p>
        </p:txBody>
      </p:sp>
    </p:spTree>
    <p:extLst>
      <p:ext uri="{BB962C8B-B14F-4D97-AF65-F5344CB8AC3E}">
        <p14:creationId xmlns:p14="http://schemas.microsoft.com/office/powerpoint/2010/main" val="202617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B6417-74F0-4687-81EA-0E99329B16EC}"/>
              </a:ext>
            </a:extLst>
          </p:cNvPr>
          <p:cNvSpPr>
            <a:spLocks noGrp="1"/>
          </p:cNvSpPr>
          <p:nvPr>
            <p:ph type="title"/>
          </p:nvPr>
        </p:nvSpPr>
        <p:spPr/>
        <p:txBody>
          <a:bodyPr/>
          <a:lstStyle/>
          <a:p>
            <a:r>
              <a:rPr lang="en-US" dirty="0"/>
              <a:t>Process Changes Since 2014</a:t>
            </a:r>
          </a:p>
        </p:txBody>
      </p:sp>
      <p:sp>
        <p:nvSpPr>
          <p:cNvPr id="3" name="Content Placeholder 2">
            <a:extLst>
              <a:ext uri="{FF2B5EF4-FFF2-40B4-BE49-F238E27FC236}">
                <a16:creationId xmlns:a16="http://schemas.microsoft.com/office/drawing/2014/main" id="{D7FD0FA2-9017-4561-9FDE-828BC692B7E0}"/>
              </a:ext>
            </a:extLst>
          </p:cNvPr>
          <p:cNvSpPr>
            <a:spLocks noGrp="1"/>
          </p:cNvSpPr>
          <p:nvPr>
            <p:ph idx="1"/>
          </p:nvPr>
        </p:nvSpPr>
        <p:spPr/>
        <p:txBody>
          <a:bodyPr/>
          <a:lstStyle/>
          <a:p>
            <a:r>
              <a:rPr lang="en-US" dirty="0"/>
              <a:t>Review of local ancillary reviews</a:t>
            </a:r>
          </a:p>
          <a:p>
            <a:r>
              <a:rPr lang="en-US" dirty="0"/>
              <a:t>Continuing review</a:t>
            </a:r>
          </a:p>
          <a:p>
            <a:r>
              <a:rPr lang="en-US" dirty="0"/>
              <a:t>COI review and management</a:t>
            </a:r>
          </a:p>
          <a:p>
            <a:r>
              <a:rPr lang="en-US" dirty="0"/>
              <a:t>Approval of local study staff</a:t>
            </a:r>
          </a:p>
          <a:p>
            <a:r>
              <a:rPr lang="en-US" dirty="0"/>
              <a:t>Approval of Central Electronic Informed Consent Process</a:t>
            </a:r>
          </a:p>
          <a:p>
            <a:r>
              <a:rPr lang="en-US" sz="2000" dirty="0">
                <a:hlinkClick r:id="rId2"/>
              </a:rPr>
              <a:t>https://www.nihstrokenet.org/docs/default-source/default-document-library/adm-24-central-electronic-informed-consent-process-7-23-2020.pdf?sfvrsn=0</a:t>
            </a:r>
            <a:endParaRPr lang="en-US" sz="2000" dirty="0"/>
          </a:p>
          <a:p>
            <a:endParaRPr lang="en-US" sz="2000" dirty="0"/>
          </a:p>
          <a:p>
            <a:endParaRPr lang="en-US" dirty="0"/>
          </a:p>
        </p:txBody>
      </p:sp>
    </p:spTree>
    <p:extLst>
      <p:ext uri="{BB962C8B-B14F-4D97-AF65-F5344CB8AC3E}">
        <p14:creationId xmlns:p14="http://schemas.microsoft.com/office/powerpoint/2010/main" val="30565112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1E0E2-6F09-4FA0-87D2-F50CF8CC1A8C}"/>
              </a:ext>
            </a:extLst>
          </p:cNvPr>
          <p:cNvSpPr>
            <a:spLocks noGrp="1"/>
          </p:cNvSpPr>
          <p:nvPr>
            <p:ph type="title"/>
          </p:nvPr>
        </p:nvSpPr>
        <p:spPr/>
        <p:txBody>
          <a:bodyPr>
            <a:normAutofit/>
          </a:bodyPr>
          <a:lstStyle/>
          <a:p>
            <a:r>
              <a:rPr lang="en-US" sz="3200" dirty="0"/>
              <a:t>Why transition to a new reliance agreement?</a:t>
            </a:r>
          </a:p>
        </p:txBody>
      </p:sp>
      <p:sp>
        <p:nvSpPr>
          <p:cNvPr id="3" name="Content Placeholder 2">
            <a:extLst>
              <a:ext uri="{FF2B5EF4-FFF2-40B4-BE49-F238E27FC236}">
                <a16:creationId xmlns:a16="http://schemas.microsoft.com/office/drawing/2014/main" id="{468249E5-CED3-4A2A-A790-1B2166BF81A9}"/>
              </a:ext>
            </a:extLst>
          </p:cNvPr>
          <p:cNvSpPr>
            <a:spLocks noGrp="1"/>
          </p:cNvSpPr>
          <p:nvPr>
            <p:ph idx="1"/>
          </p:nvPr>
        </p:nvSpPr>
        <p:spPr/>
        <p:txBody>
          <a:bodyPr/>
          <a:lstStyle/>
          <a:p>
            <a:r>
              <a:rPr lang="en-US" dirty="0"/>
              <a:t>Some of the agreements have an expiration date  7/31/2023</a:t>
            </a:r>
          </a:p>
          <a:p>
            <a:r>
              <a:rPr lang="en-US" dirty="0"/>
              <a:t>We have learned a lot about the single IRB process since 2014</a:t>
            </a:r>
          </a:p>
          <a:p>
            <a:r>
              <a:rPr lang="en-US" dirty="0"/>
              <a:t>Availability of the SMART IRB Agreement</a:t>
            </a:r>
          </a:p>
        </p:txBody>
      </p:sp>
    </p:spTree>
    <p:extLst>
      <p:ext uri="{BB962C8B-B14F-4D97-AF65-F5344CB8AC3E}">
        <p14:creationId xmlns:p14="http://schemas.microsoft.com/office/powerpoint/2010/main" val="22855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B01C6-501B-439C-B5B9-7F747F476C66}"/>
              </a:ext>
            </a:extLst>
          </p:cNvPr>
          <p:cNvSpPr>
            <a:spLocks noGrp="1"/>
          </p:cNvSpPr>
          <p:nvPr>
            <p:ph type="title"/>
          </p:nvPr>
        </p:nvSpPr>
        <p:spPr/>
        <p:txBody>
          <a:bodyPr/>
          <a:lstStyle/>
          <a:p>
            <a:r>
              <a:rPr lang="en-US"/>
              <a:t>SMART IRB agreement </a:t>
            </a:r>
          </a:p>
        </p:txBody>
      </p:sp>
      <p:sp>
        <p:nvSpPr>
          <p:cNvPr id="3" name="Content Placeholder 2">
            <a:extLst>
              <a:ext uri="{FF2B5EF4-FFF2-40B4-BE49-F238E27FC236}">
                <a16:creationId xmlns:a16="http://schemas.microsoft.com/office/drawing/2014/main" id="{96014B77-433F-426A-8BDA-96ECCB23AD4E}"/>
              </a:ext>
            </a:extLst>
          </p:cNvPr>
          <p:cNvSpPr>
            <a:spLocks noGrp="1"/>
          </p:cNvSpPr>
          <p:nvPr>
            <p:ph idx="1"/>
          </p:nvPr>
        </p:nvSpPr>
        <p:spPr/>
        <p:txBody>
          <a:bodyPr>
            <a:normAutofit/>
          </a:bodyPr>
          <a:lstStyle/>
          <a:p>
            <a:r>
              <a:rPr lang="en-US" dirty="0"/>
              <a:t>Created in response to the NIH’s mandate for sIRB review of multicenter research</a:t>
            </a:r>
          </a:p>
          <a:p>
            <a:r>
              <a:rPr lang="en-US" dirty="0"/>
              <a:t>May be used for any study. </a:t>
            </a:r>
          </a:p>
          <a:p>
            <a:r>
              <a:rPr lang="en-US" dirty="0"/>
              <a:t>Once it is signed, institutions can use it to serve as the sIRB for other parties to the agreement or to rely on an sIRB who is also party to the agreement. </a:t>
            </a:r>
          </a:p>
          <a:p>
            <a:r>
              <a:rPr lang="en-US" dirty="0"/>
              <a:t>There is no need to renegotiate any terms when starting a new study </a:t>
            </a:r>
          </a:p>
          <a:p>
            <a:r>
              <a:rPr lang="en-US" dirty="0"/>
              <a:t>Can be accepted by most research institutions</a:t>
            </a:r>
          </a:p>
        </p:txBody>
      </p:sp>
    </p:spTree>
    <p:extLst>
      <p:ext uri="{BB962C8B-B14F-4D97-AF65-F5344CB8AC3E}">
        <p14:creationId xmlns:p14="http://schemas.microsoft.com/office/powerpoint/2010/main" val="3893444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41197" y="0"/>
            <a:ext cx="7543800" cy="1088068"/>
          </a:xfrm>
        </p:spPr>
        <p:txBody>
          <a:bodyPr>
            <a:normAutofit/>
          </a:bodyPr>
          <a:lstStyle/>
          <a:p>
            <a:r>
              <a:rPr lang="en-US" b="1" dirty="0"/>
              <a:t>What Is SMART IRB?</a:t>
            </a:r>
          </a:p>
        </p:txBody>
      </p:sp>
      <p:sp>
        <p:nvSpPr>
          <p:cNvPr id="2" name="Slide Number Placeholder 1"/>
          <p:cNvSpPr>
            <a:spLocks noGrp="1"/>
          </p:cNvSpPr>
          <p:nvPr>
            <p:ph type="sldNum" sz="quarter" idx="12"/>
          </p:nvPr>
        </p:nvSpPr>
        <p:spPr>
          <a:xfrm>
            <a:off x="9563383" y="6584156"/>
            <a:ext cx="984019" cy="273844"/>
          </a:xfrm>
        </p:spPr>
        <p:txBody>
          <a:bodyPr>
            <a:normAutofit lnSpcReduction="10000"/>
          </a:bodyPr>
          <a:lstStyle/>
          <a:p>
            <a:pPr defTabSz="685800">
              <a:spcAft>
                <a:spcPts val="450"/>
              </a:spcAft>
            </a:pPr>
            <a:fld id="{308EEB2E-FAD7-3644-868B-865F4C3E3381}" type="slidenum">
              <a:rPr lang="en-US" smtClean="0"/>
              <a:pPr defTabSz="685800">
                <a:spcAft>
                  <a:spcPts val="450"/>
                </a:spcAft>
              </a:pPr>
              <a:t>7</a:t>
            </a:fld>
            <a:endParaRPr lang="en-US" dirty="0"/>
          </a:p>
        </p:txBody>
      </p:sp>
      <p:graphicFrame>
        <p:nvGraphicFramePr>
          <p:cNvPr id="5" name="Diagram 4"/>
          <p:cNvGraphicFramePr/>
          <p:nvPr/>
        </p:nvGraphicFramePr>
        <p:xfrm>
          <a:off x="2122312" y="2020711"/>
          <a:ext cx="8060267" cy="3352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17947990"/>
      </p:ext>
    </p:extLst>
  </p:cSld>
  <p:clrMapOvr>
    <a:masterClrMapping/>
  </p:clrMapOvr>
  <mc:AlternateContent xmlns:mc="http://schemas.openxmlformats.org/markup-compatibility/2006" xmlns:p14="http://schemas.microsoft.com/office/powerpoint/2010/main">
    <mc:Choice Requires="p14">
      <p:transition spd="slow" p14:dur="2000" advTm="31557"/>
    </mc:Choice>
    <mc:Fallback xmlns="">
      <p:transition spd="slow" advTm="31557"/>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1853C-8DBE-4DF8-8EAC-3705FA1CC8C6}"/>
              </a:ext>
            </a:extLst>
          </p:cNvPr>
          <p:cNvSpPr>
            <a:spLocks noGrp="1"/>
          </p:cNvSpPr>
          <p:nvPr>
            <p:ph type="title"/>
          </p:nvPr>
        </p:nvSpPr>
        <p:spPr/>
        <p:txBody>
          <a:bodyPr/>
          <a:lstStyle/>
          <a:p>
            <a:r>
              <a:rPr lang="en-US" dirty="0"/>
              <a:t>Polling Question</a:t>
            </a:r>
          </a:p>
        </p:txBody>
      </p:sp>
      <p:sp>
        <p:nvSpPr>
          <p:cNvPr id="3" name="Content Placeholder 2">
            <a:extLst>
              <a:ext uri="{FF2B5EF4-FFF2-40B4-BE49-F238E27FC236}">
                <a16:creationId xmlns:a16="http://schemas.microsoft.com/office/drawing/2014/main" id="{072B382F-03AB-4F05-8AAD-9D8D2C53E778}"/>
              </a:ext>
            </a:extLst>
          </p:cNvPr>
          <p:cNvSpPr>
            <a:spLocks noGrp="1"/>
          </p:cNvSpPr>
          <p:nvPr>
            <p:ph idx="1"/>
          </p:nvPr>
        </p:nvSpPr>
        <p:spPr/>
        <p:txBody>
          <a:bodyPr/>
          <a:lstStyle/>
          <a:p>
            <a:r>
              <a:rPr lang="en-US" dirty="0"/>
              <a:t>Has your institution joined SMART IRB?</a:t>
            </a:r>
          </a:p>
          <a:p>
            <a:pPr lvl="1">
              <a:buFont typeface="Wingdings" panose="05000000000000000000" pitchFamily="2" charset="2"/>
              <a:buChar char="q"/>
            </a:pPr>
            <a:r>
              <a:rPr lang="en-US" dirty="0"/>
              <a:t>Yes</a:t>
            </a:r>
          </a:p>
          <a:p>
            <a:pPr lvl="1">
              <a:buFont typeface="Wingdings" panose="05000000000000000000" pitchFamily="2" charset="2"/>
              <a:buChar char="q"/>
            </a:pPr>
            <a:r>
              <a:rPr lang="en-US" dirty="0"/>
              <a:t>No</a:t>
            </a:r>
          </a:p>
          <a:p>
            <a:pPr lvl="1">
              <a:buFont typeface="Wingdings" panose="05000000000000000000" pitchFamily="2" charset="2"/>
              <a:buChar char="q"/>
            </a:pPr>
            <a:r>
              <a:rPr lang="en-US" dirty="0"/>
              <a:t>Don’t know</a:t>
            </a:r>
          </a:p>
          <a:p>
            <a:endParaRPr lang="en-US" dirty="0"/>
          </a:p>
        </p:txBody>
      </p:sp>
    </p:spTree>
    <p:extLst>
      <p:ext uri="{BB962C8B-B14F-4D97-AF65-F5344CB8AC3E}">
        <p14:creationId xmlns:p14="http://schemas.microsoft.com/office/powerpoint/2010/main" val="2181796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B41CB-DCAE-4A94-9D45-D6F0CA35A70D}"/>
              </a:ext>
            </a:extLst>
          </p:cNvPr>
          <p:cNvSpPr>
            <a:spLocks noGrp="1"/>
          </p:cNvSpPr>
          <p:nvPr>
            <p:ph type="title"/>
          </p:nvPr>
        </p:nvSpPr>
        <p:spPr>
          <a:xfrm>
            <a:off x="355600" y="338882"/>
            <a:ext cx="8835053" cy="726492"/>
          </a:xfrm>
        </p:spPr>
        <p:txBody>
          <a:bodyPr>
            <a:normAutofit/>
          </a:bodyPr>
          <a:lstStyle/>
          <a:p>
            <a:r>
              <a:rPr lang="en-US" dirty="0"/>
              <a:t>Networks Transitioning to SMART </a:t>
            </a:r>
          </a:p>
        </p:txBody>
      </p:sp>
      <p:sp>
        <p:nvSpPr>
          <p:cNvPr id="3" name="Text Placeholder 2">
            <a:extLst>
              <a:ext uri="{FF2B5EF4-FFF2-40B4-BE49-F238E27FC236}">
                <a16:creationId xmlns:a16="http://schemas.microsoft.com/office/drawing/2014/main" id="{C4231E5D-6DC1-4BD2-99C5-C81ABA6DFB9E}"/>
              </a:ext>
            </a:extLst>
          </p:cNvPr>
          <p:cNvSpPr>
            <a:spLocks noGrp="1"/>
          </p:cNvSpPr>
          <p:nvPr>
            <p:ph type="body" sz="quarter" idx="13"/>
          </p:nvPr>
        </p:nvSpPr>
        <p:spPr/>
        <p:txBody>
          <a:bodyPr>
            <a:normAutofit/>
          </a:bodyPr>
          <a:lstStyle/>
          <a:p>
            <a:r>
              <a:rPr lang="en-US" dirty="0"/>
              <a:t>NeuroNext</a:t>
            </a:r>
          </a:p>
          <a:p>
            <a:r>
              <a:rPr lang="en-US" dirty="0"/>
              <a:t>Collaborative Pediatric Critical Care Research Network (CPCCRN)</a:t>
            </a:r>
          </a:p>
        </p:txBody>
      </p:sp>
    </p:spTree>
    <p:extLst>
      <p:ext uri="{BB962C8B-B14F-4D97-AF65-F5344CB8AC3E}">
        <p14:creationId xmlns:p14="http://schemas.microsoft.com/office/powerpoint/2010/main" val="2388630237"/>
      </p:ext>
    </p:extLst>
  </p:cSld>
  <p:clrMapOvr>
    <a:masterClrMapping/>
  </p:clrMapOvr>
</p:sld>
</file>

<file path=ppt/theme/theme1.xml><?xml version="1.0" encoding="utf-8"?>
<a:theme xmlns:a="http://schemas.openxmlformats.org/drawingml/2006/main" name="StrokeNe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rokeNet" id="{556D0801-8342-4D76-96D8-673B871555D2}" vid="{C4AEAAFB-2D44-40AC-9182-62CDBEE223B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StrokeNet</Template>
  <TotalTime>224</TotalTime>
  <Words>1222</Words>
  <Application>Microsoft Office PowerPoint</Application>
  <PresentationFormat>Widescreen</PresentationFormat>
  <Paragraphs>177</Paragraphs>
  <Slides>28</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Calibri Light</vt:lpstr>
      <vt:lpstr>Trebuchet MS</vt:lpstr>
      <vt:lpstr>Wingdings</vt:lpstr>
      <vt:lpstr>StrokeNet</vt:lpstr>
      <vt:lpstr>StrokeNet Central IRB Update </vt:lpstr>
      <vt:lpstr>StrokeNet Studies Reviewed by CIRB</vt:lpstr>
      <vt:lpstr>StrokeNet Reliance Agreement</vt:lpstr>
      <vt:lpstr>Process Changes Since 2014</vt:lpstr>
      <vt:lpstr>Why transition to a new reliance agreement?</vt:lpstr>
      <vt:lpstr>SMART IRB agreement </vt:lpstr>
      <vt:lpstr>What Is SMART IRB?</vt:lpstr>
      <vt:lpstr>Polling Question</vt:lpstr>
      <vt:lpstr>Networks Transitioning to SMART </vt:lpstr>
      <vt:lpstr>PowerPoint Presentation</vt:lpstr>
      <vt:lpstr>SMART IRB Resources</vt:lpstr>
      <vt:lpstr>Building Community</vt:lpstr>
      <vt:lpstr>SMART Talks - Monthly virtual forums </vt:lpstr>
      <vt:lpstr>Key SMART IRB Resource: Learning Center</vt:lpstr>
      <vt:lpstr>Ambassadors</vt:lpstr>
      <vt:lpstr>Ambassadors</vt:lpstr>
      <vt:lpstr>PowerPoint Presentation</vt:lpstr>
      <vt:lpstr>Finalized Harmonization Guidance</vt:lpstr>
      <vt:lpstr>PowerPoint Presentation</vt:lpstr>
      <vt:lpstr>CIRB vs. INSTITUTION RESPONSIBILITIES</vt:lpstr>
      <vt:lpstr>SMART IRB Participating Institutions</vt:lpstr>
      <vt:lpstr>BENEFITS OF SMART IRB AGREEMENT</vt:lpstr>
      <vt:lpstr>StrokeNet Transition Process</vt:lpstr>
      <vt:lpstr>StrokeNet Process</vt:lpstr>
      <vt:lpstr>Non-SMART IRB institutions are encouraged to sign onto the SMART IRB agreement</vt:lpstr>
      <vt:lpstr>Documenting the Reliance Arrangement for SMART IRB Participating Sites</vt:lpstr>
      <vt:lpstr>Documenting the Reliance Arrangement for Sites That are NOT able to join SMART IRB</vt:lpstr>
      <vt:lpstr>Contact Information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Demonstration Project: Transitioning a Research Network to New Single IRB Platforms</dc:title>
  <dc:creator>MJL</dc:creator>
  <cp:lastModifiedBy>Sester, Regina (sesterrj)</cp:lastModifiedBy>
  <cp:revision>2</cp:revision>
  <dcterms:created xsi:type="dcterms:W3CDTF">2022-11-17T15:01:37Z</dcterms:created>
  <dcterms:modified xsi:type="dcterms:W3CDTF">2022-11-30T21:48:22Z</dcterms:modified>
</cp:coreProperties>
</file>