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74" r:id="rId2"/>
    <p:sldId id="275"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 id="289" r:id="rId17"/>
    <p:sldId id="290" r:id="rId18"/>
    <p:sldId id="291" r:id="rId19"/>
    <p:sldId id="292" r:id="rId20"/>
    <p:sldId id="293" r:id="rId21"/>
    <p:sldId id="294" r:id="rId22"/>
    <p:sldId id="295" r:id="rId23"/>
    <p:sldId id="296" r:id="rId24"/>
    <p:sldId id="297" r:id="rId25"/>
    <p:sldId id="298" r:id="rId26"/>
    <p:sldId id="299" r:id="rId27"/>
    <p:sldId id="256" r:id="rId28"/>
    <p:sldId id="257" r:id="rId29"/>
    <p:sldId id="258" r:id="rId30"/>
    <p:sldId id="259" r:id="rId31"/>
    <p:sldId id="260" r:id="rId32"/>
    <p:sldId id="261" r:id="rId33"/>
    <p:sldId id="262" r:id="rId34"/>
    <p:sldId id="264" r:id="rId35"/>
    <p:sldId id="265" r:id="rId36"/>
    <p:sldId id="266" r:id="rId37"/>
    <p:sldId id="267" r:id="rId38"/>
    <p:sldId id="268" r:id="rId39"/>
    <p:sldId id="269" r:id="rId40"/>
    <p:sldId id="270" r:id="rId41"/>
    <p:sldId id="273" r:id="rId42"/>
    <p:sldId id="271" r:id="rId43"/>
    <p:sldId id="272"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8" d="100"/>
          <a:sy n="58" d="100"/>
        </p:scale>
        <p:origin x="82" y="7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AB422E-0C8B-47A1-A6AD-3BA36ED88A2F}" type="datetimeFigureOut">
              <a:rPr lang="en-US" smtClean="0"/>
              <a:t>6/26/2019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CB2EC4-BDD9-4233-B700-7272E0A8A400}" type="slidenum">
              <a:rPr lang="en-US" smtClean="0"/>
              <a:t>‹#›</a:t>
            </a:fld>
            <a:endParaRPr lang="en-US"/>
          </a:p>
        </p:txBody>
      </p:sp>
    </p:spTree>
    <p:extLst>
      <p:ext uri="{BB962C8B-B14F-4D97-AF65-F5344CB8AC3E}">
        <p14:creationId xmlns:p14="http://schemas.microsoft.com/office/powerpoint/2010/main" val="2880037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2637C8-0774-4DF5-A471-732BF41A5307}" type="slidenum">
              <a:rPr lang="en-US" smtClean="0"/>
              <a:t>18</a:t>
            </a:fld>
            <a:endParaRPr lang="en-US"/>
          </a:p>
        </p:txBody>
      </p:sp>
    </p:spTree>
    <p:extLst>
      <p:ext uri="{BB962C8B-B14F-4D97-AF65-F5344CB8AC3E}">
        <p14:creationId xmlns:p14="http://schemas.microsoft.com/office/powerpoint/2010/main" val="2109474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BA9A7B5-91CB-4A44-8C79-7E37F2F08F64}" type="datetimeFigureOut">
              <a:rPr lang="en-US" smtClean="0"/>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835C2-1BAD-47EB-B7D0-F186FCCB08C0}" type="slidenum">
              <a:rPr lang="en-US" smtClean="0"/>
              <a:t>‹#›</a:t>
            </a:fld>
            <a:endParaRPr lang="en-US"/>
          </a:p>
        </p:txBody>
      </p:sp>
    </p:spTree>
    <p:extLst>
      <p:ext uri="{BB962C8B-B14F-4D97-AF65-F5344CB8AC3E}">
        <p14:creationId xmlns:p14="http://schemas.microsoft.com/office/powerpoint/2010/main" val="2971230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A9A7B5-91CB-4A44-8C79-7E37F2F08F64}" type="datetimeFigureOut">
              <a:rPr lang="en-US" smtClean="0"/>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835C2-1BAD-47EB-B7D0-F186FCCB08C0}" type="slidenum">
              <a:rPr lang="en-US" smtClean="0"/>
              <a:t>‹#›</a:t>
            </a:fld>
            <a:endParaRPr lang="en-US"/>
          </a:p>
        </p:txBody>
      </p:sp>
    </p:spTree>
    <p:extLst>
      <p:ext uri="{BB962C8B-B14F-4D97-AF65-F5344CB8AC3E}">
        <p14:creationId xmlns:p14="http://schemas.microsoft.com/office/powerpoint/2010/main" val="2989792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A9A7B5-91CB-4A44-8C79-7E37F2F08F64}" type="datetimeFigureOut">
              <a:rPr lang="en-US" smtClean="0"/>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835C2-1BAD-47EB-B7D0-F186FCCB08C0}" type="slidenum">
              <a:rPr lang="en-US" smtClean="0"/>
              <a:t>‹#›</a:t>
            </a:fld>
            <a:endParaRPr lang="en-US"/>
          </a:p>
        </p:txBody>
      </p:sp>
    </p:spTree>
    <p:extLst>
      <p:ext uri="{BB962C8B-B14F-4D97-AF65-F5344CB8AC3E}">
        <p14:creationId xmlns:p14="http://schemas.microsoft.com/office/powerpoint/2010/main" val="2937898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A9A7B5-91CB-4A44-8C79-7E37F2F08F64}" type="datetimeFigureOut">
              <a:rPr lang="en-US" smtClean="0"/>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835C2-1BAD-47EB-B7D0-F186FCCB08C0}" type="slidenum">
              <a:rPr lang="en-US" smtClean="0"/>
              <a:t>‹#›</a:t>
            </a:fld>
            <a:endParaRPr lang="en-US"/>
          </a:p>
        </p:txBody>
      </p:sp>
    </p:spTree>
    <p:extLst>
      <p:ext uri="{BB962C8B-B14F-4D97-AF65-F5344CB8AC3E}">
        <p14:creationId xmlns:p14="http://schemas.microsoft.com/office/powerpoint/2010/main" val="4164037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BA9A7B5-91CB-4A44-8C79-7E37F2F08F64}" type="datetimeFigureOut">
              <a:rPr lang="en-US" smtClean="0"/>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835C2-1BAD-47EB-B7D0-F186FCCB08C0}" type="slidenum">
              <a:rPr lang="en-US" smtClean="0"/>
              <a:t>‹#›</a:t>
            </a:fld>
            <a:endParaRPr lang="en-US"/>
          </a:p>
        </p:txBody>
      </p:sp>
    </p:spTree>
    <p:extLst>
      <p:ext uri="{BB962C8B-B14F-4D97-AF65-F5344CB8AC3E}">
        <p14:creationId xmlns:p14="http://schemas.microsoft.com/office/powerpoint/2010/main" val="2119580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BA9A7B5-91CB-4A44-8C79-7E37F2F08F64}" type="datetimeFigureOut">
              <a:rPr lang="en-US" smtClean="0"/>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835C2-1BAD-47EB-B7D0-F186FCCB08C0}" type="slidenum">
              <a:rPr lang="en-US" smtClean="0"/>
              <a:t>‹#›</a:t>
            </a:fld>
            <a:endParaRPr lang="en-US"/>
          </a:p>
        </p:txBody>
      </p:sp>
    </p:spTree>
    <p:extLst>
      <p:ext uri="{BB962C8B-B14F-4D97-AF65-F5344CB8AC3E}">
        <p14:creationId xmlns:p14="http://schemas.microsoft.com/office/powerpoint/2010/main" val="2382164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BA9A7B5-91CB-4A44-8C79-7E37F2F08F64}" type="datetimeFigureOut">
              <a:rPr lang="en-US" smtClean="0"/>
              <a:t>6/26/2019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9835C2-1BAD-47EB-B7D0-F186FCCB08C0}" type="slidenum">
              <a:rPr lang="en-US" smtClean="0"/>
              <a:t>‹#›</a:t>
            </a:fld>
            <a:endParaRPr lang="en-US"/>
          </a:p>
        </p:txBody>
      </p:sp>
    </p:spTree>
    <p:extLst>
      <p:ext uri="{BB962C8B-B14F-4D97-AF65-F5344CB8AC3E}">
        <p14:creationId xmlns:p14="http://schemas.microsoft.com/office/powerpoint/2010/main" val="756421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BA9A7B5-91CB-4A44-8C79-7E37F2F08F64}" type="datetimeFigureOut">
              <a:rPr lang="en-US" smtClean="0"/>
              <a:t>6/26/2019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9835C2-1BAD-47EB-B7D0-F186FCCB08C0}" type="slidenum">
              <a:rPr lang="en-US" smtClean="0"/>
              <a:t>‹#›</a:t>
            </a:fld>
            <a:endParaRPr lang="en-US"/>
          </a:p>
        </p:txBody>
      </p:sp>
    </p:spTree>
    <p:extLst>
      <p:ext uri="{BB962C8B-B14F-4D97-AF65-F5344CB8AC3E}">
        <p14:creationId xmlns:p14="http://schemas.microsoft.com/office/powerpoint/2010/main" val="1099351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A9A7B5-91CB-4A44-8C79-7E37F2F08F64}" type="datetimeFigureOut">
              <a:rPr lang="en-US" smtClean="0"/>
              <a:t>6/26/2019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9835C2-1BAD-47EB-B7D0-F186FCCB08C0}" type="slidenum">
              <a:rPr lang="en-US" smtClean="0"/>
              <a:t>‹#›</a:t>
            </a:fld>
            <a:endParaRPr lang="en-US"/>
          </a:p>
        </p:txBody>
      </p:sp>
    </p:spTree>
    <p:extLst>
      <p:ext uri="{BB962C8B-B14F-4D97-AF65-F5344CB8AC3E}">
        <p14:creationId xmlns:p14="http://schemas.microsoft.com/office/powerpoint/2010/main" val="3502332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BA9A7B5-91CB-4A44-8C79-7E37F2F08F64}" type="datetimeFigureOut">
              <a:rPr lang="en-US" smtClean="0"/>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835C2-1BAD-47EB-B7D0-F186FCCB08C0}" type="slidenum">
              <a:rPr lang="en-US" smtClean="0"/>
              <a:t>‹#›</a:t>
            </a:fld>
            <a:endParaRPr lang="en-US"/>
          </a:p>
        </p:txBody>
      </p:sp>
    </p:spTree>
    <p:extLst>
      <p:ext uri="{BB962C8B-B14F-4D97-AF65-F5344CB8AC3E}">
        <p14:creationId xmlns:p14="http://schemas.microsoft.com/office/powerpoint/2010/main" val="3043068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BA9A7B5-91CB-4A44-8C79-7E37F2F08F64}" type="datetimeFigureOut">
              <a:rPr lang="en-US" smtClean="0"/>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835C2-1BAD-47EB-B7D0-F186FCCB08C0}" type="slidenum">
              <a:rPr lang="en-US" smtClean="0"/>
              <a:t>‹#›</a:t>
            </a:fld>
            <a:endParaRPr lang="en-US"/>
          </a:p>
        </p:txBody>
      </p:sp>
    </p:spTree>
    <p:extLst>
      <p:ext uri="{BB962C8B-B14F-4D97-AF65-F5344CB8AC3E}">
        <p14:creationId xmlns:p14="http://schemas.microsoft.com/office/powerpoint/2010/main" val="4046987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A9A7B5-91CB-4A44-8C79-7E37F2F08F64}" type="datetimeFigureOut">
              <a:rPr lang="en-US" smtClean="0"/>
              <a:t>6/26/2019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9835C2-1BAD-47EB-B7D0-F186FCCB08C0}" type="slidenum">
              <a:rPr lang="en-US" smtClean="0"/>
              <a:t>‹#›</a:t>
            </a:fld>
            <a:endParaRPr lang="en-US"/>
          </a:p>
        </p:txBody>
      </p:sp>
    </p:spTree>
    <p:extLst>
      <p:ext uri="{BB962C8B-B14F-4D97-AF65-F5344CB8AC3E}">
        <p14:creationId xmlns:p14="http://schemas.microsoft.com/office/powerpoint/2010/main" val="2830442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dragicap.wordpress.com/tag/eko-koza" TargetMode="External"/><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philosophicaldisquisitions.blogspot.com/2013/02/feedback.html"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simonsjl@musc.edu"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36.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philosophicaldisquisitions.blogspot.com/2013/02/feedback.html"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mailto:simonsjl@musc.edu"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rackell24lumberio.blogspot.com/2014/01/happy-29th.html" TargetMode="External"/><Relationship Id="rId2" Type="http://schemas.openxmlformats.org/officeDocument/2006/relationships/image" Target="../media/image3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jemimapett.com/flashback-friday-mem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philosophicaldisquisitions.blogspot.com/2013/02/feedback.html"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type="ctrTitle"/>
          </p:nvPr>
        </p:nvSpPr>
        <p:spPr>
          <a:xfrm>
            <a:off x="1196829" y="711302"/>
            <a:ext cx="9144000" cy="2387600"/>
          </a:xfrm>
        </p:spPr>
        <p:txBody>
          <a:bodyPr>
            <a:normAutofit/>
          </a:bodyPr>
          <a:lstStyle/>
          <a:p>
            <a:endParaRPr lang="en-US" sz="2000" dirty="0"/>
          </a:p>
          <a:p>
            <a:pPr marL="0" indent="0">
              <a:buNone/>
            </a:pPr>
            <a:endParaRPr lang="en-US" dirty="0"/>
          </a:p>
          <a:p>
            <a:pPr marL="0" indent="0">
              <a:buNone/>
            </a:pPr>
            <a:endParaRPr lang="en-US" dirty="0"/>
          </a:p>
          <a:p>
            <a:pPr marL="0" indent="0">
              <a:buNone/>
            </a:pPr>
            <a:endParaRPr lang="en-US" dirty="0">
              <a:solidFill>
                <a:schemeClr val="tx1"/>
              </a:solidFill>
            </a:endParaRPr>
          </a:p>
          <a:p>
            <a:pPr marL="0" indent="0">
              <a:buNone/>
            </a:pPr>
            <a:endParaRPr lang="en-US" dirty="0">
              <a:solidFill>
                <a:schemeClr val="tx1"/>
              </a:solidFill>
            </a:endParaRPr>
          </a:p>
        </p:txBody>
      </p:sp>
      <p:sp>
        <p:nvSpPr>
          <p:cNvPr id="5" name="Content Placeholder 2"/>
          <p:cNvSpPr txBox="1">
            <a:spLocks/>
          </p:cNvSpPr>
          <p:nvPr/>
        </p:nvSpPr>
        <p:spPr>
          <a:xfrm>
            <a:off x="1790186" y="955647"/>
            <a:ext cx="7957285" cy="4648200"/>
          </a:xfrm>
          <a:prstGeom prst="rect">
            <a:avLst/>
          </a:prstGeom>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4300" b="1" u="sng" dirty="0">
                <a:solidFill>
                  <a:srgbClr val="002060"/>
                </a:solidFill>
                <a:latin typeface="+mj-lt"/>
              </a:rPr>
              <a:t>Roundtable Discussion</a:t>
            </a:r>
          </a:p>
          <a:p>
            <a:endParaRPr lang="en-US" sz="2800" b="1" u="sng" dirty="0">
              <a:solidFill>
                <a:srgbClr val="002060"/>
              </a:solidFill>
            </a:endParaRPr>
          </a:p>
          <a:p>
            <a:r>
              <a:rPr lang="en-US" sz="3800" b="1" dirty="0">
                <a:solidFill>
                  <a:srgbClr val="0070C0"/>
                </a:solidFill>
                <a:latin typeface="+mj-lt"/>
              </a:rPr>
              <a:t>2019 RCC Managers and Site Survey Results</a:t>
            </a:r>
          </a:p>
          <a:p>
            <a:endParaRPr lang="en-US" sz="2800" b="1" dirty="0">
              <a:solidFill>
                <a:srgbClr val="002060"/>
              </a:solidFill>
            </a:endParaRPr>
          </a:p>
          <a:p>
            <a:pPr algn="l"/>
            <a:r>
              <a:rPr lang="en-US" sz="2800" b="1" u="sng" dirty="0">
                <a:solidFill>
                  <a:srgbClr val="002060"/>
                </a:solidFill>
              </a:rPr>
              <a:t>Today’s Host:</a:t>
            </a:r>
          </a:p>
          <a:p>
            <a:pPr algn="l"/>
            <a:endParaRPr lang="en-US" sz="2600" dirty="0"/>
          </a:p>
          <a:p>
            <a:pPr algn="l"/>
            <a:r>
              <a:rPr lang="en-US" sz="2600" b="1" i="1" u="sng" dirty="0"/>
              <a:t>Preethy Feit</a:t>
            </a:r>
            <a:r>
              <a:rPr lang="en-US" sz="2600" i="1" dirty="0"/>
              <a:t>:   </a:t>
            </a:r>
            <a:r>
              <a:rPr lang="en-US" sz="2600" dirty="0"/>
              <a:t>Program Manager </a:t>
            </a:r>
          </a:p>
          <a:p>
            <a:pPr algn="l"/>
            <a:r>
              <a:rPr lang="en-US" sz="2600" dirty="0"/>
              <a:t>                          Stroke National Capital Area Network for              		           Research (SCANR) </a:t>
            </a:r>
            <a:r>
              <a:rPr lang="en-US" sz="2600" dirty="0" err="1"/>
              <a:t>MedStar</a:t>
            </a:r>
            <a:r>
              <a:rPr lang="en-US" sz="2600" dirty="0"/>
              <a:t> Health Research Institute</a:t>
            </a:r>
          </a:p>
          <a:p>
            <a:pPr algn="l"/>
            <a:endParaRPr lang="en-US" sz="2600" dirty="0"/>
          </a:p>
          <a:p>
            <a:pPr algn="l"/>
            <a:r>
              <a:rPr lang="en-US" sz="2600" b="1" i="1" u="sng" dirty="0"/>
              <a:t>Cheryl Grant</a:t>
            </a:r>
            <a:r>
              <a:rPr lang="en-US" sz="2600" b="1" i="1" dirty="0"/>
              <a:t>: </a:t>
            </a:r>
            <a:r>
              <a:rPr lang="en-US" sz="2600" b="1" i="1" dirty="0" smtClean="0"/>
              <a:t> </a:t>
            </a:r>
            <a:r>
              <a:rPr lang="en-US" sz="2600" dirty="0" smtClean="0"/>
              <a:t>RCC </a:t>
            </a:r>
            <a:r>
              <a:rPr lang="en-US" sz="2600" dirty="0"/>
              <a:t>Manager</a:t>
            </a:r>
          </a:p>
          <a:p>
            <a:pPr algn="l"/>
            <a:r>
              <a:rPr lang="en-US" sz="2600" dirty="0"/>
              <a:t>                          Medical University of South Carolina</a:t>
            </a:r>
          </a:p>
          <a:p>
            <a:endParaRPr lang="en-US" sz="2000"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654474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 the past year, do you feel the amount of RCC PI support/involvement has:</a:t>
            </a:r>
          </a:p>
        </p:txBody>
      </p:sp>
      <p:sp>
        <p:nvSpPr>
          <p:cNvPr id="3" name="Content Placeholder 2"/>
          <p:cNvSpPr>
            <a:spLocks noGrp="1"/>
          </p:cNvSpPr>
          <p:nvPr>
            <p:ph idx="1"/>
          </p:nvPr>
        </p:nvSpPr>
        <p:spPr>
          <a:xfrm>
            <a:off x="838200" y="2035350"/>
            <a:ext cx="10515600" cy="4351338"/>
          </a:xfrm>
        </p:spPr>
        <p:txBody>
          <a:bodyPr/>
          <a:lstStyle/>
          <a:p>
            <a:pPr marL="0" indent="0">
              <a:buNone/>
            </a:pPr>
            <a:r>
              <a:rPr lang="en-US" i="1" u="sng" dirty="0">
                <a:solidFill>
                  <a:srgbClr val="0070C0"/>
                </a:solidFill>
              </a:rPr>
              <a:t>24 responses</a:t>
            </a:r>
          </a:p>
          <a:p>
            <a:pPr marL="0" indent="0">
              <a:buNone/>
            </a:pPr>
            <a:endParaRPr lang="en-US" i="1" dirty="0">
              <a:solidFill>
                <a:srgbClr val="0070C0"/>
              </a:solidFill>
            </a:endParaRPr>
          </a:p>
          <a:p>
            <a:pPr marL="0" indent="0">
              <a:buNone/>
            </a:pPr>
            <a:r>
              <a:rPr lang="en-US" i="1" dirty="0">
                <a:solidFill>
                  <a:srgbClr val="C00000"/>
                </a:solidFill>
              </a:rPr>
              <a:t>Remained the Same: </a:t>
            </a:r>
            <a:r>
              <a:rPr lang="en-US" i="1" dirty="0">
                <a:solidFill>
                  <a:srgbClr val="0070C0"/>
                </a:solidFill>
              </a:rPr>
              <a:t>20 or 83.3%</a:t>
            </a:r>
          </a:p>
          <a:p>
            <a:pPr marL="0" indent="0">
              <a:buNone/>
            </a:pPr>
            <a:r>
              <a:rPr lang="en-US" i="1" dirty="0">
                <a:solidFill>
                  <a:srgbClr val="C00000"/>
                </a:solidFill>
              </a:rPr>
              <a:t>Improved:</a:t>
            </a:r>
            <a:r>
              <a:rPr lang="en-US" i="1" dirty="0">
                <a:solidFill>
                  <a:srgbClr val="0070C0"/>
                </a:solidFill>
              </a:rPr>
              <a:t> 4 or 16.7%</a:t>
            </a:r>
          </a:p>
          <a:p>
            <a:pPr marL="0" indent="0">
              <a:buNone/>
            </a:pPr>
            <a:r>
              <a:rPr lang="en-US" i="1" dirty="0">
                <a:solidFill>
                  <a:srgbClr val="C00000"/>
                </a:solidFill>
              </a:rPr>
              <a:t>Decreased: </a:t>
            </a:r>
            <a:r>
              <a:rPr lang="en-US" i="1" dirty="0">
                <a:solidFill>
                  <a:srgbClr val="0070C0"/>
                </a:solidFill>
              </a:rPr>
              <a:t>0</a:t>
            </a:r>
          </a:p>
          <a:p>
            <a:pPr marL="0" indent="0">
              <a:buNone/>
            </a:pPr>
            <a:endParaRPr lang="en-US" i="1" dirty="0"/>
          </a:p>
          <a:p>
            <a:pPr marL="0" indent="0">
              <a:buNone/>
            </a:pPr>
            <a:endParaRPr lang="en-US" i="1" dirty="0"/>
          </a:p>
        </p:txBody>
      </p:sp>
      <p:pic>
        <p:nvPicPr>
          <p:cNvPr id="5" name="Picture 4" descr="A drawing of a face&#10;&#10;Description generated with high confidence">
            <a:extLst>
              <a:ext uri="{FF2B5EF4-FFF2-40B4-BE49-F238E27FC236}">
                <a16:creationId xmlns:a16="http://schemas.microsoft.com/office/drawing/2014/main" id="{162BA8A8-50C3-4A5E-94EE-61E7C02651C4}"/>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tretch>
            <a:fillRect/>
          </a:stretch>
        </p:blipFill>
        <p:spPr>
          <a:xfrm>
            <a:off x="8289316" y="3963706"/>
            <a:ext cx="2499360" cy="1804416"/>
          </a:xfrm>
          <a:prstGeom prst="rect">
            <a:avLst/>
          </a:prstGeom>
        </p:spPr>
      </p:pic>
    </p:spTree>
    <p:extLst>
      <p:ext uri="{BB962C8B-B14F-4D97-AF65-F5344CB8AC3E}">
        <p14:creationId xmlns:p14="http://schemas.microsoft.com/office/powerpoint/2010/main" val="1345997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Rate the amount of support/involvement you receive from your study PI/Sub-I’s?</a:t>
            </a:r>
          </a:p>
        </p:txBody>
      </p:sp>
      <p:pic>
        <p:nvPicPr>
          <p:cNvPr id="4" name="Picture 3"/>
          <p:cNvPicPr>
            <a:picLocks noChangeAspect="1"/>
          </p:cNvPicPr>
          <p:nvPr/>
        </p:nvPicPr>
        <p:blipFill>
          <a:blip r:embed="rId2" cstate="print"/>
          <a:stretch>
            <a:fillRect/>
          </a:stretch>
        </p:blipFill>
        <p:spPr>
          <a:xfrm>
            <a:off x="5203314" y="1952450"/>
            <a:ext cx="5895975" cy="4362450"/>
          </a:xfrm>
          <a:prstGeom prst="rect">
            <a:avLst/>
          </a:prstGeom>
        </p:spPr>
      </p:pic>
      <p:sp>
        <p:nvSpPr>
          <p:cNvPr id="5" name="Rectangle 4"/>
          <p:cNvSpPr/>
          <p:nvPr/>
        </p:nvSpPr>
        <p:spPr>
          <a:xfrm>
            <a:off x="741843" y="2841500"/>
            <a:ext cx="3176631" cy="1754326"/>
          </a:xfrm>
          <a:prstGeom prst="rect">
            <a:avLst/>
          </a:prstGeom>
        </p:spPr>
        <p:txBody>
          <a:bodyPr wrap="square">
            <a:spAutoFit/>
          </a:bodyPr>
          <a:lstStyle/>
          <a:p>
            <a:r>
              <a:rPr lang="en-US" dirty="0">
                <a:solidFill>
                  <a:srgbClr val="C00000"/>
                </a:solidFill>
                <a:latin typeface="Open Sans"/>
              </a:rPr>
              <a:t>None</a:t>
            </a:r>
            <a:r>
              <a:rPr lang="en-US" dirty="0">
                <a:solidFill>
                  <a:srgbClr val="000000"/>
                </a:solidFill>
                <a:latin typeface="Open Sans"/>
              </a:rPr>
              <a:t> (0, 0.0%)</a:t>
            </a:r>
          </a:p>
          <a:p>
            <a:r>
              <a:rPr lang="en-US" dirty="0">
                <a:solidFill>
                  <a:srgbClr val="C00000"/>
                </a:solidFill>
                <a:latin typeface="Open Sans"/>
              </a:rPr>
              <a:t>A little</a:t>
            </a:r>
            <a:r>
              <a:rPr lang="en-US" dirty="0">
                <a:solidFill>
                  <a:srgbClr val="000000"/>
                </a:solidFill>
                <a:latin typeface="Open Sans"/>
              </a:rPr>
              <a:t> (0, 0.0%)</a:t>
            </a:r>
          </a:p>
          <a:p>
            <a:r>
              <a:rPr lang="en-US" dirty="0">
                <a:solidFill>
                  <a:srgbClr val="C00000"/>
                </a:solidFill>
                <a:latin typeface="Open Sans"/>
              </a:rPr>
              <a:t>Average</a:t>
            </a:r>
            <a:r>
              <a:rPr lang="en-US" dirty="0">
                <a:solidFill>
                  <a:srgbClr val="000000"/>
                </a:solidFill>
                <a:latin typeface="Open Sans"/>
              </a:rPr>
              <a:t> (2, 8.3%)</a:t>
            </a:r>
          </a:p>
          <a:p>
            <a:r>
              <a:rPr lang="en-US" dirty="0">
                <a:solidFill>
                  <a:srgbClr val="C00000"/>
                </a:solidFill>
                <a:latin typeface="Open Sans"/>
              </a:rPr>
              <a:t>Above Average</a:t>
            </a:r>
            <a:r>
              <a:rPr lang="en-US" dirty="0">
                <a:solidFill>
                  <a:srgbClr val="000000"/>
                </a:solidFill>
                <a:latin typeface="Open Sans"/>
              </a:rPr>
              <a:t> (5, 20.8%)</a:t>
            </a:r>
          </a:p>
          <a:p>
            <a:r>
              <a:rPr lang="en-US" dirty="0">
                <a:solidFill>
                  <a:srgbClr val="C00000"/>
                </a:solidFill>
                <a:latin typeface="Open Sans"/>
              </a:rPr>
              <a:t>Excellent</a:t>
            </a:r>
            <a:r>
              <a:rPr lang="en-US" dirty="0">
                <a:solidFill>
                  <a:srgbClr val="000000"/>
                </a:solidFill>
                <a:latin typeface="Open Sans"/>
              </a:rPr>
              <a:t> (11, 45.8%)</a:t>
            </a:r>
          </a:p>
          <a:p>
            <a:r>
              <a:rPr lang="en-US" dirty="0">
                <a:solidFill>
                  <a:srgbClr val="C00000"/>
                </a:solidFill>
                <a:latin typeface="Open Sans"/>
              </a:rPr>
              <a:t>Outstanding</a:t>
            </a:r>
            <a:r>
              <a:rPr lang="en-US" dirty="0">
                <a:solidFill>
                  <a:srgbClr val="000000"/>
                </a:solidFill>
                <a:latin typeface="Open Sans"/>
              </a:rPr>
              <a:t> (6, 25.0</a:t>
            </a:r>
            <a:r>
              <a:rPr lang="en-US" dirty="0" smtClean="0">
                <a:solidFill>
                  <a:srgbClr val="000000"/>
                </a:solidFill>
                <a:latin typeface="Open Sans"/>
              </a:rPr>
              <a:t>%)</a:t>
            </a:r>
            <a:endParaRPr lang="en-US" dirty="0"/>
          </a:p>
        </p:txBody>
      </p:sp>
      <p:sp>
        <p:nvSpPr>
          <p:cNvPr id="6" name="Rectangle 5"/>
          <p:cNvSpPr/>
          <p:nvPr/>
        </p:nvSpPr>
        <p:spPr>
          <a:xfrm>
            <a:off x="741843" y="2035288"/>
            <a:ext cx="2340705" cy="584775"/>
          </a:xfrm>
          <a:prstGeom prst="rect">
            <a:avLst/>
          </a:prstGeom>
        </p:spPr>
        <p:txBody>
          <a:bodyPr wrap="none">
            <a:spAutoFit/>
          </a:bodyPr>
          <a:lstStyle/>
          <a:p>
            <a:r>
              <a:rPr lang="en-US" sz="3200" i="1" u="sng" dirty="0">
                <a:solidFill>
                  <a:srgbClr val="0070C0"/>
                </a:solidFill>
              </a:rPr>
              <a:t>24 responses</a:t>
            </a:r>
          </a:p>
        </p:txBody>
      </p:sp>
    </p:spTree>
    <p:extLst>
      <p:ext uri="{BB962C8B-B14F-4D97-AF65-F5344CB8AC3E}">
        <p14:creationId xmlns:p14="http://schemas.microsoft.com/office/powerpoint/2010/main" val="3828295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400" y="65964"/>
            <a:ext cx="11898385" cy="1325563"/>
          </a:xfrm>
        </p:spPr>
        <p:txBody>
          <a:bodyPr>
            <a:normAutofit/>
          </a:bodyPr>
          <a:lstStyle/>
          <a:p>
            <a:r>
              <a:rPr lang="en-US" sz="4000" dirty="0"/>
              <a:t>What is the biggest barrier for trial initiation at your site?</a:t>
            </a:r>
          </a:p>
        </p:txBody>
      </p:sp>
      <p:pic>
        <p:nvPicPr>
          <p:cNvPr id="4" name="Picture 3"/>
          <p:cNvPicPr>
            <a:picLocks noChangeAspect="1"/>
          </p:cNvPicPr>
          <p:nvPr/>
        </p:nvPicPr>
        <p:blipFill>
          <a:blip r:embed="rId2" cstate="print"/>
          <a:stretch>
            <a:fillRect/>
          </a:stretch>
        </p:blipFill>
        <p:spPr>
          <a:xfrm>
            <a:off x="5438775" y="1440198"/>
            <a:ext cx="5915025" cy="4933950"/>
          </a:xfrm>
          <a:prstGeom prst="rect">
            <a:avLst/>
          </a:prstGeom>
        </p:spPr>
      </p:pic>
      <p:sp>
        <p:nvSpPr>
          <p:cNvPr id="5" name="Rectangle 4"/>
          <p:cNvSpPr/>
          <p:nvPr/>
        </p:nvSpPr>
        <p:spPr>
          <a:xfrm>
            <a:off x="349507" y="2024855"/>
            <a:ext cx="4636315" cy="2031325"/>
          </a:xfrm>
          <a:prstGeom prst="rect">
            <a:avLst/>
          </a:prstGeom>
        </p:spPr>
        <p:txBody>
          <a:bodyPr wrap="square">
            <a:spAutoFit/>
          </a:bodyPr>
          <a:lstStyle/>
          <a:p>
            <a:r>
              <a:rPr lang="en-US" dirty="0">
                <a:latin typeface="Open Sans"/>
              </a:rPr>
              <a:t>Local IRB</a:t>
            </a:r>
            <a:r>
              <a:rPr lang="en-US" dirty="0">
                <a:solidFill>
                  <a:srgbClr val="000000"/>
                </a:solidFill>
                <a:latin typeface="Open Sans"/>
              </a:rPr>
              <a:t> (8, 32.0%)</a:t>
            </a:r>
          </a:p>
          <a:p>
            <a:r>
              <a:rPr lang="en-US" dirty="0">
                <a:solidFill>
                  <a:srgbClr val="C00000"/>
                </a:solidFill>
                <a:latin typeface="Open Sans"/>
              </a:rPr>
              <a:t>Contracts Department</a:t>
            </a:r>
            <a:r>
              <a:rPr lang="en-US" dirty="0">
                <a:solidFill>
                  <a:srgbClr val="000000"/>
                </a:solidFill>
                <a:latin typeface="Open Sans"/>
              </a:rPr>
              <a:t> (17, 68.0%)</a:t>
            </a:r>
          </a:p>
          <a:p>
            <a:r>
              <a:rPr lang="en-US" dirty="0">
                <a:latin typeface="Open Sans"/>
              </a:rPr>
              <a:t>Other Internal Department</a:t>
            </a:r>
            <a:r>
              <a:rPr lang="en-US" dirty="0">
                <a:solidFill>
                  <a:srgbClr val="000000"/>
                </a:solidFill>
                <a:latin typeface="Open Sans"/>
              </a:rPr>
              <a:t> (3, 12.0%)</a:t>
            </a:r>
          </a:p>
          <a:p>
            <a:r>
              <a:rPr lang="en-US" dirty="0">
                <a:latin typeface="Open Sans"/>
              </a:rPr>
              <a:t>Local site staffing</a:t>
            </a:r>
            <a:r>
              <a:rPr lang="en-US" dirty="0">
                <a:solidFill>
                  <a:srgbClr val="000000"/>
                </a:solidFill>
                <a:latin typeface="Open Sans"/>
              </a:rPr>
              <a:t> (6, 24.0%)</a:t>
            </a:r>
          </a:p>
          <a:p>
            <a:r>
              <a:rPr lang="en-US" dirty="0">
                <a:latin typeface="Open Sans"/>
              </a:rPr>
              <a:t>CVs/Certifications of Study Staff</a:t>
            </a:r>
            <a:r>
              <a:rPr lang="en-US" dirty="0">
                <a:solidFill>
                  <a:srgbClr val="000000"/>
                </a:solidFill>
                <a:latin typeface="Open Sans"/>
              </a:rPr>
              <a:t> (1, 4.0%)</a:t>
            </a:r>
          </a:p>
          <a:p>
            <a:r>
              <a:rPr lang="en-US" dirty="0">
                <a:latin typeface="Open Sans"/>
              </a:rPr>
              <a:t>Pharmacy</a:t>
            </a:r>
            <a:r>
              <a:rPr lang="en-US" dirty="0">
                <a:solidFill>
                  <a:srgbClr val="000000"/>
                </a:solidFill>
                <a:latin typeface="Open Sans"/>
              </a:rPr>
              <a:t> (1, 4.0%)</a:t>
            </a:r>
          </a:p>
          <a:p>
            <a:r>
              <a:rPr lang="en-US" dirty="0">
                <a:latin typeface="Open Sans"/>
              </a:rPr>
              <a:t>Other</a:t>
            </a:r>
            <a:r>
              <a:rPr lang="en-US" dirty="0">
                <a:solidFill>
                  <a:srgbClr val="000000"/>
                </a:solidFill>
                <a:latin typeface="Open Sans"/>
              </a:rPr>
              <a:t> (4, 16.0%)</a:t>
            </a:r>
            <a:endParaRPr lang="en-US" dirty="0"/>
          </a:p>
        </p:txBody>
      </p:sp>
      <p:sp>
        <p:nvSpPr>
          <p:cNvPr id="6" name="Rectangle 5"/>
          <p:cNvSpPr/>
          <p:nvPr/>
        </p:nvSpPr>
        <p:spPr>
          <a:xfrm>
            <a:off x="248578" y="1391527"/>
            <a:ext cx="2069797" cy="523220"/>
          </a:xfrm>
          <a:prstGeom prst="rect">
            <a:avLst/>
          </a:prstGeom>
        </p:spPr>
        <p:txBody>
          <a:bodyPr wrap="none">
            <a:spAutoFit/>
          </a:bodyPr>
          <a:lstStyle/>
          <a:p>
            <a:r>
              <a:rPr lang="en-US" sz="2800" i="1" u="sng" dirty="0">
                <a:solidFill>
                  <a:srgbClr val="0070C0"/>
                </a:solidFill>
              </a:rPr>
              <a:t>25 responses</a:t>
            </a:r>
          </a:p>
        </p:txBody>
      </p:sp>
      <p:sp>
        <p:nvSpPr>
          <p:cNvPr id="8" name="Right Arrow 7"/>
          <p:cNvSpPr/>
          <p:nvPr/>
        </p:nvSpPr>
        <p:spPr>
          <a:xfrm>
            <a:off x="55631" y="2358507"/>
            <a:ext cx="338356" cy="2097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9400" y="4166288"/>
            <a:ext cx="5176531" cy="3293209"/>
          </a:xfrm>
          <a:prstGeom prst="rect">
            <a:avLst/>
          </a:prstGeom>
          <a:noFill/>
        </p:spPr>
        <p:txBody>
          <a:bodyPr wrap="square" rtlCol="0">
            <a:spAutoFit/>
          </a:bodyPr>
          <a:lstStyle/>
          <a:p>
            <a:r>
              <a:rPr lang="en-US" dirty="0">
                <a:solidFill>
                  <a:srgbClr val="C00000"/>
                </a:solidFill>
              </a:rPr>
              <a:t>Other Feedback:  </a:t>
            </a:r>
          </a:p>
          <a:p>
            <a:pPr marL="285750" indent="-285750">
              <a:buFont typeface="Arial" panose="020B0604020202020204" pitchFamily="34" charset="0"/>
              <a:buChar char="•"/>
            </a:pPr>
            <a:r>
              <a:rPr lang="en-US" sz="1400" dirty="0"/>
              <a:t>“Fiscal and Epic processes”</a:t>
            </a:r>
          </a:p>
          <a:p>
            <a:pPr marL="285750" indent="-285750">
              <a:buFont typeface="Arial" panose="020B0604020202020204" pitchFamily="34" charset="0"/>
              <a:buChar char="•"/>
            </a:pPr>
            <a:r>
              <a:rPr lang="en-US" sz="1400" dirty="0"/>
              <a:t>“Relaying StrokeNet “Language” to all involved”</a:t>
            </a:r>
          </a:p>
          <a:p>
            <a:pPr marL="285750" indent="-285750">
              <a:buFont typeface="Arial" panose="020B0604020202020204" pitchFamily="34" charset="0"/>
              <a:buChar char="•"/>
            </a:pPr>
            <a:r>
              <a:rPr lang="en-US" sz="1400" dirty="0"/>
              <a:t>“Sometimes PI engagement”</a:t>
            </a:r>
          </a:p>
          <a:p>
            <a:pPr marL="285750" indent="-285750">
              <a:buFont typeface="Arial" panose="020B0604020202020204" pitchFamily="34" charset="0"/>
              <a:buChar char="•"/>
            </a:pPr>
            <a:r>
              <a:rPr lang="en-US" sz="1400" dirty="0"/>
              <a:t>“Variable dependent on the study-sometimes related to trial or central trial team”</a:t>
            </a:r>
          </a:p>
          <a:p>
            <a:pPr marL="285750" indent="-285750">
              <a:buFont typeface="Arial" panose="020B0604020202020204" pitchFamily="34" charset="0"/>
              <a:buChar char="•"/>
            </a:pPr>
            <a:r>
              <a:rPr lang="en-US" sz="1400" dirty="0"/>
              <a:t>“Long and bureaucratic process of obtaining authorization to conduct a trial when the CPS is a hospital not part of/owned by SS (academic institution)”</a:t>
            </a:r>
          </a:p>
          <a:p>
            <a:pPr marL="285750" indent="-285750">
              <a:buFont typeface="Arial" panose="020B0604020202020204" pitchFamily="34" charset="0"/>
              <a:buChar char="•"/>
            </a:pPr>
            <a:r>
              <a:rPr lang="en-US" sz="1400" dirty="0"/>
              <a:t>“Catch 22 – need help but taking time to hire additional staff and to train them”</a:t>
            </a:r>
          </a:p>
          <a:p>
            <a:pPr marL="285750" indent="-285750">
              <a:buFont typeface="Arial" panose="020B0604020202020204" pitchFamily="34" charset="0"/>
              <a:buChar char="•"/>
            </a:pPr>
            <a:r>
              <a:rPr lang="en-US" sz="1400" dirty="0"/>
              <a:t>“Time for local IRB to review the Local Site Context Form”</a:t>
            </a:r>
          </a:p>
          <a:p>
            <a:endParaRPr lang="en-US" dirty="0"/>
          </a:p>
          <a:p>
            <a:endParaRPr lang="en-US" dirty="0"/>
          </a:p>
        </p:txBody>
      </p:sp>
    </p:spTree>
    <p:extLst>
      <p:ext uri="{BB962C8B-B14F-4D97-AF65-F5344CB8AC3E}">
        <p14:creationId xmlns:p14="http://schemas.microsoft.com/office/powerpoint/2010/main" val="3626447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Does your site require an ICF or other regulatory documents prior to signing the CTA?</a:t>
            </a:r>
          </a:p>
        </p:txBody>
      </p:sp>
      <p:pic>
        <p:nvPicPr>
          <p:cNvPr id="4" name="Picture 3"/>
          <p:cNvPicPr>
            <a:picLocks noChangeAspect="1"/>
          </p:cNvPicPr>
          <p:nvPr/>
        </p:nvPicPr>
        <p:blipFill>
          <a:blip r:embed="rId2" cstate="print"/>
          <a:stretch>
            <a:fillRect/>
          </a:stretch>
        </p:blipFill>
        <p:spPr>
          <a:xfrm>
            <a:off x="2089013" y="2540993"/>
            <a:ext cx="3846261" cy="3748711"/>
          </a:xfrm>
          <a:prstGeom prst="rect">
            <a:avLst/>
          </a:prstGeom>
        </p:spPr>
      </p:pic>
      <p:sp>
        <p:nvSpPr>
          <p:cNvPr id="5" name="Rectangle 4"/>
          <p:cNvSpPr/>
          <p:nvPr/>
        </p:nvSpPr>
        <p:spPr>
          <a:xfrm>
            <a:off x="2089013" y="1836767"/>
            <a:ext cx="2340705" cy="584775"/>
          </a:xfrm>
          <a:prstGeom prst="rect">
            <a:avLst/>
          </a:prstGeom>
        </p:spPr>
        <p:txBody>
          <a:bodyPr wrap="none">
            <a:spAutoFit/>
          </a:bodyPr>
          <a:lstStyle/>
          <a:p>
            <a:r>
              <a:rPr lang="en-US" sz="3200" i="1" u="sng" dirty="0">
                <a:solidFill>
                  <a:srgbClr val="0070C0"/>
                </a:solidFill>
              </a:rPr>
              <a:t>25 responses</a:t>
            </a:r>
          </a:p>
        </p:txBody>
      </p:sp>
      <p:sp>
        <p:nvSpPr>
          <p:cNvPr id="6" name="TextBox 5"/>
          <p:cNvSpPr txBox="1"/>
          <p:nvPr/>
        </p:nvSpPr>
        <p:spPr>
          <a:xfrm>
            <a:off x="4033615" y="3913973"/>
            <a:ext cx="700755" cy="461665"/>
          </a:xfrm>
          <a:prstGeom prst="rect">
            <a:avLst/>
          </a:prstGeom>
          <a:noFill/>
        </p:spPr>
        <p:txBody>
          <a:bodyPr wrap="square" rtlCol="0">
            <a:spAutoFit/>
          </a:bodyPr>
          <a:lstStyle/>
          <a:p>
            <a:r>
              <a:rPr lang="en-US" sz="2400" b="1" dirty="0">
                <a:solidFill>
                  <a:schemeClr val="bg1"/>
                </a:solidFill>
              </a:rPr>
              <a:t>YES</a:t>
            </a:r>
          </a:p>
        </p:txBody>
      </p:sp>
      <p:sp>
        <p:nvSpPr>
          <p:cNvPr id="7" name="TextBox 6"/>
          <p:cNvSpPr txBox="1"/>
          <p:nvPr/>
        </p:nvSpPr>
        <p:spPr>
          <a:xfrm>
            <a:off x="3191319" y="5012508"/>
            <a:ext cx="700755" cy="461665"/>
          </a:xfrm>
          <a:prstGeom prst="rect">
            <a:avLst/>
          </a:prstGeom>
          <a:noFill/>
        </p:spPr>
        <p:txBody>
          <a:bodyPr wrap="square" rtlCol="0">
            <a:spAutoFit/>
          </a:bodyPr>
          <a:lstStyle/>
          <a:p>
            <a:r>
              <a:rPr lang="en-US" sz="2400" b="1" dirty="0">
                <a:solidFill>
                  <a:schemeClr val="bg1"/>
                </a:solidFill>
              </a:rPr>
              <a:t>NO</a:t>
            </a:r>
          </a:p>
        </p:txBody>
      </p:sp>
      <p:sp>
        <p:nvSpPr>
          <p:cNvPr id="3" name="TextBox 2">
            <a:extLst>
              <a:ext uri="{FF2B5EF4-FFF2-40B4-BE49-F238E27FC236}">
                <a16:creationId xmlns:a16="http://schemas.microsoft.com/office/drawing/2014/main" id="{0ED9732F-219D-4AEF-B774-B7D21A144EBA}"/>
              </a:ext>
            </a:extLst>
          </p:cNvPr>
          <p:cNvSpPr txBox="1"/>
          <p:nvPr/>
        </p:nvSpPr>
        <p:spPr>
          <a:xfrm>
            <a:off x="7464490" y="5474173"/>
            <a:ext cx="4488025" cy="1200329"/>
          </a:xfrm>
          <a:prstGeom prst="rect">
            <a:avLst/>
          </a:prstGeom>
          <a:noFill/>
        </p:spPr>
        <p:txBody>
          <a:bodyPr wrap="square" rtlCol="0">
            <a:spAutoFit/>
          </a:bodyPr>
          <a:lstStyle/>
          <a:p>
            <a:r>
              <a:rPr lang="en-US" sz="2400" b="1" dirty="0">
                <a:solidFill>
                  <a:srgbClr val="C00000"/>
                </a:solidFill>
              </a:rPr>
              <a:t>Note: Processes have been amended to reflect this reality for many sites!!</a:t>
            </a:r>
          </a:p>
        </p:txBody>
      </p:sp>
    </p:spTree>
    <p:extLst>
      <p:ext uri="{BB962C8B-B14F-4D97-AF65-F5344CB8AC3E}">
        <p14:creationId xmlns:p14="http://schemas.microsoft.com/office/powerpoint/2010/main" val="786828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US"/>
              <a:t>Suggested barriers to overcome execution of CTA?</a:t>
            </a:r>
            <a:endParaRPr lang="en-US" dirty="0"/>
          </a:p>
        </p:txBody>
      </p:sp>
      <p:sp>
        <p:nvSpPr>
          <p:cNvPr id="5" name="Content Placeholder 4"/>
          <p:cNvSpPr>
            <a:spLocks noGrp="1"/>
          </p:cNvSpPr>
          <p:nvPr>
            <p:ph idx="1"/>
          </p:nvPr>
        </p:nvSpPr>
        <p:spPr>
          <a:xfrm>
            <a:off x="838200" y="1862947"/>
            <a:ext cx="8091196" cy="4743125"/>
          </a:xfrm>
        </p:spPr>
        <p:txBody>
          <a:bodyPr>
            <a:normAutofit fontScale="92500" lnSpcReduction="10000"/>
          </a:bodyPr>
          <a:lstStyle/>
          <a:p>
            <a:r>
              <a:rPr lang="en-US" dirty="0">
                <a:solidFill>
                  <a:srgbClr val="002060"/>
                </a:solidFill>
              </a:rPr>
              <a:t>“We require IRB approval prior to signing contracts.  We need all the documentation we can get.”</a:t>
            </a:r>
          </a:p>
          <a:p>
            <a:r>
              <a:rPr lang="en-US" dirty="0">
                <a:solidFill>
                  <a:srgbClr val="002060"/>
                </a:solidFill>
              </a:rPr>
              <a:t>“Providing the current version (even though it is not finalized) of the protocol, ICF and budget PRIOR to sending CTA and regulatory package.  Sites need to determine if feasible, and also start preparing submission for signatory signoff for CTA.”</a:t>
            </a:r>
          </a:p>
          <a:p>
            <a:r>
              <a:rPr lang="en-US" dirty="0">
                <a:solidFill>
                  <a:srgbClr val="002060"/>
                </a:solidFill>
              </a:rPr>
              <a:t>“This is very trial dependent based on risk, anticipated benefit, and if there is an industry sponsor partner.” </a:t>
            </a:r>
          </a:p>
          <a:p>
            <a:r>
              <a:rPr lang="en-US" dirty="0">
                <a:solidFill>
                  <a:srgbClr val="002060"/>
                </a:solidFill>
              </a:rPr>
              <a:t>“More thorough communication between C&amp;G and local IRB to understand that a StrokeNet trial has a MTA and a RA in place.” </a:t>
            </a:r>
          </a:p>
          <a:p>
            <a:endParaRPr lang="en-US" dirty="0">
              <a:solidFill>
                <a:srgbClr val="002060"/>
              </a:solidFill>
            </a:endParaRPr>
          </a:p>
        </p:txBody>
      </p:sp>
      <p:pic>
        <p:nvPicPr>
          <p:cNvPr id="4" name="Picture 3" descr="A close up of a logo&#10;&#10;Description generated with high confidence">
            <a:extLst>
              <a:ext uri="{FF2B5EF4-FFF2-40B4-BE49-F238E27FC236}">
                <a16:creationId xmlns:a16="http://schemas.microsoft.com/office/drawing/2014/main" id="{C24FC226-8B5F-4480-B709-0FC2CBF2145C}"/>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tretch>
            <a:fillRect/>
          </a:stretch>
        </p:blipFill>
        <p:spPr>
          <a:xfrm>
            <a:off x="9142650" y="2826958"/>
            <a:ext cx="2417978" cy="2519483"/>
          </a:xfrm>
          <a:prstGeom prst="rect">
            <a:avLst/>
          </a:prstGeom>
        </p:spPr>
      </p:pic>
    </p:spTree>
    <p:extLst>
      <p:ext uri="{BB962C8B-B14F-4D97-AF65-F5344CB8AC3E}">
        <p14:creationId xmlns:p14="http://schemas.microsoft.com/office/powerpoint/2010/main" val="3488886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Suggested barriers to overcome execution of CTA Summary:</a:t>
            </a:r>
          </a:p>
        </p:txBody>
      </p:sp>
      <p:sp>
        <p:nvSpPr>
          <p:cNvPr id="3" name="Content Placeholder 2"/>
          <p:cNvSpPr>
            <a:spLocks noGrp="1"/>
          </p:cNvSpPr>
          <p:nvPr>
            <p:ph idx="1"/>
          </p:nvPr>
        </p:nvSpPr>
        <p:spPr>
          <a:xfrm>
            <a:off x="838200" y="2963959"/>
            <a:ext cx="10515600" cy="2932987"/>
          </a:xfrm>
        </p:spPr>
        <p:txBody>
          <a:bodyPr>
            <a:normAutofit fontScale="92500" lnSpcReduction="20000"/>
          </a:bodyPr>
          <a:lstStyle/>
          <a:p>
            <a:pPr marL="514350" indent="-514350">
              <a:buAutoNum type="arabicPeriod"/>
            </a:pPr>
            <a:r>
              <a:rPr lang="en-US" dirty="0">
                <a:solidFill>
                  <a:srgbClr val="002060"/>
                </a:solidFill>
              </a:rPr>
              <a:t>A large number of sites request as much information to be sent at once, rather than staggering CTAs and Regulatory documents.</a:t>
            </a:r>
          </a:p>
          <a:p>
            <a:pPr marL="514350" indent="-514350">
              <a:buAutoNum type="arabicPeriod"/>
            </a:pPr>
            <a:r>
              <a:rPr lang="en-US" dirty="0">
                <a:solidFill>
                  <a:srgbClr val="002060"/>
                </a:solidFill>
              </a:rPr>
              <a:t>Many sites contract offices require the approved ICF, initial CIRB approval or local IRB submission prior to signing the CTA.</a:t>
            </a:r>
          </a:p>
          <a:p>
            <a:pPr marL="514350" indent="-514350">
              <a:buAutoNum type="arabicPeriod"/>
            </a:pPr>
            <a:r>
              <a:rPr lang="en-US" dirty="0">
                <a:solidFill>
                  <a:srgbClr val="002060"/>
                </a:solidFill>
              </a:rPr>
              <a:t>Many sites requested a trial budget as soon as possible after being selected as a site.</a:t>
            </a:r>
          </a:p>
          <a:p>
            <a:pPr marL="514350" indent="-514350">
              <a:buFont typeface="Arial" panose="020B0604020202020204" pitchFamily="34" charset="0"/>
              <a:buAutoNum type="arabicPeriod"/>
            </a:pPr>
            <a:r>
              <a:rPr lang="en-US" dirty="0">
                <a:solidFill>
                  <a:srgbClr val="002060"/>
                </a:solidFill>
              </a:rPr>
              <a:t>Suggestion to create a master Local Site Context Form that can be used for all StrokeNet trials. </a:t>
            </a:r>
          </a:p>
          <a:p>
            <a:pPr marL="0" indent="0">
              <a:buNone/>
            </a:pPr>
            <a:endParaRPr lang="en-US" dirty="0">
              <a:solidFill>
                <a:srgbClr val="002060"/>
              </a:solidFill>
            </a:endParaRPr>
          </a:p>
        </p:txBody>
      </p:sp>
      <p:sp>
        <p:nvSpPr>
          <p:cNvPr id="4" name="TextBox 3">
            <a:extLst>
              <a:ext uri="{FF2B5EF4-FFF2-40B4-BE49-F238E27FC236}">
                <a16:creationId xmlns:a16="http://schemas.microsoft.com/office/drawing/2014/main" id="{14ED4BF1-E94C-43FE-926D-6F6F82AF8850}"/>
              </a:ext>
            </a:extLst>
          </p:cNvPr>
          <p:cNvSpPr txBox="1"/>
          <p:nvPr/>
        </p:nvSpPr>
        <p:spPr>
          <a:xfrm>
            <a:off x="1110342" y="2388637"/>
            <a:ext cx="3004458" cy="523220"/>
          </a:xfrm>
          <a:prstGeom prst="rect">
            <a:avLst/>
          </a:prstGeom>
          <a:noFill/>
        </p:spPr>
        <p:txBody>
          <a:bodyPr wrap="square" rtlCol="0">
            <a:spAutoFit/>
          </a:bodyPr>
          <a:lstStyle/>
          <a:p>
            <a:r>
              <a:rPr lang="en-US" sz="2800" dirty="0">
                <a:solidFill>
                  <a:srgbClr val="0070C0"/>
                </a:solidFill>
              </a:rPr>
              <a:t>KEY TAKEAWAYS</a:t>
            </a:r>
          </a:p>
        </p:txBody>
      </p:sp>
    </p:spTree>
    <p:extLst>
      <p:ext uri="{BB962C8B-B14F-4D97-AF65-F5344CB8AC3E}">
        <p14:creationId xmlns:p14="http://schemas.microsoft.com/office/powerpoint/2010/main" val="148661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305" y="0"/>
            <a:ext cx="11745286" cy="1325563"/>
          </a:xfrm>
        </p:spPr>
        <p:txBody>
          <a:bodyPr>
            <a:normAutofit/>
          </a:bodyPr>
          <a:lstStyle/>
          <a:p>
            <a:r>
              <a:rPr lang="en-US" sz="4000" dirty="0"/>
              <a:t>What is your biggest barrier to subject recruitment? </a:t>
            </a:r>
            <a:br>
              <a:rPr lang="en-US" sz="4000" dirty="0"/>
            </a:br>
            <a:r>
              <a:rPr lang="en-US" sz="2000" i="1" dirty="0"/>
              <a:t>(This question was only asked on Site Surveys last year)</a:t>
            </a:r>
          </a:p>
        </p:txBody>
      </p:sp>
      <p:pic>
        <p:nvPicPr>
          <p:cNvPr id="4" name="Picture 3"/>
          <p:cNvPicPr>
            <a:picLocks noChangeAspect="1"/>
          </p:cNvPicPr>
          <p:nvPr/>
        </p:nvPicPr>
        <p:blipFill>
          <a:blip r:embed="rId2" cstate="print"/>
          <a:stretch>
            <a:fillRect/>
          </a:stretch>
        </p:blipFill>
        <p:spPr>
          <a:xfrm>
            <a:off x="6798316" y="768947"/>
            <a:ext cx="5248275" cy="5991225"/>
          </a:xfrm>
          <a:prstGeom prst="rect">
            <a:avLst/>
          </a:prstGeom>
        </p:spPr>
      </p:pic>
      <p:sp>
        <p:nvSpPr>
          <p:cNvPr id="5" name="Rectangle 4"/>
          <p:cNvSpPr/>
          <p:nvPr/>
        </p:nvSpPr>
        <p:spPr>
          <a:xfrm>
            <a:off x="702316" y="1638470"/>
            <a:ext cx="6096000" cy="2585323"/>
          </a:xfrm>
          <a:prstGeom prst="rect">
            <a:avLst/>
          </a:prstGeom>
        </p:spPr>
        <p:txBody>
          <a:bodyPr>
            <a:spAutoFit/>
          </a:bodyPr>
          <a:lstStyle/>
          <a:p>
            <a:r>
              <a:rPr lang="en-US" dirty="0">
                <a:latin typeface="Open Sans"/>
              </a:rPr>
              <a:t>I do not have any barriers at my site</a:t>
            </a:r>
            <a:r>
              <a:rPr lang="en-US" dirty="0">
                <a:solidFill>
                  <a:srgbClr val="000000"/>
                </a:solidFill>
                <a:latin typeface="Open Sans"/>
              </a:rPr>
              <a:t> (3)</a:t>
            </a:r>
          </a:p>
          <a:p>
            <a:r>
              <a:rPr lang="en-US" dirty="0">
                <a:solidFill>
                  <a:srgbClr val="C00000"/>
                </a:solidFill>
                <a:latin typeface="Open Sans"/>
              </a:rPr>
              <a:t>Subject population</a:t>
            </a:r>
            <a:r>
              <a:rPr lang="en-US" dirty="0">
                <a:solidFill>
                  <a:srgbClr val="000000"/>
                </a:solidFill>
                <a:latin typeface="Open Sans"/>
              </a:rPr>
              <a:t> (11)</a:t>
            </a:r>
          </a:p>
          <a:p>
            <a:r>
              <a:rPr lang="en-US" dirty="0">
                <a:solidFill>
                  <a:srgbClr val="C00000"/>
                </a:solidFill>
                <a:latin typeface="Open Sans"/>
              </a:rPr>
              <a:t>Transportation for Follow-up Visits</a:t>
            </a:r>
            <a:r>
              <a:rPr lang="en-US" dirty="0">
                <a:latin typeface="Open Sans"/>
              </a:rPr>
              <a:t> (5)</a:t>
            </a:r>
          </a:p>
          <a:p>
            <a:r>
              <a:rPr lang="en-US" dirty="0">
                <a:latin typeface="Open Sans"/>
              </a:rPr>
              <a:t>Insufficient Coordinator availability (2)</a:t>
            </a:r>
          </a:p>
          <a:p>
            <a:r>
              <a:rPr lang="en-US" dirty="0">
                <a:latin typeface="Open Sans"/>
              </a:rPr>
              <a:t>Insufficient PI/Sub-I availability</a:t>
            </a:r>
            <a:r>
              <a:rPr lang="en-US" dirty="0">
                <a:solidFill>
                  <a:srgbClr val="000000"/>
                </a:solidFill>
                <a:latin typeface="Open Sans"/>
              </a:rPr>
              <a:t> (1)</a:t>
            </a:r>
          </a:p>
          <a:p>
            <a:r>
              <a:rPr lang="en-US" dirty="0">
                <a:solidFill>
                  <a:srgbClr val="C00000"/>
                </a:solidFill>
                <a:latin typeface="Open Sans"/>
              </a:rPr>
              <a:t>Protocol inclusion/exclusion criteria</a:t>
            </a:r>
            <a:r>
              <a:rPr lang="en-US" dirty="0">
                <a:solidFill>
                  <a:srgbClr val="000000"/>
                </a:solidFill>
                <a:latin typeface="Open Sans"/>
              </a:rPr>
              <a:t> (9)</a:t>
            </a:r>
          </a:p>
          <a:p>
            <a:r>
              <a:rPr lang="en-US" dirty="0">
                <a:latin typeface="Open Sans"/>
              </a:rPr>
              <a:t>Complexity of Trial (3)</a:t>
            </a:r>
          </a:p>
          <a:p>
            <a:r>
              <a:rPr lang="en-US" dirty="0">
                <a:latin typeface="Open Sans"/>
              </a:rPr>
              <a:t>Complexity of Informed Consent (1)</a:t>
            </a:r>
          </a:p>
          <a:p>
            <a:r>
              <a:rPr lang="en-US" dirty="0">
                <a:latin typeface="Open Sans"/>
              </a:rPr>
              <a:t>Other (2)</a:t>
            </a:r>
            <a:endParaRPr lang="en-US" dirty="0"/>
          </a:p>
        </p:txBody>
      </p:sp>
      <p:sp>
        <p:nvSpPr>
          <p:cNvPr id="6" name="Rectangle 5"/>
          <p:cNvSpPr/>
          <p:nvPr/>
        </p:nvSpPr>
        <p:spPr>
          <a:xfrm>
            <a:off x="783787" y="1252643"/>
            <a:ext cx="1802096" cy="461665"/>
          </a:xfrm>
          <a:prstGeom prst="rect">
            <a:avLst/>
          </a:prstGeom>
        </p:spPr>
        <p:txBody>
          <a:bodyPr wrap="none">
            <a:spAutoFit/>
          </a:bodyPr>
          <a:lstStyle/>
          <a:p>
            <a:r>
              <a:rPr lang="en-US" sz="2400" i="1" u="sng" dirty="0">
                <a:solidFill>
                  <a:srgbClr val="0070C0"/>
                </a:solidFill>
              </a:rPr>
              <a:t>24 responses</a:t>
            </a:r>
          </a:p>
        </p:txBody>
      </p:sp>
      <p:sp>
        <p:nvSpPr>
          <p:cNvPr id="7" name="Right Arrow 6"/>
          <p:cNvSpPr/>
          <p:nvPr/>
        </p:nvSpPr>
        <p:spPr>
          <a:xfrm>
            <a:off x="301305" y="2001877"/>
            <a:ext cx="352337" cy="2097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301305" y="3118972"/>
            <a:ext cx="352337" cy="2097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8839304" y="1024098"/>
            <a:ext cx="838691" cy="369332"/>
          </a:xfrm>
          <a:prstGeom prst="rect">
            <a:avLst/>
          </a:prstGeom>
        </p:spPr>
        <p:txBody>
          <a:bodyPr wrap="none">
            <a:spAutoFit/>
          </a:bodyPr>
          <a:lstStyle/>
          <a:p>
            <a:r>
              <a:rPr lang="en-US" dirty="0">
                <a:solidFill>
                  <a:srgbClr val="000000"/>
                </a:solidFill>
                <a:latin typeface="Open Sans"/>
              </a:rPr>
              <a:t>12.5%</a:t>
            </a:r>
            <a:endParaRPr lang="en-US" dirty="0"/>
          </a:p>
        </p:txBody>
      </p:sp>
      <p:sp>
        <p:nvSpPr>
          <p:cNvPr id="10" name="Rectangle 9"/>
          <p:cNvSpPr/>
          <p:nvPr/>
        </p:nvSpPr>
        <p:spPr>
          <a:xfrm>
            <a:off x="11207900" y="1619018"/>
            <a:ext cx="838691" cy="369332"/>
          </a:xfrm>
          <a:prstGeom prst="rect">
            <a:avLst/>
          </a:prstGeom>
        </p:spPr>
        <p:txBody>
          <a:bodyPr wrap="none">
            <a:spAutoFit/>
          </a:bodyPr>
          <a:lstStyle/>
          <a:p>
            <a:r>
              <a:rPr lang="en-US" dirty="0">
                <a:solidFill>
                  <a:srgbClr val="000000"/>
                </a:solidFill>
                <a:latin typeface="Open Sans"/>
              </a:rPr>
              <a:t>45.8%</a:t>
            </a:r>
            <a:endParaRPr lang="en-US" dirty="0"/>
          </a:p>
        </p:txBody>
      </p:sp>
      <p:sp>
        <p:nvSpPr>
          <p:cNvPr id="11" name="Rectangle 10"/>
          <p:cNvSpPr/>
          <p:nvPr/>
        </p:nvSpPr>
        <p:spPr>
          <a:xfrm>
            <a:off x="9510423" y="2246316"/>
            <a:ext cx="838691" cy="369332"/>
          </a:xfrm>
          <a:prstGeom prst="rect">
            <a:avLst/>
          </a:prstGeom>
        </p:spPr>
        <p:txBody>
          <a:bodyPr wrap="none">
            <a:spAutoFit/>
          </a:bodyPr>
          <a:lstStyle/>
          <a:p>
            <a:r>
              <a:rPr lang="en-US" dirty="0">
                <a:solidFill>
                  <a:srgbClr val="000000"/>
                </a:solidFill>
                <a:latin typeface="Open Sans"/>
              </a:rPr>
              <a:t>20.8%</a:t>
            </a:r>
            <a:endParaRPr lang="en-US" dirty="0"/>
          </a:p>
        </p:txBody>
      </p:sp>
      <p:sp>
        <p:nvSpPr>
          <p:cNvPr id="12" name="Rectangle 11"/>
          <p:cNvSpPr/>
          <p:nvPr/>
        </p:nvSpPr>
        <p:spPr>
          <a:xfrm>
            <a:off x="8647882" y="2841717"/>
            <a:ext cx="710451" cy="369332"/>
          </a:xfrm>
          <a:prstGeom prst="rect">
            <a:avLst/>
          </a:prstGeom>
        </p:spPr>
        <p:txBody>
          <a:bodyPr wrap="none">
            <a:spAutoFit/>
          </a:bodyPr>
          <a:lstStyle/>
          <a:p>
            <a:r>
              <a:rPr lang="en-US" dirty="0">
                <a:solidFill>
                  <a:srgbClr val="000000"/>
                </a:solidFill>
                <a:latin typeface="Open Sans"/>
              </a:rPr>
              <a:t>8.3%</a:t>
            </a:r>
            <a:endParaRPr lang="en-US" dirty="0"/>
          </a:p>
        </p:txBody>
      </p:sp>
      <p:sp>
        <p:nvSpPr>
          <p:cNvPr id="13" name="Rectangle 12"/>
          <p:cNvSpPr/>
          <p:nvPr/>
        </p:nvSpPr>
        <p:spPr>
          <a:xfrm>
            <a:off x="8356777" y="3444990"/>
            <a:ext cx="710451" cy="369332"/>
          </a:xfrm>
          <a:prstGeom prst="rect">
            <a:avLst/>
          </a:prstGeom>
        </p:spPr>
        <p:txBody>
          <a:bodyPr wrap="none">
            <a:spAutoFit/>
          </a:bodyPr>
          <a:lstStyle/>
          <a:p>
            <a:r>
              <a:rPr lang="en-US" dirty="0">
                <a:solidFill>
                  <a:srgbClr val="000000"/>
                </a:solidFill>
                <a:latin typeface="Open Sans"/>
              </a:rPr>
              <a:t>4.2%</a:t>
            </a:r>
            <a:endParaRPr lang="en-US" dirty="0"/>
          </a:p>
        </p:txBody>
      </p:sp>
      <p:sp>
        <p:nvSpPr>
          <p:cNvPr id="14" name="Rectangle 13"/>
          <p:cNvSpPr/>
          <p:nvPr/>
        </p:nvSpPr>
        <p:spPr>
          <a:xfrm>
            <a:off x="10684881" y="4004929"/>
            <a:ext cx="838691" cy="369332"/>
          </a:xfrm>
          <a:prstGeom prst="rect">
            <a:avLst/>
          </a:prstGeom>
        </p:spPr>
        <p:txBody>
          <a:bodyPr wrap="none">
            <a:spAutoFit/>
          </a:bodyPr>
          <a:lstStyle/>
          <a:p>
            <a:r>
              <a:rPr lang="en-US" dirty="0">
                <a:solidFill>
                  <a:srgbClr val="000000"/>
                </a:solidFill>
                <a:latin typeface="Open Sans"/>
              </a:rPr>
              <a:t>37.5%</a:t>
            </a:r>
            <a:endParaRPr lang="en-US" dirty="0"/>
          </a:p>
        </p:txBody>
      </p:sp>
      <p:sp>
        <p:nvSpPr>
          <p:cNvPr id="15" name="Rectangle 14"/>
          <p:cNvSpPr/>
          <p:nvPr/>
        </p:nvSpPr>
        <p:spPr>
          <a:xfrm>
            <a:off x="8938987" y="4616278"/>
            <a:ext cx="838691" cy="369332"/>
          </a:xfrm>
          <a:prstGeom prst="rect">
            <a:avLst/>
          </a:prstGeom>
        </p:spPr>
        <p:txBody>
          <a:bodyPr wrap="none">
            <a:spAutoFit/>
          </a:bodyPr>
          <a:lstStyle/>
          <a:p>
            <a:r>
              <a:rPr lang="en-US" dirty="0">
                <a:solidFill>
                  <a:srgbClr val="000000"/>
                </a:solidFill>
                <a:latin typeface="Open Sans"/>
              </a:rPr>
              <a:t>12.5%</a:t>
            </a:r>
            <a:endParaRPr lang="en-US" dirty="0"/>
          </a:p>
        </p:txBody>
      </p:sp>
      <p:sp>
        <p:nvSpPr>
          <p:cNvPr id="16" name="Rectangle 15"/>
          <p:cNvSpPr/>
          <p:nvPr/>
        </p:nvSpPr>
        <p:spPr>
          <a:xfrm>
            <a:off x="8292656" y="5219551"/>
            <a:ext cx="710451" cy="369332"/>
          </a:xfrm>
          <a:prstGeom prst="rect">
            <a:avLst/>
          </a:prstGeom>
        </p:spPr>
        <p:txBody>
          <a:bodyPr wrap="none">
            <a:spAutoFit/>
          </a:bodyPr>
          <a:lstStyle/>
          <a:p>
            <a:r>
              <a:rPr lang="en-US" dirty="0">
                <a:solidFill>
                  <a:srgbClr val="000000"/>
                </a:solidFill>
                <a:latin typeface="Open Sans"/>
              </a:rPr>
              <a:t>4.2%</a:t>
            </a:r>
            <a:endParaRPr lang="en-US" dirty="0"/>
          </a:p>
        </p:txBody>
      </p:sp>
      <p:sp>
        <p:nvSpPr>
          <p:cNvPr id="17" name="Rectangle 16"/>
          <p:cNvSpPr/>
          <p:nvPr/>
        </p:nvSpPr>
        <p:spPr>
          <a:xfrm>
            <a:off x="8609409" y="5898259"/>
            <a:ext cx="710451" cy="369332"/>
          </a:xfrm>
          <a:prstGeom prst="rect">
            <a:avLst/>
          </a:prstGeom>
        </p:spPr>
        <p:txBody>
          <a:bodyPr wrap="none">
            <a:spAutoFit/>
          </a:bodyPr>
          <a:lstStyle/>
          <a:p>
            <a:r>
              <a:rPr lang="en-US" dirty="0">
                <a:solidFill>
                  <a:srgbClr val="000000"/>
                </a:solidFill>
                <a:latin typeface="Open Sans"/>
              </a:rPr>
              <a:t>8.3</a:t>
            </a:r>
            <a:r>
              <a:rPr lang="en-US" dirty="0" smtClean="0">
                <a:solidFill>
                  <a:srgbClr val="000000"/>
                </a:solidFill>
                <a:latin typeface="Open Sans"/>
              </a:rPr>
              <a:t>%</a:t>
            </a:r>
            <a:endParaRPr lang="en-US" dirty="0"/>
          </a:p>
        </p:txBody>
      </p:sp>
      <p:sp>
        <p:nvSpPr>
          <p:cNvPr id="18" name="Rectangle 17"/>
          <p:cNvSpPr/>
          <p:nvPr/>
        </p:nvSpPr>
        <p:spPr>
          <a:xfrm>
            <a:off x="77948" y="4364624"/>
            <a:ext cx="6096000" cy="2308324"/>
          </a:xfrm>
          <a:prstGeom prst="rect">
            <a:avLst/>
          </a:prstGeom>
        </p:spPr>
        <p:txBody>
          <a:bodyPr>
            <a:spAutoFit/>
          </a:bodyPr>
          <a:lstStyle/>
          <a:p>
            <a:r>
              <a:rPr lang="en-US" dirty="0">
                <a:solidFill>
                  <a:srgbClr val="C00000"/>
                </a:solidFill>
              </a:rPr>
              <a:t>Other:  </a:t>
            </a:r>
          </a:p>
          <a:p>
            <a:pPr marL="285750" indent="-285750">
              <a:buFont typeface="Arial" panose="020B0604020202020204" pitchFamily="34" charset="0"/>
              <a:buChar char="•"/>
            </a:pPr>
            <a:r>
              <a:rPr lang="en-US" dirty="0"/>
              <a:t>“Potential under-funded trials”</a:t>
            </a:r>
          </a:p>
          <a:p>
            <a:pPr marL="285750" indent="-285750">
              <a:buFont typeface="Arial" panose="020B0604020202020204" pitchFamily="34" charset="0"/>
              <a:buChar char="•"/>
            </a:pPr>
            <a:r>
              <a:rPr lang="en-US" dirty="0"/>
              <a:t>“Identification of a potential subject and communication to the coordinator team in time”</a:t>
            </a:r>
          </a:p>
          <a:p>
            <a:pPr marL="285750" indent="-285750">
              <a:buFont typeface="Arial" panose="020B0604020202020204" pitchFamily="34" charset="0"/>
              <a:buChar char="•"/>
            </a:pPr>
            <a:r>
              <a:rPr lang="en-US" dirty="0"/>
              <a:t>“Re-imbursement for transportation(subject or coordinator HVs) really helps with recruitment”</a:t>
            </a:r>
          </a:p>
          <a:p>
            <a:pPr marL="285750" indent="-285750">
              <a:buFont typeface="Arial" panose="020B0604020202020204" pitchFamily="34" charset="0"/>
              <a:buChar char="•"/>
            </a:pPr>
            <a:r>
              <a:rPr lang="en-US" dirty="0"/>
              <a:t>“Some StrokeNet studies do not include non-English speakers and that is a significant part of our population”</a:t>
            </a:r>
          </a:p>
        </p:txBody>
      </p:sp>
      <p:sp>
        <p:nvSpPr>
          <p:cNvPr id="19" name="Right Arrow 18"/>
          <p:cNvSpPr/>
          <p:nvPr/>
        </p:nvSpPr>
        <p:spPr>
          <a:xfrm>
            <a:off x="301304" y="2301947"/>
            <a:ext cx="352337" cy="2097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8729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8837" y="157752"/>
            <a:ext cx="6842419" cy="1469712"/>
          </a:xfrm>
        </p:spPr>
        <p:txBody>
          <a:bodyPr>
            <a:normAutofit/>
          </a:bodyPr>
          <a:lstStyle/>
          <a:p>
            <a:r>
              <a:rPr lang="en-US" sz="3600" dirty="0"/>
              <a:t>What is your role in StrokeNet clinical trials?</a:t>
            </a:r>
          </a:p>
        </p:txBody>
      </p:sp>
      <p:pic>
        <p:nvPicPr>
          <p:cNvPr id="5" name="Picture 4"/>
          <p:cNvPicPr>
            <a:picLocks noChangeAspect="1"/>
          </p:cNvPicPr>
          <p:nvPr/>
        </p:nvPicPr>
        <p:blipFill>
          <a:blip r:embed="rId2" cstate="print"/>
          <a:stretch>
            <a:fillRect/>
          </a:stretch>
        </p:blipFill>
        <p:spPr>
          <a:xfrm>
            <a:off x="117782" y="225585"/>
            <a:ext cx="4455223" cy="6116492"/>
          </a:xfrm>
          <a:prstGeom prst="rect">
            <a:avLst/>
          </a:prstGeom>
        </p:spPr>
      </p:pic>
      <p:sp>
        <p:nvSpPr>
          <p:cNvPr id="6" name="Rectangle 5"/>
          <p:cNvSpPr/>
          <p:nvPr/>
        </p:nvSpPr>
        <p:spPr>
          <a:xfrm>
            <a:off x="6009057" y="1482087"/>
            <a:ext cx="6096000" cy="3139321"/>
          </a:xfrm>
          <a:prstGeom prst="rect">
            <a:avLst/>
          </a:prstGeom>
        </p:spPr>
        <p:txBody>
          <a:bodyPr>
            <a:spAutoFit/>
          </a:bodyPr>
          <a:lstStyle/>
          <a:p>
            <a:pPr marL="285750" indent="-285750">
              <a:buFont typeface="Arial" panose="020B0604020202020204" pitchFamily="34" charset="0"/>
              <a:buChar char="•"/>
            </a:pPr>
            <a:r>
              <a:rPr lang="en-US" dirty="0">
                <a:latin typeface="Open Sans"/>
              </a:rPr>
              <a:t>Network Manager only (7, 26.9%)</a:t>
            </a:r>
          </a:p>
          <a:p>
            <a:pPr marL="285750" indent="-285750">
              <a:buFont typeface="Arial" panose="020B0604020202020204" pitchFamily="34" charset="0"/>
              <a:buChar char="•"/>
            </a:pPr>
            <a:r>
              <a:rPr lang="en-US" dirty="0">
                <a:solidFill>
                  <a:srgbClr val="C00000"/>
                </a:solidFill>
                <a:latin typeface="Open Sans"/>
              </a:rPr>
              <a:t>Regulatory submissions to CIRB (13, 50.0%)</a:t>
            </a:r>
          </a:p>
          <a:p>
            <a:pPr marL="285750" indent="-285750">
              <a:buFont typeface="Arial" panose="020B0604020202020204" pitchFamily="34" charset="0"/>
              <a:buChar char="•"/>
            </a:pPr>
            <a:r>
              <a:rPr lang="en-US" dirty="0">
                <a:solidFill>
                  <a:srgbClr val="C00000"/>
                </a:solidFill>
                <a:latin typeface="Open Sans"/>
              </a:rPr>
              <a:t>Regulatory submissions to local IRB (13, 50.0%)</a:t>
            </a:r>
          </a:p>
          <a:p>
            <a:pPr marL="285750" indent="-285750">
              <a:buFont typeface="Arial" panose="020B0604020202020204" pitchFamily="34" charset="0"/>
              <a:buChar char="•"/>
            </a:pPr>
            <a:r>
              <a:rPr lang="en-US" dirty="0">
                <a:solidFill>
                  <a:srgbClr val="C00000"/>
                </a:solidFill>
                <a:latin typeface="Open Sans"/>
              </a:rPr>
              <a:t>Collection of regulatory documents (13, 50.0%)</a:t>
            </a:r>
          </a:p>
          <a:p>
            <a:pPr marL="285750" indent="-285750">
              <a:buFont typeface="Arial" panose="020B0604020202020204" pitchFamily="34" charset="0"/>
              <a:buChar char="•"/>
            </a:pPr>
            <a:r>
              <a:rPr lang="en-US" dirty="0">
                <a:latin typeface="Open Sans"/>
              </a:rPr>
              <a:t>CTAs (10, 38.5%)</a:t>
            </a:r>
          </a:p>
          <a:p>
            <a:pPr marL="285750" indent="-285750">
              <a:buFont typeface="Arial" panose="020B0604020202020204" pitchFamily="34" charset="0"/>
              <a:buChar char="•"/>
            </a:pPr>
            <a:r>
              <a:rPr lang="en-US" dirty="0">
                <a:latin typeface="Open Sans"/>
              </a:rPr>
              <a:t>Subject Screening/Recruitment/Enrollment (6, 23.1%)</a:t>
            </a:r>
          </a:p>
          <a:p>
            <a:pPr marL="285750" indent="-285750">
              <a:buFont typeface="Arial" panose="020B0604020202020204" pitchFamily="34" charset="0"/>
              <a:buChar char="•"/>
            </a:pPr>
            <a:r>
              <a:rPr lang="en-US" dirty="0">
                <a:latin typeface="Open Sans"/>
              </a:rPr>
              <a:t>Subject Study Follow-up Visits (6, 23.1%) </a:t>
            </a:r>
          </a:p>
          <a:p>
            <a:pPr marL="285750" indent="-285750">
              <a:buFont typeface="Arial" panose="020B0604020202020204" pitchFamily="34" charset="0"/>
              <a:buChar char="•"/>
            </a:pPr>
            <a:r>
              <a:rPr lang="en-US" dirty="0">
                <a:latin typeface="Open Sans"/>
              </a:rPr>
              <a:t>Data Collection (6, 23.1%)</a:t>
            </a:r>
          </a:p>
          <a:p>
            <a:pPr marL="285750" indent="-285750">
              <a:buFont typeface="Arial" panose="020B0604020202020204" pitchFamily="34" charset="0"/>
              <a:buChar char="•"/>
            </a:pPr>
            <a:r>
              <a:rPr lang="en-US" dirty="0">
                <a:latin typeface="Open Sans"/>
              </a:rPr>
              <a:t>Data Entry into </a:t>
            </a:r>
            <a:r>
              <a:rPr lang="en-US" dirty="0" err="1">
                <a:latin typeface="Open Sans"/>
              </a:rPr>
              <a:t>WebDCU</a:t>
            </a:r>
            <a:r>
              <a:rPr lang="en-US" dirty="0">
                <a:latin typeface="Open Sans"/>
              </a:rPr>
              <a:t> (7, 26.9</a:t>
            </a:r>
            <a:r>
              <a:rPr lang="en-US" dirty="0" smtClean="0">
                <a:latin typeface="Open Sans"/>
              </a:rPr>
              <a:t>%)</a:t>
            </a:r>
            <a:r>
              <a:rPr lang="en-US" dirty="0">
                <a:latin typeface="Open Sans"/>
              </a:rPr>
              <a:t> </a:t>
            </a:r>
          </a:p>
          <a:p>
            <a:pPr marL="285750" indent="-285750">
              <a:buFont typeface="Arial" panose="020B0604020202020204" pitchFamily="34" charset="0"/>
              <a:buChar char="•"/>
            </a:pPr>
            <a:r>
              <a:rPr lang="en-US" dirty="0">
                <a:solidFill>
                  <a:srgbClr val="C00000"/>
                </a:solidFill>
                <a:latin typeface="Open Sans"/>
              </a:rPr>
              <a:t>Training and Education on StrokeNet trials (13, 50.0%)</a:t>
            </a:r>
            <a:r>
              <a:rPr lang="en-US" dirty="0">
                <a:latin typeface="Open Sans"/>
              </a:rPr>
              <a:t> </a:t>
            </a:r>
          </a:p>
          <a:p>
            <a:pPr marL="285750" indent="-285750">
              <a:buFont typeface="Arial" panose="020B0604020202020204" pitchFamily="34" charset="0"/>
              <a:buChar char="•"/>
            </a:pPr>
            <a:r>
              <a:rPr lang="en-US" dirty="0">
                <a:solidFill>
                  <a:srgbClr val="C00000"/>
                </a:solidFill>
                <a:latin typeface="Open Sans"/>
              </a:rPr>
              <a:t>Choices 2-8  above (13, 50.0%)</a:t>
            </a:r>
            <a:endParaRPr lang="en-US" dirty="0">
              <a:solidFill>
                <a:srgbClr val="C00000"/>
              </a:solidFill>
            </a:endParaRPr>
          </a:p>
        </p:txBody>
      </p:sp>
      <p:sp>
        <p:nvSpPr>
          <p:cNvPr id="7" name="Rectangle 6"/>
          <p:cNvSpPr/>
          <p:nvPr/>
        </p:nvSpPr>
        <p:spPr>
          <a:xfrm>
            <a:off x="7627131" y="892608"/>
            <a:ext cx="1802096" cy="461665"/>
          </a:xfrm>
          <a:prstGeom prst="rect">
            <a:avLst/>
          </a:prstGeom>
        </p:spPr>
        <p:txBody>
          <a:bodyPr wrap="none">
            <a:spAutoFit/>
          </a:bodyPr>
          <a:lstStyle/>
          <a:p>
            <a:r>
              <a:rPr lang="en-US" sz="2400" i="1" u="sng" dirty="0">
                <a:solidFill>
                  <a:srgbClr val="0070C0"/>
                </a:solidFill>
              </a:rPr>
              <a:t>26 responses</a:t>
            </a:r>
          </a:p>
        </p:txBody>
      </p:sp>
      <p:sp>
        <p:nvSpPr>
          <p:cNvPr id="3" name="TextBox 2">
            <a:extLst>
              <a:ext uri="{FF2B5EF4-FFF2-40B4-BE49-F238E27FC236}">
                <a16:creationId xmlns:a16="http://schemas.microsoft.com/office/drawing/2014/main" id="{98774506-D2E6-4E32-96BB-AC415AD184C3}"/>
              </a:ext>
            </a:extLst>
          </p:cNvPr>
          <p:cNvSpPr txBox="1"/>
          <p:nvPr/>
        </p:nvSpPr>
        <p:spPr>
          <a:xfrm>
            <a:off x="5150498" y="5607699"/>
            <a:ext cx="6755363" cy="646331"/>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0070C0"/>
                </a:solidFill>
              </a:rPr>
              <a:t>Half of us are engaged in regulatory, training and education tasks</a:t>
            </a:r>
          </a:p>
          <a:p>
            <a:pPr marL="285750" indent="-285750">
              <a:buFont typeface="Arial" panose="020B0604020202020204" pitchFamily="34" charset="0"/>
              <a:buChar char="•"/>
            </a:pPr>
            <a:r>
              <a:rPr lang="en-US" dirty="0">
                <a:solidFill>
                  <a:srgbClr val="0070C0"/>
                </a:solidFill>
              </a:rPr>
              <a:t>About a quarter of us are study coordinators</a:t>
            </a:r>
          </a:p>
        </p:txBody>
      </p:sp>
      <p:sp>
        <p:nvSpPr>
          <p:cNvPr id="8" name="Rectangle 7">
            <a:extLst>
              <a:ext uri="{FF2B5EF4-FFF2-40B4-BE49-F238E27FC236}">
                <a16:creationId xmlns:a16="http://schemas.microsoft.com/office/drawing/2014/main" id="{FD7F63A4-5234-4E5D-A7AC-29596CA03930}"/>
              </a:ext>
            </a:extLst>
          </p:cNvPr>
          <p:cNvSpPr/>
          <p:nvPr/>
        </p:nvSpPr>
        <p:spPr>
          <a:xfrm>
            <a:off x="5346583" y="5114440"/>
            <a:ext cx="2050946" cy="461665"/>
          </a:xfrm>
          <a:prstGeom prst="rect">
            <a:avLst/>
          </a:prstGeom>
        </p:spPr>
        <p:txBody>
          <a:bodyPr wrap="none">
            <a:spAutoFit/>
          </a:bodyPr>
          <a:lstStyle/>
          <a:p>
            <a:r>
              <a:rPr lang="en-US" sz="2400" i="1" u="sng" dirty="0">
                <a:solidFill>
                  <a:srgbClr val="0070C0"/>
                </a:solidFill>
              </a:rPr>
              <a:t>KEY TAKEAWAY</a:t>
            </a:r>
          </a:p>
        </p:txBody>
      </p:sp>
    </p:spTree>
    <p:extLst>
      <p:ext uri="{BB962C8B-B14F-4D97-AF65-F5344CB8AC3E}">
        <p14:creationId xmlns:p14="http://schemas.microsoft.com/office/powerpoint/2010/main" val="643395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 the top 3 areas where most of your effort is </a:t>
            </a:r>
            <a:r>
              <a:rPr lang="en-US" dirty="0" smtClean="0"/>
              <a:t>spent…</a:t>
            </a:r>
            <a:endParaRPr lang="en-US" dirty="0"/>
          </a:p>
        </p:txBody>
      </p:sp>
      <p:sp>
        <p:nvSpPr>
          <p:cNvPr id="4" name="Rectangle 3"/>
          <p:cNvSpPr/>
          <p:nvPr/>
        </p:nvSpPr>
        <p:spPr>
          <a:xfrm>
            <a:off x="767009" y="1825625"/>
            <a:ext cx="2069797" cy="523220"/>
          </a:xfrm>
          <a:prstGeom prst="rect">
            <a:avLst/>
          </a:prstGeom>
        </p:spPr>
        <p:txBody>
          <a:bodyPr wrap="none">
            <a:spAutoFit/>
          </a:bodyPr>
          <a:lstStyle/>
          <a:p>
            <a:r>
              <a:rPr lang="en-US" sz="2800" i="1" u="sng" dirty="0">
                <a:solidFill>
                  <a:srgbClr val="0070C0"/>
                </a:solidFill>
              </a:rPr>
              <a:t>24 responses</a:t>
            </a:r>
          </a:p>
        </p:txBody>
      </p:sp>
      <p:sp>
        <p:nvSpPr>
          <p:cNvPr id="6" name="TextBox 5"/>
          <p:cNvSpPr txBox="1"/>
          <p:nvPr/>
        </p:nvSpPr>
        <p:spPr>
          <a:xfrm>
            <a:off x="621113" y="2483782"/>
            <a:ext cx="10666797" cy="4708981"/>
          </a:xfrm>
          <a:prstGeom prst="rect">
            <a:avLst/>
          </a:prstGeom>
          <a:noFill/>
        </p:spPr>
        <p:txBody>
          <a:bodyPr wrap="square" rtlCol="0">
            <a:spAutoFit/>
          </a:bodyPr>
          <a:lstStyle/>
          <a:p>
            <a:pPr marL="285750" indent="-285750"/>
            <a:r>
              <a:rPr lang="en-US" sz="2000" dirty="0"/>
              <a:t>Top Area: </a:t>
            </a:r>
            <a:r>
              <a:rPr lang="en-US" sz="2200" dirty="0" smtClean="0"/>
              <a:t>Managing Regulatory Documents</a:t>
            </a:r>
            <a:endParaRPr lang="en-US" sz="2200" dirty="0"/>
          </a:p>
          <a:p>
            <a:pPr marL="285750" indent="-285750">
              <a:buFont typeface="Arial" pitchFamily="34" charset="0"/>
              <a:buChar char="•"/>
            </a:pPr>
            <a:r>
              <a:rPr lang="en-US" sz="2000" dirty="0"/>
              <a:t>“We have Study Coordinators assigned to each StrokeNet trial. I facilitate the CIRB and Local regulatory submission and other trial start-up activities and serve as a back-up to the coordinators for recruitment, follow-up and data collection.” </a:t>
            </a:r>
          </a:p>
          <a:p>
            <a:pPr marL="285750" indent="-285750">
              <a:buFont typeface="Arial" pitchFamily="34" charset="0"/>
              <a:buChar char="•"/>
            </a:pPr>
            <a:endParaRPr lang="en-US" sz="2000" dirty="0"/>
          </a:p>
          <a:p>
            <a:pPr marL="285750" indent="-285750"/>
            <a:r>
              <a:rPr lang="en-US" sz="2000" dirty="0"/>
              <a:t>Top Area: </a:t>
            </a:r>
            <a:r>
              <a:rPr lang="en-US" sz="2200" dirty="0"/>
              <a:t>Study start up tracking</a:t>
            </a:r>
          </a:p>
          <a:p>
            <a:pPr marL="285750" indent="-285750">
              <a:buFont typeface="Arial" pitchFamily="34" charset="0"/>
              <a:buChar char="•"/>
            </a:pPr>
            <a:r>
              <a:rPr lang="en-US" sz="2000" dirty="0"/>
              <a:t>“I would say recently, most of my effort has been on study start up for </a:t>
            </a:r>
            <a:r>
              <a:rPr lang="en-US" sz="2000" dirty="0" err="1"/>
              <a:t>SleepSMART</a:t>
            </a:r>
            <a:r>
              <a:rPr lang="en-US" sz="2000" dirty="0"/>
              <a:t> and MOST.  But when there are not active trials in start up, then most of my effort is on network manager responsibilities.” </a:t>
            </a:r>
          </a:p>
          <a:p>
            <a:pPr marL="285750" indent="-285750"/>
            <a:endParaRPr lang="en-US" sz="2000" dirty="0"/>
          </a:p>
          <a:p>
            <a:pPr marL="285750" indent="-285750"/>
            <a:r>
              <a:rPr lang="en-US" sz="2000" dirty="0"/>
              <a:t>Top Area: </a:t>
            </a:r>
            <a:r>
              <a:rPr lang="en-US" sz="2200" dirty="0"/>
              <a:t>Training</a:t>
            </a:r>
          </a:p>
          <a:p>
            <a:pPr marL="285750" indent="-285750">
              <a:buFont typeface="Arial" pitchFamily="34" charset="0"/>
              <a:buChar char="•"/>
            </a:pPr>
            <a:r>
              <a:rPr lang="en-US" sz="2000" dirty="0"/>
              <a:t>“Currently it is with new CRC training.  We've had a lot of site CRC turn-over and many of the new CRCs are new to research. </a:t>
            </a:r>
          </a:p>
          <a:p>
            <a:pPr marL="285750" indent="-285750"/>
            <a:endParaRPr lang="en-US" dirty="0"/>
          </a:p>
          <a:p>
            <a:pPr marL="285750" indent="-285750"/>
            <a:endParaRPr lang="en-US" dirty="0"/>
          </a:p>
        </p:txBody>
      </p:sp>
    </p:spTree>
    <p:extLst>
      <p:ext uri="{BB962C8B-B14F-4D97-AF65-F5344CB8AC3E}">
        <p14:creationId xmlns:p14="http://schemas.microsoft.com/office/powerpoint/2010/main" val="3646925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performs most of the subject screening at your site?</a:t>
            </a:r>
          </a:p>
        </p:txBody>
      </p:sp>
      <p:pic>
        <p:nvPicPr>
          <p:cNvPr id="4" name="Content Placeholder 3"/>
          <p:cNvPicPr>
            <a:picLocks noGrp="1" noChangeAspect="1"/>
          </p:cNvPicPr>
          <p:nvPr>
            <p:ph idx="1"/>
          </p:nvPr>
        </p:nvPicPr>
        <p:blipFill>
          <a:blip r:embed="rId2" cstate="print"/>
          <a:stretch>
            <a:fillRect/>
          </a:stretch>
        </p:blipFill>
        <p:spPr>
          <a:xfrm>
            <a:off x="3338819" y="2006200"/>
            <a:ext cx="3977998" cy="3935528"/>
          </a:xfrm>
          <a:prstGeom prst="rect">
            <a:avLst/>
          </a:prstGeom>
        </p:spPr>
      </p:pic>
      <p:sp>
        <p:nvSpPr>
          <p:cNvPr id="5" name="TextBox 4"/>
          <p:cNvSpPr txBox="1"/>
          <p:nvPr/>
        </p:nvSpPr>
        <p:spPr>
          <a:xfrm>
            <a:off x="7478195" y="2273526"/>
            <a:ext cx="1893980" cy="369332"/>
          </a:xfrm>
          <a:prstGeom prst="rect">
            <a:avLst/>
          </a:prstGeom>
          <a:noFill/>
        </p:spPr>
        <p:txBody>
          <a:bodyPr wrap="none" rtlCol="0">
            <a:spAutoFit/>
          </a:bodyPr>
          <a:lstStyle/>
          <a:p>
            <a:r>
              <a:rPr lang="en-US" dirty="0"/>
              <a:t>Study Coordinator</a:t>
            </a:r>
          </a:p>
        </p:txBody>
      </p:sp>
      <p:sp>
        <p:nvSpPr>
          <p:cNvPr id="6" name="TextBox 5"/>
          <p:cNvSpPr txBox="1"/>
          <p:nvPr/>
        </p:nvSpPr>
        <p:spPr>
          <a:xfrm>
            <a:off x="1022953" y="2722011"/>
            <a:ext cx="1874552" cy="369332"/>
          </a:xfrm>
          <a:prstGeom prst="rect">
            <a:avLst/>
          </a:prstGeom>
          <a:noFill/>
        </p:spPr>
        <p:txBody>
          <a:bodyPr wrap="none" rtlCol="0">
            <a:spAutoFit/>
          </a:bodyPr>
          <a:lstStyle/>
          <a:p>
            <a:r>
              <a:rPr lang="en-US" dirty="0"/>
              <a:t>Residents/Fellows</a:t>
            </a:r>
          </a:p>
        </p:txBody>
      </p:sp>
      <p:sp>
        <p:nvSpPr>
          <p:cNvPr id="7" name="TextBox 6"/>
          <p:cNvSpPr txBox="1"/>
          <p:nvPr/>
        </p:nvSpPr>
        <p:spPr>
          <a:xfrm>
            <a:off x="644375" y="5322211"/>
            <a:ext cx="2147063" cy="369332"/>
          </a:xfrm>
          <a:prstGeom prst="rect">
            <a:avLst/>
          </a:prstGeom>
          <a:noFill/>
        </p:spPr>
        <p:txBody>
          <a:bodyPr wrap="none" rtlCol="0">
            <a:spAutoFit/>
          </a:bodyPr>
          <a:lstStyle/>
          <a:p>
            <a:r>
              <a:rPr lang="en-US" dirty="0"/>
              <a:t>Principal Investigator</a:t>
            </a:r>
          </a:p>
        </p:txBody>
      </p:sp>
      <p:sp>
        <p:nvSpPr>
          <p:cNvPr id="8" name="TextBox 7"/>
          <p:cNvSpPr txBox="1"/>
          <p:nvPr/>
        </p:nvSpPr>
        <p:spPr>
          <a:xfrm>
            <a:off x="1022953" y="4152442"/>
            <a:ext cx="1912690" cy="369332"/>
          </a:xfrm>
          <a:prstGeom prst="rect">
            <a:avLst/>
          </a:prstGeom>
          <a:noFill/>
        </p:spPr>
        <p:txBody>
          <a:bodyPr wrap="square" rtlCol="0">
            <a:spAutoFit/>
          </a:bodyPr>
          <a:lstStyle/>
          <a:p>
            <a:r>
              <a:rPr lang="en-US" dirty="0"/>
              <a:t>Sub-Investigators</a:t>
            </a:r>
          </a:p>
        </p:txBody>
      </p:sp>
      <p:sp>
        <p:nvSpPr>
          <p:cNvPr id="9" name="TextBox 8"/>
          <p:cNvSpPr txBox="1"/>
          <p:nvPr/>
        </p:nvSpPr>
        <p:spPr>
          <a:xfrm>
            <a:off x="7864198" y="4818051"/>
            <a:ext cx="1761251" cy="369332"/>
          </a:xfrm>
          <a:prstGeom prst="rect">
            <a:avLst/>
          </a:prstGeom>
          <a:noFill/>
        </p:spPr>
        <p:txBody>
          <a:bodyPr wrap="none" rtlCol="0">
            <a:spAutoFit/>
          </a:bodyPr>
          <a:lstStyle/>
          <a:p>
            <a:r>
              <a:rPr lang="en-US" dirty="0"/>
              <a:t>RCC Manager (0)</a:t>
            </a:r>
          </a:p>
        </p:txBody>
      </p:sp>
      <p:cxnSp>
        <p:nvCxnSpPr>
          <p:cNvPr id="11" name="Straight Arrow Connector 10"/>
          <p:cNvCxnSpPr/>
          <p:nvPr/>
        </p:nvCxnSpPr>
        <p:spPr>
          <a:xfrm>
            <a:off x="2944536" y="2952925"/>
            <a:ext cx="1375794" cy="27683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6096000" y="2642858"/>
            <a:ext cx="1982598" cy="133110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897505" y="4337108"/>
            <a:ext cx="88593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2791438" y="5002717"/>
            <a:ext cx="1284643" cy="5041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3783435" y="1036704"/>
            <a:ext cx="2069797" cy="523220"/>
          </a:xfrm>
          <a:prstGeom prst="rect">
            <a:avLst/>
          </a:prstGeom>
        </p:spPr>
        <p:txBody>
          <a:bodyPr wrap="none">
            <a:spAutoFit/>
          </a:bodyPr>
          <a:lstStyle/>
          <a:p>
            <a:r>
              <a:rPr lang="en-US" sz="2800" i="1" u="sng" dirty="0">
                <a:solidFill>
                  <a:srgbClr val="0070C0"/>
                </a:solidFill>
              </a:rPr>
              <a:t>24 responses</a:t>
            </a:r>
          </a:p>
        </p:txBody>
      </p:sp>
    </p:spTree>
    <p:extLst>
      <p:ext uri="{BB962C8B-B14F-4D97-AF65-F5344CB8AC3E}">
        <p14:creationId xmlns:p14="http://schemas.microsoft.com/office/powerpoint/2010/main" val="2062696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txBox="1">
            <a:spLocks noGrp="1"/>
          </p:cNvSpPr>
          <p:nvPr>
            <p:ph type="subTitle" idx="1"/>
          </p:nvPr>
        </p:nvSpPr>
        <p:spPr>
          <a:xfrm>
            <a:off x="1305887" y="4810053"/>
            <a:ext cx="9144000" cy="1660968"/>
          </a:xfrm>
          <a:prstGeom prst="rect">
            <a:avLst/>
          </a:prstGeom>
          <a:noFill/>
        </p:spPr>
        <p:txBody>
          <a:bodyPr wrap="square" rtlCol="0">
            <a:spAutoFit/>
          </a:bodyPr>
          <a:lstStyle/>
          <a:p>
            <a:r>
              <a:rPr lang="en-US" sz="2000" b="1" i="1" dirty="0"/>
              <a:t>Note: This survey was created by the Network Managers Planning Committee for NM/SC use for feedback purposes. None of the questions or content was constructed or requested by NINDS, the NCC, or NDMC. Aggregate results will, however, be shared with all. </a:t>
            </a:r>
            <a:endParaRPr lang="en-US" sz="2000" dirty="0"/>
          </a:p>
          <a:p>
            <a:endParaRPr lang="en-US" dirty="0"/>
          </a:p>
        </p:txBody>
      </p:sp>
      <p:sp>
        <p:nvSpPr>
          <p:cNvPr id="5" name="Title 4"/>
          <p:cNvSpPr>
            <a:spLocks noGrp="1"/>
          </p:cNvSpPr>
          <p:nvPr>
            <p:ph type="ctrTitle"/>
          </p:nvPr>
        </p:nvSpPr>
        <p:spPr>
          <a:xfrm>
            <a:off x="1138106" y="1122363"/>
            <a:ext cx="10002473" cy="2387600"/>
          </a:xfrm>
        </p:spPr>
        <p:txBody>
          <a:bodyPr>
            <a:normAutofit/>
          </a:bodyPr>
          <a:lstStyle/>
          <a:p>
            <a:r>
              <a:rPr lang="en-US" sz="5400" dirty="0">
                <a:solidFill>
                  <a:srgbClr val="0070C0"/>
                </a:solidFill>
              </a:rPr>
              <a:t>2019 RCC Manager Survey Results</a:t>
            </a:r>
            <a:br>
              <a:rPr lang="en-US" sz="5400" dirty="0">
                <a:solidFill>
                  <a:srgbClr val="0070C0"/>
                </a:solidFill>
              </a:rPr>
            </a:br>
            <a:r>
              <a:rPr lang="en-US" sz="4000" i="1" dirty="0">
                <a:solidFill>
                  <a:srgbClr val="0070C0"/>
                </a:solidFill>
              </a:rPr>
              <a:t>6.26.19</a:t>
            </a:r>
          </a:p>
        </p:txBody>
      </p:sp>
    </p:spTree>
    <p:extLst>
      <p:ext uri="{BB962C8B-B14F-4D97-AF65-F5344CB8AC3E}">
        <p14:creationId xmlns:p14="http://schemas.microsoft.com/office/powerpoint/2010/main" val="34545725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 you use the </a:t>
            </a:r>
            <a:r>
              <a:rPr lang="en-US" dirty="0" err="1"/>
              <a:t>WebDCU</a:t>
            </a:r>
            <a:r>
              <a:rPr lang="en-US" dirty="0"/>
              <a:t> Dashboard?</a:t>
            </a:r>
          </a:p>
        </p:txBody>
      </p:sp>
      <p:pic>
        <p:nvPicPr>
          <p:cNvPr id="4" name="Content Placeholder 3"/>
          <p:cNvPicPr>
            <a:picLocks noGrp="1" noChangeAspect="1"/>
          </p:cNvPicPr>
          <p:nvPr>
            <p:ph idx="1"/>
          </p:nvPr>
        </p:nvPicPr>
        <p:blipFill>
          <a:blip r:embed="rId2" cstate="print"/>
          <a:stretch>
            <a:fillRect/>
          </a:stretch>
        </p:blipFill>
        <p:spPr>
          <a:xfrm>
            <a:off x="1369940" y="2164673"/>
            <a:ext cx="2724150" cy="2733675"/>
          </a:xfrm>
          <a:prstGeom prst="rect">
            <a:avLst/>
          </a:prstGeom>
        </p:spPr>
      </p:pic>
      <p:sp>
        <p:nvSpPr>
          <p:cNvPr id="5" name="Rectangle 4"/>
          <p:cNvSpPr/>
          <p:nvPr/>
        </p:nvSpPr>
        <p:spPr>
          <a:xfrm>
            <a:off x="5493593" y="2740995"/>
            <a:ext cx="3085268" cy="1077218"/>
          </a:xfrm>
          <a:prstGeom prst="rect">
            <a:avLst/>
          </a:prstGeom>
        </p:spPr>
        <p:txBody>
          <a:bodyPr wrap="none">
            <a:spAutoFit/>
          </a:bodyPr>
          <a:lstStyle/>
          <a:p>
            <a:r>
              <a:rPr lang="es-ES" sz="3200" dirty="0">
                <a:solidFill>
                  <a:srgbClr val="C00000"/>
                </a:solidFill>
                <a:latin typeface="Open Sans"/>
              </a:rPr>
              <a:t>Yes</a:t>
            </a:r>
            <a:r>
              <a:rPr lang="es-ES" sz="3200" dirty="0">
                <a:solidFill>
                  <a:srgbClr val="000000"/>
                </a:solidFill>
                <a:latin typeface="Open Sans"/>
              </a:rPr>
              <a:t> (23, 88.5%)</a:t>
            </a:r>
          </a:p>
          <a:p>
            <a:r>
              <a:rPr lang="es-ES" sz="3200" dirty="0">
                <a:solidFill>
                  <a:srgbClr val="C00000"/>
                </a:solidFill>
                <a:latin typeface="Open Sans"/>
              </a:rPr>
              <a:t>No</a:t>
            </a:r>
            <a:r>
              <a:rPr lang="es-ES" sz="3200" dirty="0">
                <a:solidFill>
                  <a:srgbClr val="000000"/>
                </a:solidFill>
                <a:latin typeface="Open Sans"/>
              </a:rPr>
              <a:t> (3, 11.5%)</a:t>
            </a:r>
            <a:endParaRPr lang="en-US" sz="3200" dirty="0"/>
          </a:p>
        </p:txBody>
      </p:sp>
      <p:sp>
        <p:nvSpPr>
          <p:cNvPr id="6" name="Rectangle 5"/>
          <p:cNvSpPr/>
          <p:nvPr/>
        </p:nvSpPr>
        <p:spPr>
          <a:xfrm>
            <a:off x="5568932" y="1783517"/>
            <a:ext cx="2069797" cy="523220"/>
          </a:xfrm>
          <a:prstGeom prst="rect">
            <a:avLst/>
          </a:prstGeom>
        </p:spPr>
        <p:txBody>
          <a:bodyPr wrap="none">
            <a:spAutoFit/>
          </a:bodyPr>
          <a:lstStyle/>
          <a:p>
            <a:r>
              <a:rPr lang="en-US" sz="2800" i="1" u="sng" dirty="0">
                <a:solidFill>
                  <a:srgbClr val="0070C0"/>
                </a:solidFill>
              </a:rPr>
              <a:t>26 responses</a:t>
            </a:r>
          </a:p>
        </p:txBody>
      </p:sp>
    </p:spTree>
    <p:extLst>
      <p:ext uri="{BB962C8B-B14F-4D97-AF65-F5344CB8AC3E}">
        <p14:creationId xmlns:p14="http://schemas.microsoft.com/office/powerpoint/2010/main" val="3754221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Please provide feedback on the </a:t>
            </a:r>
            <a:r>
              <a:rPr lang="en-US" dirty="0" err="1"/>
              <a:t>WebDCU</a:t>
            </a:r>
            <a:r>
              <a:rPr lang="en-US" dirty="0"/>
              <a:t> </a:t>
            </a:r>
            <a:r>
              <a:rPr lang="en-US" dirty="0" smtClean="0"/>
              <a:t>Dashboard?</a:t>
            </a:r>
            <a:r>
              <a:rPr lang="en-US" dirty="0"/>
              <a:t/>
            </a:r>
            <a:br>
              <a:rPr lang="en-US" dirty="0"/>
            </a:br>
            <a:endParaRPr lang="en-US" dirty="0"/>
          </a:p>
        </p:txBody>
      </p:sp>
      <p:sp>
        <p:nvSpPr>
          <p:cNvPr id="3" name="Content Placeholder 2"/>
          <p:cNvSpPr>
            <a:spLocks noGrp="1"/>
          </p:cNvSpPr>
          <p:nvPr>
            <p:ph idx="1"/>
          </p:nvPr>
        </p:nvSpPr>
        <p:spPr>
          <a:xfrm>
            <a:off x="246185" y="1623401"/>
            <a:ext cx="11107615" cy="5234599"/>
          </a:xfrm>
        </p:spPr>
        <p:txBody>
          <a:bodyPr>
            <a:normAutofit fontScale="85000" lnSpcReduction="20000"/>
          </a:bodyPr>
          <a:lstStyle/>
          <a:p>
            <a:pPr>
              <a:buNone/>
            </a:pPr>
            <a:r>
              <a:rPr lang="en-US" u="sng" dirty="0"/>
              <a:t>Summary of  Top Feedback:  (16 comments</a:t>
            </a:r>
            <a:r>
              <a:rPr lang="en-US" u="sng" dirty="0" smtClean="0"/>
              <a:t>)</a:t>
            </a:r>
          </a:p>
          <a:p>
            <a:pPr>
              <a:buNone/>
            </a:pPr>
            <a:endParaRPr lang="en-US" u="sng" dirty="0"/>
          </a:p>
          <a:p>
            <a:r>
              <a:rPr lang="en-US" dirty="0"/>
              <a:t>In general, most RCC managers are using and find it helpful </a:t>
            </a:r>
          </a:p>
          <a:p>
            <a:pPr lvl="1"/>
            <a:r>
              <a:rPr lang="en-US" sz="2600" dirty="0"/>
              <a:t>“It is very user friendly”/ “It is helpful and easy to use”</a:t>
            </a:r>
          </a:p>
          <a:p>
            <a:pPr lvl="1"/>
            <a:r>
              <a:rPr lang="en-US" sz="2600" dirty="0"/>
              <a:t>“We take screenshots and distribute monthly to sites so they know where we rank</a:t>
            </a:r>
            <a:r>
              <a:rPr lang="en-US" sz="2600" dirty="0" smtClean="0"/>
              <a:t>.”</a:t>
            </a:r>
          </a:p>
          <a:p>
            <a:pPr marL="457200" lvl="1" indent="0">
              <a:buNone/>
            </a:pPr>
            <a:endParaRPr lang="en-US" dirty="0"/>
          </a:p>
          <a:p>
            <a:r>
              <a:rPr lang="en-US" dirty="0"/>
              <a:t>Many managers noted that the dashboard needs to be updated to remove older/completed trials </a:t>
            </a:r>
          </a:p>
          <a:p>
            <a:pPr lvl="1"/>
            <a:r>
              <a:rPr lang="en-US" sz="2600" dirty="0"/>
              <a:t>“I feel the dashboard does not accurately reflect the work being done by the RCC. Studies like POINT and Several others did not allow many sites to participate as StrokeNet was underway.”</a:t>
            </a:r>
          </a:p>
          <a:p>
            <a:pPr lvl="1"/>
            <a:r>
              <a:rPr lang="en-US" sz="2600" dirty="0"/>
              <a:t>“The dashboard needs to be updated to take off previous studies, updated timelines for new trials.” </a:t>
            </a:r>
          </a:p>
          <a:p>
            <a:pPr lvl="2">
              <a:buFont typeface="Wingdings" panose="05000000000000000000" pitchFamily="2" charset="2"/>
              <a:buChar char="ü"/>
            </a:pPr>
            <a:r>
              <a:rPr lang="en-US" sz="2400" i="1" dirty="0" smtClean="0">
                <a:solidFill>
                  <a:srgbClr val="0070C0"/>
                </a:solidFill>
              </a:rPr>
              <a:t>NDMC Response: The StrokeNet Dashboard was created to show enrollments over the life of StrokeNet which started in September 2013. There is a spot at the top of the dashboard where you can select a date range and which trials you want to include in your report view. In addition, by clicking on each of the trial names in the key under the graph, that trial will be removed from the graph view.</a:t>
            </a:r>
          </a:p>
          <a:p>
            <a:endParaRPr lang="en-US" dirty="0"/>
          </a:p>
        </p:txBody>
      </p:sp>
    </p:spTree>
    <p:extLst>
      <p:ext uri="{BB962C8B-B14F-4D97-AF65-F5344CB8AC3E}">
        <p14:creationId xmlns:p14="http://schemas.microsoft.com/office/powerpoint/2010/main" val="22962229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Please provide feedback on the </a:t>
            </a:r>
            <a:r>
              <a:rPr lang="en-US" sz="4000" dirty="0" err="1"/>
              <a:t>WebDCU</a:t>
            </a:r>
            <a:r>
              <a:rPr lang="en-US" sz="4000" dirty="0"/>
              <a:t> </a:t>
            </a:r>
            <a:r>
              <a:rPr lang="en-US" sz="4000" dirty="0" smtClean="0"/>
              <a:t>Dashboard (continued)?</a:t>
            </a:r>
            <a:endParaRPr lang="en-US" sz="4000" dirty="0"/>
          </a:p>
        </p:txBody>
      </p:sp>
      <p:sp>
        <p:nvSpPr>
          <p:cNvPr id="3" name="Content Placeholder 2"/>
          <p:cNvSpPr>
            <a:spLocks noGrp="1"/>
          </p:cNvSpPr>
          <p:nvPr>
            <p:ph idx="1"/>
          </p:nvPr>
        </p:nvSpPr>
        <p:spPr>
          <a:xfrm>
            <a:off x="732692" y="2256448"/>
            <a:ext cx="10515600" cy="4351338"/>
          </a:xfrm>
        </p:spPr>
        <p:txBody>
          <a:bodyPr/>
          <a:lstStyle/>
          <a:p>
            <a:r>
              <a:rPr lang="en-US" sz="2400" dirty="0"/>
              <a:t>Managers would like if CREST 2 data could be included</a:t>
            </a:r>
          </a:p>
          <a:p>
            <a:pPr lvl="1"/>
            <a:r>
              <a:rPr lang="en-US" sz="2200" dirty="0"/>
              <a:t>“It would be helpful if CREST2 was included in the dashboard for total enrollments”</a:t>
            </a:r>
          </a:p>
          <a:p>
            <a:pPr lvl="2">
              <a:buFont typeface="Wingdings" panose="05000000000000000000" pitchFamily="2" charset="2"/>
              <a:buChar char="ü"/>
            </a:pPr>
            <a:r>
              <a:rPr lang="en-US" i="1" dirty="0">
                <a:solidFill>
                  <a:srgbClr val="0070C0"/>
                </a:solidFill>
              </a:rPr>
              <a:t>NDMC Response: CREST-2 enrollments are included in the dashboard, but are not necessarily always up-to-date as we receive CREST-2 enrollment data on an irregular basis from NINDS. There is a footnote under section B of the dashboard that will tell you when the CREST-2 data was last updated. If your enrollments are still not showing up on the dashboard, please reach out to Jessica at </a:t>
            </a:r>
            <a:r>
              <a:rPr lang="en-US" i="1" dirty="0">
                <a:solidFill>
                  <a:srgbClr val="0070C0"/>
                </a:solidFill>
                <a:hlinkClick r:id="rId2"/>
              </a:rPr>
              <a:t>simonsjl@musc.edu</a:t>
            </a:r>
            <a:r>
              <a:rPr lang="en-US" i="1" dirty="0">
                <a:solidFill>
                  <a:srgbClr val="0070C0"/>
                </a:solidFill>
              </a:rPr>
              <a:t> with the site name and date of enrollments that are missing and we will research what the issue is.</a:t>
            </a:r>
          </a:p>
          <a:p>
            <a:pPr lvl="1">
              <a:buNone/>
            </a:pPr>
            <a:r>
              <a:rPr lang="en-US" dirty="0"/>
              <a:t> </a:t>
            </a:r>
          </a:p>
          <a:p>
            <a:endParaRPr lang="en-US" dirty="0"/>
          </a:p>
        </p:txBody>
      </p:sp>
    </p:spTree>
    <p:extLst>
      <p:ext uri="{BB962C8B-B14F-4D97-AF65-F5344CB8AC3E}">
        <p14:creationId xmlns:p14="http://schemas.microsoft.com/office/powerpoint/2010/main" val="1256856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Please share any feedback on the </a:t>
            </a:r>
            <a:r>
              <a:rPr lang="en-US" dirty="0" err="1"/>
              <a:t>WebDCU</a:t>
            </a:r>
            <a:r>
              <a:rPr lang="en-US" dirty="0"/>
              <a:t> </a:t>
            </a:r>
            <a:r>
              <a:rPr lang="en-US" dirty="0" smtClean="0"/>
              <a:t>System?</a:t>
            </a:r>
            <a:r>
              <a:rPr lang="en-US" dirty="0"/>
              <a:t/>
            </a:r>
            <a:br>
              <a:rPr lang="en-US" dirty="0"/>
            </a:br>
            <a:endParaRPr lang="en-US" dirty="0"/>
          </a:p>
        </p:txBody>
      </p:sp>
      <p:sp>
        <p:nvSpPr>
          <p:cNvPr id="3" name="Content Placeholder 2"/>
          <p:cNvSpPr>
            <a:spLocks noGrp="1"/>
          </p:cNvSpPr>
          <p:nvPr>
            <p:ph idx="1"/>
          </p:nvPr>
        </p:nvSpPr>
        <p:spPr>
          <a:xfrm>
            <a:off x="378069" y="1570647"/>
            <a:ext cx="10694377" cy="5085129"/>
          </a:xfrm>
        </p:spPr>
        <p:txBody>
          <a:bodyPr>
            <a:normAutofit fontScale="92500" lnSpcReduction="20000"/>
          </a:bodyPr>
          <a:lstStyle/>
          <a:p>
            <a:pPr>
              <a:buNone/>
            </a:pPr>
            <a:r>
              <a:rPr lang="en-US" u="sng" dirty="0"/>
              <a:t>Summary of Top Feedback (14 comments</a:t>
            </a:r>
            <a:r>
              <a:rPr lang="en-US" u="sng" dirty="0" smtClean="0"/>
              <a:t>)</a:t>
            </a:r>
          </a:p>
          <a:p>
            <a:pPr>
              <a:buNone/>
            </a:pPr>
            <a:endParaRPr lang="en-US" u="sng" dirty="0"/>
          </a:p>
          <a:p>
            <a:r>
              <a:rPr lang="en-US" sz="2600" dirty="0"/>
              <a:t>Most </a:t>
            </a:r>
            <a:r>
              <a:rPr lang="en-US" sz="2600" dirty="0" err="1"/>
              <a:t>commenters</a:t>
            </a:r>
            <a:r>
              <a:rPr lang="en-US" sz="2600" dirty="0"/>
              <a:t> have great things to say about </a:t>
            </a:r>
            <a:r>
              <a:rPr lang="en-US" sz="2600" dirty="0" err="1"/>
              <a:t>WebDCU</a:t>
            </a:r>
            <a:endParaRPr lang="en-US" sz="2600" dirty="0"/>
          </a:p>
          <a:p>
            <a:pPr lvl="1"/>
            <a:r>
              <a:rPr lang="en-US" sz="2600" dirty="0"/>
              <a:t>“A really good system.  Much for user friendly than other EDCs we have used for other trials.”</a:t>
            </a:r>
          </a:p>
          <a:p>
            <a:pPr lvl="1"/>
            <a:r>
              <a:rPr lang="en-US" sz="2600" dirty="0"/>
              <a:t>“Wonderful system to use</a:t>
            </a:r>
            <a:r>
              <a:rPr lang="en-US" sz="2600" dirty="0" smtClean="0"/>
              <a:t>!“</a:t>
            </a:r>
          </a:p>
          <a:p>
            <a:pPr lvl="1"/>
            <a:endParaRPr lang="en-US" sz="2600" dirty="0"/>
          </a:p>
          <a:p>
            <a:r>
              <a:rPr lang="en-US" sz="2600" dirty="0"/>
              <a:t>Additional feedback:</a:t>
            </a:r>
          </a:p>
          <a:p>
            <a:pPr lvl="1"/>
            <a:r>
              <a:rPr lang="en-US" sz="2600" dirty="0"/>
              <a:t>“More continuity of documents between trials (only uploading an approved document once for multiple trials</a:t>
            </a:r>
            <a:r>
              <a:rPr lang="en-US" sz="2600" dirty="0" smtClean="0"/>
              <a:t>)”</a:t>
            </a:r>
          </a:p>
          <a:p>
            <a:pPr lvl="2">
              <a:buFont typeface="Wingdings" panose="05000000000000000000" pitchFamily="2" charset="2"/>
              <a:buChar char="ü"/>
            </a:pPr>
            <a:r>
              <a:rPr lang="en-US" sz="2400" i="1" dirty="0" smtClean="0">
                <a:solidFill>
                  <a:srgbClr val="0070C0"/>
                </a:solidFill>
              </a:rPr>
              <a:t>NDMC Response: Most documents are able to be shared across trials in WebDCU. For example, if an NIHSS certificate is uploaded and accepted for a study team member under ARCADIA, the document would not need to be re-uploaded in the MOST database for that study team member. Instead, you would simply “point” to the document you want under Q4: Existing Documents on the submission page.</a:t>
            </a:r>
          </a:p>
          <a:p>
            <a:pPr>
              <a:buNone/>
            </a:pPr>
            <a:endParaRPr lang="en-US" dirty="0"/>
          </a:p>
          <a:p>
            <a:pPr>
              <a:buNone/>
            </a:pPr>
            <a:endParaRPr lang="en-US" dirty="0"/>
          </a:p>
        </p:txBody>
      </p:sp>
    </p:spTree>
    <p:extLst>
      <p:ext uri="{BB962C8B-B14F-4D97-AF65-F5344CB8AC3E}">
        <p14:creationId xmlns:p14="http://schemas.microsoft.com/office/powerpoint/2010/main" val="3109139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Please share any feedback on the </a:t>
            </a:r>
            <a:r>
              <a:rPr lang="en-US" sz="4000" dirty="0" err="1"/>
              <a:t>WebDCU</a:t>
            </a:r>
            <a:r>
              <a:rPr lang="en-US" sz="4000" dirty="0"/>
              <a:t> </a:t>
            </a:r>
            <a:r>
              <a:rPr lang="en-US" sz="4000" dirty="0" smtClean="0"/>
              <a:t>System (continued)?</a:t>
            </a:r>
            <a:endParaRPr lang="en-US" sz="4000" b="1" dirty="0"/>
          </a:p>
        </p:txBody>
      </p:sp>
      <p:sp>
        <p:nvSpPr>
          <p:cNvPr id="3" name="Content Placeholder 2"/>
          <p:cNvSpPr>
            <a:spLocks noGrp="1"/>
          </p:cNvSpPr>
          <p:nvPr>
            <p:ph idx="1"/>
          </p:nvPr>
        </p:nvSpPr>
        <p:spPr>
          <a:xfrm>
            <a:off x="592015" y="2154969"/>
            <a:ext cx="10515600" cy="4351338"/>
          </a:xfrm>
        </p:spPr>
        <p:txBody>
          <a:bodyPr>
            <a:normAutofit fontScale="77500" lnSpcReduction="20000"/>
          </a:bodyPr>
          <a:lstStyle/>
          <a:p>
            <a:pPr lvl="1"/>
            <a:r>
              <a:rPr lang="en-US" sz="3100" dirty="0"/>
              <a:t>“Would like to be routed immediately back to site docs page after uploading a document”</a:t>
            </a:r>
          </a:p>
          <a:p>
            <a:pPr lvl="2">
              <a:buFont typeface="Wingdings" panose="05000000000000000000" pitchFamily="2" charset="2"/>
              <a:buChar char="ü"/>
            </a:pPr>
            <a:r>
              <a:rPr lang="en-US" sz="2900" i="1" dirty="0">
                <a:solidFill>
                  <a:srgbClr val="0070C0"/>
                </a:solidFill>
              </a:rPr>
              <a:t>NDMC Response: Thank you for the feedback. We will bring this comment back to the DCU team</a:t>
            </a:r>
            <a:r>
              <a:rPr lang="en-US" sz="2900" i="1" dirty="0" smtClean="0">
                <a:solidFill>
                  <a:srgbClr val="0070C0"/>
                </a:solidFill>
              </a:rPr>
              <a:t>.</a:t>
            </a:r>
          </a:p>
          <a:p>
            <a:pPr lvl="2">
              <a:buFont typeface="Wingdings" panose="05000000000000000000" pitchFamily="2" charset="2"/>
              <a:buChar char="ü"/>
            </a:pPr>
            <a:endParaRPr lang="en-US" sz="2900" i="1" dirty="0">
              <a:solidFill>
                <a:srgbClr val="0070C0"/>
              </a:solidFill>
            </a:endParaRPr>
          </a:p>
          <a:p>
            <a:pPr lvl="1"/>
            <a:r>
              <a:rPr lang="en-US" sz="3100" dirty="0"/>
              <a:t>“Can the expiration date of CIRB prime award approval auto-populate?”</a:t>
            </a:r>
          </a:p>
          <a:p>
            <a:pPr lvl="2">
              <a:buFont typeface="Wingdings" panose="05000000000000000000" pitchFamily="2" charset="2"/>
              <a:buChar char="ü"/>
            </a:pPr>
            <a:r>
              <a:rPr lang="en-US" sz="2900" i="1" dirty="0">
                <a:solidFill>
                  <a:srgbClr val="0070C0"/>
                </a:solidFill>
              </a:rPr>
              <a:t>NDMC Response: Thank you for the feedback. We will bring this comment back to the DCU team</a:t>
            </a:r>
            <a:r>
              <a:rPr lang="en-US" sz="2900" i="1" dirty="0" smtClean="0"/>
              <a:t>.</a:t>
            </a:r>
          </a:p>
          <a:p>
            <a:pPr lvl="2">
              <a:buFont typeface="Wingdings" panose="05000000000000000000" pitchFamily="2" charset="2"/>
              <a:buChar char="ü"/>
            </a:pPr>
            <a:endParaRPr lang="en-US" sz="2900" dirty="0"/>
          </a:p>
          <a:p>
            <a:pPr lvl="1"/>
            <a:r>
              <a:rPr lang="en-US" sz="3100" dirty="0"/>
              <a:t>“There are times when our </a:t>
            </a:r>
            <a:r>
              <a:rPr lang="en-US" sz="3100" dirty="0" err="1"/>
              <a:t>reg</a:t>
            </a:r>
            <a:r>
              <a:rPr lang="en-US" sz="3100" dirty="0"/>
              <a:t> docs are uploaded but it takes several weeks for them to be reviewed and accepted. Does this have a negative impact on the accuracy of startup metrics that we are held accountable for?”</a:t>
            </a:r>
          </a:p>
          <a:p>
            <a:pPr lvl="2">
              <a:buFont typeface="Wingdings" panose="05000000000000000000" pitchFamily="2" charset="2"/>
              <a:buChar char="ü"/>
            </a:pPr>
            <a:r>
              <a:rPr lang="en-US" sz="2900" i="1" dirty="0">
                <a:solidFill>
                  <a:srgbClr val="0070C0"/>
                </a:solidFill>
              </a:rPr>
              <a:t>NDMC Response: The NCC can address the time it takes to review documents, but any time lag in reviewing the documents does not effect your start-up metrics</a:t>
            </a:r>
            <a:r>
              <a:rPr lang="en-US" sz="2900" i="1" dirty="0"/>
              <a:t>.</a:t>
            </a:r>
          </a:p>
          <a:p>
            <a:endParaRPr lang="en-US" dirty="0"/>
          </a:p>
        </p:txBody>
      </p:sp>
    </p:spTree>
    <p:extLst>
      <p:ext uri="{BB962C8B-B14F-4D97-AF65-F5344CB8AC3E}">
        <p14:creationId xmlns:p14="http://schemas.microsoft.com/office/powerpoint/2010/main" val="1526192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Overall Feedback from Managers</a:t>
            </a:r>
          </a:p>
        </p:txBody>
      </p:sp>
      <p:sp>
        <p:nvSpPr>
          <p:cNvPr id="3" name="Content Placeholder 2"/>
          <p:cNvSpPr>
            <a:spLocks noGrp="1"/>
          </p:cNvSpPr>
          <p:nvPr>
            <p:ph idx="1"/>
          </p:nvPr>
        </p:nvSpPr>
        <p:spPr/>
        <p:txBody>
          <a:bodyPr/>
          <a:lstStyle/>
          <a:p>
            <a:pPr>
              <a:buNone/>
            </a:pPr>
            <a:r>
              <a:rPr lang="en-US" u="sng" dirty="0"/>
              <a:t>Most common response:</a:t>
            </a:r>
          </a:p>
          <a:p>
            <a:r>
              <a:rPr lang="en-US" dirty="0"/>
              <a:t>Study budgets and regulatory documents to the sites and managers as soon as possible</a:t>
            </a:r>
          </a:p>
          <a:p>
            <a:pPr lvl="1"/>
            <a:r>
              <a:rPr lang="en-US" dirty="0"/>
              <a:t>This helps sites are struggling with coordinator staffing with rapid start-up of multiple trials</a:t>
            </a:r>
          </a:p>
          <a:p>
            <a:pPr lvl="1"/>
            <a:r>
              <a:rPr lang="en-US" dirty="0"/>
              <a:t>Many sites require review of regulatory documents prior to reviewing the CTA</a:t>
            </a:r>
          </a:p>
          <a:p>
            <a:pPr lvl="1"/>
            <a:r>
              <a:rPr lang="en-US" dirty="0"/>
              <a:t>Managers request as much streamlining of common forms between trials as possible</a:t>
            </a:r>
          </a:p>
        </p:txBody>
      </p:sp>
    </p:spTree>
    <p:extLst>
      <p:ext uri="{BB962C8B-B14F-4D97-AF65-F5344CB8AC3E}">
        <p14:creationId xmlns:p14="http://schemas.microsoft.com/office/powerpoint/2010/main" val="23427335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42421" y="2706974"/>
            <a:ext cx="5827005" cy="1611638"/>
          </a:xfrm>
        </p:spPr>
        <p:txBody>
          <a:bodyPr>
            <a:normAutofit fontScale="92500"/>
          </a:bodyPr>
          <a:lstStyle/>
          <a:p>
            <a:pPr>
              <a:buNone/>
            </a:pPr>
            <a:r>
              <a:rPr lang="en-US" sz="9600" dirty="0">
                <a:solidFill>
                  <a:srgbClr val="FF0000"/>
                </a:solidFill>
              </a:rPr>
              <a:t>Thank You!!</a:t>
            </a:r>
          </a:p>
        </p:txBody>
      </p:sp>
    </p:spTree>
    <p:extLst>
      <p:ext uri="{BB962C8B-B14F-4D97-AF65-F5344CB8AC3E}">
        <p14:creationId xmlns:p14="http://schemas.microsoft.com/office/powerpoint/2010/main" val="26110455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4787025"/>
            <a:ext cx="9144000" cy="1655762"/>
          </a:xfrm>
        </p:spPr>
        <p:txBody>
          <a:bodyPr/>
          <a:lstStyle/>
          <a:p>
            <a:r>
              <a:rPr lang="en-US" sz="2000" b="1" i="1" dirty="0"/>
              <a:t>Note: This survey was created by the Network Managers Planning Committee for NM/SC use for feedback purposes. None of the questions or content was constructed or requested by NINDS, the NCC, or NDMC. Aggregate results will, however, be shared with all. </a:t>
            </a:r>
            <a:endParaRPr lang="en-US" sz="2000" dirty="0"/>
          </a:p>
          <a:p>
            <a:endParaRPr lang="en-US" dirty="0"/>
          </a:p>
        </p:txBody>
      </p:sp>
      <p:sp>
        <p:nvSpPr>
          <p:cNvPr id="4" name="Title 4"/>
          <p:cNvSpPr>
            <a:spLocks noGrp="1"/>
          </p:cNvSpPr>
          <p:nvPr>
            <p:ph type="ctrTitle"/>
          </p:nvPr>
        </p:nvSpPr>
        <p:spPr/>
        <p:txBody>
          <a:bodyPr>
            <a:normAutofit/>
          </a:bodyPr>
          <a:lstStyle/>
          <a:p>
            <a:r>
              <a:rPr lang="en-US" sz="5400" dirty="0">
                <a:solidFill>
                  <a:srgbClr val="0070C0"/>
                </a:solidFill>
              </a:rPr>
              <a:t>2019 Site Engagement Survey Results</a:t>
            </a:r>
            <a:br>
              <a:rPr lang="en-US" sz="5400" dirty="0">
                <a:solidFill>
                  <a:srgbClr val="0070C0"/>
                </a:solidFill>
              </a:rPr>
            </a:br>
            <a:r>
              <a:rPr lang="en-US" sz="4000" i="1" dirty="0">
                <a:solidFill>
                  <a:srgbClr val="0070C0"/>
                </a:solidFill>
              </a:rPr>
              <a:t>6.26.19</a:t>
            </a:r>
          </a:p>
        </p:txBody>
      </p:sp>
    </p:spTree>
    <p:extLst>
      <p:ext uri="{BB962C8B-B14F-4D97-AF65-F5344CB8AC3E}">
        <p14:creationId xmlns:p14="http://schemas.microsoft.com/office/powerpoint/2010/main" val="3025037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Has participation in StrokeNet helped your research infrastructure at your facility?</a:t>
            </a:r>
          </a:p>
        </p:txBody>
      </p:sp>
      <p:sp>
        <p:nvSpPr>
          <p:cNvPr id="3" name="Content Placeholder 2"/>
          <p:cNvSpPr>
            <a:spLocks noGrp="1"/>
          </p:cNvSpPr>
          <p:nvPr>
            <p:ph idx="1"/>
          </p:nvPr>
        </p:nvSpPr>
        <p:spPr>
          <a:xfrm>
            <a:off x="1976535" y="2873428"/>
            <a:ext cx="7624665" cy="4351338"/>
          </a:xfrm>
        </p:spPr>
        <p:txBody>
          <a:bodyPr>
            <a:normAutofit/>
          </a:bodyPr>
          <a:lstStyle/>
          <a:p>
            <a:r>
              <a:rPr lang="en-US" sz="3600" dirty="0"/>
              <a:t>Yes (52, </a:t>
            </a:r>
            <a:r>
              <a:rPr lang="en-US" sz="3600" dirty="0">
                <a:solidFill>
                  <a:srgbClr val="C00000"/>
                </a:solidFill>
              </a:rPr>
              <a:t>61.2%</a:t>
            </a:r>
            <a:r>
              <a:rPr lang="en-US" sz="3600" dirty="0"/>
              <a:t>), </a:t>
            </a:r>
          </a:p>
          <a:p>
            <a:r>
              <a:rPr lang="en-US" sz="3600" dirty="0"/>
              <a:t>No, not really (10, 11.8%)</a:t>
            </a:r>
          </a:p>
          <a:p>
            <a:r>
              <a:rPr lang="en-US" sz="3600" dirty="0"/>
              <a:t>Unsure (14, </a:t>
            </a:r>
            <a:r>
              <a:rPr lang="en-US" sz="3600" dirty="0">
                <a:solidFill>
                  <a:srgbClr val="C00000"/>
                </a:solidFill>
              </a:rPr>
              <a:t>16.5%</a:t>
            </a:r>
            <a:r>
              <a:rPr lang="en-US" sz="3600" dirty="0"/>
              <a:t>)</a:t>
            </a:r>
          </a:p>
          <a:p>
            <a:r>
              <a:rPr lang="en-US" sz="3600" dirty="0"/>
              <a:t>Good infrastructure already in place (12, 14.1%)</a:t>
            </a:r>
          </a:p>
        </p:txBody>
      </p:sp>
      <p:sp>
        <p:nvSpPr>
          <p:cNvPr id="4" name="Rectangle 3"/>
          <p:cNvSpPr/>
          <p:nvPr/>
        </p:nvSpPr>
        <p:spPr>
          <a:xfrm>
            <a:off x="927177" y="2020448"/>
            <a:ext cx="2098716" cy="523220"/>
          </a:xfrm>
          <a:prstGeom prst="rect">
            <a:avLst/>
          </a:prstGeom>
        </p:spPr>
        <p:txBody>
          <a:bodyPr wrap="none">
            <a:spAutoFit/>
          </a:bodyPr>
          <a:lstStyle/>
          <a:p>
            <a:r>
              <a:rPr lang="en-US" sz="2800" u="sng" dirty="0">
                <a:solidFill>
                  <a:srgbClr val="0070C0"/>
                </a:solidFill>
              </a:rPr>
              <a:t>85 responses</a:t>
            </a:r>
          </a:p>
        </p:txBody>
      </p:sp>
      <p:sp>
        <p:nvSpPr>
          <p:cNvPr id="5" name="TextBox 4"/>
          <p:cNvSpPr txBox="1"/>
          <p:nvPr/>
        </p:nvSpPr>
        <p:spPr>
          <a:xfrm>
            <a:off x="5788867" y="6279453"/>
            <a:ext cx="6316088" cy="369332"/>
          </a:xfrm>
          <a:prstGeom prst="rect">
            <a:avLst/>
          </a:prstGeom>
          <a:noFill/>
        </p:spPr>
        <p:txBody>
          <a:bodyPr wrap="none" rtlCol="0">
            <a:spAutoFit/>
          </a:bodyPr>
          <a:lstStyle/>
          <a:p>
            <a:r>
              <a:rPr lang="en-US" b="1" dirty="0"/>
              <a:t>2018 – 71 responses (no significant changes except 9.9% unsure)</a:t>
            </a:r>
          </a:p>
        </p:txBody>
      </p:sp>
      <p:cxnSp>
        <p:nvCxnSpPr>
          <p:cNvPr id="7" name="Straight Arrow Connector 6">
            <a:extLst>
              <a:ext uri="{FF2B5EF4-FFF2-40B4-BE49-F238E27FC236}">
                <a16:creationId xmlns:a16="http://schemas.microsoft.com/office/drawing/2014/main" id="{4FBEEBD2-4516-45DD-AEF6-8E4A2542C1FC}"/>
              </a:ext>
            </a:extLst>
          </p:cNvPr>
          <p:cNvCxnSpPr>
            <a:cxnSpLocks/>
          </p:cNvCxnSpPr>
          <p:nvPr/>
        </p:nvCxnSpPr>
        <p:spPr>
          <a:xfrm flipH="1">
            <a:off x="5788867" y="3128405"/>
            <a:ext cx="1084983" cy="0"/>
          </a:xfrm>
          <a:prstGeom prst="straightConnector1">
            <a:avLst/>
          </a:prstGeom>
          <a:ln w="1238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97980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the amount of contact with your RCC/SS/CPS….</a:t>
            </a:r>
          </a:p>
        </p:txBody>
      </p:sp>
      <p:pic>
        <p:nvPicPr>
          <p:cNvPr id="4" name="Content Placeholder 3"/>
          <p:cNvPicPr>
            <a:picLocks noGrp="1" noChangeAspect="1"/>
          </p:cNvPicPr>
          <p:nvPr>
            <p:ph idx="1"/>
          </p:nvPr>
        </p:nvPicPr>
        <p:blipFill>
          <a:blip r:embed="rId2"/>
          <a:stretch>
            <a:fillRect/>
          </a:stretch>
        </p:blipFill>
        <p:spPr>
          <a:xfrm>
            <a:off x="1514797" y="2170183"/>
            <a:ext cx="8235693" cy="3941367"/>
          </a:xfrm>
          <a:prstGeom prst="rect">
            <a:avLst/>
          </a:prstGeom>
        </p:spPr>
      </p:pic>
      <p:sp>
        <p:nvSpPr>
          <p:cNvPr id="7" name="Rectangle 6"/>
          <p:cNvSpPr/>
          <p:nvPr/>
        </p:nvSpPr>
        <p:spPr>
          <a:xfrm>
            <a:off x="3208200" y="2749811"/>
            <a:ext cx="1120820" cy="369332"/>
          </a:xfrm>
          <a:prstGeom prst="rect">
            <a:avLst/>
          </a:prstGeom>
        </p:spPr>
        <p:txBody>
          <a:bodyPr wrap="none">
            <a:spAutoFit/>
          </a:bodyPr>
          <a:lstStyle/>
          <a:p>
            <a:r>
              <a:rPr lang="en-US" b="0" i="0" dirty="0">
                <a:solidFill>
                  <a:srgbClr val="000000"/>
                </a:solidFill>
                <a:effectLst/>
                <a:latin typeface="Open Sans"/>
              </a:rPr>
              <a:t>(1, 1.2%)</a:t>
            </a:r>
            <a:endParaRPr lang="en-US" dirty="0"/>
          </a:p>
        </p:txBody>
      </p:sp>
      <p:sp>
        <p:nvSpPr>
          <p:cNvPr id="8" name="Rectangle 7"/>
          <p:cNvSpPr/>
          <p:nvPr/>
        </p:nvSpPr>
        <p:spPr>
          <a:xfrm>
            <a:off x="6933502" y="3771534"/>
            <a:ext cx="1377300" cy="369332"/>
          </a:xfrm>
          <a:prstGeom prst="rect">
            <a:avLst/>
          </a:prstGeom>
        </p:spPr>
        <p:txBody>
          <a:bodyPr wrap="none">
            <a:spAutoFit/>
          </a:bodyPr>
          <a:lstStyle/>
          <a:p>
            <a:r>
              <a:rPr lang="en-US" b="0" i="0" dirty="0">
                <a:solidFill>
                  <a:schemeClr val="bg1"/>
                </a:solidFill>
                <a:effectLst/>
                <a:latin typeface="Open Sans"/>
              </a:rPr>
              <a:t>(74, 86.0%)</a:t>
            </a:r>
            <a:endParaRPr lang="en-US" dirty="0">
              <a:solidFill>
                <a:schemeClr val="bg1"/>
              </a:solidFill>
            </a:endParaRPr>
          </a:p>
        </p:txBody>
      </p:sp>
      <p:sp>
        <p:nvSpPr>
          <p:cNvPr id="10" name="Rectangle 9"/>
          <p:cNvSpPr/>
          <p:nvPr/>
        </p:nvSpPr>
        <p:spPr>
          <a:xfrm>
            <a:off x="3825551" y="4793215"/>
            <a:ext cx="1360181" cy="369332"/>
          </a:xfrm>
          <a:prstGeom prst="rect">
            <a:avLst/>
          </a:prstGeom>
        </p:spPr>
        <p:txBody>
          <a:bodyPr wrap="none">
            <a:spAutoFit/>
          </a:bodyPr>
          <a:lstStyle/>
          <a:p>
            <a:r>
              <a:rPr lang="en-US" b="0" i="0" dirty="0">
                <a:solidFill>
                  <a:srgbClr val="000000"/>
                </a:solidFill>
                <a:effectLst/>
                <a:latin typeface="Open Sans"/>
              </a:rPr>
              <a:t>(11, 12.8%)</a:t>
            </a:r>
            <a:endParaRPr lang="en-US" dirty="0"/>
          </a:p>
        </p:txBody>
      </p:sp>
    </p:spTree>
    <p:extLst>
      <p:ext uri="{BB962C8B-B14F-4D97-AF65-F5344CB8AC3E}">
        <p14:creationId xmlns:p14="http://schemas.microsoft.com/office/powerpoint/2010/main" val="2482626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7195"/>
            <a:ext cx="10515600" cy="1325563"/>
          </a:xfrm>
        </p:spPr>
        <p:txBody>
          <a:bodyPr/>
          <a:lstStyle/>
          <a:p>
            <a:r>
              <a:rPr lang="en-US" dirty="0"/>
              <a:t>How many total SS/CPS are within your RCC (including your hub)? </a:t>
            </a:r>
            <a:endParaRPr lang="en-US" sz="3200" i="1" dirty="0"/>
          </a:p>
        </p:txBody>
      </p:sp>
      <p:pic>
        <p:nvPicPr>
          <p:cNvPr id="14" name="Content Placeholder 13"/>
          <p:cNvPicPr>
            <a:picLocks noGrp="1" noChangeAspect="1"/>
          </p:cNvPicPr>
          <p:nvPr>
            <p:ph idx="1"/>
          </p:nvPr>
        </p:nvPicPr>
        <p:blipFill>
          <a:blip r:embed="rId2"/>
          <a:stretch>
            <a:fillRect/>
          </a:stretch>
        </p:blipFill>
        <p:spPr>
          <a:xfrm>
            <a:off x="1350199" y="2122941"/>
            <a:ext cx="8853274" cy="4251482"/>
          </a:xfrm>
          <a:prstGeom prst="rect">
            <a:avLst/>
          </a:prstGeom>
        </p:spPr>
      </p:pic>
      <p:sp>
        <p:nvSpPr>
          <p:cNvPr id="15" name="TextBox 14"/>
          <p:cNvSpPr txBox="1"/>
          <p:nvPr/>
        </p:nvSpPr>
        <p:spPr>
          <a:xfrm>
            <a:off x="5222631" y="2681654"/>
            <a:ext cx="811441" cy="369332"/>
          </a:xfrm>
          <a:prstGeom prst="rect">
            <a:avLst/>
          </a:prstGeom>
          <a:noFill/>
        </p:spPr>
        <p:txBody>
          <a:bodyPr wrap="none" rtlCol="0">
            <a:spAutoFit/>
          </a:bodyPr>
          <a:lstStyle/>
          <a:p>
            <a:r>
              <a:rPr lang="en-US" dirty="0">
                <a:solidFill>
                  <a:schemeClr val="bg1"/>
                </a:solidFill>
              </a:rPr>
              <a:t>6, 23%</a:t>
            </a:r>
          </a:p>
        </p:txBody>
      </p:sp>
      <p:sp>
        <p:nvSpPr>
          <p:cNvPr id="16" name="TextBox 15"/>
          <p:cNvSpPr txBox="1"/>
          <p:nvPr/>
        </p:nvSpPr>
        <p:spPr>
          <a:xfrm>
            <a:off x="8513885" y="3801208"/>
            <a:ext cx="928459" cy="369332"/>
          </a:xfrm>
          <a:prstGeom prst="rect">
            <a:avLst/>
          </a:prstGeom>
          <a:noFill/>
        </p:spPr>
        <p:txBody>
          <a:bodyPr wrap="none" rtlCol="0">
            <a:spAutoFit/>
          </a:bodyPr>
          <a:lstStyle/>
          <a:p>
            <a:r>
              <a:rPr lang="en-US" dirty="0">
                <a:solidFill>
                  <a:schemeClr val="bg1"/>
                </a:solidFill>
              </a:rPr>
              <a:t>12, 42%</a:t>
            </a:r>
          </a:p>
        </p:txBody>
      </p:sp>
      <p:sp>
        <p:nvSpPr>
          <p:cNvPr id="17" name="TextBox 16"/>
          <p:cNvSpPr txBox="1"/>
          <p:nvPr/>
        </p:nvSpPr>
        <p:spPr>
          <a:xfrm>
            <a:off x="6482862" y="4944208"/>
            <a:ext cx="811441" cy="369332"/>
          </a:xfrm>
          <a:prstGeom prst="rect">
            <a:avLst/>
          </a:prstGeom>
          <a:noFill/>
        </p:spPr>
        <p:txBody>
          <a:bodyPr wrap="none" rtlCol="0">
            <a:spAutoFit/>
          </a:bodyPr>
          <a:lstStyle/>
          <a:p>
            <a:r>
              <a:rPr lang="en-US" dirty="0">
                <a:solidFill>
                  <a:schemeClr val="bg1"/>
                </a:solidFill>
              </a:rPr>
              <a:t>8, 31%</a:t>
            </a:r>
          </a:p>
        </p:txBody>
      </p:sp>
    </p:spTree>
    <p:extLst>
      <p:ext uri="{BB962C8B-B14F-4D97-AF65-F5344CB8AC3E}">
        <p14:creationId xmlns:p14="http://schemas.microsoft.com/office/powerpoint/2010/main" val="18652384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5560"/>
            <a:ext cx="12882470" cy="1325563"/>
          </a:xfrm>
        </p:spPr>
        <p:txBody>
          <a:bodyPr>
            <a:normAutofit/>
          </a:bodyPr>
          <a:lstStyle/>
          <a:p>
            <a:r>
              <a:rPr lang="en-US" sz="4000" dirty="0"/>
              <a:t>What is the frequency of contact with your RCC/SS/CPS?</a:t>
            </a:r>
          </a:p>
        </p:txBody>
      </p:sp>
      <p:pic>
        <p:nvPicPr>
          <p:cNvPr id="4" name="Content Placeholder 3"/>
          <p:cNvPicPr>
            <a:picLocks noGrp="1" noChangeAspect="1"/>
          </p:cNvPicPr>
          <p:nvPr>
            <p:ph idx="1"/>
          </p:nvPr>
        </p:nvPicPr>
        <p:blipFill>
          <a:blip r:embed="rId2"/>
          <a:stretch>
            <a:fillRect/>
          </a:stretch>
        </p:blipFill>
        <p:spPr>
          <a:xfrm>
            <a:off x="515466" y="1865427"/>
            <a:ext cx="3426950" cy="3620928"/>
          </a:xfrm>
          <a:prstGeom prst="rect">
            <a:avLst/>
          </a:prstGeom>
        </p:spPr>
      </p:pic>
      <p:sp>
        <p:nvSpPr>
          <p:cNvPr id="5" name="Rectangle 4"/>
          <p:cNvSpPr/>
          <p:nvPr/>
        </p:nvSpPr>
        <p:spPr>
          <a:xfrm>
            <a:off x="5046298" y="2048420"/>
            <a:ext cx="2250235" cy="2862322"/>
          </a:xfrm>
          <a:prstGeom prst="rect">
            <a:avLst/>
          </a:prstGeom>
        </p:spPr>
        <p:txBody>
          <a:bodyPr wrap="square">
            <a:spAutoFit/>
          </a:bodyPr>
          <a:lstStyle/>
          <a:p>
            <a:r>
              <a:rPr lang="en-US" b="0" i="0" dirty="0">
                <a:effectLst/>
                <a:latin typeface="Open Sans"/>
              </a:rPr>
              <a:t>Monthly (29 vs 27)</a:t>
            </a:r>
          </a:p>
          <a:p>
            <a:endParaRPr lang="en-US" b="0" i="0" dirty="0">
              <a:effectLst/>
              <a:latin typeface="Open Sans"/>
            </a:endParaRPr>
          </a:p>
          <a:p>
            <a:r>
              <a:rPr lang="en-US" b="0" i="0" dirty="0">
                <a:effectLst/>
                <a:latin typeface="Open Sans"/>
              </a:rPr>
              <a:t>Bi-weekly (24 vs 24)</a:t>
            </a:r>
          </a:p>
          <a:p>
            <a:endParaRPr lang="en-US" b="0" i="0" dirty="0">
              <a:effectLst/>
              <a:latin typeface="Open Sans"/>
            </a:endParaRPr>
          </a:p>
          <a:p>
            <a:r>
              <a:rPr lang="en-US" b="0" i="0" dirty="0">
                <a:effectLst/>
                <a:latin typeface="Open Sans"/>
              </a:rPr>
              <a:t>Weekly (22 vs 14)</a:t>
            </a:r>
          </a:p>
          <a:p>
            <a:endParaRPr lang="en-US" b="0" i="0" dirty="0">
              <a:effectLst/>
              <a:latin typeface="Open Sans"/>
            </a:endParaRPr>
          </a:p>
          <a:p>
            <a:r>
              <a:rPr lang="en-US" b="0" i="0" dirty="0">
                <a:effectLst/>
                <a:latin typeface="Open Sans"/>
              </a:rPr>
              <a:t>Other (10 vs 5)</a:t>
            </a:r>
          </a:p>
          <a:p>
            <a:endParaRPr lang="en-US" b="0" i="0" dirty="0">
              <a:effectLst/>
              <a:latin typeface="Open Sans"/>
            </a:endParaRPr>
          </a:p>
          <a:p>
            <a:r>
              <a:rPr lang="en-US" b="0" i="0" dirty="0">
                <a:effectLst/>
                <a:latin typeface="Open Sans"/>
              </a:rPr>
              <a:t>Quarterly (2 vs 2</a:t>
            </a:r>
            <a:r>
              <a:rPr lang="en-US" b="0" i="0" dirty="0">
                <a:solidFill>
                  <a:srgbClr val="000000"/>
                </a:solidFill>
                <a:effectLst/>
                <a:latin typeface="Open Sans"/>
              </a:rPr>
              <a:t>)</a:t>
            </a:r>
          </a:p>
          <a:p>
            <a:endParaRPr lang="en-US" dirty="0"/>
          </a:p>
        </p:txBody>
      </p:sp>
      <p:sp>
        <p:nvSpPr>
          <p:cNvPr id="6" name="Rectangle 5"/>
          <p:cNvSpPr/>
          <p:nvPr/>
        </p:nvSpPr>
        <p:spPr>
          <a:xfrm>
            <a:off x="4897009" y="2158498"/>
            <a:ext cx="149289" cy="16669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7" name="Rectangle 6"/>
          <p:cNvSpPr/>
          <p:nvPr/>
        </p:nvSpPr>
        <p:spPr>
          <a:xfrm>
            <a:off x="4897009" y="2716617"/>
            <a:ext cx="149289" cy="166693"/>
          </a:xfrm>
          <a:prstGeom prst="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8" name="Rectangle 7"/>
          <p:cNvSpPr/>
          <p:nvPr/>
        </p:nvSpPr>
        <p:spPr>
          <a:xfrm>
            <a:off x="4883006" y="3246629"/>
            <a:ext cx="149289" cy="166693"/>
          </a:xfrm>
          <a:prstGeom prst="rect">
            <a:avLst/>
          </a:prstGeom>
          <a:solidFill>
            <a:srgbClr val="0070C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 name="Rectangle 8"/>
          <p:cNvSpPr/>
          <p:nvPr/>
        </p:nvSpPr>
        <p:spPr>
          <a:xfrm>
            <a:off x="4886120" y="3807054"/>
            <a:ext cx="149289" cy="166693"/>
          </a:xfrm>
          <a:prstGeom prst="rect">
            <a:avLst/>
          </a:prstGeom>
          <a:solidFill>
            <a:srgbClr val="7030A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 name="Rectangle 9"/>
          <p:cNvSpPr/>
          <p:nvPr/>
        </p:nvSpPr>
        <p:spPr>
          <a:xfrm>
            <a:off x="4886121" y="4357187"/>
            <a:ext cx="149289" cy="166693"/>
          </a:xfrm>
          <a:prstGeom prst="rect">
            <a:avLst/>
          </a:prstGeom>
          <a:solidFill>
            <a:srgbClr val="00B05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 name="Rectangle 10"/>
          <p:cNvSpPr/>
          <p:nvPr/>
        </p:nvSpPr>
        <p:spPr>
          <a:xfrm>
            <a:off x="754225" y="1249345"/>
            <a:ext cx="3103798" cy="523220"/>
          </a:xfrm>
          <a:prstGeom prst="rect">
            <a:avLst/>
          </a:prstGeom>
        </p:spPr>
        <p:txBody>
          <a:bodyPr wrap="none">
            <a:spAutoFit/>
          </a:bodyPr>
          <a:lstStyle/>
          <a:p>
            <a:r>
              <a:rPr lang="en-US" sz="2800" u="sng" dirty="0">
                <a:solidFill>
                  <a:srgbClr val="0070C0"/>
                </a:solidFill>
              </a:rPr>
              <a:t>2019 - 86 responses</a:t>
            </a:r>
          </a:p>
        </p:txBody>
      </p:sp>
      <p:pic>
        <p:nvPicPr>
          <p:cNvPr id="12" name="Picture 11"/>
          <p:cNvPicPr>
            <a:picLocks noChangeAspect="1"/>
          </p:cNvPicPr>
          <p:nvPr/>
        </p:nvPicPr>
        <p:blipFill>
          <a:blip r:embed="rId3"/>
          <a:stretch>
            <a:fillRect/>
          </a:stretch>
        </p:blipFill>
        <p:spPr>
          <a:xfrm>
            <a:off x="8250002" y="1860460"/>
            <a:ext cx="3379109" cy="3539432"/>
          </a:xfrm>
          <a:prstGeom prst="rect">
            <a:avLst/>
          </a:prstGeom>
        </p:spPr>
      </p:pic>
      <p:sp>
        <p:nvSpPr>
          <p:cNvPr id="13" name="Rectangle 12"/>
          <p:cNvSpPr/>
          <p:nvPr/>
        </p:nvSpPr>
        <p:spPr>
          <a:xfrm>
            <a:off x="8387657" y="1249345"/>
            <a:ext cx="3103798" cy="523220"/>
          </a:xfrm>
          <a:prstGeom prst="rect">
            <a:avLst/>
          </a:prstGeom>
        </p:spPr>
        <p:txBody>
          <a:bodyPr wrap="none">
            <a:spAutoFit/>
          </a:bodyPr>
          <a:lstStyle/>
          <a:p>
            <a:r>
              <a:rPr lang="en-US" sz="2800" u="sng" dirty="0">
                <a:solidFill>
                  <a:srgbClr val="0070C0"/>
                </a:solidFill>
              </a:rPr>
              <a:t>2018 - 72 responses</a:t>
            </a:r>
          </a:p>
        </p:txBody>
      </p:sp>
      <p:sp>
        <p:nvSpPr>
          <p:cNvPr id="14" name="TextBox 13"/>
          <p:cNvSpPr txBox="1"/>
          <p:nvPr/>
        </p:nvSpPr>
        <p:spPr>
          <a:xfrm>
            <a:off x="8002519" y="5486355"/>
            <a:ext cx="3626591" cy="646331"/>
          </a:xfrm>
          <a:prstGeom prst="rect">
            <a:avLst/>
          </a:prstGeom>
          <a:noFill/>
        </p:spPr>
        <p:txBody>
          <a:bodyPr wrap="square" rtlCol="0">
            <a:spAutoFit/>
          </a:bodyPr>
          <a:lstStyle/>
          <a:p>
            <a:r>
              <a:rPr lang="en-US" i="1" dirty="0"/>
              <a:t>Other:</a:t>
            </a:r>
          </a:p>
          <a:p>
            <a:r>
              <a:rPr lang="en-US" dirty="0"/>
              <a:t>Top comment: Variable-as needed</a:t>
            </a:r>
          </a:p>
        </p:txBody>
      </p:sp>
      <p:sp>
        <p:nvSpPr>
          <p:cNvPr id="15" name="TextBox 14"/>
          <p:cNvSpPr txBox="1"/>
          <p:nvPr/>
        </p:nvSpPr>
        <p:spPr>
          <a:xfrm>
            <a:off x="211383" y="5473005"/>
            <a:ext cx="5806861" cy="646331"/>
          </a:xfrm>
          <a:prstGeom prst="rect">
            <a:avLst/>
          </a:prstGeom>
          <a:noFill/>
        </p:spPr>
        <p:txBody>
          <a:bodyPr wrap="square" rtlCol="0">
            <a:spAutoFit/>
          </a:bodyPr>
          <a:lstStyle/>
          <a:p>
            <a:r>
              <a:rPr lang="en-US" i="1" dirty="0"/>
              <a:t>Other:</a:t>
            </a:r>
          </a:p>
          <a:p>
            <a:r>
              <a:rPr lang="en-US" dirty="0"/>
              <a:t>Top comment: Variable-as needed</a:t>
            </a:r>
          </a:p>
        </p:txBody>
      </p:sp>
    </p:spTree>
    <p:extLst>
      <p:ext uri="{BB962C8B-B14F-4D97-AF65-F5344CB8AC3E}">
        <p14:creationId xmlns:p14="http://schemas.microsoft.com/office/powerpoint/2010/main" val="13125142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 you feel you have a good understanding of regulatory requirements for StrokeNet trials?</a:t>
            </a:r>
          </a:p>
        </p:txBody>
      </p:sp>
      <p:pic>
        <p:nvPicPr>
          <p:cNvPr id="4" name="Picture 3"/>
          <p:cNvPicPr>
            <a:picLocks noChangeAspect="1"/>
          </p:cNvPicPr>
          <p:nvPr/>
        </p:nvPicPr>
        <p:blipFill>
          <a:blip r:embed="rId2"/>
          <a:stretch>
            <a:fillRect/>
          </a:stretch>
        </p:blipFill>
        <p:spPr>
          <a:xfrm>
            <a:off x="2016384" y="2701212"/>
            <a:ext cx="8159231" cy="3158412"/>
          </a:xfrm>
          <a:prstGeom prst="rect">
            <a:avLst/>
          </a:prstGeom>
        </p:spPr>
      </p:pic>
      <p:sp>
        <p:nvSpPr>
          <p:cNvPr id="6" name="Rectangle 5"/>
          <p:cNvSpPr/>
          <p:nvPr/>
        </p:nvSpPr>
        <p:spPr>
          <a:xfrm>
            <a:off x="967026" y="1934340"/>
            <a:ext cx="2098716" cy="523220"/>
          </a:xfrm>
          <a:prstGeom prst="rect">
            <a:avLst/>
          </a:prstGeom>
        </p:spPr>
        <p:txBody>
          <a:bodyPr wrap="none">
            <a:spAutoFit/>
          </a:bodyPr>
          <a:lstStyle/>
          <a:p>
            <a:r>
              <a:rPr lang="en-US" sz="2800" u="sng" dirty="0">
                <a:solidFill>
                  <a:srgbClr val="0070C0"/>
                </a:solidFill>
              </a:rPr>
              <a:t>87 responses</a:t>
            </a:r>
          </a:p>
        </p:txBody>
      </p:sp>
      <p:sp>
        <p:nvSpPr>
          <p:cNvPr id="7" name="TextBox 6"/>
          <p:cNvSpPr txBox="1"/>
          <p:nvPr/>
        </p:nvSpPr>
        <p:spPr>
          <a:xfrm>
            <a:off x="8294914" y="3247053"/>
            <a:ext cx="758541" cy="369332"/>
          </a:xfrm>
          <a:prstGeom prst="rect">
            <a:avLst/>
          </a:prstGeom>
          <a:noFill/>
        </p:spPr>
        <p:txBody>
          <a:bodyPr wrap="none" rtlCol="0">
            <a:spAutoFit/>
          </a:bodyPr>
          <a:lstStyle/>
          <a:p>
            <a:r>
              <a:rPr lang="en-US" dirty="0">
                <a:solidFill>
                  <a:schemeClr val="bg1"/>
                </a:solidFill>
              </a:rPr>
              <a:t>86.2%</a:t>
            </a:r>
          </a:p>
        </p:txBody>
      </p:sp>
      <p:sp>
        <p:nvSpPr>
          <p:cNvPr id="8" name="TextBox 7"/>
          <p:cNvSpPr txBox="1"/>
          <p:nvPr/>
        </p:nvSpPr>
        <p:spPr>
          <a:xfrm>
            <a:off x="2914261" y="4528457"/>
            <a:ext cx="758541" cy="369332"/>
          </a:xfrm>
          <a:prstGeom prst="rect">
            <a:avLst/>
          </a:prstGeom>
          <a:noFill/>
        </p:spPr>
        <p:txBody>
          <a:bodyPr wrap="none" rtlCol="0">
            <a:spAutoFit/>
          </a:bodyPr>
          <a:lstStyle/>
          <a:p>
            <a:r>
              <a:rPr lang="en-US" dirty="0">
                <a:solidFill>
                  <a:schemeClr val="bg1"/>
                </a:solidFill>
              </a:rPr>
              <a:t>13.8%</a:t>
            </a:r>
          </a:p>
        </p:txBody>
      </p:sp>
      <p:sp>
        <p:nvSpPr>
          <p:cNvPr id="9" name="TextBox 8"/>
          <p:cNvSpPr txBox="1"/>
          <p:nvPr/>
        </p:nvSpPr>
        <p:spPr>
          <a:xfrm>
            <a:off x="2016384" y="6220799"/>
            <a:ext cx="8938024" cy="369332"/>
          </a:xfrm>
          <a:prstGeom prst="rect">
            <a:avLst/>
          </a:prstGeom>
          <a:noFill/>
        </p:spPr>
        <p:txBody>
          <a:bodyPr wrap="none" rtlCol="0">
            <a:spAutoFit/>
          </a:bodyPr>
          <a:lstStyle/>
          <a:p>
            <a:r>
              <a:rPr lang="en-US" dirty="0">
                <a:solidFill>
                  <a:srgbClr val="C00000"/>
                </a:solidFill>
              </a:rPr>
              <a:t>*Slight Improvement in responses from 2018 Survey ( 72 responses: 84.7% - Yes/ 15.3% - No) </a:t>
            </a:r>
          </a:p>
        </p:txBody>
      </p:sp>
    </p:spTree>
    <p:extLst>
      <p:ext uri="{BB962C8B-B14F-4D97-AF65-F5344CB8AC3E}">
        <p14:creationId xmlns:p14="http://schemas.microsoft.com/office/powerpoint/2010/main" val="40386189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371" y="187844"/>
            <a:ext cx="10515600" cy="1325563"/>
          </a:xfrm>
        </p:spPr>
        <p:txBody>
          <a:bodyPr/>
          <a:lstStyle/>
          <a:p>
            <a:r>
              <a:rPr lang="en-US" dirty="0"/>
              <a:t>What is your biggest barrier to subject recruitment?</a:t>
            </a:r>
          </a:p>
        </p:txBody>
      </p:sp>
      <p:pic>
        <p:nvPicPr>
          <p:cNvPr id="4" name="Content Placeholder 3"/>
          <p:cNvPicPr>
            <a:picLocks noGrp="1" noChangeAspect="1"/>
          </p:cNvPicPr>
          <p:nvPr>
            <p:ph idx="1"/>
          </p:nvPr>
        </p:nvPicPr>
        <p:blipFill>
          <a:blip r:embed="rId2"/>
          <a:stretch>
            <a:fillRect/>
          </a:stretch>
        </p:blipFill>
        <p:spPr>
          <a:xfrm>
            <a:off x="7110996" y="1027906"/>
            <a:ext cx="4953486" cy="5709104"/>
          </a:xfrm>
          <a:prstGeom prst="rect">
            <a:avLst/>
          </a:prstGeom>
        </p:spPr>
      </p:pic>
      <p:sp>
        <p:nvSpPr>
          <p:cNvPr id="5" name="Rectangle 4"/>
          <p:cNvSpPr/>
          <p:nvPr/>
        </p:nvSpPr>
        <p:spPr>
          <a:xfrm>
            <a:off x="532610" y="2329363"/>
            <a:ext cx="6096000" cy="2585323"/>
          </a:xfrm>
          <a:prstGeom prst="rect">
            <a:avLst/>
          </a:prstGeom>
        </p:spPr>
        <p:txBody>
          <a:bodyPr>
            <a:spAutoFit/>
          </a:bodyPr>
          <a:lstStyle/>
          <a:p>
            <a:r>
              <a:rPr lang="en-US" b="0" i="0" dirty="0">
                <a:solidFill>
                  <a:srgbClr val="C00000"/>
                </a:solidFill>
                <a:effectLst/>
                <a:latin typeface="Open Sans"/>
              </a:rPr>
              <a:t>Protocol inclusion/exclusion criteria </a:t>
            </a:r>
            <a:endParaRPr lang="en-US" b="0" i="0" dirty="0" smtClean="0">
              <a:solidFill>
                <a:srgbClr val="C00000"/>
              </a:solidFill>
              <a:effectLst/>
              <a:latin typeface="Open Sans"/>
            </a:endParaRPr>
          </a:p>
          <a:p>
            <a:r>
              <a:rPr lang="en-US" b="0" i="0" dirty="0" smtClean="0">
                <a:solidFill>
                  <a:srgbClr val="C00000"/>
                </a:solidFill>
                <a:effectLst/>
                <a:latin typeface="Open Sans"/>
              </a:rPr>
              <a:t>Subject </a:t>
            </a:r>
            <a:r>
              <a:rPr lang="en-US" b="0" i="0" dirty="0">
                <a:solidFill>
                  <a:srgbClr val="C00000"/>
                </a:solidFill>
                <a:effectLst/>
                <a:latin typeface="Open Sans"/>
              </a:rPr>
              <a:t>population </a:t>
            </a:r>
            <a:endParaRPr lang="en-US" b="0" i="0" dirty="0" smtClean="0">
              <a:solidFill>
                <a:srgbClr val="C00000"/>
              </a:solidFill>
              <a:effectLst/>
              <a:latin typeface="Open Sans"/>
            </a:endParaRPr>
          </a:p>
          <a:p>
            <a:r>
              <a:rPr lang="en-US" b="0" i="0" dirty="0" smtClean="0">
                <a:solidFill>
                  <a:srgbClr val="C00000"/>
                </a:solidFill>
                <a:effectLst/>
                <a:latin typeface="Open Sans"/>
              </a:rPr>
              <a:t>I </a:t>
            </a:r>
            <a:r>
              <a:rPr lang="en-US" b="0" i="0" dirty="0">
                <a:solidFill>
                  <a:srgbClr val="C00000"/>
                </a:solidFill>
                <a:effectLst/>
                <a:latin typeface="Open Sans"/>
              </a:rPr>
              <a:t>do not have barriers at my site </a:t>
            </a:r>
            <a:endParaRPr lang="en-US" b="0" i="0" dirty="0" smtClean="0">
              <a:solidFill>
                <a:srgbClr val="C00000"/>
              </a:solidFill>
              <a:effectLst/>
              <a:latin typeface="Open Sans"/>
            </a:endParaRPr>
          </a:p>
          <a:p>
            <a:r>
              <a:rPr lang="en-US" b="0" i="0" dirty="0" smtClean="0">
                <a:solidFill>
                  <a:srgbClr val="C00000"/>
                </a:solidFill>
                <a:effectLst/>
                <a:latin typeface="Open Sans"/>
              </a:rPr>
              <a:t>Transportation </a:t>
            </a:r>
            <a:r>
              <a:rPr lang="en-US" b="0" i="0" dirty="0">
                <a:solidFill>
                  <a:srgbClr val="C00000"/>
                </a:solidFill>
                <a:effectLst/>
                <a:latin typeface="Open Sans"/>
              </a:rPr>
              <a:t>for Follow-up Visits </a:t>
            </a:r>
            <a:endParaRPr lang="en-US" b="0" i="0" dirty="0" smtClean="0">
              <a:solidFill>
                <a:srgbClr val="C00000"/>
              </a:solidFill>
              <a:effectLst/>
              <a:latin typeface="Open Sans"/>
            </a:endParaRPr>
          </a:p>
          <a:p>
            <a:r>
              <a:rPr lang="en-US" b="0" i="0" dirty="0" smtClean="0">
                <a:effectLst/>
                <a:latin typeface="Open Sans"/>
              </a:rPr>
              <a:t>Insufficient </a:t>
            </a:r>
            <a:r>
              <a:rPr lang="en-US" b="0" i="0" dirty="0">
                <a:effectLst/>
                <a:latin typeface="Open Sans"/>
              </a:rPr>
              <a:t>Coordinator availability (15, 17.6%)</a:t>
            </a:r>
          </a:p>
          <a:p>
            <a:r>
              <a:rPr lang="en-US" b="0" i="0" dirty="0">
                <a:effectLst/>
                <a:latin typeface="Open Sans"/>
              </a:rPr>
              <a:t>Complexity of Trial (12, 14.1%)</a:t>
            </a:r>
          </a:p>
          <a:p>
            <a:r>
              <a:rPr lang="en-US" b="0" i="0" dirty="0">
                <a:effectLst/>
                <a:latin typeface="Open Sans"/>
              </a:rPr>
              <a:t>Insufficient PI/Sub-I availability (10, 11.8%)</a:t>
            </a:r>
          </a:p>
          <a:p>
            <a:r>
              <a:rPr lang="en-US" b="0" i="0" dirty="0">
                <a:effectLst/>
                <a:latin typeface="Open Sans"/>
              </a:rPr>
              <a:t>Complexity of Informed Consent (5, 5.9%)</a:t>
            </a:r>
          </a:p>
          <a:p>
            <a:r>
              <a:rPr lang="en-US" b="0" i="0" dirty="0">
                <a:effectLst/>
                <a:latin typeface="Open Sans"/>
              </a:rPr>
              <a:t>Other (13, 15.3%)</a:t>
            </a:r>
            <a:endParaRPr lang="en-US" dirty="0"/>
          </a:p>
        </p:txBody>
      </p:sp>
      <p:sp>
        <p:nvSpPr>
          <p:cNvPr id="6" name="Rectangle 5"/>
          <p:cNvSpPr/>
          <p:nvPr/>
        </p:nvSpPr>
        <p:spPr>
          <a:xfrm>
            <a:off x="532610" y="1659775"/>
            <a:ext cx="4253152" cy="523220"/>
          </a:xfrm>
          <a:prstGeom prst="rect">
            <a:avLst/>
          </a:prstGeom>
        </p:spPr>
        <p:txBody>
          <a:bodyPr wrap="none">
            <a:spAutoFit/>
          </a:bodyPr>
          <a:lstStyle/>
          <a:p>
            <a:r>
              <a:rPr lang="en-US" sz="2800" u="sng" dirty="0">
                <a:solidFill>
                  <a:srgbClr val="0070C0"/>
                </a:solidFill>
              </a:rPr>
              <a:t>85 responses – </a:t>
            </a:r>
            <a:r>
              <a:rPr lang="en-US" i="1" u="sng" dirty="0">
                <a:solidFill>
                  <a:srgbClr val="0070C0"/>
                </a:solidFill>
              </a:rPr>
              <a:t>check all that apply</a:t>
            </a:r>
          </a:p>
        </p:txBody>
      </p:sp>
      <p:sp>
        <p:nvSpPr>
          <p:cNvPr id="9" name="Right Arrow 8"/>
          <p:cNvSpPr/>
          <p:nvPr/>
        </p:nvSpPr>
        <p:spPr>
          <a:xfrm>
            <a:off x="250371" y="2399295"/>
            <a:ext cx="338356" cy="2097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250371" y="5359566"/>
            <a:ext cx="6769289" cy="1477328"/>
          </a:xfrm>
          <a:prstGeom prst="rect">
            <a:avLst/>
          </a:prstGeom>
          <a:noFill/>
        </p:spPr>
        <p:txBody>
          <a:bodyPr wrap="none" rtlCol="0">
            <a:spAutoFit/>
          </a:bodyPr>
          <a:lstStyle/>
          <a:p>
            <a:r>
              <a:rPr lang="en-US" b="1" u="sng" dirty="0"/>
              <a:t>Compared to 2018 (70 responses):</a:t>
            </a:r>
          </a:p>
          <a:p>
            <a:r>
              <a:rPr lang="en-US" dirty="0"/>
              <a:t>Top responses 2018: No barriers (25.7%); Protocol Inclusion/Exclusion </a:t>
            </a:r>
          </a:p>
          <a:p>
            <a:r>
              <a:rPr lang="en-US" dirty="0"/>
              <a:t>(21.4%); Subject population (21.4%);  Other (20%);</a:t>
            </a:r>
          </a:p>
          <a:p>
            <a:r>
              <a:rPr lang="en-US" dirty="0"/>
              <a:t>Transportation (18%); Trial complexity (14%):</a:t>
            </a:r>
          </a:p>
          <a:p>
            <a:r>
              <a:rPr lang="en-US" dirty="0"/>
              <a:t>Coordinator availability (13%)</a:t>
            </a:r>
          </a:p>
        </p:txBody>
      </p:sp>
      <p:sp>
        <p:nvSpPr>
          <p:cNvPr id="3" name="Rectangle 2"/>
          <p:cNvSpPr/>
          <p:nvPr/>
        </p:nvSpPr>
        <p:spPr>
          <a:xfrm>
            <a:off x="9921161" y="4150421"/>
            <a:ext cx="1377300" cy="369332"/>
          </a:xfrm>
          <a:prstGeom prst="rect">
            <a:avLst/>
          </a:prstGeom>
        </p:spPr>
        <p:txBody>
          <a:bodyPr wrap="none">
            <a:spAutoFit/>
          </a:bodyPr>
          <a:lstStyle/>
          <a:p>
            <a:r>
              <a:rPr lang="en-US" dirty="0">
                <a:solidFill>
                  <a:schemeClr val="bg1"/>
                </a:solidFill>
                <a:latin typeface="Open Sans"/>
              </a:rPr>
              <a:t>(29, 34.1%)</a:t>
            </a:r>
          </a:p>
        </p:txBody>
      </p:sp>
      <p:sp>
        <p:nvSpPr>
          <p:cNvPr id="7" name="Rectangle 6"/>
          <p:cNvSpPr/>
          <p:nvPr/>
        </p:nvSpPr>
        <p:spPr>
          <a:xfrm>
            <a:off x="9488899" y="1789854"/>
            <a:ext cx="1377300" cy="369332"/>
          </a:xfrm>
          <a:prstGeom prst="rect">
            <a:avLst/>
          </a:prstGeom>
        </p:spPr>
        <p:txBody>
          <a:bodyPr wrap="none">
            <a:spAutoFit/>
          </a:bodyPr>
          <a:lstStyle/>
          <a:p>
            <a:r>
              <a:rPr lang="en-US" dirty="0">
                <a:solidFill>
                  <a:schemeClr val="bg1"/>
                </a:solidFill>
                <a:latin typeface="Open Sans"/>
              </a:rPr>
              <a:t>(24, 28.2%)</a:t>
            </a:r>
          </a:p>
        </p:txBody>
      </p:sp>
      <p:sp>
        <p:nvSpPr>
          <p:cNvPr id="8" name="Rectangle 7"/>
          <p:cNvSpPr/>
          <p:nvPr/>
        </p:nvSpPr>
        <p:spPr>
          <a:xfrm>
            <a:off x="9232511" y="1203326"/>
            <a:ext cx="1377300" cy="369332"/>
          </a:xfrm>
          <a:prstGeom prst="rect">
            <a:avLst/>
          </a:prstGeom>
        </p:spPr>
        <p:txBody>
          <a:bodyPr wrap="none">
            <a:spAutoFit/>
          </a:bodyPr>
          <a:lstStyle/>
          <a:p>
            <a:r>
              <a:rPr lang="en-US" dirty="0">
                <a:solidFill>
                  <a:schemeClr val="bg1"/>
                </a:solidFill>
                <a:latin typeface="Open Sans"/>
              </a:rPr>
              <a:t>(22, 25.9%)</a:t>
            </a:r>
          </a:p>
        </p:txBody>
      </p:sp>
      <p:sp>
        <p:nvSpPr>
          <p:cNvPr id="10" name="Rectangle 9"/>
          <p:cNvSpPr/>
          <p:nvPr/>
        </p:nvSpPr>
        <p:spPr>
          <a:xfrm>
            <a:off x="8800249" y="2379951"/>
            <a:ext cx="1377300" cy="369332"/>
          </a:xfrm>
          <a:prstGeom prst="rect">
            <a:avLst/>
          </a:prstGeom>
        </p:spPr>
        <p:txBody>
          <a:bodyPr wrap="none">
            <a:spAutoFit/>
          </a:bodyPr>
          <a:lstStyle/>
          <a:p>
            <a:r>
              <a:rPr lang="en-US" dirty="0">
                <a:solidFill>
                  <a:schemeClr val="bg1"/>
                </a:solidFill>
                <a:latin typeface="Open Sans"/>
              </a:rPr>
              <a:t>(20, 23.5%)</a:t>
            </a:r>
          </a:p>
        </p:txBody>
      </p:sp>
    </p:spTree>
    <p:extLst>
      <p:ext uri="{BB962C8B-B14F-4D97-AF65-F5344CB8AC3E}">
        <p14:creationId xmlns:p14="http://schemas.microsoft.com/office/powerpoint/2010/main" val="31585027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reasons for recruitment barriers:</a:t>
            </a:r>
          </a:p>
        </p:txBody>
      </p:sp>
      <p:sp>
        <p:nvSpPr>
          <p:cNvPr id="4" name="Content Placeholder 3"/>
          <p:cNvSpPr txBox="1">
            <a:spLocks noGrp="1"/>
          </p:cNvSpPr>
          <p:nvPr>
            <p:ph idx="1"/>
          </p:nvPr>
        </p:nvSpPr>
        <p:spPr>
          <a:xfrm>
            <a:off x="683467" y="1690688"/>
            <a:ext cx="10825065" cy="4608441"/>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002060"/>
                </a:solidFill>
              </a:rPr>
              <a:t>No current StrokeNet trials</a:t>
            </a:r>
          </a:p>
          <a:p>
            <a:pPr marL="285750" indent="-285750">
              <a:buFont typeface="Arial" panose="020B0604020202020204" pitchFamily="34" charset="0"/>
              <a:buChar char="•"/>
            </a:pPr>
            <a:r>
              <a:rPr lang="en-US" dirty="0">
                <a:solidFill>
                  <a:srgbClr val="002060"/>
                </a:solidFill>
              </a:rPr>
              <a:t>Patients willingness/fear to participate</a:t>
            </a:r>
          </a:p>
          <a:p>
            <a:pPr marL="285750" indent="-285750">
              <a:buFont typeface="Arial" panose="020B0604020202020204" pitchFamily="34" charset="0"/>
              <a:buChar char="•"/>
            </a:pPr>
            <a:r>
              <a:rPr lang="en-US" dirty="0">
                <a:solidFill>
                  <a:srgbClr val="002060"/>
                </a:solidFill>
              </a:rPr>
              <a:t>Relying on referrals for study patients</a:t>
            </a:r>
          </a:p>
          <a:p>
            <a:pPr marL="285750" indent="-285750">
              <a:buFont typeface="Arial" panose="020B0604020202020204" pitchFamily="34" charset="0"/>
              <a:buChar char="•"/>
            </a:pPr>
            <a:r>
              <a:rPr lang="en-US" dirty="0">
                <a:solidFill>
                  <a:srgbClr val="002060"/>
                </a:solidFill>
              </a:rPr>
              <a:t>Issues with contracts holding trial startup</a:t>
            </a:r>
          </a:p>
          <a:p>
            <a:pPr marL="285750" indent="-285750">
              <a:buFont typeface="Arial" panose="020B0604020202020204" pitchFamily="34" charset="0"/>
              <a:buChar char="•"/>
            </a:pPr>
            <a:r>
              <a:rPr lang="en-US" dirty="0">
                <a:solidFill>
                  <a:srgbClr val="002060"/>
                </a:solidFill>
              </a:rPr>
              <a:t>Per subject reimbursement</a:t>
            </a:r>
          </a:p>
          <a:p>
            <a:pPr marL="285750" indent="-285750">
              <a:buFont typeface="Arial" panose="020B0604020202020204" pitchFamily="34" charset="0"/>
              <a:buChar char="•"/>
            </a:pPr>
            <a:r>
              <a:rPr lang="en-US" dirty="0">
                <a:solidFill>
                  <a:srgbClr val="002060"/>
                </a:solidFill>
              </a:rPr>
              <a:t>Other language materials not available for some trials</a:t>
            </a:r>
          </a:p>
          <a:p>
            <a:pPr marL="285750" indent="-285750">
              <a:buFont typeface="Arial" panose="020B0604020202020204" pitchFamily="34" charset="0"/>
              <a:buChar char="•"/>
            </a:pPr>
            <a:r>
              <a:rPr lang="en-US" dirty="0">
                <a:solidFill>
                  <a:srgbClr val="002060"/>
                </a:solidFill>
              </a:rPr>
              <a:t>Contracts/budget/regulatory issues</a:t>
            </a:r>
          </a:p>
          <a:p>
            <a:pPr marL="285750" indent="-285750">
              <a:buFont typeface="Arial" panose="020B0604020202020204" pitchFamily="34" charset="0"/>
              <a:buChar char="•"/>
            </a:pPr>
            <a:r>
              <a:rPr lang="en-US" dirty="0">
                <a:solidFill>
                  <a:srgbClr val="002060"/>
                </a:solidFill>
              </a:rPr>
              <a:t>IRB not allowing LAR consent over telemedicine</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2081300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Does your facility utilize Telemedicine?</a:t>
            </a:r>
          </a:p>
        </p:txBody>
      </p:sp>
      <p:pic>
        <p:nvPicPr>
          <p:cNvPr id="6" name="Picture 5"/>
          <p:cNvPicPr>
            <a:picLocks noChangeAspect="1"/>
          </p:cNvPicPr>
          <p:nvPr/>
        </p:nvPicPr>
        <p:blipFill>
          <a:blip r:embed="rId2"/>
          <a:stretch>
            <a:fillRect/>
          </a:stretch>
        </p:blipFill>
        <p:spPr>
          <a:xfrm>
            <a:off x="1286652" y="2577096"/>
            <a:ext cx="3435610" cy="3348475"/>
          </a:xfrm>
          <a:prstGeom prst="rect">
            <a:avLst/>
          </a:prstGeom>
        </p:spPr>
      </p:pic>
      <p:sp>
        <p:nvSpPr>
          <p:cNvPr id="7" name="Rectangle 6"/>
          <p:cNvSpPr/>
          <p:nvPr/>
        </p:nvSpPr>
        <p:spPr>
          <a:xfrm>
            <a:off x="1452558" y="1923741"/>
            <a:ext cx="3103798" cy="523220"/>
          </a:xfrm>
          <a:prstGeom prst="rect">
            <a:avLst/>
          </a:prstGeom>
        </p:spPr>
        <p:txBody>
          <a:bodyPr wrap="none">
            <a:spAutoFit/>
          </a:bodyPr>
          <a:lstStyle/>
          <a:p>
            <a:r>
              <a:rPr lang="en-US" sz="2800" u="sng" dirty="0">
                <a:solidFill>
                  <a:srgbClr val="0070C0"/>
                </a:solidFill>
              </a:rPr>
              <a:t>2019 - 86 responses</a:t>
            </a:r>
          </a:p>
        </p:txBody>
      </p:sp>
      <p:pic>
        <p:nvPicPr>
          <p:cNvPr id="8" name="Picture 7"/>
          <p:cNvPicPr>
            <a:picLocks noChangeAspect="1"/>
          </p:cNvPicPr>
          <p:nvPr/>
        </p:nvPicPr>
        <p:blipFill>
          <a:blip r:embed="rId3"/>
          <a:stretch>
            <a:fillRect/>
          </a:stretch>
        </p:blipFill>
        <p:spPr>
          <a:xfrm>
            <a:off x="7011132" y="2577096"/>
            <a:ext cx="3510255" cy="3421227"/>
          </a:xfrm>
          <a:prstGeom prst="rect">
            <a:avLst/>
          </a:prstGeom>
        </p:spPr>
      </p:pic>
      <p:sp>
        <p:nvSpPr>
          <p:cNvPr id="9" name="Rectangle 8"/>
          <p:cNvSpPr/>
          <p:nvPr/>
        </p:nvSpPr>
        <p:spPr>
          <a:xfrm>
            <a:off x="7214360" y="1906433"/>
            <a:ext cx="3103798" cy="523220"/>
          </a:xfrm>
          <a:prstGeom prst="rect">
            <a:avLst/>
          </a:prstGeom>
        </p:spPr>
        <p:txBody>
          <a:bodyPr wrap="none">
            <a:spAutoFit/>
          </a:bodyPr>
          <a:lstStyle/>
          <a:p>
            <a:r>
              <a:rPr lang="en-US" sz="2800" u="sng" dirty="0">
                <a:solidFill>
                  <a:srgbClr val="0070C0"/>
                </a:solidFill>
              </a:rPr>
              <a:t>2018 - 72 responses</a:t>
            </a:r>
          </a:p>
        </p:txBody>
      </p:sp>
      <p:sp>
        <p:nvSpPr>
          <p:cNvPr id="10" name="TextBox 9"/>
          <p:cNvSpPr txBox="1"/>
          <p:nvPr/>
        </p:nvSpPr>
        <p:spPr>
          <a:xfrm>
            <a:off x="3219061" y="3750906"/>
            <a:ext cx="512641" cy="369332"/>
          </a:xfrm>
          <a:prstGeom prst="rect">
            <a:avLst/>
          </a:prstGeom>
          <a:noFill/>
        </p:spPr>
        <p:txBody>
          <a:bodyPr wrap="none" rtlCol="0">
            <a:spAutoFit/>
          </a:bodyPr>
          <a:lstStyle/>
          <a:p>
            <a:r>
              <a:rPr lang="en-US" dirty="0">
                <a:solidFill>
                  <a:schemeClr val="bg1"/>
                </a:solidFill>
              </a:rPr>
              <a:t>YES</a:t>
            </a:r>
          </a:p>
        </p:txBody>
      </p:sp>
      <p:sp>
        <p:nvSpPr>
          <p:cNvPr id="11" name="TextBox 10"/>
          <p:cNvSpPr txBox="1"/>
          <p:nvPr/>
        </p:nvSpPr>
        <p:spPr>
          <a:xfrm>
            <a:off x="9188274" y="3750906"/>
            <a:ext cx="512641" cy="369332"/>
          </a:xfrm>
          <a:prstGeom prst="rect">
            <a:avLst/>
          </a:prstGeom>
          <a:noFill/>
        </p:spPr>
        <p:txBody>
          <a:bodyPr wrap="none" rtlCol="0">
            <a:spAutoFit/>
          </a:bodyPr>
          <a:lstStyle/>
          <a:p>
            <a:r>
              <a:rPr lang="en-US" dirty="0">
                <a:solidFill>
                  <a:schemeClr val="bg1"/>
                </a:solidFill>
              </a:rPr>
              <a:t>YES</a:t>
            </a:r>
          </a:p>
        </p:txBody>
      </p:sp>
    </p:spTree>
    <p:extLst>
      <p:ext uri="{BB962C8B-B14F-4D97-AF65-F5344CB8AC3E}">
        <p14:creationId xmlns:p14="http://schemas.microsoft.com/office/powerpoint/2010/main" val="5244590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106" y="188353"/>
            <a:ext cx="10515600" cy="1325563"/>
          </a:xfrm>
        </p:spPr>
        <p:txBody>
          <a:bodyPr>
            <a:normAutofit/>
          </a:bodyPr>
          <a:lstStyle/>
          <a:p>
            <a:r>
              <a:rPr lang="en-US" sz="4000" dirty="0"/>
              <a:t>Does your study site currently use Telemedicine for Clinical Research? If not, do you plan/hope to?</a:t>
            </a:r>
          </a:p>
        </p:txBody>
      </p:sp>
      <p:pic>
        <p:nvPicPr>
          <p:cNvPr id="4" name="Content Placeholder 3"/>
          <p:cNvPicPr>
            <a:picLocks noGrp="1" noChangeAspect="1"/>
          </p:cNvPicPr>
          <p:nvPr>
            <p:ph idx="1"/>
          </p:nvPr>
        </p:nvPicPr>
        <p:blipFill>
          <a:blip r:embed="rId2"/>
          <a:stretch>
            <a:fillRect/>
          </a:stretch>
        </p:blipFill>
        <p:spPr>
          <a:xfrm>
            <a:off x="9293289" y="1735014"/>
            <a:ext cx="2342387" cy="2377611"/>
          </a:xfrm>
          <a:prstGeom prst="rect">
            <a:avLst/>
          </a:prstGeom>
        </p:spPr>
      </p:pic>
      <p:pic>
        <p:nvPicPr>
          <p:cNvPr id="5" name="Picture 4"/>
          <p:cNvPicPr>
            <a:picLocks noChangeAspect="1"/>
          </p:cNvPicPr>
          <p:nvPr/>
        </p:nvPicPr>
        <p:blipFill>
          <a:blip r:embed="rId3"/>
          <a:stretch>
            <a:fillRect/>
          </a:stretch>
        </p:blipFill>
        <p:spPr>
          <a:xfrm>
            <a:off x="2995127" y="1755552"/>
            <a:ext cx="2410516" cy="2332758"/>
          </a:xfrm>
          <a:prstGeom prst="rect">
            <a:avLst/>
          </a:prstGeom>
        </p:spPr>
      </p:pic>
      <p:sp>
        <p:nvSpPr>
          <p:cNvPr id="6" name="Rectangle 5"/>
          <p:cNvSpPr/>
          <p:nvPr/>
        </p:nvSpPr>
        <p:spPr>
          <a:xfrm>
            <a:off x="98465" y="2688429"/>
            <a:ext cx="2676502" cy="461665"/>
          </a:xfrm>
          <a:prstGeom prst="rect">
            <a:avLst/>
          </a:prstGeom>
        </p:spPr>
        <p:txBody>
          <a:bodyPr wrap="none">
            <a:spAutoFit/>
          </a:bodyPr>
          <a:lstStyle/>
          <a:p>
            <a:r>
              <a:rPr lang="en-US" sz="2400" u="sng" dirty="0"/>
              <a:t>2019 - 85 responses</a:t>
            </a:r>
          </a:p>
        </p:txBody>
      </p:sp>
      <p:sp>
        <p:nvSpPr>
          <p:cNvPr id="7" name="Rectangle 6"/>
          <p:cNvSpPr/>
          <p:nvPr/>
        </p:nvSpPr>
        <p:spPr>
          <a:xfrm>
            <a:off x="6424127" y="2717616"/>
            <a:ext cx="2676502" cy="461665"/>
          </a:xfrm>
          <a:prstGeom prst="rect">
            <a:avLst/>
          </a:prstGeom>
        </p:spPr>
        <p:txBody>
          <a:bodyPr wrap="none">
            <a:spAutoFit/>
          </a:bodyPr>
          <a:lstStyle/>
          <a:p>
            <a:r>
              <a:rPr lang="en-US" sz="2400" u="sng" dirty="0"/>
              <a:t>2018 - 71 responses</a:t>
            </a:r>
          </a:p>
        </p:txBody>
      </p:sp>
      <p:pic>
        <p:nvPicPr>
          <p:cNvPr id="9" name="Picture 8"/>
          <p:cNvPicPr>
            <a:picLocks noChangeAspect="1"/>
          </p:cNvPicPr>
          <p:nvPr/>
        </p:nvPicPr>
        <p:blipFill>
          <a:blip r:embed="rId4"/>
          <a:stretch>
            <a:fillRect/>
          </a:stretch>
        </p:blipFill>
        <p:spPr>
          <a:xfrm>
            <a:off x="2898268" y="4403518"/>
            <a:ext cx="2488315" cy="2361175"/>
          </a:xfrm>
          <a:prstGeom prst="rect">
            <a:avLst/>
          </a:prstGeom>
        </p:spPr>
      </p:pic>
      <p:sp>
        <p:nvSpPr>
          <p:cNvPr id="10" name="Rectangle 9"/>
          <p:cNvSpPr/>
          <p:nvPr/>
        </p:nvSpPr>
        <p:spPr>
          <a:xfrm>
            <a:off x="98465" y="5122440"/>
            <a:ext cx="2676502" cy="461665"/>
          </a:xfrm>
          <a:prstGeom prst="rect">
            <a:avLst/>
          </a:prstGeom>
        </p:spPr>
        <p:txBody>
          <a:bodyPr wrap="none">
            <a:spAutoFit/>
          </a:bodyPr>
          <a:lstStyle/>
          <a:p>
            <a:r>
              <a:rPr lang="en-US" sz="2400" u="sng" dirty="0"/>
              <a:t>2019 - 79 responses</a:t>
            </a:r>
          </a:p>
        </p:txBody>
      </p:sp>
      <p:sp>
        <p:nvSpPr>
          <p:cNvPr id="11" name="TextBox 10"/>
          <p:cNvSpPr txBox="1"/>
          <p:nvPr/>
        </p:nvSpPr>
        <p:spPr>
          <a:xfrm>
            <a:off x="6718041" y="5122440"/>
            <a:ext cx="3797001" cy="369332"/>
          </a:xfrm>
          <a:prstGeom prst="rect">
            <a:avLst/>
          </a:prstGeom>
          <a:noFill/>
        </p:spPr>
        <p:txBody>
          <a:bodyPr wrap="none" rtlCol="0">
            <a:spAutoFit/>
          </a:bodyPr>
          <a:lstStyle/>
          <a:p>
            <a:r>
              <a:rPr lang="en-US" dirty="0"/>
              <a:t>2018 – Future use not asked on survey</a:t>
            </a:r>
          </a:p>
        </p:txBody>
      </p:sp>
      <p:sp>
        <p:nvSpPr>
          <p:cNvPr id="12" name="TextBox 11"/>
          <p:cNvSpPr txBox="1"/>
          <p:nvPr/>
        </p:nvSpPr>
        <p:spPr>
          <a:xfrm>
            <a:off x="3280810" y="2688429"/>
            <a:ext cx="485518" cy="369332"/>
          </a:xfrm>
          <a:prstGeom prst="rect">
            <a:avLst/>
          </a:prstGeom>
          <a:noFill/>
        </p:spPr>
        <p:txBody>
          <a:bodyPr wrap="none" rtlCol="0">
            <a:spAutoFit/>
          </a:bodyPr>
          <a:lstStyle/>
          <a:p>
            <a:r>
              <a:rPr lang="en-US" dirty="0">
                <a:solidFill>
                  <a:schemeClr val="bg1"/>
                </a:solidFill>
              </a:rPr>
              <a:t>Yes</a:t>
            </a:r>
          </a:p>
        </p:txBody>
      </p:sp>
      <p:sp>
        <p:nvSpPr>
          <p:cNvPr id="13" name="TextBox 12"/>
          <p:cNvSpPr txBox="1"/>
          <p:nvPr/>
        </p:nvSpPr>
        <p:spPr>
          <a:xfrm>
            <a:off x="4263634" y="5854616"/>
            <a:ext cx="452047" cy="338554"/>
          </a:xfrm>
          <a:prstGeom prst="rect">
            <a:avLst/>
          </a:prstGeom>
          <a:noFill/>
        </p:spPr>
        <p:txBody>
          <a:bodyPr wrap="none" rtlCol="0">
            <a:spAutoFit/>
          </a:bodyPr>
          <a:lstStyle/>
          <a:p>
            <a:r>
              <a:rPr lang="en-US" sz="1600" dirty="0">
                <a:solidFill>
                  <a:schemeClr val="bg1"/>
                </a:solidFill>
              </a:rPr>
              <a:t>Yes</a:t>
            </a:r>
          </a:p>
        </p:txBody>
      </p:sp>
      <p:sp>
        <p:nvSpPr>
          <p:cNvPr id="14" name="TextBox 13"/>
          <p:cNvSpPr txBox="1"/>
          <p:nvPr/>
        </p:nvSpPr>
        <p:spPr>
          <a:xfrm>
            <a:off x="3248305" y="5085679"/>
            <a:ext cx="858120" cy="369332"/>
          </a:xfrm>
          <a:prstGeom prst="rect">
            <a:avLst/>
          </a:prstGeom>
          <a:noFill/>
        </p:spPr>
        <p:txBody>
          <a:bodyPr wrap="none" rtlCol="0">
            <a:spAutoFit/>
          </a:bodyPr>
          <a:lstStyle/>
          <a:p>
            <a:r>
              <a:rPr lang="en-US" dirty="0">
                <a:solidFill>
                  <a:schemeClr val="bg1"/>
                </a:solidFill>
              </a:rPr>
              <a:t>Unsure</a:t>
            </a:r>
          </a:p>
        </p:txBody>
      </p:sp>
      <p:sp>
        <p:nvSpPr>
          <p:cNvPr id="15" name="TextBox 14"/>
          <p:cNvSpPr txBox="1"/>
          <p:nvPr/>
        </p:nvSpPr>
        <p:spPr>
          <a:xfrm>
            <a:off x="9574372" y="2688429"/>
            <a:ext cx="485518" cy="369332"/>
          </a:xfrm>
          <a:prstGeom prst="rect">
            <a:avLst/>
          </a:prstGeom>
          <a:noFill/>
        </p:spPr>
        <p:txBody>
          <a:bodyPr wrap="none" rtlCol="0">
            <a:spAutoFit/>
          </a:bodyPr>
          <a:lstStyle/>
          <a:p>
            <a:r>
              <a:rPr lang="en-US" dirty="0">
                <a:solidFill>
                  <a:schemeClr val="bg1"/>
                </a:solidFill>
              </a:rPr>
              <a:t>Yes</a:t>
            </a:r>
          </a:p>
        </p:txBody>
      </p:sp>
      <p:sp>
        <p:nvSpPr>
          <p:cNvPr id="16" name="TextBox 15"/>
          <p:cNvSpPr txBox="1"/>
          <p:nvPr/>
        </p:nvSpPr>
        <p:spPr>
          <a:xfrm>
            <a:off x="4162371" y="2253000"/>
            <a:ext cx="455574" cy="369332"/>
          </a:xfrm>
          <a:prstGeom prst="rect">
            <a:avLst/>
          </a:prstGeom>
          <a:noFill/>
        </p:spPr>
        <p:txBody>
          <a:bodyPr wrap="none" rtlCol="0">
            <a:spAutoFit/>
          </a:bodyPr>
          <a:lstStyle/>
          <a:p>
            <a:r>
              <a:rPr lang="en-US" dirty="0">
                <a:solidFill>
                  <a:schemeClr val="bg1"/>
                </a:solidFill>
              </a:rPr>
              <a:t>No</a:t>
            </a:r>
          </a:p>
        </p:txBody>
      </p:sp>
      <p:sp>
        <p:nvSpPr>
          <p:cNvPr id="17" name="TextBox 16"/>
          <p:cNvSpPr txBox="1"/>
          <p:nvPr/>
        </p:nvSpPr>
        <p:spPr>
          <a:xfrm>
            <a:off x="10481263" y="2319097"/>
            <a:ext cx="455574" cy="369332"/>
          </a:xfrm>
          <a:prstGeom prst="rect">
            <a:avLst/>
          </a:prstGeom>
          <a:noFill/>
        </p:spPr>
        <p:txBody>
          <a:bodyPr wrap="none" rtlCol="0">
            <a:spAutoFit/>
          </a:bodyPr>
          <a:lstStyle/>
          <a:p>
            <a:r>
              <a:rPr lang="en-US" dirty="0">
                <a:solidFill>
                  <a:schemeClr val="bg1"/>
                </a:solidFill>
              </a:rPr>
              <a:t>No</a:t>
            </a:r>
          </a:p>
        </p:txBody>
      </p:sp>
      <p:sp>
        <p:nvSpPr>
          <p:cNvPr id="18" name="TextBox 17"/>
          <p:cNvSpPr txBox="1"/>
          <p:nvPr/>
        </p:nvSpPr>
        <p:spPr>
          <a:xfrm>
            <a:off x="4260107" y="4746994"/>
            <a:ext cx="455574" cy="369332"/>
          </a:xfrm>
          <a:prstGeom prst="rect">
            <a:avLst/>
          </a:prstGeom>
          <a:noFill/>
        </p:spPr>
        <p:txBody>
          <a:bodyPr wrap="none" rtlCol="0">
            <a:spAutoFit/>
          </a:bodyPr>
          <a:lstStyle/>
          <a:p>
            <a:r>
              <a:rPr lang="en-US" dirty="0">
                <a:solidFill>
                  <a:schemeClr val="bg1"/>
                </a:solidFill>
              </a:rPr>
              <a:t>No</a:t>
            </a:r>
          </a:p>
        </p:txBody>
      </p:sp>
    </p:spTree>
    <p:extLst>
      <p:ext uri="{BB962C8B-B14F-4D97-AF65-F5344CB8AC3E}">
        <p14:creationId xmlns:p14="http://schemas.microsoft.com/office/powerpoint/2010/main" val="12037571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 you wish to be notified when sites for a trial have been selected, whether or not your site has been chosen?</a:t>
            </a:r>
          </a:p>
        </p:txBody>
      </p:sp>
      <p:pic>
        <p:nvPicPr>
          <p:cNvPr id="5" name="Picture 4"/>
          <p:cNvPicPr>
            <a:picLocks noChangeAspect="1"/>
          </p:cNvPicPr>
          <p:nvPr/>
        </p:nvPicPr>
        <p:blipFill>
          <a:blip r:embed="rId2"/>
          <a:stretch>
            <a:fillRect/>
          </a:stretch>
        </p:blipFill>
        <p:spPr>
          <a:xfrm>
            <a:off x="2239941" y="2014645"/>
            <a:ext cx="7552450" cy="3565655"/>
          </a:xfrm>
          <a:prstGeom prst="rect">
            <a:avLst/>
          </a:prstGeom>
        </p:spPr>
      </p:pic>
      <p:sp>
        <p:nvSpPr>
          <p:cNvPr id="6" name="Rectangle 5"/>
          <p:cNvSpPr/>
          <p:nvPr/>
        </p:nvSpPr>
        <p:spPr>
          <a:xfrm>
            <a:off x="4623416" y="1385137"/>
            <a:ext cx="2180469" cy="523220"/>
          </a:xfrm>
          <a:prstGeom prst="rect">
            <a:avLst/>
          </a:prstGeom>
        </p:spPr>
        <p:txBody>
          <a:bodyPr wrap="none">
            <a:spAutoFit/>
          </a:bodyPr>
          <a:lstStyle/>
          <a:p>
            <a:r>
              <a:rPr lang="en-US" sz="2800" u="sng" dirty="0">
                <a:solidFill>
                  <a:srgbClr val="0070C0"/>
                </a:solidFill>
              </a:rPr>
              <a:t>84 responses </a:t>
            </a:r>
            <a:endParaRPr lang="en-US" sz="2800" dirty="0"/>
          </a:p>
        </p:txBody>
      </p:sp>
      <p:sp>
        <p:nvSpPr>
          <p:cNvPr id="7" name="TextBox 6"/>
          <p:cNvSpPr txBox="1"/>
          <p:nvPr/>
        </p:nvSpPr>
        <p:spPr>
          <a:xfrm>
            <a:off x="7380515" y="3125755"/>
            <a:ext cx="758541" cy="369332"/>
          </a:xfrm>
          <a:prstGeom prst="rect">
            <a:avLst/>
          </a:prstGeom>
          <a:noFill/>
        </p:spPr>
        <p:txBody>
          <a:bodyPr wrap="none" rtlCol="0">
            <a:spAutoFit/>
          </a:bodyPr>
          <a:lstStyle/>
          <a:p>
            <a:r>
              <a:rPr lang="en-US" dirty="0">
                <a:solidFill>
                  <a:schemeClr val="bg1"/>
                </a:solidFill>
              </a:rPr>
              <a:t>82.1%</a:t>
            </a:r>
          </a:p>
        </p:txBody>
      </p:sp>
      <p:sp>
        <p:nvSpPr>
          <p:cNvPr id="3" name="TextBox 2">
            <a:extLst>
              <a:ext uri="{FF2B5EF4-FFF2-40B4-BE49-F238E27FC236}">
                <a16:creationId xmlns:a16="http://schemas.microsoft.com/office/drawing/2014/main" id="{B97D38BB-2D46-45E2-AD80-D85D05ED8F88}"/>
              </a:ext>
            </a:extLst>
          </p:cNvPr>
          <p:cNvSpPr txBox="1"/>
          <p:nvPr/>
        </p:nvSpPr>
        <p:spPr>
          <a:xfrm>
            <a:off x="2033081" y="5904257"/>
            <a:ext cx="9717932" cy="369332"/>
          </a:xfrm>
          <a:prstGeom prst="rect">
            <a:avLst/>
          </a:prstGeom>
          <a:noFill/>
        </p:spPr>
        <p:txBody>
          <a:bodyPr wrap="square" rtlCol="0">
            <a:spAutoFit/>
          </a:bodyPr>
          <a:lstStyle/>
          <a:p>
            <a:r>
              <a:rPr lang="en-US" dirty="0">
                <a:solidFill>
                  <a:srgbClr val="FF0000"/>
                </a:solidFill>
              </a:rPr>
              <a:t>Most sites would like to be notified when sites are selected even if they were not chosen.</a:t>
            </a:r>
          </a:p>
        </p:txBody>
      </p:sp>
    </p:spTree>
    <p:extLst>
      <p:ext uri="{BB962C8B-B14F-4D97-AF65-F5344CB8AC3E}">
        <p14:creationId xmlns:p14="http://schemas.microsoft.com/office/powerpoint/2010/main" val="2179190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 you wish to have feedback on reasons for non-selections as a study site?</a:t>
            </a:r>
          </a:p>
        </p:txBody>
      </p:sp>
      <p:pic>
        <p:nvPicPr>
          <p:cNvPr id="4" name="Picture 3"/>
          <p:cNvPicPr>
            <a:picLocks noChangeAspect="1"/>
          </p:cNvPicPr>
          <p:nvPr/>
        </p:nvPicPr>
        <p:blipFill>
          <a:blip r:embed="rId2"/>
          <a:stretch>
            <a:fillRect/>
          </a:stretch>
        </p:blipFill>
        <p:spPr>
          <a:xfrm>
            <a:off x="2152017" y="2233946"/>
            <a:ext cx="7640751" cy="3659738"/>
          </a:xfrm>
          <a:prstGeom prst="rect">
            <a:avLst/>
          </a:prstGeom>
        </p:spPr>
      </p:pic>
      <p:sp>
        <p:nvSpPr>
          <p:cNvPr id="5" name="Rectangle 4"/>
          <p:cNvSpPr/>
          <p:nvPr/>
        </p:nvSpPr>
        <p:spPr>
          <a:xfrm>
            <a:off x="1061783" y="1700707"/>
            <a:ext cx="3185552" cy="523220"/>
          </a:xfrm>
          <a:prstGeom prst="rect">
            <a:avLst/>
          </a:prstGeom>
        </p:spPr>
        <p:txBody>
          <a:bodyPr wrap="none">
            <a:spAutoFit/>
          </a:bodyPr>
          <a:lstStyle/>
          <a:p>
            <a:r>
              <a:rPr lang="en-US" sz="2800" u="sng" dirty="0">
                <a:solidFill>
                  <a:srgbClr val="0070C0"/>
                </a:solidFill>
              </a:rPr>
              <a:t>2019 - 87 responses </a:t>
            </a:r>
            <a:endParaRPr lang="en-US" sz="2800" dirty="0"/>
          </a:p>
        </p:txBody>
      </p:sp>
      <p:sp>
        <p:nvSpPr>
          <p:cNvPr id="7" name="Rectangle 6"/>
          <p:cNvSpPr/>
          <p:nvPr/>
        </p:nvSpPr>
        <p:spPr>
          <a:xfrm>
            <a:off x="1061783" y="6252276"/>
            <a:ext cx="7892225" cy="369332"/>
          </a:xfrm>
          <a:prstGeom prst="rect">
            <a:avLst/>
          </a:prstGeom>
        </p:spPr>
        <p:txBody>
          <a:bodyPr wrap="none">
            <a:spAutoFit/>
          </a:bodyPr>
          <a:lstStyle/>
          <a:p>
            <a:r>
              <a:rPr lang="es-ES" u="sng" dirty="0">
                <a:solidFill>
                  <a:srgbClr val="0070C0"/>
                </a:solidFill>
                <a:latin typeface="Open Sans"/>
              </a:rPr>
              <a:t>2018 -73 responses</a:t>
            </a:r>
            <a:r>
              <a:rPr lang="es-ES" dirty="0">
                <a:solidFill>
                  <a:srgbClr val="C00000"/>
                </a:solidFill>
                <a:latin typeface="Open Sans"/>
              </a:rPr>
              <a:t>: </a:t>
            </a:r>
            <a:r>
              <a:rPr lang="es-ES" b="0" i="0" dirty="0">
                <a:solidFill>
                  <a:srgbClr val="C00000"/>
                </a:solidFill>
                <a:effectLst/>
                <a:latin typeface="Open Sans"/>
              </a:rPr>
              <a:t>Yes</a:t>
            </a:r>
            <a:r>
              <a:rPr lang="es-ES" b="0" i="0" dirty="0">
                <a:solidFill>
                  <a:srgbClr val="000000"/>
                </a:solidFill>
                <a:effectLst/>
                <a:latin typeface="Open Sans"/>
              </a:rPr>
              <a:t> (54, </a:t>
            </a:r>
            <a:r>
              <a:rPr lang="es-ES" b="0" i="0" dirty="0">
                <a:solidFill>
                  <a:srgbClr val="FF0000"/>
                </a:solidFill>
                <a:effectLst/>
                <a:latin typeface="Open Sans"/>
              </a:rPr>
              <a:t>74.0%</a:t>
            </a:r>
            <a:r>
              <a:rPr lang="es-ES" b="0" i="0" dirty="0">
                <a:solidFill>
                  <a:srgbClr val="000000"/>
                </a:solidFill>
                <a:effectLst/>
                <a:latin typeface="Open Sans"/>
              </a:rPr>
              <a:t>), </a:t>
            </a:r>
            <a:r>
              <a:rPr lang="es-ES" b="0" i="0" dirty="0">
                <a:solidFill>
                  <a:srgbClr val="C00000"/>
                </a:solidFill>
                <a:effectLst/>
                <a:latin typeface="Open Sans"/>
              </a:rPr>
              <a:t>No</a:t>
            </a:r>
            <a:r>
              <a:rPr lang="es-ES" b="0" i="0" dirty="0">
                <a:solidFill>
                  <a:srgbClr val="000000"/>
                </a:solidFill>
                <a:effectLst/>
                <a:latin typeface="Open Sans"/>
              </a:rPr>
              <a:t> (7, 9.6%), </a:t>
            </a:r>
            <a:r>
              <a:rPr lang="es-ES" b="0" i="0" dirty="0">
                <a:solidFill>
                  <a:srgbClr val="C00000"/>
                </a:solidFill>
                <a:effectLst/>
                <a:latin typeface="Open Sans"/>
              </a:rPr>
              <a:t>No opinion</a:t>
            </a:r>
            <a:r>
              <a:rPr lang="es-ES" b="0" i="0" dirty="0">
                <a:solidFill>
                  <a:srgbClr val="000000"/>
                </a:solidFill>
                <a:effectLst/>
                <a:latin typeface="Open Sans"/>
              </a:rPr>
              <a:t> (12, 16.4%)</a:t>
            </a:r>
            <a:endParaRPr lang="en-US" dirty="0"/>
          </a:p>
        </p:txBody>
      </p:sp>
      <p:sp>
        <p:nvSpPr>
          <p:cNvPr id="8" name="Rectangle 7"/>
          <p:cNvSpPr/>
          <p:nvPr/>
        </p:nvSpPr>
        <p:spPr>
          <a:xfrm>
            <a:off x="3975495" y="4802546"/>
            <a:ext cx="5472652" cy="369332"/>
          </a:xfrm>
          <a:prstGeom prst="rect">
            <a:avLst/>
          </a:prstGeom>
        </p:spPr>
        <p:txBody>
          <a:bodyPr wrap="none">
            <a:spAutoFit/>
          </a:bodyPr>
          <a:lstStyle/>
          <a:p>
            <a:r>
              <a:rPr lang="es-ES" b="0" i="0" dirty="0">
                <a:solidFill>
                  <a:srgbClr val="C00000"/>
                </a:solidFill>
                <a:effectLst/>
                <a:latin typeface="Open Sans"/>
              </a:rPr>
              <a:t>Yes</a:t>
            </a:r>
            <a:r>
              <a:rPr lang="es-ES" b="0" i="0" dirty="0">
                <a:solidFill>
                  <a:srgbClr val="000000"/>
                </a:solidFill>
                <a:effectLst/>
                <a:latin typeface="Open Sans"/>
              </a:rPr>
              <a:t> (83, </a:t>
            </a:r>
            <a:r>
              <a:rPr lang="es-ES" b="0" i="0" dirty="0">
                <a:solidFill>
                  <a:srgbClr val="FF0000"/>
                </a:solidFill>
                <a:effectLst/>
                <a:latin typeface="Open Sans"/>
              </a:rPr>
              <a:t>95.4%</a:t>
            </a:r>
            <a:r>
              <a:rPr lang="es-ES" b="0" i="0" dirty="0">
                <a:solidFill>
                  <a:srgbClr val="000000"/>
                </a:solidFill>
                <a:effectLst/>
                <a:latin typeface="Open Sans"/>
              </a:rPr>
              <a:t>), </a:t>
            </a:r>
            <a:r>
              <a:rPr lang="es-ES" b="0" i="0" dirty="0">
                <a:solidFill>
                  <a:srgbClr val="C00000"/>
                </a:solidFill>
                <a:effectLst/>
                <a:latin typeface="Open Sans"/>
              </a:rPr>
              <a:t>No</a:t>
            </a:r>
            <a:r>
              <a:rPr lang="es-ES" b="0" i="0" dirty="0">
                <a:solidFill>
                  <a:srgbClr val="000000"/>
                </a:solidFill>
                <a:effectLst/>
                <a:latin typeface="Open Sans"/>
              </a:rPr>
              <a:t> (1, 1.1%), </a:t>
            </a:r>
            <a:r>
              <a:rPr lang="es-ES" b="0" i="0" dirty="0">
                <a:solidFill>
                  <a:srgbClr val="C00000"/>
                </a:solidFill>
                <a:effectLst/>
                <a:latin typeface="Open Sans"/>
              </a:rPr>
              <a:t>No opinion</a:t>
            </a:r>
            <a:r>
              <a:rPr lang="es-ES" b="0" i="0" dirty="0">
                <a:solidFill>
                  <a:srgbClr val="000000"/>
                </a:solidFill>
                <a:effectLst/>
                <a:latin typeface="Open Sans"/>
              </a:rPr>
              <a:t> (3, 3.4%)</a:t>
            </a:r>
            <a:endParaRPr lang="en-US" dirty="0"/>
          </a:p>
        </p:txBody>
      </p:sp>
    </p:spTree>
    <p:extLst>
      <p:ext uri="{BB962C8B-B14F-4D97-AF65-F5344CB8AC3E}">
        <p14:creationId xmlns:p14="http://schemas.microsoft.com/office/powerpoint/2010/main" val="24327405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important is your RCC Manager in assisting with study startup at your site?</a:t>
            </a:r>
          </a:p>
        </p:txBody>
      </p:sp>
      <p:pic>
        <p:nvPicPr>
          <p:cNvPr id="4" name="Picture 3"/>
          <p:cNvPicPr>
            <a:picLocks noChangeAspect="1"/>
          </p:cNvPicPr>
          <p:nvPr/>
        </p:nvPicPr>
        <p:blipFill>
          <a:blip r:embed="rId2"/>
          <a:stretch>
            <a:fillRect/>
          </a:stretch>
        </p:blipFill>
        <p:spPr>
          <a:xfrm>
            <a:off x="2146041" y="2163593"/>
            <a:ext cx="7233072" cy="4339843"/>
          </a:xfrm>
          <a:prstGeom prst="rect">
            <a:avLst/>
          </a:prstGeom>
        </p:spPr>
      </p:pic>
      <p:sp>
        <p:nvSpPr>
          <p:cNvPr id="5" name="Rectangle 4"/>
          <p:cNvSpPr/>
          <p:nvPr/>
        </p:nvSpPr>
        <p:spPr>
          <a:xfrm>
            <a:off x="6694812" y="2174772"/>
            <a:ext cx="2180469" cy="523220"/>
          </a:xfrm>
          <a:prstGeom prst="rect">
            <a:avLst/>
          </a:prstGeom>
        </p:spPr>
        <p:txBody>
          <a:bodyPr wrap="none">
            <a:spAutoFit/>
          </a:bodyPr>
          <a:lstStyle/>
          <a:p>
            <a:r>
              <a:rPr lang="en-US" sz="2800" u="sng" dirty="0">
                <a:solidFill>
                  <a:srgbClr val="0070C0"/>
                </a:solidFill>
              </a:rPr>
              <a:t>86 responses </a:t>
            </a:r>
            <a:endParaRPr lang="en-US" sz="2800" dirty="0"/>
          </a:p>
        </p:txBody>
      </p:sp>
      <p:sp>
        <p:nvSpPr>
          <p:cNvPr id="6" name="Rectangle 5"/>
          <p:cNvSpPr/>
          <p:nvPr/>
        </p:nvSpPr>
        <p:spPr>
          <a:xfrm>
            <a:off x="7162920" y="5299184"/>
            <a:ext cx="1127232" cy="338554"/>
          </a:xfrm>
          <a:prstGeom prst="rect">
            <a:avLst/>
          </a:prstGeom>
        </p:spPr>
        <p:txBody>
          <a:bodyPr wrap="none">
            <a:spAutoFit/>
          </a:bodyPr>
          <a:lstStyle/>
          <a:p>
            <a:r>
              <a:rPr lang="en-US" sz="1600" dirty="0">
                <a:solidFill>
                  <a:schemeClr val="bg1"/>
                </a:solidFill>
              </a:rPr>
              <a:t>(41, 47.7%)</a:t>
            </a:r>
          </a:p>
        </p:txBody>
      </p:sp>
      <p:sp>
        <p:nvSpPr>
          <p:cNvPr id="7" name="Rectangle 6"/>
          <p:cNvSpPr/>
          <p:nvPr/>
        </p:nvSpPr>
        <p:spPr>
          <a:xfrm>
            <a:off x="5304712" y="3430947"/>
            <a:ext cx="1127232" cy="338554"/>
          </a:xfrm>
          <a:prstGeom prst="rect">
            <a:avLst/>
          </a:prstGeom>
        </p:spPr>
        <p:txBody>
          <a:bodyPr wrap="none">
            <a:spAutoFit/>
          </a:bodyPr>
          <a:lstStyle/>
          <a:p>
            <a:r>
              <a:rPr lang="en-US" sz="1600" b="0" i="0" dirty="0">
                <a:effectLst/>
              </a:rPr>
              <a:t>(15, 17.4%)</a:t>
            </a:r>
            <a:endParaRPr lang="en-US" sz="1600" dirty="0"/>
          </a:p>
        </p:txBody>
      </p:sp>
      <p:sp>
        <p:nvSpPr>
          <p:cNvPr id="8" name="Rectangle 7"/>
          <p:cNvSpPr/>
          <p:nvPr/>
        </p:nvSpPr>
        <p:spPr>
          <a:xfrm>
            <a:off x="3658126" y="2436382"/>
            <a:ext cx="918841" cy="338554"/>
          </a:xfrm>
          <a:prstGeom prst="rect">
            <a:avLst/>
          </a:prstGeom>
        </p:spPr>
        <p:txBody>
          <a:bodyPr wrap="none">
            <a:spAutoFit/>
          </a:bodyPr>
          <a:lstStyle/>
          <a:p>
            <a:r>
              <a:rPr lang="en-US" sz="1600" b="0" i="0" dirty="0">
                <a:solidFill>
                  <a:srgbClr val="000000"/>
                </a:solidFill>
                <a:effectLst/>
              </a:rPr>
              <a:t>(2, 2.3%)</a:t>
            </a:r>
            <a:endParaRPr lang="en-US" sz="1600" dirty="0"/>
          </a:p>
        </p:txBody>
      </p:sp>
      <p:sp>
        <p:nvSpPr>
          <p:cNvPr id="9" name="Rectangle 8"/>
          <p:cNvSpPr/>
          <p:nvPr/>
        </p:nvSpPr>
        <p:spPr>
          <a:xfrm>
            <a:off x="6830865" y="4333514"/>
            <a:ext cx="1173719" cy="338554"/>
          </a:xfrm>
          <a:prstGeom prst="rect">
            <a:avLst/>
          </a:prstGeom>
        </p:spPr>
        <p:txBody>
          <a:bodyPr wrap="none">
            <a:spAutoFit/>
          </a:bodyPr>
          <a:lstStyle/>
          <a:p>
            <a:r>
              <a:rPr lang="en-US" sz="1600" b="0" i="0" dirty="0">
                <a:solidFill>
                  <a:srgbClr val="000000"/>
                </a:solidFill>
                <a:effectLst/>
              </a:rPr>
              <a:t> (28, 32.6%)</a:t>
            </a:r>
            <a:endParaRPr lang="en-US" sz="1600" dirty="0"/>
          </a:p>
        </p:txBody>
      </p:sp>
    </p:spTree>
    <p:extLst>
      <p:ext uri="{BB962C8B-B14F-4D97-AF65-F5344CB8AC3E}">
        <p14:creationId xmlns:p14="http://schemas.microsoft.com/office/powerpoint/2010/main" val="6722065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provide feedback on the </a:t>
            </a:r>
            <a:r>
              <a:rPr lang="en-US" dirty="0" err="1"/>
              <a:t>WebDCU</a:t>
            </a:r>
            <a:r>
              <a:rPr lang="en-US" dirty="0"/>
              <a:t> Data Management System:</a:t>
            </a:r>
          </a:p>
        </p:txBody>
      </p:sp>
      <p:sp>
        <p:nvSpPr>
          <p:cNvPr id="3" name="Content Placeholder 2"/>
          <p:cNvSpPr>
            <a:spLocks noGrp="1"/>
          </p:cNvSpPr>
          <p:nvPr>
            <p:ph idx="1"/>
          </p:nvPr>
        </p:nvSpPr>
        <p:spPr>
          <a:xfrm>
            <a:off x="490452" y="2302395"/>
            <a:ext cx="7700238" cy="4264660"/>
          </a:xfrm>
        </p:spPr>
        <p:txBody>
          <a:bodyPr>
            <a:normAutofit fontScale="25000" lnSpcReduction="20000"/>
          </a:bodyPr>
          <a:lstStyle/>
          <a:p>
            <a:pPr marL="0" indent="0">
              <a:buNone/>
            </a:pPr>
            <a:r>
              <a:rPr lang="en-US" sz="8000" u="sng" dirty="0">
                <a:solidFill>
                  <a:srgbClr val="0070C0"/>
                </a:solidFill>
              </a:rPr>
              <a:t>45 </a:t>
            </a:r>
            <a:r>
              <a:rPr lang="en-US" sz="8000" u="sng" dirty="0" smtClean="0">
                <a:solidFill>
                  <a:srgbClr val="0070C0"/>
                </a:solidFill>
              </a:rPr>
              <a:t>comments</a:t>
            </a:r>
          </a:p>
          <a:p>
            <a:pPr marL="0" indent="0">
              <a:buNone/>
            </a:pPr>
            <a:endParaRPr lang="en-US" sz="8000" u="sng" dirty="0">
              <a:solidFill>
                <a:srgbClr val="0070C0"/>
              </a:solidFill>
            </a:endParaRPr>
          </a:p>
          <a:p>
            <a:pPr marL="0" indent="0">
              <a:buNone/>
            </a:pPr>
            <a:r>
              <a:rPr lang="en-US" sz="9600" dirty="0">
                <a:solidFill>
                  <a:srgbClr val="0070C0"/>
                </a:solidFill>
              </a:rPr>
              <a:t>Overwhelmingly, the sites feel very positive about </a:t>
            </a:r>
            <a:r>
              <a:rPr lang="en-US" sz="9600" dirty="0" err="1">
                <a:solidFill>
                  <a:srgbClr val="0070C0"/>
                </a:solidFill>
              </a:rPr>
              <a:t>WebDCU</a:t>
            </a:r>
            <a:endParaRPr lang="en-US" sz="9600" dirty="0">
              <a:solidFill>
                <a:srgbClr val="0070C0"/>
              </a:solidFill>
            </a:endParaRPr>
          </a:p>
          <a:p>
            <a:r>
              <a:rPr lang="en-US" sz="9600" dirty="0"/>
              <a:t>“It is a good system and nice that it is used across all StrokeNet trials.”</a:t>
            </a:r>
          </a:p>
          <a:p>
            <a:r>
              <a:rPr lang="en-US" sz="9600" dirty="0"/>
              <a:t>“I find that this system is straight forward and easy to use.”</a:t>
            </a:r>
          </a:p>
          <a:p>
            <a:r>
              <a:rPr lang="en-US" sz="9600" dirty="0"/>
              <a:t>“Useful, easier to navigate than other systems in use.”</a:t>
            </a:r>
          </a:p>
          <a:p>
            <a:r>
              <a:rPr lang="en-US" sz="9600" dirty="0"/>
              <a:t>“It's great. Love having one system for many trials.”</a:t>
            </a:r>
          </a:p>
          <a:p>
            <a:pPr marL="0" indent="0">
              <a:buNone/>
            </a:pPr>
            <a:endParaRPr lang="en-US" sz="9600" dirty="0"/>
          </a:p>
          <a:p>
            <a:pPr marL="0" indent="0">
              <a:buNone/>
            </a:pPr>
            <a:endParaRPr lang="en-US" sz="8000" dirty="0"/>
          </a:p>
          <a:p>
            <a:pPr marL="0" indent="0">
              <a:buNone/>
            </a:pPr>
            <a:r>
              <a:rPr lang="en-US" sz="4400" dirty="0"/>
              <a:t>   </a:t>
            </a:r>
          </a:p>
        </p:txBody>
      </p:sp>
      <p:pic>
        <p:nvPicPr>
          <p:cNvPr id="5" name="Picture 4" descr="A close up of a logo&#10;&#10;Description generated with high confidence">
            <a:extLst>
              <a:ext uri="{FF2B5EF4-FFF2-40B4-BE49-F238E27FC236}">
                <a16:creationId xmlns:a16="http://schemas.microsoft.com/office/drawing/2014/main" id="{A331AF90-75E7-4FAB-8838-4FF7E117F29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8680166" y="2501900"/>
            <a:ext cx="2673634" cy="2411412"/>
          </a:xfrm>
          <a:prstGeom prst="rect">
            <a:avLst/>
          </a:prstGeom>
        </p:spPr>
      </p:pic>
    </p:spTree>
    <p:extLst>
      <p:ext uri="{BB962C8B-B14F-4D97-AF65-F5344CB8AC3E}">
        <p14:creationId xmlns:p14="http://schemas.microsoft.com/office/powerpoint/2010/main" val="1311431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 you have direct communication with your SS/CPS?</a:t>
            </a:r>
          </a:p>
        </p:txBody>
      </p:sp>
      <p:pic>
        <p:nvPicPr>
          <p:cNvPr id="5" name="Picture 4" descr="One Hundred 100 Percent · Free image on Pixabay"/>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0" y="2266406"/>
            <a:ext cx="6096000" cy="3657600"/>
          </a:xfrm>
          <a:prstGeom prst="rect">
            <a:avLst/>
          </a:prstGeom>
        </p:spPr>
      </p:pic>
    </p:spTree>
    <p:extLst>
      <p:ext uri="{BB962C8B-B14F-4D97-AF65-F5344CB8AC3E}">
        <p14:creationId xmlns:p14="http://schemas.microsoft.com/office/powerpoint/2010/main" val="14372155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3330" y="306935"/>
            <a:ext cx="10515600" cy="1325563"/>
          </a:xfrm>
        </p:spPr>
        <p:txBody>
          <a:bodyPr>
            <a:noAutofit/>
          </a:bodyPr>
          <a:lstStyle/>
          <a:p>
            <a:r>
              <a:rPr lang="en-US" sz="3800" dirty="0"/>
              <a:t>How to you feel about communication from </a:t>
            </a:r>
            <a:r>
              <a:rPr lang="en-US" sz="3800" dirty="0" err="1"/>
              <a:t>WebDCU</a:t>
            </a:r>
            <a:r>
              <a:rPr lang="en-US" sz="3800" dirty="0"/>
              <a:t> regarding project documents and approvals?</a:t>
            </a:r>
          </a:p>
        </p:txBody>
      </p:sp>
      <p:sp>
        <p:nvSpPr>
          <p:cNvPr id="3" name="Content Placeholder 2"/>
          <p:cNvSpPr>
            <a:spLocks noGrp="1"/>
          </p:cNvSpPr>
          <p:nvPr>
            <p:ph idx="1"/>
          </p:nvPr>
        </p:nvSpPr>
        <p:spPr>
          <a:xfrm>
            <a:off x="831273" y="1828800"/>
            <a:ext cx="9227127" cy="5029200"/>
          </a:xfrm>
        </p:spPr>
        <p:txBody>
          <a:bodyPr>
            <a:normAutofit fontScale="77500" lnSpcReduction="20000"/>
          </a:bodyPr>
          <a:lstStyle/>
          <a:p>
            <a:pPr marL="0" indent="0">
              <a:buNone/>
            </a:pPr>
            <a:r>
              <a:rPr lang="en-US" u="sng" dirty="0" smtClean="0"/>
              <a:t>Many </a:t>
            </a:r>
            <a:r>
              <a:rPr lang="en-US" u="sng" dirty="0"/>
              <a:t>sites would like changes in missing document reminder </a:t>
            </a:r>
            <a:r>
              <a:rPr lang="en-US" u="sng" dirty="0" smtClean="0"/>
              <a:t>emails</a:t>
            </a:r>
          </a:p>
          <a:p>
            <a:pPr marL="0" indent="0">
              <a:buNone/>
            </a:pPr>
            <a:endParaRPr lang="en-US" u="sng" dirty="0"/>
          </a:p>
          <a:p>
            <a:r>
              <a:rPr lang="en-US" sz="3100" dirty="0"/>
              <a:t>“Some automated emails are not sending the correct information regarding compliance with the study visit compliance</a:t>
            </a:r>
            <a:r>
              <a:rPr lang="en-US" sz="3100" dirty="0" smtClean="0"/>
              <a:t>”</a:t>
            </a:r>
          </a:p>
          <a:p>
            <a:pPr lvl="1">
              <a:buFont typeface="Wingdings" panose="05000000000000000000" pitchFamily="2" charset="2"/>
              <a:buChar char="ü"/>
            </a:pPr>
            <a:r>
              <a:rPr lang="en-US" sz="2800" i="1" dirty="0" smtClean="0">
                <a:solidFill>
                  <a:srgbClr val="0070C0"/>
                </a:solidFill>
              </a:rPr>
              <a:t>NDMC Response: Please contact your trial’s Data Manager when this occurs so that we can fix the issue.</a:t>
            </a:r>
          </a:p>
          <a:p>
            <a:pPr lvl="1">
              <a:buFont typeface="Wingdings" panose="05000000000000000000" pitchFamily="2" charset="2"/>
              <a:buChar char="ü"/>
            </a:pPr>
            <a:endParaRPr lang="en-US" sz="2600" i="1" dirty="0">
              <a:solidFill>
                <a:srgbClr val="0070C0"/>
              </a:solidFill>
            </a:endParaRPr>
          </a:p>
          <a:p>
            <a:r>
              <a:rPr lang="en-US" sz="3100" dirty="0" smtClean="0"/>
              <a:t>“Notified </a:t>
            </a:r>
            <a:r>
              <a:rPr lang="en-US" sz="3100" dirty="0"/>
              <a:t>of "missing documents" prior to those documents being available to us from the </a:t>
            </a:r>
            <a:r>
              <a:rPr lang="en-US" sz="3100" dirty="0" smtClean="0"/>
              <a:t>IRB</a:t>
            </a:r>
          </a:p>
          <a:p>
            <a:pPr lvl="1">
              <a:buFont typeface="Wingdings" panose="05000000000000000000" pitchFamily="2" charset="2"/>
              <a:buChar char="ü"/>
            </a:pPr>
            <a:r>
              <a:rPr lang="en-US" sz="2800" i="1" dirty="0" smtClean="0">
                <a:solidFill>
                  <a:srgbClr val="0070C0"/>
                </a:solidFill>
              </a:rPr>
              <a:t>NDMC Response: This was an error that occurred with Sleep SMART and is not the usual process. This has been fixed going forward.</a:t>
            </a:r>
          </a:p>
          <a:p>
            <a:pPr lvl="1">
              <a:buFont typeface="Wingdings" panose="05000000000000000000" pitchFamily="2" charset="2"/>
              <a:buChar char="ü"/>
            </a:pPr>
            <a:endParaRPr lang="en-US" sz="2600" i="1" dirty="0">
              <a:solidFill>
                <a:srgbClr val="0070C0"/>
              </a:solidFill>
            </a:endParaRPr>
          </a:p>
          <a:p>
            <a:r>
              <a:rPr lang="en-US" sz="3100" dirty="0"/>
              <a:t>“I would like initial guidance on the appropriate expiration dates to use for COI documents</a:t>
            </a:r>
            <a:r>
              <a:rPr lang="en-US" sz="3100" dirty="0" smtClean="0"/>
              <a:t>.”</a:t>
            </a:r>
          </a:p>
          <a:p>
            <a:pPr lvl="1">
              <a:buFont typeface="Wingdings" panose="05000000000000000000" pitchFamily="2" charset="2"/>
              <a:buChar char="ü"/>
            </a:pPr>
            <a:r>
              <a:rPr lang="en-US" sz="2800" i="1" dirty="0" smtClean="0">
                <a:solidFill>
                  <a:srgbClr val="0070C0"/>
                </a:solidFill>
              </a:rPr>
              <a:t>NDMC Response: We will discuss with the NCC the best way to communicate this to the sites.</a:t>
            </a:r>
            <a:endParaRPr lang="en-US" sz="2800" i="1" dirty="0">
              <a:solidFill>
                <a:srgbClr val="0070C0"/>
              </a:solidFill>
            </a:endParaRPr>
          </a:p>
        </p:txBody>
      </p:sp>
    </p:spTree>
    <p:extLst>
      <p:ext uri="{BB962C8B-B14F-4D97-AF65-F5344CB8AC3E}">
        <p14:creationId xmlns:p14="http://schemas.microsoft.com/office/powerpoint/2010/main" val="30194614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329384"/>
            <a:ext cx="10541924" cy="1261884"/>
          </a:xfrm>
          <a:prstGeom prst="rect">
            <a:avLst/>
          </a:prstGeom>
        </p:spPr>
        <p:txBody>
          <a:bodyPr wrap="square">
            <a:spAutoFit/>
          </a:bodyPr>
          <a:lstStyle/>
          <a:p>
            <a:r>
              <a:rPr lang="en-US" sz="3800" dirty="0">
                <a:latin typeface="+mj-lt"/>
              </a:rPr>
              <a:t>How to you feel about communication from </a:t>
            </a:r>
            <a:r>
              <a:rPr lang="en-US" sz="3800" dirty="0" err="1">
                <a:latin typeface="+mj-lt"/>
              </a:rPr>
              <a:t>WebDCU</a:t>
            </a:r>
            <a:r>
              <a:rPr lang="en-US" sz="3800" dirty="0">
                <a:latin typeface="+mj-lt"/>
              </a:rPr>
              <a:t> regarding project documents and approvals?</a:t>
            </a:r>
          </a:p>
        </p:txBody>
      </p:sp>
      <p:sp>
        <p:nvSpPr>
          <p:cNvPr id="5" name="Rectangle 4"/>
          <p:cNvSpPr/>
          <p:nvPr/>
        </p:nvSpPr>
        <p:spPr>
          <a:xfrm>
            <a:off x="664325" y="2118747"/>
            <a:ext cx="10524606" cy="4247317"/>
          </a:xfrm>
          <a:prstGeom prst="rect">
            <a:avLst/>
          </a:prstGeom>
        </p:spPr>
        <p:txBody>
          <a:bodyPr wrap="square">
            <a:spAutoFit/>
          </a:bodyPr>
          <a:lstStyle/>
          <a:p>
            <a:pPr marL="285750" indent="-285750">
              <a:buFont typeface="Arial" panose="020B0604020202020204" pitchFamily="34" charset="0"/>
              <a:buChar char="•"/>
            </a:pPr>
            <a:r>
              <a:rPr lang="en-US" sz="2600" dirty="0"/>
              <a:t>“Notifications could be a little more specific.”</a:t>
            </a:r>
          </a:p>
          <a:p>
            <a:pPr marL="800100" lvl="1" indent="-342900">
              <a:buFont typeface="Wingdings" panose="05000000000000000000" pitchFamily="2" charset="2"/>
              <a:buChar char="ü"/>
            </a:pPr>
            <a:r>
              <a:rPr lang="en-US" sz="2400" i="1" dirty="0">
                <a:solidFill>
                  <a:srgbClr val="0070C0"/>
                </a:solidFill>
              </a:rPr>
              <a:t>NDMC Response: This has been a common request recently and will be discussed internally to see if more detailed information can be provided</a:t>
            </a:r>
            <a:r>
              <a:rPr lang="en-US" sz="2400" i="1" dirty="0" smtClean="0">
                <a:solidFill>
                  <a:srgbClr val="0070C0"/>
                </a:solidFill>
              </a:rPr>
              <a:t>.</a:t>
            </a:r>
          </a:p>
          <a:p>
            <a:pPr marL="742950" lvl="1" indent="-285750">
              <a:buFont typeface="Arial" panose="020B0604020202020204" pitchFamily="34" charset="0"/>
              <a:buChar char="•"/>
            </a:pPr>
            <a:endParaRPr lang="en-US" sz="2400" i="1" dirty="0">
              <a:solidFill>
                <a:srgbClr val="0070C0"/>
              </a:solidFill>
            </a:endParaRPr>
          </a:p>
          <a:p>
            <a:pPr marL="285750" indent="-285750">
              <a:buFont typeface="Arial" panose="020B0604020202020204" pitchFamily="34" charset="0"/>
              <a:buChar char="•"/>
            </a:pPr>
            <a:r>
              <a:rPr lang="en-US" sz="2600" dirty="0"/>
              <a:t>“Too much/too frequent and </a:t>
            </a:r>
            <a:r>
              <a:rPr lang="en-US" sz="2600" dirty="0" smtClean="0"/>
              <a:t>repetitive.”</a:t>
            </a:r>
            <a:endParaRPr lang="en-US" sz="2600" dirty="0"/>
          </a:p>
          <a:p>
            <a:pPr marL="800100" lvl="1" indent="-342900">
              <a:buFont typeface="Wingdings" panose="05000000000000000000" pitchFamily="2" charset="2"/>
              <a:buChar char="ü"/>
            </a:pPr>
            <a:r>
              <a:rPr lang="en-US" sz="2400" i="1" dirty="0">
                <a:solidFill>
                  <a:srgbClr val="0070C0"/>
                </a:solidFill>
              </a:rPr>
              <a:t>NDMC Response: Thank you for the feedback</a:t>
            </a:r>
            <a:r>
              <a:rPr lang="en-US" sz="2400" i="1" dirty="0" smtClean="0">
                <a:solidFill>
                  <a:srgbClr val="0070C0"/>
                </a:solidFill>
              </a:rPr>
              <a:t>!</a:t>
            </a:r>
          </a:p>
          <a:p>
            <a:pPr lvl="1"/>
            <a:endParaRPr lang="en-US" sz="2400" i="1" dirty="0">
              <a:solidFill>
                <a:srgbClr val="0070C0"/>
              </a:solidFill>
            </a:endParaRPr>
          </a:p>
          <a:p>
            <a:pPr marL="285750" indent="-285750">
              <a:buFont typeface="Arial" panose="020B0604020202020204" pitchFamily="34" charset="0"/>
              <a:buChar char="•"/>
            </a:pPr>
            <a:r>
              <a:rPr lang="en-US" sz="2600" dirty="0"/>
              <a:t>“Better regulation on Expiration dates on the People </a:t>
            </a:r>
            <a:r>
              <a:rPr lang="en-US" sz="2600" dirty="0" err="1"/>
              <a:t>reg</a:t>
            </a:r>
            <a:r>
              <a:rPr lang="en-US" sz="2600" dirty="0"/>
              <a:t> doc submission.”</a:t>
            </a:r>
          </a:p>
          <a:p>
            <a:pPr marL="800100" lvl="1" indent="-342900">
              <a:buFont typeface="Wingdings" panose="05000000000000000000" pitchFamily="2" charset="2"/>
              <a:buChar char="ü"/>
            </a:pPr>
            <a:r>
              <a:rPr lang="en-US" sz="2400" i="1" dirty="0">
                <a:solidFill>
                  <a:srgbClr val="0070C0"/>
                </a:solidFill>
              </a:rPr>
              <a:t>NDMC Response: We do not understand the issue. Please feel free to reach out to Jessica at </a:t>
            </a:r>
            <a:r>
              <a:rPr lang="en-US" sz="2400" i="1" dirty="0">
                <a:solidFill>
                  <a:srgbClr val="0070C0"/>
                </a:solidFill>
                <a:hlinkClick r:id="rId2"/>
              </a:rPr>
              <a:t>simonsjl@musc.edu</a:t>
            </a:r>
            <a:r>
              <a:rPr lang="en-US" sz="2400" i="1" dirty="0">
                <a:solidFill>
                  <a:srgbClr val="0070C0"/>
                </a:solidFill>
              </a:rPr>
              <a:t> with more information so that we can address the issue</a:t>
            </a:r>
            <a:r>
              <a:rPr lang="en-US" sz="2400" i="1" dirty="0"/>
              <a:t>.</a:t>
            </a:r>
          </a:p>
        </p:txBody>
      </p:sp>
    </p:spTree>
    <p:extLst>
      <p:ext uri="{BB962C8B-B14F-4D97-AF65-F5344CB8AC3E}">
        <p14:creationId xmlns:p14="http://schemas.microsoft.com/office/powerpoint/2010/main" val="18726940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2121"/>
            <a:ext cx="10515600" cy="1325563"/>
          </a:xfrm>
        </p:spPr>
        <p:txBody>
          <a:bodyPr>
            <a:normAutofit/>
          </a:bodyPr>
          <a:lstStyle/>
          <a:p>
            <a:r>
              <a:rPr lang="en-US" sz="4000" dirty="0"/>
              <a:t>Overall Feedback From Sites</a:t>
            </a:r>
          </a:p>
        </p:txBody>
      </p:sp>
      <p:sp>
        <p:nvSpPr>
          <p:cNvPr id="3" name="Content Placeholder 2"/>
          <p:cNvSpPr>
            <a:spLocks noGrp="1"/>
          </p:cNvSpPr>
          <p:nvPr>
            <p:ph idx="1"/>
          </p:nvPr>
        </p:nvSpPr>
        <p:spPr>
          <a:xfrm>
            <a:off x="838200" y="1371600"/>
            <a:ext cx="10515600" cy="5486400"/>
          </a:xfrm>
        </p:spPr>
        <p:txBody>
          <a:bodyPr>
            <a:normAutofit fontScale="85000" lnSpcReduction="20000"/>
          </a:bodyPr>
          <a:lstStyle/>
          <a:p>
            <a:pPr marL="0" indent="0">
              <a:buNone/>
            </a:pPr>
            <a:r>
              <a:rPr lang="en-US" u="sng" dirty="0"/>
              <a:t>Top Feedback: </a:t>
            </a:r>
            <a:r>
              <a:rPr lang="en-US" i="1" u="sng" dirty="0">
                <a:solidFill>
                  <a:srgbClr val="FF0000"/>
                </a:solidFill>
              </a:rPr>
              <a:t>Streamlined/consolidated information and document dissemination is important</a:t>
            </a:r>
          </a:p>
          <a:p>
            <a:r>
              <a:rPr lang="en-US" dirty="0"/>
              <a:t>“Getting complete regulatory packets at the same or close to the same time as CTAs”</a:t>
            </a:r>
          </a:p>
          <a:p>
            <a:r>
              <a:rPr lang="en-US" dirty="0" smtClean="0"/>
              <a:t>“Central </a:t>
            </a:r>
            <a:r>
              <a:rPr lang="en-US" dirty="0"/>
              <a:t>StrokeNet team to offer an electronic video/tutorial geared toward sites' regulatory/IRB”</a:t>
            </a:r>
          </a:p>
          <a:p>
            <a:r>
              <a:rPr lang="en-US" dirty="0"/>
              <a:t>“As we are reviewing a new study it is important to have everything at the same time (ICF, CRFs, etc.).” </a:t>
            </a:r>
          </a:p>
          <a:p>
            <a:r>
              <a:rPr lang="en-US" dirty="0"/>
              <a:t>“Communication could be better from RCC to satellite sites.”</a:t>
            </a:r>
          </a:p>
          <a:p>
            <a:pPr marL="0" indent="0">
              <a:buNone/>
            </a:pPr>
            <a:endParaRPr lang="en-US" dirty="0"/>
          </a:p>
          <a:p>
            <a:pPr marL="0" indent="0">
              <a:buNone/>
            </a:pPr>
            <a:r>
              <a:rPr lang="en-US" u="sng" dirty="0"/>
              <a:t>Top Feedback: </a:t>
            </a:r>
            <a:r>
              <a:rPr lang="en-US" i="1" dirty="0">
                <a:solidFill>
                  <a:srgbClr val="FF0000"/>
                </a:solidFill>
              </a:rPr>
              <a:t>Sites want more feedback on selection for studies</a:t>
            </a:r>
          </a:p>
          <a:p>
            <a:r>
              <a:rPr lang="en-US" dirty="0"/>
              <a:t>“Knowing which sites are selected for studies and why our site may not be selected for studies will help us determine which types of studies we target more.”</a:t>
            </a:r>
          </a:p>
          <a:p>
            <a:r>
              <a:rPr lang="en-US" dirty="0"/>
              <a:t>“Feedback to understand what would make us a better site for a StrokeNet trial would be much appreciated.” </a:t>
            </a:r>
          </a:p>
          <a:p>
            <a:pPr marL="0" indent="0">
              <a:buNone/>
            </a:pPr>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23793217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0FC26-42A7-48DC-8EE0-4B6BFBF2562C}"/>
              </a:ext>
            </a:extLst>
          </p:cNvPr>
          <p:cNvSpPr>
            <a:spLocks noGrp="1"/>
          </p:cNvSpPr>
          <p:nvPr>
            <p:ph type="ctrTitle"/>
          </p:nvPr>
        </p:nvSpPr>
        <p:spPr>
          <a:xfrm>
            <a:off x="1397541" y="447471"/>
            <a:ext cx="9144000" cy="2830749"/>
          </a:xfrm>
        </p:spPr>
        <p:txBody>
          <a:bodyPr/>
          <a:lstStyle/>
          <a:p>
            <a:r>
              <a:rPr lang="en-US" dirty="0">
                <a:solidFill>
                  <a:srgbClr val="7030A0"/>
                </a:solidFill>
              </a:rPr>
              <a:t>THANK YOU TO ALL SITES AND MANAGERS WHO COMPLETED OUR SURVEY!!!</a:t>
            </a:r>
          </a:p>
        </p:txBody>
      </p:sp>
      <p:pic>
        <p:nvPicPr>
          <p:cNvPr id="5" name="Picture 4">
            <a:extLst>
              <a:ext uri="{FF2B5EF4-FFF2-40B4-BE49-F238E27FC236}">
                <a16:creationId xmlns:a16="http://schemas.microsoft.com/office/drawing/2014/main" id="{431FED2B-8000-4AF0-998E-ADD05B24D4E9}"/>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4254197" y="3579781"/>
            <a:ext cx="3683606" cy="2511247"/>
          </a:xfrm>
          <a:prstGeom prst="rect">
            <a:avLst/>
          </a:prstGeom>
        </p:spPr>
      </p:pic>
    </p:spTree>
    <p:extLst>
      <p:ext uri="{BB962C8B-B14F-4D97-AF65-F5344CB8AC3E}">
        <p14:creationId xmlns:p14="http://schemas.microsoft.com/office/powerpoint/2010/main" val="3022501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your communication mostly regarding…</a:t>
            </a:r>
          </a:p>
        </p:txBody>
      </p:sp>
      <p:sp>
        <p:nvSpPr>
          <p:cNvPr id="5" name="TextBox 4"/>
          <p:cNvSpPr txBox="1"/>
          <p:nvPr/>
        </p:nvSpPr>
        <p:spPr>
          <a:xfrm>
            <a:off x="5973553" y="1976402"/>
            <a:ext cx="5900141" cy="2862322"/>
          </a:xfrm>
          <a:prstGeom prst="rect">
            <a:avLst/>
          </a:prstGeom>
          <a:noFill/>
        </p:spPr>
        <p:txBody>
          <a:bodyPr wrap="none" rtlCol="0">
            <a:spAutoFit/>
          </a:bodyPr>
          <a:lstStyle/>
          <a:p>
            <a:r>
              <a:rPr lang="en-US" sz="2000" dirty="0"/>
              <a:t>25 (96.2%) – </a:t>
            </a:r>
            <a:r>
              <a:rPr lang="en-US" sz="2000" dirty="0">
                <a:solidFill>
                  <a:srgbClr val="C00000"/>
                </a:solidFill>
              </a:rPr>
              <a:t>Study Startup</a:t>
            </a:r>
          </a:p>
          <a:p>
            <a:r>
              <a:rPr lang="en-US" sz="2000" dirty="0"/>
              <a:t>25 (96.2%) – </a:t>
            </a:r>
            <a:r>
              <a:rPr lang="en-US" sz="2000" dirty="0">
                <a:solidFill>
                  <a:srgbClr val="C00000"/>
                </a:solidFill>
              </a:rPr>
              <a:t>CTAs/MTAs/Budget/Contract</a:t>
            </a:r>
          </a:p>
          <a:p>
            <a:r>
              <a:rPr lang="en-US" sz="2000" dirty="0"/>
              <a:t>20 (76.9%) – </a:t>
            </a:r>
            <a:r>
              <a:rPr lang="en-US" sz="2000" dirty="0">
                <a:solidFill>
                  <a:srgbClr val="C00000"/>
                </a:solidFill>
              </a:rPr>
              <a:t>Regulatory Requirements</a:t>
            </a:r>
          </a:p>
          <a:p>
            <a:r>
              <a:rPr lang="en-US" sz="2000" dirty="0"/>
              <a:t>19 (73.1%) – </a:t>
            </a:r>
            <a:r>
              <a:rPr lang="en-US" sz="2000" dirty="0">
                <a:solidFill>
                  <a:srgbClr val="C00000"/>
                </a:solidFill>
              </a:rPr>
              <a:t>Study Feasibility Surveys</a:t>
            </a:r>
          </a:p>
          <a:p>
            <a:r>
              <a:rPr lang="en-US" sz="2000" dirty="0"/>
              <a:t>18 (69.2%) – CIRB issues</a:t>
            </a:r>
          </a:p>
          <a:p>
            <a:r>
              <a:rPr lang="en-US" sz="2000" dirty="0"/>
              <a:t>17 (65.4%) – Distribution of information from RCC/NCC</a:t>
            </a:r>
          </a:p>
          <a:p>
            <a:r>
              <a:rPr lang="en-US" sz="2000" dirty="0"/>
              <a:t>11 (42.3%) – Updates for Quarterly/Annual Reports</a:t>
            </a:r>
          </a:p>
          <a:p>
            <a:r>
              <a:rPr lang="en-US" sz="2000" dirty="0"/>
              <a:t>12 (46.2%) – Local IRB Issues</a:t>
            </a:r>
          </a:p>
          <a:p>
            <a:r>
              <a:rPr lang="en-US" sz="2000" dirty="0"/>
              <a:t>13 (50.0%) – Recruitment and Retention Efforts</a:t>
            </a:r>
          </a:p>
        </p:txBody>
      </p:sp>
      <p:sp>
        <p:nvSpPr>
          <p:cNvPr id="6" name="TextBox 5"/>
          <p:cNvSpPr txBox="1"/>
          <p:nvPr/>
        </p:nvSpPr>
        <p:spPr>
          <a:xfrm>
            <a:off x="5973553" y="1436801"/>
            <a:ext cx="3074881" cy="523220"/>
          </a:xfrm>
          <a:prstGeom prst="rect">
            <a:avLst/>
          </a:prstGeom>
          <a:noFill/>
        </p:spPr>
        <p:txBody>
          <a:bodyPr wrap="none" rtlCol="0">
            <a:spAutoFit/>
          </a:bodyPr>
          <a:lstStyle/>
          <a:p>
            <a:r>
              <a:rPr lang="en-US" sz="2800" i="1" u="sng" dirty="0"/>
              <a:t>2019 - 26 responses</a:t>
            </a:r>
          </a:p>
        </p:txBody>
      </p:sp>
      <p:pic>
        <p:nvPicPr>
          <p:cNvPr id="9" name="Content Placeholder 8"/>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7201" y="1369942"/>
            <a:ext cx="5043249" cy="5211358"/>
          </a:xfrm>
        </p:spPr>
      </p:pic>
      <p:sp>
        <p:nvSpPr>
          <p:cNvPr id="4" name="TextBox 3">
            <a:extLst>
              <a:ext uri="{FF2B5EF4-FFF2-40B4-BE49-F238E27FC236}">
                <a16:creationId xmlns:a16="http://schemas.microsoft.com/office/drawing/2014/main" id="{26FFB836-3E88-4C47-89B2-02DC46E51209}"/>
              </a:ext>
            </a:extLst>
          </p:cNvPr>
          <p:cNvSpPr txBox="1"/>
          <p:nvPr/>
        </p:nvSpPr>
        <p:spPr>
          <a:xfrm>
            <a:off x="5973553" y="5365102"/>
            <a:ext cx="5689712" cy="1200329"/>
          </a:xfrm>
          <a:prstGeom prst="rect">
            <a:avLst/>
          </a:prstGeom>
          <a:noFill/>
        </p:spPr>
        <p:txBody>
          <a:bodyPr wrap="square" rtlCol="0">
            <a:spAutoFit/>
          </a:bodyPr>
          <a:lstStyle/>
          <a:p>
            <a:r>
              <a:rPr lang="en-US" b="1" u="sng" dirty="0">
                <a:solidFill>
                  <a:srgbClr val="C00000"/>
                </a:solidFill>
              </a:rPr>
              <a:t>TOP 3 From </a:t>
            </a:r>
            <a:r>
              <a:rPr lang="en-US" b="1" u="sng" dirty="0" smtClean="0">
                <a:solidFill>
                  <a:srgbClr val="C00000"/>
                </a:solidFill>
              </a:rPr>
              <a:t>2018:</a:t>
            </a:r>
            <a:endParaRPr lang="en-US" b="1" u="sng" dirty="0">
              <a:solidFill>
                <a:srgbClr val="C00000"/>
              </a:solidFill>
            </a:endParaRPr>
          </a:p>
          <a:p>
            <a:pPr marL="342900" indent="-342900">
              <a:buFont typeface="+mj-lt"/>
              <a:buAutoNum type="arabicPeriod"/>
            </a:pPr>
            <a:r>
              <a:rPr lang="en-US" b="1" dirty="0">
                <a:solidFill>
                  <a:srgbClr val="C00000"/>
                </a:solidFill>
              </a:rPr>
              <a:t>Site Feasibility Surveys</a:t>
            </a:r>
          </a:p>
          <a:p>
            <a:pPr marL="342900" indent="-342900">
              <a:buFont typeface="+mj-lt"/>
              <a:buAutoNum type="arabicPeriod"/>
            </a:pPr>
            <a:r>
              <a:rPr lang="en-US" b="1" dirty="0">
                <a:solidFill>
                  <a:srgbClr val="C00000"/>
                </a:solidFill>
              </a:rPr>
              <a:t>Study Startup</a:t>
            </a:r>
          </a:p>
          <a:p>
            <a:pPr marL="342900" indent="-342900">
              <a:buFont typeface="+mj-lt"/>
              <a:buAutoNum type="arabicPeriod"/>
            </a:pPr>
            <a:r>
              <a:rPr lang="en-US" b="1" dirty="0">
                <a:solidFill>
                  <a:srgbClr val="C00000"/>
                </a:solidFill>
              </a:rPr>
              <a:t>Distribution of Information from RCC/NCC</a:t>
            </a:r>
          </a:p>
        </p:txBody>
      </p:sp>
      <p:pic>
        <p:nvPicPr>
          <p:cNvPr id="8" name="Picture 7" descr="A close up of a sign&#10;&#10;Description generated with very high confidence">
            <a:extLst>
              <a:ext uri="{FF2B5EF4-FFF2-40B4-BE49-F238E27FC236}">
                <a16:creationId xmlns:a16="http://schemas.microsoft.com/office/drawing/2014/main" id="{B6075EFD-F687-42E3-A30F-DBD1D063C933}"/>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 xmlns:a1611="http://schemas.microsoft.com/office/drawing/2016/11/main" r:id="rId4"/>
              </a:ext>
            </a:extLst>
          </a:blip>
          <a:stretch>
            <a:fillRect/>
          </a:stretch>
        </p:blipFill>
        <p:spPr>
          <a:xfrm>
            <a:off x="10416513" y="5628296"/>
            <a:ext cx="1655745" cy="962402"/>
          </a:xfrm>
          <a:prstGeom prst="rect">
            <a:avLst/>
          </a:prstGeom>
        </p:spPr>
      </p:pic>
    </p:spTree>
    <p:extLst>
      <p:ext uri="{BB962C8B-B14F-4D97-AF65-F5344CB8AC3E}">
        <p14:creationId xmlns:p14="http://schemas.microsoft.com/office/powerpoint/2010/main" val="622955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 you feel your sites respond to requests in a timely fashion?</a:t>
            </a:r>
          </a:p>
        </p:txBody>
      </p:sp>
      <p:sp>
        <p:nvSpPr>
          <p:cNvPr id="3" name="Content Placeholder 2"/>
          <p:cNvSpPr>
            <a:spLocks noGrp="1"/>
          </p:cNvSpPr>
          <p:nvPr>
            <p:ph idx="1"/>
          </p:nvPr>
        </p:nvSpPr>
        <p:spPr>
          <a:xfrm>
            <a:off x="494950" y="1825624"/>
            <a:ext cx="9529894" cy="4893957"/>
          </a:xfrm>
        </p:spPr>
        <p:txBody>
          <a:bodyPr>
            <a:normAutofit fontScale="25000" lnSpcReduction="20000"/>
          </a:bodyPr>
          <a:lstStyle/>
          <a:p>
            <a:pPr marL="0" indent="0">
              <a:buNone/>
            </a:pPr>
            <a:r>
              <a:rPr lang="en-US" sz="8000" dirty="0">
                <a:solidFill>
                  <a:srgbClr val="0070C0"/>
                </a:solidFill>
              </a:rPr>
              <a:t>                </a:t>
            </a:r>
            <a:r>
              <a:rPr lang="en-US" sz="8000" u="sng" dirty="0">
                <a:solidFill>
                  <a:srgbClr val="0070C0"/>
                </a:solidFill>
              </a:rPr>
              <a:t>24 responses</a:t>
            </a:r>
          </a:p>
          <a:p>
            <a:pPr marL="0" indent="0">
              <a:buNone/>
            </a:pPr>
            <a:endParaRPr lang="en-US" sz="5000" dirty="0"/>
          </a:p>
          <a:p>
            <a:pPr marL="0" indent="0">
              <a:buNone/>
            </a:pPr>
            <a:endParaRPr lang="en-US" sz="5000" dirty="0"/>
          </a:p>
          <a:p>
            <a:pPr marL="0" indent="0">
              <a:buNone/>
            </a:pPr>
            <a:endParaRPr lang="en-US" sz="5000" dirty="0"/>
          </a:p>
          <a:p>
            <a:pPr marL="0" indent="0">
              <a:buNone/>
            </a:pPr>
            <a:endParaRPr lang="en-US" sz="5000" dirty="0"/>
          </a:p>
          <a:p>
            <a:pPr marL="0" indent="0">
              <a:buNone/>
            </a:pPr>
            <a:endParaRPr lang="en-US" sz="5000" dirty="0"/>
          </a:p>
          <a:p>
            <a:pPr marL="0" indent="0">
              <a:buNone/>
            </a:pPr>
            <a:endParaRPr lang="en-US" sz="5000" dirty="0"/>
          </a:p>
          <a:p>
            <a:pPr marL="0" indent="0">
              <a:buNone/>
            </a:pPr>
            <a:endParaRPr lang="en-US" sz="5000" dirty="0"/>
          </a:p>
          <a:p>
            <a:pPr marL="0" indent="0">
              <a:buNone/>
            </a:pPr>
            <a:endParaRPr lang="en-US" sz="5000" dirty="0">
              <a:solidFill>
                <a:schemeClr val="accent1">
                  <a:lumMod val="50000"/>
                </a:schemeClr>
              </a:solidFill>
            </a:endParaRPr>
          </a:p>
          <a:p>
            <a:pPr lvl="1"/>
            <a:r>
              <a:rPr lang="en-US" sz="8000" dirty="0">
                <a:solidFill>
                  <a:schemeClr val="accent1">
                    <a:lumMod val="50000"/>
                  </a:schemeClr>
                </a:solidFill>
              </a:rPr>
              <a:t>“Some SS are very responsive, others require many attempts (i.e., emails, calls with  Site coordinator and PI before they send requested info)”</a:t>
            </a:r>
          </a:p>
          <a:p>
            <a:pPr lvl="1"/>
            <a:r>
              <a:rPr lang="en-US" sz="8000" dirty="0">
                <a:solidFill>
                  <a:schemeClr val="accent1">
                    <a:lumMod val="50000"/>
                  </a:schemeClr>
                </a:solidFill>
              </a:rPr>
              <a:t>“Split evenly, roughly half do and half does not”</a:t>
            </a:r>
          </a:p>
          <a:p>
            <a:pPr lvl="1"/>
            <a:r>
              <a:rPr lang="en-US" sz="8000" dirty="0">
                <a:solidFill>
                  <a:schemeClr val="accent1">
                    <a:lumMod val="50000"/>
                  </a:schemeClr>
                </a:solidFill>
              </a:rPr>
              <a:t>“Variable, at times some sites are better than other”</a:t>
            </a:r>
          </a:p>
          <a:p>
            <a:pPr lvl="1"/>
            <a:r>
              <a:rPr lang="en-US" sz="8000" dirty="0">
                <a:solidFill>
                  <a:schemeClr val="accent1">
                    <a:lumMod val="50000"/>
                  </a:schemeClr>
                </a:solidFill>
              </a:rPr>
              <a:t>“Mixed-bag – some respond quickly and others need consistent reminders”</a:t>
            </a:r>
          </a:p>
          <a:p>
            <a:pPr lvl="1"/>
            <a:r>
              <a:rPr lang="en-US" sz="8000" dirty="0">
                <a:solidFill>
                  <a:schemeClr val="accent1">
                    <a:lumMod val="50000"/>
                  </a:schemeClr>
                </a:solidFill>
              </a:rPr>
              <a:t>“For sites committed to doing a trial – communication is timely.  For sites that have expressed interest 	in a trial but not committed – communication is not timely.”</a:t>
            </a:r>
          </a:p>
          <a:p>
            <a:pPr marL="0" indent="0">
              <a:buNone/>
            </a:pPr>
            <a:endParaRPr lang="en-US" dirty="0"/>
          </a:p>
          <a:p>
            <a:pPr marL="0" indent="0">
              <a:buNone/>
            </a:pPr>
            <a:r>
              <a:rPr lang="en-US" dirty="0"/>
              <a:t>	</a:t>
            </a:r>
          </a:p>
          <a:p>
            <a:pPr marL="0" indent="0">
              <a:buNone/>
            </a:pPr>
            <a:endParaRPr lang="en-US" sz="3200" dirty="0"/>
          </a:p>
          <a:p>
            <a:pPr marL="0" indent="0">
              <a:buNone/>
            </a:pPr>
            <a:endParaRPr lang="en-US" sz="3200" dirty="0"/>
          </a:p>
          <a:p>
            <a:pPr marL="457200" lvl="1" indent="0">
              <a:buNone/>
            </a:pPr>
            <a:endParaRPr lang="en-US" dirty="0"/>
          </a:p>
        </p:txBody>
      </p:sp>
      <p:graphicFrame>
        <p:nvGraphicFramePr>
          <p:cNvPr id="4" name="Table 3">
            <a:extLst>
              <a:ext uri="{FF2B5EF4-FFF2-40B4-BE49-F238E27FC236}">
                <a16:creationId xmlns:a16="http://schemas.microsoft.com/office/drawing/2014/main" id="{B9CDE323-462B-457F-A0C5-63F7B31A7A77}"/>
              </a:ext>
            </a:extLst>
          </p:cNvPr>
          <p:cNvGraphicFramePr>
            <a:graphicFrameLocks noGrp="1"/>
          </p:cNvGraphicFramePr>
          <p:nvPr>
            <p:extLst/>
          </p:nvPr>
        </p:nvGraphicFramePr>
        <p:xfrm>
          <a:off x="1512596" y="2417837"/>
          <a:ext cx="4583404" cy="1112520"/>
        </p:xfrm>
        <a:graphic>
          <a:graphicData uri="http://schemas.openxmlformats.org/drawingml/2006/table">
            <a:tbl>
              <a:tblPr firstRow="1" bandRow="1">
                <a:tableStyleId>{5C22544A-7EE6-4342-B048-85BDC9FD1C3A}</a:tableStyleId>
              </a:tblPr>
              <a:tblGrid>
                <a:gridCol w="1914849">
                  <a:extLst>
                    <a:ext uri="{9D8B030D-6E8A-4147-A177-3AD203B41FA5}">
                      <a16:colId xmlns:a16="http://schemas.microsoft.com/office/drawing/2014/main" val="1304205395"/>
                    </a:ext>
                  </a:extLst>
                </a:gridCol>
                <a:gridCol w="2668555">
                  <a:extLst>
                    <a:ext uri="{9D8B030D-6E8A-4147-A177-3AD203B41FA5}">
                      <a16:colId xmlns:a16="http://schemas.microsoft.com/office/drawing/2014/main" val="1930124590"/>
                    </a:ext>
                  </a:extLst>
                </a:gridCol>
              </a:tblGrid>
              <a:tr h="370840">
                <a:tc>
                  <a:txBody>
                    <a:bodyPr/>
                    <a:lstStyle/>
                    <a:p>
                      <a:r>
                        <a:rPr lang="en-US" dirty="0"/>
                        <a:t>13 (54%)</a:t>
                      </a:r>
                    </a:p>
                  </a:txBody>
                  <a:tcPr/>
                </a:tc>
                <a:tc>
                  <a:txBody>
                    <a:bodyPr/>
                    <a:lstStyle/>
                    <a:p>
                      <a:r>
                        <a:rPr lang="en-US" sz="1800" dirty="0"/>
                        <a:t>Yes</a:t>
                      </a:r>
                      <a:endParaRPr lang="en-US" dirty="0"/>
                    </a:p>
                  </a:txBody>
                  <a:tcPr/>
                </a:tc>
                <a:extLst>
                  <a:ext uri="{0D108BD9-81ED-4DB2-BD59-A6C34878D82A}">
                    <a16:rowId xmlns:a16="http://schemas.microsoft.com/office/drawing/2014/main" val="607985094"/>
                  </a:ext>
                </a:extLst>
              </a:tr>
              <a:tr h="370840">
                <a:tc>
                  <a:txBody>
                    <a:bodyPr/>
                    <a:lstStyle/>
                    <a:p>
                      <a:r>
                        <a:rPr lang="en-US" dirty="0"/>
                        <a:t>3 (13%)</a:t>
                      </a:r>
                    </a:p>
                  </a:txBody>
                  <a:tcPr/>
                </a:tc>
                <a:tc>
                  <a:txBody>
                    <a:bodyPr/>
                    <a:lstStyle/>
                    <a:p>
                      <a:r>
                        <a:rPr lang="en-US" sz="1800" dirty="0"/>
                        <a:t>Most and/or Usually</a:t>
                      </a:r>
                      <a:endParaRPr lang="en-US" dirty="0"/>
                    </a:p>
                  </a:txBody>
                  <a:tcPr/>
                </a:tc>
                <a:extLst>
                  <a:ext uri="{0D108BD9-81ED-4DB2-BD59-A6C34878D82A}">
                    <a16:rowId xmlns:a16="http://schemas.microsoft.com/office/drawing/2014/main" val="3918271156"/>
                  </a:ext>
                </a:extLst>
              </a:tr>
              <a:tr h="370840">
                <a:tc>
                  <a:txBody>
                    <a:bodyPr/>
                    <a:lstStyle/>
                    <a:p>
                      <a:r>
                        <a:rPr lang="en-US" dirty="0"/>
                        <a:t>8 (34%)</a:t>
                      </a:r>
                    </a:p>
                  </a:txBody>
                  <a:tcPr/>
                </a:tc>
                <a:tc>
                  <a:txBody>
                    <a:bodyPr/>
                    <a:lstStyle/>
                    <a:p>
                      <a:r>
                        <a:rPr lang="en-US" sz="1800" dirty="0"/>
                        <a:t>Occasionally</a:t>
                      </a:r>
                      <a:endParaRPr lang="en-US" dirty="0"/>
                    </a:p>
                  </a:txBody>
                  <a:tcPr/>
                </a:tc>
                <a:extLst>
                  <a:ext uri="{0D108BD9-81ED-4DB2-BD59-A6C34878D82A}">
                    <a16:rowId xmlns:a16="http://schemas.microsoft.com/office/drawing/2014/main" val="3481443398"/>
                  </a:ext>
                </a:extLst>
              </a:tr>
            </a:tbl>
          </a:graphicData>
        </a:graphic>
      </p:graphicFrame>
      <p:pic>
        <p:nvPicPr>
          <p:cNvPr id="6" name="Picture 5" descr="A close up of a logo&#10;&#10;Description generated with high confidence">
            <a:extLst>
              <a:ext uri="{FF2B5EF4-FFF2-40B4-BE49-F238E27FC236}">
                <a16:creationId xmlns:a16="http://schemas.microsoft.com/office/drawing/2014/main" id="{7FE4103A-EFEC-4FCE-ABA4-F33CBC62B5FF}"/>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tretch>
            <a:fillRect/>
          </a:stretch>
        </p:blipFill>
        <p:spPr>
          <a:xfrm>
            <a:off x="10024844" y="4272601"/>
            <a:ext cx="1672206" cy="1689659"/>
          </a:xfrm>
          <a:prstGeom prst="rect">
            <a:avLst/>
          </a:prstGeom>
        </p:spPr>
      </p:pic>
    </p:spTree>
    <p:extLst>
      <p:ext uri="{BB962C8B-B14F-4D97-AF65-F5344CB8AC3E}">
        <p14:creationId xmlns:p14="http://schemas.microsoft.com/office/powerpoint/2010/main" val="745410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481" y="221113"/>
            <a:ext cx="6385560" cy="1325563"/>
          </a:xfrm>
        </p:spPr>
        <p:txBody>
          <a:bodyPr>
            <a:normAutofit/>
          </a:bodyPr>
          <a:lstStyle/>
          <a:p>
            <a:r>
              <a:rPr lang="en-US" sz="4000" dirty="0"/>
              <a:t>Does your RCC have SOPs?</a:t>
            </a:r>
          </a:p>
        </p:txBody>
      </p:sp>
      <p:pic>
        <p:nvPicPr>
          <p:cNvPr id="5" name="Picture 4"/>
          <p:cNvPicPr>
            <a:picLocks noChangeAspect="1"/>
          </p:cNvPicPr>
          <p:nvPr/>
        </p:nvPicPr>
        <p:blipFill>
          <a:blip r:embed="rId2" cstate="print"/>
          <a:stretch>
            <a:fillRect/>
          </a:stretch>
        </p:blipFill>
        <p:spPr>
          <a:xfrm>
            <a:off x="986536" y="2044467"/>
            <a:ext cx="2752725" cy="2819400"/>
          </a:xfrm>
          <a:prstGeom prst="rect">
            <a:avLst/>
          </a:prstGeom>
        </p:spPr>
      </p:pic>
      <p:pic>
        <p:nvPicPr>
          <p:cNvPr id="6" name="Content Placeholder 3"/>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5885297" y="2294905"/>
            <a:ext cx="5040656" cy="2520328"/>
          </a:xfrm>
        </p:spPr>
      </p:pic>
      <p:sp>
        <p:nvSpPr>
          <p:cNvPr id="7" name="TextBox 6"/>
          <p:cNvSpPr txBox="1"/>
          <p:nvPr/>
        </p:nvSpPr>
        <p:spPr>
          <a:xfrm>
            <a:off x="1887523" y="1594951"/>
            <a:ext cx="915635" cy="523220"/>
          </a:xfrm>
          <a:prstGeom prst="rect">
            <a:avLst/>
          </a:prstGeom>
          <a:noFill/>
        </p:spPr>
        <p:txBody>
          <a:bodyPr wrap="none" rtlCol="0">
            <a:spAutoFit/>
          </a:bodyPr>
          <a:lstStyle/>
          <a:p>
            <a:r>
              <a:rPr lang="en-US" sz="2800" dirty="0"/>
              <a:t>2019</a:t>
            </a:r>
          </a:p>
        </p:txBody>
      </p:sp>
      <p:sp>
        <p:nvSpPr>
          <p:cNvPr id="8" name="TextBox 7"/>
          <p:cNvSpPr txBox="1"/>
          <p:nvPr/>
        </p:nvSpPr>
        <p:spPr>
          <a:xfrm>
            <a:off x="7964692" y="1675135"/>
            <a:ext cx="915635" cy="523220"/>
          </a:xfrm>
          <a:prstGeom prst="rect">
            <a:avLst/>
          </a:prstGeom>
          <a:noFill/>
        </p:spPr>
        <p:txBody>
          <a:bodyPr wrap="none" rtlCol="0">
            <a:spAutoFit/>
          </a:bodyPr>
          <a:lstStyle/>
          <a:p>
            <a:r>
              <a:rPr lang="en-US" sz="2800" dirty="0"/>
              <a:t>2018</a:t>
            </a:r>
          </a:p>
        </p:txBody>
      </p:sp>
      <p:sp>
        <p:nvSpPr>
          <p:cNvPr id="3" name="TextBox 2">
            <a:extLst>
              <a:ext uri="{FF2B5EF4-FFF2-40B4-BE49-F238E27FC236}">
                <a16:creationId xmlns:a16="http://schemas.microsoft.com/office/drawing/2014/main" id="{7D626BBA-667D-4267-880D-C5723F181EEC}"/>
              </a:ext>
            </a:extLst>
          </p:cNvPr>
          <p:cNvSpPr txBox="1"/>
          <p:nvPr/>
        </p:nvSpPr>
        <p:spPr>
          <a:xfrm>
            <a:off x="3617958" y="5710334"/>
            <a:ext cx="4534678" cy="523220"/>
          </a:xfrm>
          <a:prstGeom prst="rect">
            <a:avLst/>
          </a:prstGeom>
          <a:noFill/>
        </p:spPr>
        <p:txBody>
          <a:bodyPr wrap="square" rtlCol="0">
            <a:spAutoFit/>
          </a:bodyPr>
          <a:lstStyle/>
          <a:p>
            <a:r>
              <a:rPr lang="en-US" sz="2800" dirty="0">
                <a:solidFill>
                  <a:schemeClr val="accent6">
                    <a:lumMod val="75000"/>
                  </a:schemeClr>
                </a:solidFill>
              </a:rPr>
              <a:t>Great work with RCC SOPs!!</a:t>
            </a:r>
          </a:p>
        </p:txBody>
      </p:sp>
    </p:spTree>
    <p:extLst>
      <p:ext uri="{BB962C8B-B14F-4D97-AF65-F5344CB8AC3E}">
        <p14:creationId xmlns:p14="http://schemas.microsoft.com/office/powerpoint/2010/main" val="877908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752" y="173518"/>
            <a:ext cx="10515600" cy="1325563"/>
          </a:xfrm>
        </p:spPr>
        <p:txBody>
          <a:bodyPr/>
          <a:lstStyle/>
          <a:p>
            <a:r>
              <a:rPr lang="en-US" dirty="0"/>
              <a:t>Do you conduct “monitoring” visits at your SS/CPS? </a:t>
            </a:r>
            <a:endParaRPr lang="en-US" sz="3200" i="1" dirty="0"/>
          </a:p>
        </p:txBody>
      </p:sp>
      <p:pic>
        <p:nvPicPr>
          <p:cNvPr id="4" name="Content Placeholder 3"/>
          <p:cNvPicPr>
            <a:picLocks noGrp="1" noChangeAspect="1"/>
          </p:cNvPicPr>
          <p:nvPr>
            <p:ph idx="1"/>
          </p:nvPr>
        </p:nvPicPr>
        <p:blipFill>
          <a:blip r:embed="rId2" cstate="print"/>
          <a:stretch>
            <a:fillRect/>
          </a:stretch>
        </p:blipFill>
        <p:spPr>
          <a:xfrm>
            <a:off x="156533" y="2305982"/>
            <a:ext cx="5345054" cy="3286125"/>
          </a:xfrm>
          <a:prstGeom prst="rect">
            <a:avLst/>
          </a:prstGeom>
        </p:spPr>
      </p:pic>
      <p:pic>
        <p:nvPicPr>
          <p:cNvPr id="5"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07185" y="2343478"/>
            <a:ext cx="5767787" cy="3292845"/>
          </a:xfrm>
          <a:prstGeom prst="rect">
            <a:avLst/>
          </a:prstGeom>
        </p:spPr>
      </p:pic>
      <p:sp>
        <p:nvSpPr>
          <p:cNvPr id="6" name="TextBox 5"/>
          <p:cNvSpPr txBox="1"/>
          <p:nvPr/>
        </p:nvSpPr>
        <p:spPr>
          <a:xfrm>
            <a:off x="1257155" y="1779603"/>
            <a:ext cx="3143809" cy="523220"/>
          </a:xfrm>
          <a:prstGeom prst="rect">
            <a:avLst/>
          </a:prstGeom>
          <a:noFill/>
        </p:spPr>
        <p:txBody>
          <a:bodyPr wrap="none" rtlCol="0">
            <a:spAutoFit/>
          </a:bodyPr>
          <a:lstStyle/>
          <a:p>
            <a:r>
              <a:rPr lang="en-US" sz="2800" i="1" dirty="0">
                <a:solidFill>
                  <a:srgbClr val="0070C0"/>
                </a:solidFill>
              </a:rPr>
              <a:t>2019 – 26 responses</a:t>
            </a:r>
          </a:p>
        </p:txBody>
      </p:sp>
      <p:sp>
        <p:nvSpPr>
          <p:cNvPr id="7" name="TextBox 6"/>
          <p:cNvSpPr txBox="1"/>
          <p:nvPr/>
        </p:nvSpPr>
        <p:spPr>
          <a:xfrm>
            <a:off x="7653650" y="1779603"/>
            <a:ext cx="3143809" cy="523220"/>
          </a:xfrm>
          <a:prstGeom prst="rect">
            <a:avLst/>
          </a:prstGeom>
          <a:noFill/>
        </p:spPr>
        <p:txBody>
          <a:bodyPr wrap="none" rtlCol="0">
            <a:spAutoFit/>
          </a:bodyPr>
          <a:lstStyle/>
          <a:p>
            <a:r>
              <a:rPr lang="en-US" sz="2800" i="1" dirty="0">
                <a:solidFill>
                  <a:srgbClr val="0070C0"/>
                </a:solidFill>
              </a:rPr>
              <a:t>2018 – 24 responses</a:t>
            </a:r>
          </a:p>
        </p:txBody>
      </p:sp>
      <p:sp>
        <p:nvSpPr>
          <p:cNvPr id="8" name="Rectangle 7"/>
          <p:cNvSpPr/>
          <p:nvPr/>
        </p:nvSpPr>
        <p:spPr>
          <a:xfrm>
            <a:off x="7700394" y="2647905"/>
            <a:ext cx="1119217" cy="369332"/>
          </a:xfrm>
          <a:prstGeom prst="rect">
            <a:avLst/>
          </a:prstGeom>
        </p:spPr>
        <p:txBody>
          <a:bodyPr wrap="none">
            <a:spAutoFit/>
          </a:bodyPr>
          <a:lstStyle/>
          <a:p>
            <a:r>
              <a:rPr lang="en-US" dirty="0"/>
              <a:t>(3, 12.5%)</a:t>
            </a:r>
          </a:p>
        </p:txBody>
      </p:sp>
      <p:sp>
        <p:nvSpPr>
          <p:cNvPr id="9" name="Rectangle 8"/>
          <p:cNvSpPr/>
          <p:nvPr/>
        </p:nvSpPr>
        <p:spPr>
          <a:xfrm>
            <a:off x="10179341" y="3243788"/>
            <a:ext cx="1236236" cy="369332"/>
          </a:xfrm>
          <a:prstGeom prst="rect">
            <a:avLst/>
          </a:prstGeom>
        </p:spPr>
        <p:txBody>
          <a:bodyPr wrap="none">
            <a:spAutoFit/>
          </a:bodyPr>
          <a:lstStyle/>
          <a:p>
            <a:r>
              <a:rPr lang="en-US" dirty="0"/>
              <a:t>(16, 66.7%)</a:t>
            </a:r>
          </a:p>
        </p:txBody>
      </p:sp>
      <p:sp>
        <p:nvSpPr>
          <p:cNvPr id="10" name="Rectangle 9"/>
          <p:cNvSpPr/>
          <p:nvPr/>
        </p:nvSpPr>
        <p:spPr>
          <a:xfrm>
            <a:off x="7854791" y="4002728"/>
            <a:ext cx="1119217" cy="369332"/>
          </a:xfrm>
          <a:prstGeom prst="rect">
            <a:avLst/>
          </a:prstGeom>
        </p:spPr>
        <p:txBody>
          <a:bodyPr wrap="none">
            <a:spAutoFit/>
          </a:bodyPr>
          <a:lstStyle/>
          <a:p>
            <a:r>
              <a:rPr lang="en-US" dirty="0"/>
              <a:t>(4, 16.7%)</a:t>
            </a:r>
          </a:p>
        </p:txBody>
      </p:sp>
      <p:sp>
        <p:nvSpPr>
          <p:cNvPr id="11" name="Rectangle 10"/>
          <p:cNvSpPr/>
          <p:nvPr/>
        </p:nvSpPr>
        <p:spPr>
          <a:xfrm>
            <a:off x="7353692" y="4660299"/>
            <a:ext cx="1002197" cy="369332"/>
          </a:xfrm>
          <a:prstGeom prst="rect">
            <a:avLst/>
          </a:prstGeom>
        </p:spPr>
        <p:txBody>
          <a:bodyPr wrap="none">
            <a:spAutoFit/>
          </a:bodyPr>
          <a:lstStyle/>
          <a:p>
            <a:r>
              <a:rPr lang="en-US" dirty="0"/>
              <a:t>(1, 4.2%)</a:t>
            </a:r>
          </a:p>
        </p:txBody>
      </p:sp>
      <p:sp>
        <p:nvSpPr>
          <p:cNvPr id="12" name="Rectangle 11"/>
          <p:cNvSpPr/>
          <p:nvPr/>
        </p:nvSpPr>
        <p:spPr>
          <a:xfrm>
            <a:off x="2662434" y="2663049"/>
            <a:ext cx="1127232" cy="369332"/>
          </a:xfrm>
          <a:prstGeom prst="rect">
            <a:avLst/>
          </a:prstGeom>
        </p:spPr>
        <p:txBody>
          <a:bodyPr wrap="none">
            <a:spAutoFit/>
          </a:bodyPr>
          <a:lstStyle/>
          <a:p>
            <a:r>
              <a:rPr lang="en-US" dirty="0"/>
              <a:t>(7, 26.9%)</a:t>
            </a:r>
          </a:p>
        </p:txBody>
      </p:sp>
      <p:sp>
        <p:nvSpPr>
          <p:cNvPr id="13" name="Rectangle 12"/>
          <p:cNvSpPr/>
          <p:nvPr/>
        </p:nvSpPr>
        <p:spPr>
          <a:xfrm>
            <a:off x="4085890" y="3308094"/>
            <a:ext cx="1244251" cy="369332"/>
          </a:xfrm>
          <a:prstGeom prst="rect">
            <a:avLst/>
          </a:prstGeom>
        </p:spPr>
        <p:txBody>
          <a:bodyPr wrap="none">
            <a:spAutoFit/>
          </a:bodyPr>
          <a:lstStyle/>
          <a:p>
            <a:r>
              <a:rPr lang="en-US" dirty="0"/>
              <a:t>(14, 53.8%)</a:t>
            </a:r>
          </a:p>
        </p:txBody>
      </p:sp>
      <p:sp>
        <p:nvSpPr>
          <p:cNvPr id="14" name="Rectangle 13"/>
          <p:cNvSpPr/>
          <p:nvPr/>
        </p:nvSpPr>
        <p:spPr>
          <a:xfrm>
            <a:off x="1997357" y="3942912"/>
            <a:ext cx="1127232" cy="369332"/>
          </a:xfrm>
          <a:prstGeom prst="rect">
            <a:avLst/>
          </a:prstGeom>
        </p:spPr>
        <p:txBody>
          <a:bodyPr wrap="none">
            <a:spAutoFit/>
          </a:bodyPr>
          <a:lstStyle/>
          <a:p>
            <a:r>
              <a:rPr lang="en-US" dirty="0"/>
              <a:t>(4, 15.4%)</a:t>
            </a:r>
          </a:p>
        </p:txBody>
      </p:sp>
      <p:sp>
        <p:nvSpPr>
          <p:cNvPr id="15" name="Rectangle 14"/>
          <p:cNvSpPr/>
          <p:nvPr/>
        </p:nvSpPr>
        <p:spPr>
          <a:xfrm>
            <a:off x="1392866" y="4582843"/>
            <a:ext cx="1010213" cy="369332"/>
          </a:xfrm>
          <a:prstGeom prst="rect">
            <a:avLst/>
          </a:prstGeom>
        </p:spPr>
        <p:txBody>
          <a:bodyPr wrap="none">
            <a:spAutoFit/>
          </a:bodyPr>
          <a:lstStyle/>
          <a:p>
            <a:r>
              <a:rPr lang="en-US" dirty="0"/>
              <a:t>(1, 3.8%)</a:t>
            </a:r>
          </a:p>
        </p:txBody>
      </p:sp>
    </p:spTree>
    <p:extLst>
      <p:ext uri="{BB962C8B-B14F-4D97-AF65-F5344CB8AC3E}">
        <p14:creationId xmlns:p14="http://schemas.microsoft.com/office/powerpoint/2010/main" val="1849707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7910" y="75873"/>
            <a:ext cx="11672596" cy="1325563"/>
          </a:xfrm>
        </p:spPr>
        <p:txBody>
          <a:bodyPr>
            <a:normAutofit/>
          </a:bodyPr>
          <a:lstStyle/>
          <a:p>
            <a:r>
              <a:rPr lang="en-US" sz="3600" dirty="0"/>
              <a:t>Rate the amount of support/involvement you receive from your RCC PI? </a:t>
            </a:r>
            <a:endParaRPr lang="en-US" sz="3600" i="1" dirty="0"/>
          </a:p>
        </p:txBody>
      </p:sp>
      <p:pic>
        <p:nvPicPr>
          <p:cNvPr id="6" name="Picture 5"/>
          <p:cNvPicPr>
            <a:picLocks noChangeAspect="1"/>
          </p:cNvPicPr>
          <p:nvPr/>
        </p:nvPicPr>
        <p:blipFill>
          <a:blip r:embed="rId2" cstate="print"/>
          <a:stretch>
            <a:fillRect/>
          </a:stretch>
        </p:blipFill>
        <p:spPr>
          <a:xfrm>
            <a:off x="6281735" y="1612732"/>
            <a:ext cx="3799386" cy="3842078"/>
          </a:xfrm>
          <a:prstGeom prst="rect">
            <a:avLst/>
          </a:prstGeom>
        </p:spPr>
      </p:pic>
      <p:pic>
        <p:nvPicPr>
          <p:cNvPr id="4" name="Picture 3"/>
          <p:cNvPicPr>
            <a:picLocks noChangeAspect="1"/>
          </p:cNvPicPr>
          <p:nvPr/>
        </p:nvPicPr>
        <p:blipFill>
          <a:blip r:embed="rId3" cstate="print"/>
          <a:stretch>
            <a:fillRect/>
          </a:stretch>
        </p:blipFill>
        <p:spPr>
          <a:xfrm>
            <a:off x="1151718" y="1659377"/>
            <a:ext cx="3637305" cy="3749799"/>
          </a:xfrm>
          <a:prstGeom prst="rect">
            <a:avLst/>
          </a:prstGeom>
        </p:spPr>
      </p:pic>
      <p:sp>
        <p:nvSpPr>
          <p:cNvPr id="8" name="TextBox 7"/>
          <p:cNvSpPr txBox="1"/>
          <p:nvPr/>
        </p:nvSpPr>
        <p:spPr>
          <a:xfrm>
            <a:off x="1516650" y="1184541"/>
            <a:ext cx="3143809" cy="523220"/>
          </a:xfrm>
          <a:prstGeom prst="rect">
            <a:avLst/>
          </a:prstGeom>
          <a:noFill/>
        </p:spPr>
        <p:txBody>
          <a:bodyPr wrap="none" rtlCol="0">
            <a:spAutoFit/>
          </a:bodyPr>
          <a:lstStyle/>
          <a:p>
            <a:r>
              <a:rPr lang="en-US" sz="2800" i="1" dirty="0">
                <a:solidFill>
                  <a:srgbClr val="0070C0"/>
                </a:solidFill>
              </a:rPr>
              <a:t>2019 – 26 responses</a:t>
            </a:r>
          </a:p>
        </p:txBody>
      </p:sp>
      <p:sp>
        <p:nvSpPr>
          <p:cNvPr id="9" name="TextBox 8"/>
          <p:cNvSpPr txBox="1"/>
          <p:nvPr/>
        </p:nvSpPr>
        <p:spPr>
          <a:xfrm>
            <a:off x="6727453" y="1145495"/>
            <a:ext cx="3143809" cy="523220"/>
          </a:xfrm>
          <a:prstGeom prst="rect">
            <a:avLst/>
          </a:prstGeom>
          <a:noFill/>
        </p:spPr>
        <p:txBody>
          <a:bodyPr wrap="none" rtlCol="0">
            <a:spAutoFit/>
          </a:bodyPr>
          <a:lstStyle/>
          <a:p>
            <a:r>
              <a:rPr lang="en-US" sz="2800" i="1" dirty="0">
                <a:solidFill>
                  <a:srgbClr val="0070C0"/>
                </a:solidFill>
              </a:rPr>
              <a:t>2018 – 25 responses</a:t>
            </a:r>
          </a:p>
        </p:txBody>
      </p:sp>
      <p:grpSp>
        <p:nvGrpSpPr>
          <p:cNvPr id="17" name="Group 16">
            <a:extLst>
              <a:ext uri="{FF2B5EF4-FFF2-40B4-BE49-F238E27FC236}">
                <a16:creationId xmlns:a16="http://schemas.microsoft.com/office/drawing/2014/main" id="{AAF98BAE-DEF4-4127-840C-431CD2ED9D5E}"/>
              </a:ext>
            </a:extLst>
          </p:cNvPr>
          <p:cNvGrpSpPr/>
          <p:nvPr/>
        </p:nvGrpSpPr>
        <p:grpSpPr>
          <a:xfrm>
            <a:off x="584714" y="5544205"/>
            <a:ext cx="7137737" cy="923330"/>
            <a:chOff x="1676400" y="5585936"/>
            <a:chExt cx="7137737" cy="923330"/>
          </a:xfrm>
        </p:grpSpPr>
        <p:sp>
          <p:nvSpPr>
            <p:cNvPr id="18" name="TextBox 17">
              <a:extLst>
                <a:ext uri="{FF2B5EF4-FFF2-40B4-BE49-F238E27FC236}">
                  <a16:creationId xmlns:a16="http://schemas.microsoft.com/office/drawing/2014/main" id="{005CC746-12C2-48EC-ADE3-2A7DF6021CF2}"/>
                </a:ext>
              </a:extLst>
            </p:cNvPr>
            <p:cNvSpPr txBox="1"/>
            <p:nvPr/>
          </p:nvSpPr>
          <p:spPr>
            <a:xfrm>
              <a:off x="1956137" y="5585936"/>
              <a:ext cx="6858000" cy="923330"/>
            </a:xfrm>
            <a:prstGeom prst="rect">
              <a:avLst/>
            </a:prstGeom>
            <a:noFill/>
          </p:spPr>
          <p:txBody>
            <a:bodyPr wrap="square" rtlCol="0">
              <a:spAutoFit/>
            </a:bodyPr>
            <a:lstStyle/>
            <a:p>
              <a:r>
                <a:rPr lang="en-US" dirty="0">
                  <a:solidFill>
                    <a:srgbClr val="FF0000"/>
                  </a:solidFill>
                </a:rPr>
                <a:t>0 - None (0.0%)		3 - Above Average (3.8%)</a:t>
              </a:r>
            </a:p>
            <a:p>
              <a:r>
                <a:rPr lang="en-US" dirty="0">
                  <a:solidFill>
                    <a:srgbClr val="FF0000"/>
                  </a:solidFill>
                </a:rPr>
                <a:t>1 - A little (7.7%)	                 4 </a:t>
              </a:r>
              <a:r>
                <a:rPr lang="en-US" dirty="0" smtClean="0">
                  <a:solidFill>
                    <a:srgbClr val="FF0000"/>
                  </a:solidFill>
                </a:rPr>
                <a:t>– Excellent (23.1</a:t>
              </a:r>
              <a:r>
                <a:rPr lang="en-US" dirty="0">
                  <a:solidFill>
                    <a:srgbClr val="FF0000"/>
                  </a:solidFill>
                </a:rPr>
                <a:t>%)	</a:t>
              </a:r>
            </a:p>
            <a:p>
              <a:r>
                <a:rPr lang="en-US" dirty="0">
                  <a:solidFill>
                    <a:srgbClr val="FF0000"/>
                  </a:solidFill>
                </a:rPr>
                <a:t>2- Average (11.5%)                   5- </a:t>
              </a:r>
              <a:r>
                <a:rPr lang="en-US" dirty="0" smtClean="0">
                  <a:solidFill>
                    <a:srgbClr val="FF0000"/>
                  </a:solidFill>
                </a:rPr>
                <a:t>Outstanding </a:t>
              </a:r>
              <a:r>
                <a:rPr lang="en-US" dirty="0">
                  <a:solidFill>
                    <a:srgbClr val="FF0000"/>
                  </a:solidFill>
                </a:rPr>
                <a:t>(50%)</a:t>
              </a:r>
              <a:r>
                <a:rPr lang="en-US" dirty="0">
                  <a:solidFill>
                    <a:schemeClr val="bg1"/>
                  </a:solidFill>
                </a:rPr>
                <a:t>		 </a:t>
              </a:r>
            </a:p>
          </p:txBody>
        </p:sp>
        <p:sp>
          <p:nvSpPr>
            <p:cNvPr id="20" name="Cube 19">
              <a:extLst>
                <a:ext uri="{FF2B5EF4-FFF2-40B4-BE49-F238E27FC236}">
                  <a16:creationId xmlns:a16="http://schemas.microsoft.com/office/drawing/2014/main" id="{F19EEEF3-6A9D-42FB-882B-D915C1D4C5C7}"/>
                </a:ext>
              </a:extLst>
            </p:cNvPr>
            <p:cNvSpPr/>
            <p:nvPr/>
          </p:nvSpPr>
          <p:spPr>
            <a:xfrm>
              <a:off x="1676400" y="5982476"/>
              <a:ext cx="228600" cy="152400"/>
            </a:xfrm>
            <a:prstGeom prst="cub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ube 20">
              <a:extLst>
                <a:ext uri="{FF2B5EF4-FFF2-40B4-BE49-F238E27FC236}">
                  <a16:creationId xmlns:a16="http://schemas.microsoft.com/office/drawing/2014/main" id="{3B97EB72-A682-4443-A8DA-4FF1895F4B35}"/>
                </a:ext>
              </a:extLst>
            </p:cNvPr>
            <p:cNvSpPr/>
            <p:nvPr/>
          </p:nvSpPr>
          <p:spPr>
            <a:xfrm>
              <a:off x="1676400" y="6277945"/>
              <a:ext cx="228600" cy="152400"/>
            </a:xfrm>
            <a:prstGeom prst="cub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Cube 21">
              <a:extLst>
                <a:ext uri="{FF2B5EF4-FFF2-40B4-BE49-F238E27FC236}">
                  <a16:creationId xmlns:a16="http://schemas.microsoft.com/office/drawing/2014/main" id="{61892CC8-D61F-45B5-8C64-1E98526FEEC3}"/>
                </a:ext>
              </a:extLst>
            </p:cNvPr>
            <p:cNvSpPr/>
            <p:nvPr/>
          </p:nvSpPr>
          <p:spPr>
            <a:xfrm>
              <a:off x="4419600" y="5687007"/>
              <a:ext cx="228600" cy="152400"/>
            </a:xfrm>
            <a:prstGeom prst="cub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Cube 22">
              <a:extLst>
                <a:ext uri="{FF2B5EF4-FFF2-40B4-BE49-F238E27FC236}">
                  <a16:creationId xmlns:a16="http://schemas.microsoft.com/office/drawing/2014/main" id="{9F676616-82D9-4425-B82E-6183AD6B6D77}"/>
                </a:ext>
              </a:extLst>
            </p:cNvPr>
            <p:cNvSpPr/>
            <p:nvPr/>
          </p:nvSpPr>
          <p:spPr>
            <a:xfrm>
              <a:off x="4410269" y="5991807"/>
              <a:ext cx="228600" cy="152400"/>
            </a:xfrm>
            <a:prstGeom prst="cub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Cube 23">
              <a:extLst>
                <a:ext uri="{FF2B5EF4-FFF2-40B4-BE49-F238E27FC236}">
                  <a16:creationId xmlns:a16="http://schemas.microsoft.com/office/drawing/2014/main" id="{941BEEA9-26EF-499B-9A73-D0AC421C717D}"/>
                </a:ext>
              </a:extLst>
            </p:cNvPr>
            <p:cNvSpPr/>
            <p:nvPr/>
          </p:nvSpPr>
          <p:spPr>
            <a:xfrm>
              <a:off x="4419600" y="6268614"/>
              <a:ext cx="228600" cy="1524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Cube 24">
            <a:extLst>
              <a:ext uri="{FF2B5EF4-FFF2-40B4-BE49-F238E27FC236}">
                <a16:creationId xmlns:a16="http://schemas.microsoft.com/office/drawing/2014/main" id="{BCAB2743-E42E-42C6-9652-D034D6410D48}"/>
              </a:ext>
            </a:extLst>
          </p:cNvPr>
          <p:cNvSpPr/>
          <p:nvPr/>
        </p:nvSpPr>
        <p:spPr>
          <a:xfrm>
            <a:off x="610283" y="5645276"/>
            <a:ext cx="228600" cy="152400"/>
          </a:xfrm>
          <a:prstGeom prst="cube">
            <a:avLst/>
          </a:prstGeom>
          <a:solidFill>
            <a:srgbClr val="0F50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2849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TotalTime>
  <Words>2795</Words>
  <Application>Microsoft Office PowerPoint</Application>
  <PresentationFormat>Widescreen</PresentationFormat>
  <Paragraphs>374</Paragraphs>
  <Slides>43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Calibri</vt:lpstr>
      <vt:lpstr>Calibri Light</vt:lpstr>
      <vt:lpstr>Open Sans</vt:lpstr>
      <vt:lpstr>Wingdings</vt:lpstr>
      <vt:lpstr>Office Theme</vt:lpstr>
      <vt:lpstr>    </vt:lpstr>
      <vt:lpstr>2019 RCC Manager Survey Results 6.26.19</vt:lpstr>
      <vt:lpstr>How many total SS/CPS are within your RCC (including your hub)? </vt:lpstr>
      <vt:lpstr>Do you have direct communication with your SS/CPS?</vt:lpstr>
      <vt:lpstr>Is your communication mostly regarding…</vt:lpstr>
      <vt:lpstr>Do you feel your sites respond to requests in a timely fashion?</vt:lpstr>
      <vt:lpstr>Does your RCC have SOPs?</vt:lpstr>
      <vt:lpstr>Do you conduct “monitoring” visits at your SS/CPS? </vt:lpstr>
      <vt:lpstr>Rate the amount of support/involvement you receive from your RCC PI? </vt:lpstr>
      <vt:lpstr>Over the past year, do you feel the amount of RCC PI support/involvement has:</vt:lpstr>
      <vt:lpstr>Rate the amount of support/involvement you receive from your study PI/Sub-I’s?</vt:lpstr>
      <vt:lpstr>What is the biggest barrier for trial initiation at your site?</vt:lpstr>
      <vt:lpstr>Does your site require an ICF or other regulatory documents prior to signing the CTA?</vt:lpstr>
      <vt:lpstr>Suggested barriers to overcome execution of CTA?</vt:lpstr>
      <vt:lpstr>Suggested barriers to overcome execution of CTA Summary:</vt:lpstr>
      <vt:lpstr>What is your biggest barrier to subject recruitment?  (This question was only asked on Site Surveys last year)</vt:lpstr>
      <vt:lpstr>What is your role in StrokeNet clinical trials?</vt:lpstr>
      <vt:lpstr>List the top 3 areas where most of your effort is spent…</vt:lpstr>
      <vt:lpstr>Who performs most of the subject screening at your site?</vt:lpstr>
      <vt:lpstr>Do you use the WebDCU Dashboard?</vt:lpstr>
      <vt:lpstr>Please provide feedback on the WebDCU Dashboard? </vt:lpstr>
      <vt:lpstr>Please provide feedback on the WebDCU Dashboard (continued)?</vt:lpstr>
      <vt:lpstr>Please share any feedback on the WebDCU System? </vt:lpstr>
      <vt:lpstr>Please share any feedback on the WebDCU System (continued)?</vt:lpstr>
      <vt:lpstr>Overall Feedback from Managers</vt:lpstr>
      <vt:lpstr>PowerPoint Presentation</vt:lpstr>
      <vt:lpstr>2019 Site Engagement Survey Results 6.26.19</vt:lpstr>
      <vt:lpstr>Has participation in StrokeNet helped your research infrastructure at your facility?</vt:lpstr>
      <vt:lpstr>Is the amount of contact with your RCC/SS/CPS….</vt:lpstr>
      <vt:lpstr>What is the frequency of contact with your RCC/SS/CPS?</vt:lpstr>
      <vt:lpstr>Do you feel you have a good understanding of regulatory requirements for StrokeNet trials?</vt:lpstr>
      <vt:lpstr>What is your biggest barrier to subject recruitment?</vt:lpstr>
      <vt:lpstr>“Other” reasons for recruitment barriers:</vt:lpstr>
      <vt:lpstr>Does your facility utilize Telemedicine?</vt:lpstr>
      <vt:lpstr>Does your study site currently use Telemedicine for Clinical Research? If not, do you plan/hope to?</vt:lpstr>
      <vt:lpstr>Do you wish to be notified when sites for a trial have been selected, whether or not your site has been chosen?</vt:lpstr>
      <vt:lpstr>Do you wish to have feedback on reasons for non-selections as a study site?</vt:lpstr>
      <vt:lpstr>How important is your RCC Manager in assisting with study startup at your site?</vt:lpstr>
      <vt:lpstr>Please provide feedback on the WebDCU Data Management System:</vt:lpstr>
      <vt:lpstr>How to you feel about communication from WebDCU regarding project documents and approvals?</vt:lpstr>
      <vt:lpstr>PowerPoint Presentation</vt:lpstr>
      <vt:lpstr>Overall Feedback From Sites</vt:lpstr>
      <vt:lpstr>THANK YOU TO ALL SITES AND MANAGERS WHO COMPLETED OUR SURVEY!!!</vt:lpstr>
    </vt:vector>
  </TitlesOfParts>
  <Company>Medical University of South Carolina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Site Engagement Survey Results 6.26.19</dc:title>
  <dc:creator>Grant, Cheryl</dc:creator>
  <cp:lastModifiedBy>Sester, Regina (sesterrj)</cp:lastModifiedBy>
  <cp:revision>62</cp:revision>
  <dcterms:created xsi:type="dcterms:W3CDTF">2019-06-06T15:03:32Z</dcterms:created>
  <dcterms:modified xsi:type="dcterms:W3CDTF">2019-06-26T15:55:54Z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-1143023673</vt:i4>
  </property>
  <property fmtid="{D5CDD505-2E9C-101B-9397-08002B2CF9AE}" pid="4" name="_EmailSubject">
    <vt:lpwstr>revised slide desk</vt:lpwstr>
  </property>
  <property fmtid="{D5CDD505-2E9C-101B-9397-08002B2CF9AE}" pid="5" name="_AuthorEmail">
    <vt:lpwstr>grantche@musc.edu</vt:lpwstr>
  </property>
  <property fmtid="{D5CDD505-2E9C-101B-9397-08002B2CF9AE}" pid="6" name="_AuthorEmailDisplayName">
    <vt:lpwstr>Grant, Cheryl</vt:lpwstr>
  </property>
</Properties>
</file>