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9" r:id="rId3"/>
    <p:sldId id="263" r:id="rId4"/>
    <p:sldId id="268" r:id="rId5"/>
    <p:sldId id="266" r:id="rId6"/>
    <p:sldId id="267" r:id="rId7"/>
    <p:sldId id="269"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72" d="100"/>
          <a:sy n="72"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2742"/>
            <a:ext cx="9144000" cy="780577"/>
          </a:xfrm>
        </p:spPr>
        <p:txBody>
          <a:bodyPr anchor="b">
            <a:normAutofit/>
          </a:bodyPr>
          <a:lstStyle>
            <a:lvl1pPr algn="ctr">
              <a:defRPr sz="3600" baseline="0"/>
            </a:lvl1pPr>
          </a:lstStyle>
          <a:p>
            <a:endParaRPr lang="en-US" dirty="0"/>
          </a:p>
        </p:txBody>
      </p:sp>
      <p:sp>
        <p:nvSpPr>
          <p:cNvPr id="3" name="Subtitle 2"/>
          <p:cNvSpPr>
            <a:spLocks noGrp="1"/>
          </p:cNvSpPr>
          <p:nvPr>
            <p:ph type="subTitle" idx="1"/>
          </p:nvPr>
        </p:nvSpPr>
        <p:spPr>
          <a:xfrm>
            <a:off x="1524000" y="2248931"/>
            <a:ext cx="9144000" cy="3904734"/>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fld id="{62AEDB23-4B79-40AA-921B-61DF4CD4D6A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35656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EDB23-4B79-40AA-921B-61DF4CD4D6A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9974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EDB23-4B79-40AA-921B-61DF4CD4D6A7}"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218758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EDB23-4B79-40AA-921B-61DF4CD4D6A7}"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321104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EDB23-4B79-40AA-921B-61DF4CD4D6A7}"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162432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EDB23-4B79-40AA-921B-61DF4CD4D6A7}"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27041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DB23-4B79-40AA-921B-61DF4CD4D6A7}" type="datetimeFigureOut">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51462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DB23-4B79-40AA-921B-61DF4CD4D6A7}"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417747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DB23-4B79-40AA-921B-61DF4CD4D6A7}"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D939-45F3-4A17-A418-89D2D7F9CA85}" type="slidenum">
              <a:rPr lang="en-US" smtClean="0"/>
              <a:t>‹#›</a:t>
            </a:fld>
            <a:endParaRPr lang="en-US"/>
          </a:p>
        </p:txBody>
      </p:sp>
    </p:spTree>
    <p:extLst>
      <p:ext uri="{BB962C8B-B14F-4D97-AF65-F5344CB8AC3E}">
        <p14:creationId xmlns:p14="http://schemas.microsoft.com/office/powerpoint/2010/main" val="43074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EDB23-4B79-40AA-921B-61DF4CD4D6A7}" type="datetimeFigureOut">
              <a:rPr lang="en-US" smtClean="0"/>
              <a:t>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DD939-45F3-4A17-A418-89D2D7F9CA85}" type="slidenum">
              <a:rPr lang="en-US" smtClean="0"/>
              <a:t>‹#›</a:t>
            </a:fld>
            <a:endParaRPr lang="en-US"/>
          </a:p>
        </p:txBody>
      </p:sp>
    </p:spTree>
    <p:extLst>
      <p:ext uri="{BB962C8B-B14F-4D97-AF65-F5344CB8AC3E}">
        <p14:creationId xmlns:p14="http://schemas.microsoft.com/office/powerpoint/2010/main" val="79430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lramey@v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052319"/>
          </a:xfrm>
        </p:spPr>
        <p:txBody>
          <a:bodyPr>
            <a:normAutofit/>
          </a:bodyPr>
          <a:lstStyle/>
          <a:p>
            <a:r>
              <a:rPr lang="en-US" sz="3200" b="1" dirty="0" smtClean="0">
                <a:solidFill>
                  <a:schemeClr val="accent1">
                    <a:lumMod val="75000"/>
                  </a:schemeClr>
                </a:solidFill>
                <a:latin typeface="Arial" panose="020B0604020202020204" pitchFamily="34" charset="0"/>
                <a:cs typeface="Arial" panose="020B0604020202020204" pitchFamily="34" charset="0"/>
              </a:rPr>
              <a:t>I-ACQUIRE:</a:t>
            </a:r>
            <a:br>
              <a:rPr lang="en-US" sz="3200" b="1" dirty="0" smtClean="0">
                <a:solidFill>
                  <a:schemeClr val="accent1">
                    <a:lumMod val="75000"/>
                  </a:schemeClr>
                </a:solidFill>
                <a:latin typeface="Arial" panose="020B0604020202020204" pitchFamily="34" charset="0"/>
                <a:cs typeface="Arial" panose="020B0604020202020204" pitchFamily="34" charset="0"/>
              </a:rPr>
            </a:br>
            <a:r>
              <a:rPr lang="en-US" sz="3200" b="1" dirty="0" smtClean="0">
                <a:solidFill>
                  <a:schemeClr val="accent1">
                    <a:lumMod val="75000"/>
                  </a:schemeClr>
                </a:solidFill>
                <a:latin typeface="Arial" panose="020B0604020202020204" pitchFamily="34" charset="0"/>
                <a:cs typeface="Arial" panose="020B0604020202020204" pitchFamily="34" charset="0"/>
              </a:rPr>
              <a:t>A Phase III Trial of ACQUIRE for infants </a:t>
            </a:r>
            <a:br>
              <a:rPr lang="en-US" sz="3200" b="1" dirty="0" smtClean="0">
                <a:solidFill>
                  <a:schemeClr val="accent1">
                    <a:lumMod val="75000"/>
                  </a:schemeClr>
                </a:solidFill>
                <a:latin typeface="Arial" panose="020B0604020202020204" pitchFamily="34" charset="0"/>
                <a:cs typeface="Arial" panose="020B0604020202020204" pitchFamily="34" charset="0"/>
              </a:rPr>
            </a:br>
            <a:r>
              <a:rPr lang="en-US" sz="3200" dirty="0" smtClean="0">
                <a:solidFill>
                  <a:schemeClr val="accent1">
                    <a:lumMod val="75000"/>
                  </a:schemeClr>
                </a:solidFill>
                <a:latin typeface="Arial" panose="020B0604020202020204" pitchFamily="34" charset="0"/>
                <a:cs typeface="Arial" panose="020B0604020202020204" pitchFamily="34" charset="0"/>
              </a:rPr>
              <a:t>with Perinatal Arterial Ischemic Stroke </a:t>
            </a:r>
            <a:r>
              <a:rPr lang="en-US" sz="3200" b="1" dirty="0" smtClean="0">
                <a:solidFill>
                  <a:schemeClr val="accent1">
                    <a:lumMod val="75000"/>
                  </a:schemeClr>
                </a:solidFill>
                <a:latin typeface="Arial" panose="020B0604020202020204" pitchFamily="34" charset="0"/>
                <a:cs typeface="Arial" panose="020B0604020202020204" pitchFamily="34" charset="0"/>
              </a:rPr>
              <a:t>and Hemiparesis</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81280" y="2092960"/>
            <a:ext cx="12029440" cy="4154984"/>
          </a:xfrm>
          <a:prstGeom prst="rect">
            <a:avLst/>
          </a:prstGeom>
          <a:noFill/>
        </p:spPr>
        <p:txBody>
          <a:bodyPr wrap="square" rtlCol="0">
            <a:spAutoFit/>
          </a:bodyPr>
          <a:lstStyle/>
          <a:p>
            <a:pPr algn="ctr"/>
            <a:endParaRPr lang="en-US" sz="1000" b="1" dirty="0" smtClean="0">
              <a:latin typeface="Arial" panose="020B0604020202020204" pitchFamily="34" charset="0"/>
              <a:cs typeface="Arial" panose="020B0604020202020204" pitchFamily="34" charset="0"/>
            </a:endParaRPr>
          </a:p>
          <a:p>
            <a:pPr algn="ctr"/>
            <a:r>
              <a:rPr lang="en-US" sz="2200" b="1" dirty="0" smtClean="0">
                <a:latin typeface="Arial" panose="020B0604020202020204" pitchFamily="34" charset="0"/>
                <a:cs typeface="Arial" panose="020B0604020202020204" pitchFamily="34" charset="0"/>
              </a:rPr>
              <a:t>Sharon Landesman Ramey, Ph.D. (Lead PI)</a:t>
            </a:r>
          </a:p>
          <a:p>
            <a:pPr algn="ctr"/>
            <a:r>
              <a:rPr lang="en-US" sz="2200" dirty="0" smtClean="0">
                <a:latin typeface="Arial" panose="020B0604020202020204" pitchFamily="34" charset="0"/>
                <a:cs typeface="Arial" panose="020B0604020202020204" pitchFamily="34" charset="0"/>
              </a:rPr>
              <a:t>Virginia Tech (Roanoke)</a:t>
            </a:r>
          </a:p>
          <a:p>
            <a:pPr algn="ctr"/>
            <a:endParaRPr lang="en-US" sz="1000" b="1" dirty="0" smtClean="0">
              <a:solidFill>
                <a:prstClr val="black"/>
              </a:solidFill>
              <a:latin typeface="Arial" panose="020B0604020202020204" pitchFamily="34" charset="0"/>
              <a:cs typeface="Arial" panose="020B0604020202020204" pitchFamily="34" charset="0"/>
            </a:endParaRPr>
          </a:p>
          <a:p>
            <a:pPr lvl="0" algn="ctr"/>
            <a:r>
              <a:rPr lang="en-US" sz="2200" b="1" dirty="0" smtClean="0">
                <a:solidFill>
                  <a:prstClr val="black"/>
                </a:solidFill>
                <a:latin typeface="Arial" panose="020B0604020202020204" pitchFamily="34" charset="0"/>
                <a:cs typeface="Arial" panose="020B0604020202020204" pitchFamily="34" charset="0"/>
              </a:rPr>
              <a:t>Warren </a:t>
            </a:r>
            <a:r>
              <a:rPr lang="en-US" sz="2200" b="1" dirty="0">
                <a:solidFill>
                  <a:prstClr val="black"/>
                </a:solidFill>
                <a:latin typeface="Arial" panose="020B0604020202020204" pitchFamily="34" charset="0"/>
                <a:cs typeface="Arial" panose="020B0604020202020204" pitchFamily="34" charset="0"/>
              </a:rPr>
              <a:t>Lo, M.D</a:t>
            </a:r>
            <a:r>
              <a:rPr lang="en-US" sz="2200" b="1" dirty="0" smtClean="0">
                <a:solidFill>
                  <a:prstClr val="black"/>
                </a:solidFill>
                <a:latin typeface="Arial" panose="020B0604020202020204" pitchFamily="34" charset="0"/>
                <a:cs typeface="Arial" panose="020B0604020202020204" pitchFamily="34" charset="0"/>
              </a:rPr>
              <a:t>. (Multiple PI) </a:t>
            </a:r>
            <a:endParaRPr lang="en-US" sz="2200" b="1" dirty="0">
              <a:solidFill>
                <a:prstClr val="black"/>
              </a:solidFill>
              <a:latin typeface="Arial" panose="020B0604020202020204" pitchFamily="34" charset="0"/>
              <a:cs typeface="Arial" panose="020B0604020202020204" pitchFamily="34" charset="0"/>
            </a:endParaRPr>
          </a:p>
          <a:p>
            <a:pPr lvl="0" algn="ctr"/>
            <a:r>
              <a:rPr lang="en-US" sz="2200" dirty="0">
                <a:solidFill>
                  <a:prstClr val="black"/>
                </a:solidFill>
                <a:latin typeface="Arial" panose="020B0604020202020204" pitchFamily="34" charset="0"/>
                <a:cs typeface="Arial" panose="020B0604020202020204" pitchFamily="34" charset="0"/>
              </a:rPr>
              <a:t>Nationwide Children’s Hospital &amp; The Ohio State </a:t>
            </a:r>
            <a:r>
              <a:rPr lang="en-US" sz="2200" dirty="0" smtClean="0">
                <a:solidFill>
                  <a:prstClr val="black"/>
                </a:solidFill>
                <a:latin typeface="Arial" panose="020B0604020202020204" pitchFamily="34" charset="0"/>
                <a:cs typeface="Arial" panose="020B0604020202020204" pitchFamily="34" charset="0"/>
              </a:rPr>
              <a:t>University (OSU)</a:t>
            </a:r>
            <a:endParaRPr lang="en-US" sz="2200" dirty="0">
              <a:solidFill>
                <a:prstClr val="black"/>
              </a:solidFill>
              <a:latin typeface="Arial" panose="020B0604020202020204" pitchFamily="34" charset="0"/>
              <a:cs typeface="Arial" panose="020B0604020202020204" pitchFamily="34" charset="0"/>
            </a:endParaRPr>
          </a:p>
          <a:p>
            <a:pPr algn="ctr"/>
            <a:endParaRPr lang="en-US" sz="1200" b="1"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Stephanie DeLuca, Ph.D. &amp; Craig Ramey, Ph.D. (Directors) </a:t>
            </a:r>
          </a:p>
          <a:p>
            <a:pPr algn="ctr"/>
            <a:r>
              <a:rPr lang="en-US" sz="2000" dirty="0" smtClean="0">
                <a:latin typeface="Arial" panose="020B0604020202020204" pitchFamily="34" charset="0"/>
                <a:cs typeface="Arial" panose="020B0604020202020204" pitchFamily="34" charset="0"/>
              </a:rPr>
              <a:t>I-ACQUIRE Treatment Implementation Center, Virginia Tech</a:t>
            </a:r>
          </a:p>
          <a:p>
            <a:pPr marL="457200" indent="-457200" algn="ctr">
              <a:buFont typeface="+mj-lt"/>
              <a:buAutoNum type="arabicPeriod"/>
            </a:pPr>
            <a:endParaRPr lang="en-US" sz="1200"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Amy Darragh, Ph.D., OTR/L &amp; </a:t>
            </a:r>
            <a:r>
              <a:rPr lang="en-US" sz="2000" b="1" dirty="0">
                <a:latin typeface="Arial" panose="020B0604020202020204" pitchFamily="34" charset="0"/>
                <a:cs typeface="Arial" panose="020B0604020202020204" pitchFamily="34" charset="0"/>
              </a:rPr>
              <a:t>Jill Heathcock, </a:t>
            </a:r>
            <a:r>
              <a:rPr lang="en-US" sz="2000" b="1" dirty="0" smtClean="0">
                <a:latin typeface="Arial" panose="020B0604020202020204" pitchFamily="34" charset="0"/>
                <a:cs typeface="Arial" panose="020B0604020202020204" pitchFamily="34" charset="0"/>
              </a:rPr>
              <a:t>Ph.D., PT (Directors) </a:t>
            </a:r>
          </a:p>
          <a:p>
            <a:pPr algn="ctr"/>
            <a:r>
              <a:rPr lang="en-US" sz="2000" dirty="0" smtClean="0">
                <a:latin typeface="Arial" panose="020B0604020202020204" pitchFamily="34" charset="0"/>
                <a:cs typeface="Arial" panose="020B0604020202020204" pitchFamily="34" charset="0"/>
              </a:rPr>
              <a:t>I-ACQUIRE Assessment Center, OSU </a:t>
            </a:r>
          </a:p>
          <a:p>
            <a:pPr algn="ctr"/>
            <a:endParaRPr lang="en-US" sz="1200" dirty="0" smtClean="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Max Wintermark, M.D. (Director) </a:t>
            </a:r>
          </a:p>
          <a:p>
            <a:pPr algn="ctr"/>
            <a:r>
              <a:rPr lang="en-US" sz="2000" dirty="0" smtClean="0">
                <a:latin typeface="Arial" panose="020B0604020202020204" pitchFamily="34" charset="0"/>
                <a:cs typeface="Arial" panose="020B0604020202020204" pitchFamily="34" charset="0"/>
              </a:rPr>
              <a:t>I-ACQUIRE Neuroimaging Center,</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Stanford University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42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839"/>
            <a:ext cx="11917752" cy="1052961"/>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DETAILS ABOUT ENROLLMENT FOR I-ACQUIRE</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7099" y="1010920"/>
            <a:ext cx="10289061" cy="5329495"/>
          </a:xfrm>
        </p:spPr>
        <p:txBody>
          <a:bodyPr>
            <a:noAutofit/>
          </a:bodyPr>
          <a:lstStyle/>
          <a:p>
            <a:r>
              <a:rPr lang="en-US" sz="2200" b="0" dirty="0" smtClean="0">
                <a:latin typeface="Arial" panose="020B0604020202020204" pitchFamily="34" charset="0"/>
                <a:cs typeface="Arial" panose="020B0604020202020204" pitchFamily="34" charset="0"/>
              </a:rPr>
              <a:t>Inclusion criteria: </a:t>
            </a:r>
          </a:p>
          <a:p>
            <a:pPr lvl="1"/>
            <a:r>
              <a:rPr lang="en-US" sz="2200" b="0" dirty="0" smtClean="0">
                <a:latin typeface="Arial" panose="020B0604020202020204" pitchFamily="34" charset="0"/>
                <a:cs typeface="Arial" panose="020B0604020202020204" pitchFamily="34" charset="0"/>
              </a:rPr>
              <a:t>8-24 mos old</a:t>
            </a:r>
          </a:p>
          <a:p>
            <a:pPr lvl="1"/>
            <a:r>
              <a:rPr lang="en-US" sz="2200" b="0" dirty="0" smtClean="0">
                <a:latin typeface="Arial" panose="020B0604020202020204" pitchFamily="34" charset="0"/>
                <a:cs typeface="Arial" panose="020B0604020202020204" pitchFamily="34" charset="0"/>
              </a:rPr>
              <a:t>Perinatal AIS confirmed with clinical MRI</a:t>
            </a:r>
            <a:r>
              <a:rPr lang="en-US" sz="2200" b="0" dirty="0">
                <a:latin typeface="Arial" panose="020B0604020202020204" pitchFamily="34" charset="0"/>
                <a:cs typeface="Arial" panose="020B0604020202020204" pitchFamily="34" charset="0"/>
              </a:rPr>
              <a:t> </a:t>
            </a:r>
            <a:r>
              <a:rPr lang="en-US" sz="2200" b="0" dirty="0" smtClean="0">
                <a:latin typeface="Arial" panose="020B0604020202020204" pitchFamily="34" charset="0"/>
                <a:cs typeface="Arial" panose="020B0604020202020204" pitchFamily="34" charset="0"/>
              </a:rPr>
              <a:t>(high-quality, standardized)</a:t>
            </a:r>
          </a:p>
          <a:p>
            <a:pPr lvl="1"/>
            <a:r>
              <a:rPr lang="en-US" sz="2200" b="0" dirty="0" smtClean="0">
                <a:latin typeface="Arial" panose="020B0604020202020204" pitchFamily="34" charset="0"/>
                <a:cs typeface="Arial" panose="020B0604020202020204" pitchFamily="34" charset="0"/>
              </a:rPr>
              <a:t>Hemiparesis at mini-MACS II, III, or IV level</a:t>
            </a:r>
          </a:p>
          <a:p>
            <a:pPr lvl="1"/>
            <a:r>
              <a:rPr lang="en-US" sz="2200" b="0" dirty="0" smtClean="0">
                <a:latin typeface="Arial" panose="020B0604020202020204" pitchFamily="34" charset="0"/>
                <a:cs typeface="Arial" panose="020B0604020202020204" pitchFamily="34" charset="0"/>
              </a:rPr>
              <a:t>Parents able to participate in home-based intervention and parent </a:t>
            </a:r>
            <a:r>
              <a:rPr lang="en-US" sz="2200" b="0" dirty="0" err="1" smtClean="0">
                <a:latin typeface="Arial" panose="020B0604020202020204" pitchFamily="34" charset="0"/>
                <a:cs typeface="Arial" panose="020B0604020202020204" pitchFamily="34" charset="0"/>
              </a:rPr>
              <a:t>Tx</a:t>
            </a:r>
            <a:r>
              <a:rPr lang="en-US" sz="2200" b="0" dirty="0" smtClean="0">
                <a:latin typeface="Arial" panose="020B0604020202020204" pitchFamily="34" charset="0"/>
                <a:cs typeface="Arial" panose="020B0604020202020204" pitchFamily="34" charset="0"/>
              </a:rPr>
              <a:t> component</a:t>
            </a:r>
          </a:p>
          <a:p>
            <a:pPr lvl="2"/>
            <a:r>
              <a:rPr lang="en-US" b="0" dirty="0" smtClean="0">
                <a:latin typeface="Arial" panose="020B0604020202020204" pitchFamily="34" charset="0"/>
                <a:cs typeface="Arial" panose="020B0604020202020204" pitchFamily="34" charset="0"/>
              </a:rPr>
              <a:t>present at least 1 day/</a:t>
            </a:r>
            <a:r>
              <a:rPr lang="en-US" b="0" dirty="0" err="1" smtClean="0">
                <a:latin typeface="Arial" panose="020B0604020202020204" pitchFamily="34" charset="0"/>
                <a:cs typeface="Arial" panose="020B0604020202020204" pitchFamily="34" charset="0"/>
              </a:rPr>
              <a:t>wk</a:t>
            </a:r>
            <a:r>
              <a:rPr lang="en-US" b="0" dirty="0" smtClean="0">
                <a:latin typeface="Arial" panose="020B0604020202020204" pitchFamily="34" charset="0"/>
                <a:cs typeface="Arial" panose="020B0604020202020204" pitchFamily="34" charset="0"/>
              </a:rPr>
              <a:t> for therapy and 40-60 min/day at home</a:t>
            </a:r>
          </a:p>
          <a:p>
            <a:pPr marL="914400" lvl="2" indent="0">
              <a:buNone/>
            </a:pPr>
            <a:endParaRPr lang="en-US" b="0" dirty="0" smtClean="0">
              <a:latin typeface="Arial" panose="020B0604020202020204" pitchFamily="34" charset="0"/>
              <a:cs typeface="Arial" panose="020B0604020202020204" pitchFamily="34" charset="0"/>
            </a:endParaRPr>
          </a:p>
          <a:p>
            <a:pPr marL="0" lvl="2" indent="0">
              <a:spcBef>
                <a:spcPts val="0"/>
              </a:spcBef>
            </a:pPr>
            <a:r>
              <a:rPr lang="en-US" b="0" dirty="0" smtClean="0">
                <a:latin typeface="Arial" panose="020B0604020202020204" pitchFamily="34" charset="0"/>
                <a:cs typeface="Arial" panose="020B0604020202020204" pitchFamily="34" charset="0"/>
              </a:rPr>
              <a:t>Exclusion Criteria: </a:t>
            </a:r>
          </a:p>
          <a:p>
            <a:pPr marL="690563" lvl="3" indent="-233363">
              <a:spcBef>
                <a:spcPts val="0"/>
              </a:spcBef>
            </a:pPr>
            <a:r>
              <a:rPr lang="en-US" sz="2200" b="0" dirty="0" smtClean="0">
                <a:latin typeface="Arial" panose="020B0604020202020204" pitchFamily="34" charset="0"/>
                <a:cs typeface="Arial" panose="020B0604020202020204" pitchFamily="34" charset="0"/>
              </a:rPr>
              <a:t>Fragile medical health, prior receipt of CIMT ≥ 2 hrs/day x 10 days, </a:t>
            </a:r>
          </a:p>
          <a:p>
            <a:pPr marL="690563" lvl="3" indent="-233363">
              <a:spcBef>
                <a:spcPts val="0"/>
              </a:spcBef>
            </a:pPr>
            <a:r>
              <a:rPr lang="en-US" sz="2200" b="0" dirty="0" smtClean="0">
                <a:latin typeface="Arial" panose="020B0604020202020204" pitchFamily="34" charset="0"/>
                <a:cs typeface="Arial" panose="020B0604020202020204" pitchFamily="34" charset="0"/>
              </a:rPr>
              <a:t>Botox within last 3 mos</a:t>
            </a:r>
            <a:endParaRPr lang="en-US" sz="2200" b="0" dirty="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Special incentive for enrollment </a:t>
            </a:r>
            <a:r>
              <a:rPr lang="en-US" sz="2200" b="0" dirty="0" smtClean="0">
                <a:latin typeface="Arial" panose="020B0604020202020204" pitchFamily="34" charset="0"/>
                <a:cs typeface="Arial" panose="020B0604020202020204" pitchFamily="34" charset="0"/>
              </a:rPr>
              <a:t>– those randomly assigned to Usual and Customary Treatment become eligible for free I-ACQUIRE treatment after the 6-month follow-up. Important for ethical and practical reasons to drive-up the integrity and quality of the trial. </a:t>
            </a:r>
          </a:p>
        </p:txBody>
      </p:sp>
    </p:spTree>
    <p:extLst>
      <p:ext uri="{BB962C8B-B14F-4D97-AF65-F5344CB8AC3E}">
        <p14:creationId xmlns:p14="http://schemas.microsoft.com/office/powerpoint/2010/main" val="2589491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164"/>
            <a:ext cx="11834000" cy="1041596"/>
          </a:xfrm>
        </p:spPr>
        <p:txBody>
          <a:bodyPr>
            <a:normAutofit/>
          </a:bodyPr>
          <a:lstStyle/>
          <a:p>
            <a:r>
              <a:rPr lang="en-US" cap="all" dirty="0" smtClean="0">
                <a:solidFill>
                  <a:srgbClr val="0070C0"/>
                </a:solidFill>
                <a:latin typeface="Arial" panose="020B0604020202020204" pitchFamily="34" charset="0"/>
                <a:cs typeface="Arial" panose="020B0604020202020204" pitchFamily="34" charset="0"/>
              </a:rPr>
              <a:t>I-ACQUIRE Going Forward</a:t>
            </a:r>
            <a:endParaRPr lang="en-US" cap="all"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076960"/>
            <a:ext cx="10307558" cy="5332466"/>
          </a:xfrm>
        </p:spPr>
        <p:txBody>
          <a:bodyPr>
            <a:normAutofit/>
          </a:bodyPr>
          <a:lstStyle/>
          <a:p>
            <a:r>
              <a:rPr lang="en-US" sz="2400" b="0" dirty="0" smtClean="0">
                <a:latin typeface="Arial" panose="020B0604020202020204" pitchFamily="34" charset="0"/>
                <a:cs typeface="Arial" panose="020B0604020202020204" pitchFamily="34" charset="0"/>
              </a:rPr>
              <a:t>We now have identified the12 clinical sites (announcement by March 1). </a:t>
            </a:r>
          </a:p>
          <a:p>
            <a:r>
              <a:rPr lang="en-US" sz="2400" b="0" dirty="0" smtClean="0">
                <a:latin typeface="Arial" panose="020B0604020202020204" pitchFamily="34" charset="0"/>
                <a:cs typeface="Arial" panose="020B0604020202020204" pitchFamily="34" charset="0"/>
              </a:rPr>
              <a:t>We will convene the first Investigators Meeting on May 1, 2019 at the Chicago O’Hare Hilton Hotel (8:30 a.m. – 4:00 p.m.). Two webinars and a study orientation will occur prior to this May 1 meeting.</a:t>
            </a:r>
          </a:p>
          <a:p>
            <a:r>
              <a:rPr lang="en-US" sz="2400" b="0" dirty="0" smtClean="0">
                <a:latin typeface="Arial" panose="020B0604020202020204" pitchFamily="34" charset="0"/>
                <a:cs typeface="Arial" panose="020B0604020202020204" pitchFamily="34" charset="0"/>
              </a:rPr>
              <a:t>Training for therapists and assessors will be held 3</a:t>
            </a:r>
            <a:r>
              <a:rPr lang="en-US" sz="2400" b="0" baseline="30000" dirty="0" smtClean="0">
                <a:latin typeface="Arial" panose="020B0604020202020204" pitchFamily="34" charset="0"/>
                <a:cs typeface="Arial" panose="020B0604020202020204" pitchFamily="34" charset="0"/>
              </a:rPr>
              <a:t>rd</a:t>
            </a:r>
            <a:r>
              <a:rPr lang="en-US" sz="2400" b="0" dirty="0" smtClean="0">
                <a:latin typeface="Arial" panose="020B0604020202020204" pitchFamily="34" charset="0"/>
                <a:cs typeface="Arial" panose="020B0604020202020204" pitchFamily="34" charset="0"/>
              </a:rPr>
              <a:t> week in June.</a:t>
            </a:r>
          </a:p>
          <a:p>
            <a:pPr lvl="1"/>
            <a:r>
              <a:rPr lang="en-US" b="0" dirty="0" smtClean="0">
                <a:latin typeface="Arial" panose="020B0604020202020204" pitchFamily="34" charset="0"/>
                <a:cs typeface="Arial" panose="020B0604020202020204" pitchFamily="34" charset="0"/>
              </a:rPr>
              <a:t>Travel costs and salary for training are covered by the grant.</a:t>
            </a:r>
          </a:p>
          <a:p>
            <a:r>
              <a:rPr lang="en-US" sz="2400" b="0" dirty="0" smtClean="0">
                <a:latin typeface="Arial" panose="020B0604020202020204" pitchFamily="34" charset="0"/>
                <a:cs typeface="Arial" panose="020B0604020202020204" pitchFamily="34" charset="0"/>
              </a:rPr>
              <a:t>A novel component of I-ACQUIRE is having parents serve as “partners” in the trial. This includes establishing a National Parent Council and inviting parents to share their perspectives about treatment and research (in addition to observations of their own child).</a:t>
            </a:r>
          </a:p>
        </p:txBody>
      </p:sp>
    </p:spTree>
    <p:extLst>
      <p:ext uri="{BB962C8B-B14F-4D97-AF65-F5344CB8AC3E}">
        <p14:creationId xmlns:p14="http://schemas.microsoft.com/office/powerpoint/2010/main" val="374763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Arial" panose="020B0604020202020204" pitchFamily="34" charset="0"/>
                <a:cs typeface="Arial" panose="020B0604020202020204" pitchFamily="34" charset="0"/>
              </a:rPr>
              <a:t>FOR MORE INFORMATION</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4240" y="2066608"/>
            <a:ext cx="10185400" cy="4351338"/>
          </a:xfrm>
        </p:spPr>
        <p:txBody>
          <a:bodyPr/>
          <a:lstStyle/>
          <a:p>
            <a:r>
              <a:rPr lang="en-US" b="0" dirty="0" smtClean="0">
                <a:latin typeface="Arial" panose="020B0604020202020204" pitchFamily="34" charset="0"/>
                <a:cs typeface="Arial" panose="020B0604020202020204" pitchFamily="34" charset="0"/>
              </a:rPr>
              <a:t>Please contact Sharon Ramey or Laura Bateman:</a:t>
            </a:r>
          </a:p>
          <a:p>
            <a:pPr lvl="1"/>
            <a:r>
              <a:rPr lang="en-US" b="0" dirty="0" smtClean="0">
                <a:latin typeface="Arial" panose="020B0604020202020204" pitchFamily="34" charset="0"/>
                <a:cs typeface="Arial" panose="020B0604020202020204" pitchFamily="34" charset="0"/>
                <a:hlinkClick r:id="rId2"/>
              </a:rPr>
              <a:t>slramey@vt.edu</a:t>
            </a:r>
            <a:r>
              <a:rPr lang="en-US" b="0" dirty="0" smtClean="0">
                <a:latin typeface="Arial" panose="020B0604020202020204" pitchFamily="34" charset="0"/>
                <a:cs typeface="Arial" panose="020B0604020202020204" pitchFamily="34" charset="0"/>
              </a:rPr>
              <a:t>  and </a:t>
            </a:r>
            <a:r>
              <a:rPr lang="en-US" b="0" u="sng" dirty="0" smtClean="0">
                <a:solidFill>
                  <a:srgbClr val="0070C0"/>
                </a:solidFill>
                <a:latin typeface="Arial" panose="020B0604020202020204" pitchFamily="34" charset="0"/>
                <a:cs typeface="Arial" panose="020B0604020202020204" pitchFamily="34" charset="0"/>
              </a:rPr>
              <a:t>laurapb2@vt.edu</a:t>
            </a:r>
          </a:p>
          <a:p>
            <a:pPr lvl="1"/>
            <a:r>
              <a:rPr lang="en-US" b="0" dirty="0" smtClean="0">
                <a:latin typeface="Arial" panose="020B0604020202020204" pitchFamily="34" charset="0"/>
                <a:cs typeface="Arial" panose="020B0604020202020204" pitchFamily="34" charset="0"/>
              </a:rPr>
              <a:t>540-526-2033</a:t>
            </a:r>
          </a:p>
          <a:p>
            <a:r>
              <a:rPr lang="en-US" b="0" dirty="0" smtClean="0">
                <a:latin typeface="Arial" panose="020B0604020202020204" pitchFamily="34" charset="0"/>
                <a:cs typeface="Arial" panose="020B0604020202020204" pitchFamily="34" charset="0"/>
              </a:rPr>
              <a:t>The website on StrokeNet will be available very soon!</a:t>
            </a:r>
          </a:p>
          <a:p>
            <a:r>
              <a:rPr lang="en-US" b="0" dirty="0" smtClean="0">
                <a:latin typeface="Arial" panose="020B0604020202020204" pitchFamily="34" charset="0"/>
                <a:cs typeface="Arial" panose="020B0604020202020204" pitchFamily="34" charset="0"/>
              </a:rPr>
              <a:t>The grant application and references for prior research findings and methods are available on request.</a:t>
            </a:r>
          </a:p>
          <a:p>
            <a:r>
              <a:rPr lang="en-US" b="0" dirty="0" smtClean="0">
                <a:solidFill>
                  <a:srgbClr val="0070C0"/>
                </a:solidFill>
                <a:latin typeface="Arial" panose="020B0604020202020204" pitchFamily="34" charset="0"/>
                <a:cs typeface="Arial" panose="020B0604020202020204" pitchFamily="34" charset="0"/>
              </a:rPr>
              <a:t>Please feel free to share this presentation with others at your site.</a:t>
            </a:r>
            <a:endParaRPr lang="en-US" b="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08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0"/>
            <a:ext cx="12192000" cy="640080"/>
          </a:xfrm>
        </p:spPr>
        <p:txBody>
          <a:bodyPr>
            <a:noAutofit/>
          </a:bodyPr>
          <a:lstStyle/>
          <a:p>
            <a:r>
              <a:rPr lang="en-US" sz="3600" cap="all" dirty="0" smtClean="0">
                <a:solidFill>
                  <a:srgbClr val="0070C0"/>
                </a:solidFill>
                <a:latin typeface="Arial" panose="020B0604020202020204" pitchFamily="34" charset="0"/>
                <a:cs typeface="Arial" panose="020B0604020202020204" pitchFamily="34" charset="0"/>
              </a:rPr>
              <a:t>Background for I-ACQUIRE</a:t>
            </a:r>
            <a:endParaRPr lang="en-US" sz="3600" cap="all"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39520" y="1224280"/>
            <a:ext cx="10063480" cy="4973320"/>
          </a:xfrm>
        </p:spPr>
        <p:txBody>
          <a:bodyPr>
            <a:noAutofit/>
          </a:bodyPr>
          <a:lstStyle/>
          <a:p>
            <a:r>
              <a:rPr lang="en-US" sz="2100" dirty="0" smtClean="0">
                <a:latin typeface="Arial" panose="020B0604020202020204" pitchFamily="34" charset="0"/>
                <a:cs typeface="Arial" panose="020B0604020202020204" pitchFamily="34" charset="0"/>
              </a:rPr>
              <a:t>Pediatric arterial ischemic stroke occurs most frequently in infants</a:t>
            </a:r>
          </a:p>
          <a:p>
            <a:pPr lvl="1"/>
            <a:r>
              <a:rPr lang="en-US" sz="2000" b="0" dirty="0" smtClean="0">
                <a:latin typeface="Arial" panose="020B0604020202020204" pitchFamily="34" charset="0"/>
                <a:cs typeface="Arial" panose="020B0604020202020204" pitchFamily="34" charset="0"/>
              </a:rPr>
              <a:t>Estimated incidence of neonatal stroke is 1:2500 – 1:7700 live births</a:t>
            </a:r>
          </a:p>
          <a:p>
            <a:pPr lvl="1"/>
            <a:r>
              <a:rPr lang="en-US" sz="2000" b="0" dirty="0" smtClean="0">
                <a:latin typeface="Arial" panose="020B0604020202020204" pitchFamily="34" charset="0"/>
                <a:cs typeface="Arial" panose="020B0604020202020204" pitchFamily="34" charset="0"/>
              </a:rPr>
              <a:t>Incidence of presumed prenatal stroke is likely similar</a:t>
            </a:r>
          </a:p>
          <a:p>
            <a:r>
              <a:rPr lang="en-US" sz="2100" dirty="0" smtClean="0">
                <a:latin typeface="Arial" panose="020B0604020202020204" pitchFamily="34" charset="0"/>
                <a:cs typeface="Arial" panose="020B0604020202020204" pitchFamily="34" charset="0"/>
              </a:rPr>
              <a:t>No effective rehabilitation identified for infants with post-stroke hemiplegia </a:t>
            </a:r>
          </a:p>
          <a:p>
            <a:pPr lvl="1"/>
            <a:r>
              <a:rPr lang="en-US" sz="2000" b="0" dirty="0" smtClean="0">
                <a:latin typeface="Arial" panose="020B0604020202020204" pitchFamily="34" charset="0"/>
                <a:cs typeface="Arial" panose="020B0604020202020204" pitchFamily="34" charset="0"/>
              </a:rPr>
              <a:t>Most infants receive weekly low doses of OT and/or PT therapy </a:t>
            </a:r>
          </a:p>
          <a:p>
            <a:pPr lvl="1"/>
            <a:r>
              <a:rPr lang="en-US" sz="2000" b="0" dirty="0" smtClean="0">
                <a:latin typeface="Arial" panose="020B0604020202020204" pitchFamily="34" charset="0"/>
                <a:cs typeface="Arial" panose="020B0604020202020204" pitchFamily="34" charset="0"/>
              </a:rPr>
              <a:t>Systematic reviews conclude that constraint-induced movement therapy (CIMT) is the most effective treatment for children (2 yrs+) who have hemiparesis </a:t>
            </a:r>
          </a:p>
          <a:p>
            <a:r>
              <a:rPr lang="en-US" sz="2100" dirty="0" smtClean="0">
                <a:latin typeface="Arial" panose="020B0604020202020204" pitchFamily="34" charset="0"/>
                <a:cs typeface="Arial" panose="020B0604020202020204" pitchFamily="34" charset="0"/>
              </a:rPr>
              <a:t>Our team developed a highly effective form of CIMT (ACQUIREc):</a:t>
            </a:r>
          </a:p>
          <a:p>
            <a:pPr lvl="1"/>
            <a:r>
              <a:rPr lang="en-US" sz="2000" b="0" dirty="0" smtClean="0">
                <a:latin typeface="Arial" panose="020B0604020202020204" pitchFamily="34" charset="0"/>
                <a:cs typeface="Arial" panose="020B0604020202020204" pitchFamily="34" charset="0"/>
              </a:rPr>
              <a:t>High therapy dosage of 3 or 6 hrs/day X 20 days </a:t>
            </a:r>
          </a:p>
          <a:p>
            <a:pPr lvl="1"/>
            <a:r>
              <a:rPr lang="en-US" sz="2000" b="0" dirty="0" smtClean="0">
                <a:latin typeface="Arial" panose="020B0604020202020204" pitchFamily="34" charset="0"/>
                <a:cs typeface="Arial" panose="020B0604020202020204" pitchFamily="34" charset="0"/>
              </a:rPr>
              <a:t>Full constraint of “strong arm” (non-paretic upper extremity) </a:t>
            </a:r>
          </a:p>
          <a:p>
            <a:pPr lvl="1"/>
            <a:r>
              <a:rPr lang="en-US" sz="2000" b="0" dirty="0" smtClean="0">
                <a:latin typeface="Arial" panose="020B0604020202020204" pitchFamily="34" charset="0"/>
                <a:cs typeface="Arial" panose="020B0604020202020204" pitchFamily="34" charset="0"/>
              </a:rPr>
              <a:t>Operant conditioning and shaping techniques based on infant learning</a:t>
            </a:r>
          </a:p>
          <a:p>
            <a:pPr lvl="1"/>
            <a:r>
              <a:rPr lang="en-US" sz="2000" b="0" dirty="0" smtClean="0">
                <a:latin typeface="Arial" panose="020B0604020202020204" pitchFamily="34" charset="0"/>
                <a:cs typeface="Arial" panose="020B0604020202020204" pitchFamily="34" charset="0"/>
              </a:rPr>
              <a:t>Delivered in homelike settings with a Parent Home Component</a:t>
            </a:r>
          </a:p>
          <a:p>
            <a:pPr lvl="1"/>
            <a:r>
              <a:rPr lang="en-US" sz="2000" b="0" dirty="0" smtClean="0">
                <a:latin typeface="Arial" panose="020B0604020202020204" pitchFamily="34" charset="0"/>
                <a:cs typeface="Arial" panose="020B0604020202020204" pitchFamily="34" charset="0"/>
              </a:rPr>
              <a:t>Fun game-like, social, and self-help activities used to promote and improve child’s upper extremity skills (age-appropriate)</a:t>
            </a:r>
          </a:p>
        </p:txBody>
      </p:sp>
    </p:spTree>
    <p:extLst>
      <p:ext uri="{BB962C8B-B14F-4D97-AF65-F5344CB8AC3E}">
        <p14:creationId xmlns:p14="http://schemas.microsoft.com/office/powerpoint/2010/main" val="1142492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148"/>
            <a:ext cx="11959087" cy="2114452"/>
          </a:xfrm>
        </p:spPr>
        <p:txBody>
          <a:bodyPr>
            <a:noAutofit/>
          </a:bodyPr>
          <a:lstStyle/>
          <a:p>
            <a:pPr algn="ctr"/>
            <a:r>
              <a:rPr lang="en-US" cap="all" dirty="0" smtClean="0">
                <a:solidFill>
                  <a:srgbClr val="0070C0"/>
                </a:solidFill>
                <a:latin typeface="Arial" panose="020B0604020202020204" pitchFamily="34" charset="0"/>
                <a:cs typeface="Arial" panose="020B0604020202020204" pitchFamily="34" charset="0"/>
              </a:rPr>
              <a:t>Public Health Impact of </a:t>
            </a:r>
            <a:br>
              <a:rPr lang="en-US" cap="all" dirty="0" smtClean="0">
                <a:solidFill>
                  <a:srgbClr val="0070C0"/>
                </a:solidFill>
                <a:latin typeface="Arial" panose="020B0604020202020204" pitchFamily="34" charset="0"/>
                <a:cs typeface="Arial" panose="020B0604020202020204" pitchFamily="34" charset="0"/>
              </a:rPr>
            </a:br>
            <a:r>
              <a:rPr lang="en-US" cap="all" dirty="0" smtClean="0">
                <a:solidFill>
                  <a:srgbClr val="0070C0"/>
                </a:solidFill>
                <a:latin typeface="Arial" panose="020B0604020202020204" pitchFamily="34" charset="0"/>
                <a:cs typeface="Arial" panose="020B0604020202020204" pitchFamily="34" charset="0"/>
              </a:rPr>
              <a:t>I-ACQUIRE</a:t>
            </a:r>
            <a:r>
              <a:rPr lang="en-US" cap="all" dirty="0">
                <a:solidFill>
                  <a:srgbClr val="0070C0"/>
                </a:solidFill>
                <a:latin typeface="Arial" panose="020B0604020202020204" pitchFamily="34" charset="0"/>
                <a:cs typeface="Arial" panose="020B0604020202020204" pitchFamily="34" charset="0"/>
              </a:rPr>
              <a:t> </a:t>
            </a:r>
            <a:r>
              <a:rPr lang="en-US" cap="all" dirty="0" smtClean="0">
                <a:solidFill>
                  <a:srgbClr val="0070C0"/>
                </a:solidFill>
                <a:latin typeface="Arial" panose="020B0604020202020204" pitchFamily="34" charset="0"/>
                <a:cs typeface="Arial" panose="020B0604020202020204" pitchFamily="34" charset="0"/>
              </a:rPr>
              <a:t>Phase III Trial</a:t>
            </a:r>
            <a:endParaRPr lang="en-US" cap="all"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6640" y="2057400"/>
            <a:ext cx="9895840" cy="3756804"/>
          </a:xfrm>
        </p:spPr>
        <p:txBody>
          <a:bodyPr>
            <a:noAutofit/>
          </a:bodyPr>
          <a:lstStyle/>
          <a:p>
            <a:r>
              <a:rPr lang="en-US" sz="2500" b="0" dirty="0" smtClean="0">
                <a:latin typeface="Arial" panose="020B0604020202020204" pitchFamily="34" charset="0"/>
                <a:cs typeface="Arial" panose="020B0604020202020204" pitchFamily="34" charset="0"/>
              </a:rPr>
              <a:t>3400+ new cases/year of Perinatal Arterial </a:t>
            </a:r>
            <a:r>
              <a:rPr lang="en-US" sz="2500" b="0" dirty="0">
                <a:latin typeface="Arial" panose="020B0604020202020204" pitchFamily="34" charset="0"/>
                <a:cs typeface="Arial" panose="020B0604020202020204" pitchFamily="34" charset="0"/>
              </a:rPr>
              <a:t>S</a:t>
            </a:r>
            <a:r>
              <a:rPr lang="en-US" sz="2500" b="0" dirty="0" smtClean="0">
                <a:latin typeface="Arial" panose="020B0604020202020204" pitchFamily="34" charset="0"/>
                <a:cs typeface="Arial" panose="020B0604020202020204" pitchFamily="34" charset="0"/>
              </a:rPr>
              <a:t>troke (PAS) in the U.S. – combining prenatal and neonatal (first 28 days of life)</a:t>
            </a:r>
          </a:p>
          <a:p>
            <a:r>
              <a:rPr lang="en-US" sz="2500" b="0" dirty="0" smtClean="0">
                <a:latin typeface="Arial" panose="020B0604020202020204" pitchFamily="34" charset="0"/>
                <a:cs typeface="Arial" panose="020B0604020202020204" pitchFamily="34" charset="0"/>
              </a:rPr>
              <a:t>High likelihood of lifelong motor and cognitive impairments, especially hemiparesis (poor voluntary control of one side of the body)</a:t>
            </a:r>
          </a:p>
          <a:p>
            <a:r>
              <a:rPr lang="en-US" sz="2500" b="0" dirty="0" smtClean="0">
                <a:latin typeface="Arial" panose="020B0604020202020204" pitchFamily="34" charset="0"/>
                <a:cs typeface="Arial" panose="020B0604020202020204" pitchFamily="34" charset="0"/>
              </a:rPr>
              <a:t>Immense cost burden for families, health care &amp; education systems, and society </a:t>
            </a:r>
          </a:p>
          <a:p>
            <a:pPr marL="0" indent="0">
              <a:buNone/>
            </a:pPr>
            <a:r>
              <a:rPr lang="en-US" sz="2500" b="0" i="1" dirty="0" smtClean="0">
                <a:solidFill>
                  <a:srgbClr val="0070C0"/>
                </a:solidFill>
                <a:latin typeface="Arial" panose="020B0604020202020204" pitchFamily="34" charset="0"/>
                <a:cs typeface="Arial" panose="020B0604020202020204" pitchFamily="34" charset="0"/>
              </a:rPr>
              <a:t>If I-ACQUIRE proves efficacious for children (8-24 months old) with PAS, then the Phase III confirmatory evidence has the potential to transform rehabilitation and improve clinical outcomes. (Note: 2 different dosage levels will be tested in the Phase III trial.)</a:t>
            </a:r>
          </a:p>
          <a:p>
            <a:pPr marL="0" indent="0">
              <a:buNone/>
            </a:pPr>
            <a:endParaRPr lang="en-US" sz="2500" b="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529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TEDx SLR 2015\Libby with Cast - cropp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333" y="579120"/>
            <a:ext cx="5486667" cy="5867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800" y="614680"/>
            <a:ext cx="4561840" cy="5001369"/>
          </a:xfrm>
          <a:prstGeom prst="rect">
            <a:avLst/>
          </a:prstGeom>
          <a:noFill/>
        </p:spPr>
        <p:txBody>
          <a:bodyPr wrap="square" rtlCol="0">
            <a:spAutoFit/>
          </a:bodyPr>
          <a:lstStyle/>
          <a:p>
            <a:r>
              <a:rPr lang="en-US" sz="2200" b="1" dirty="0" smtClean="0">
                <a:latin typeface="Arial" panose="020B0604020202020204" pitchFamily="34" charset="0"/>
                <a:cs typeface="Arial" panose="020B0604020202020204" pitchFamily="34" charset="0"/>
              </a:rPr>
              <a:t>1998: Our first ACQUIREc child</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Libby was 15 months old, we made a </a:t>
            </a:r>
            <a:r>
              <a:rPr lang="en-US" dirty="0" smtClean="0">
                <a:solidFill>
                  <a:srgbClr val="0070C0"/>
                </a:solidFill>
                <a:latin typeface="Arial" panose="020B0604020202020204" pitchFamily="34" charset="0"/>
                <a:cs typeface="Arial" panose="020B0604020202020204" pitchFamily="34" charset="0"/>
              </a:rPr>
              <a:t>cast</a:t>
            </a:r>
            <a:r>
              <a:rPr lang="en-US" dirty="0" smtClean="0">
                <a:latin typeface="Arial" panose="020B0604020202020204" pitchFamily="34" charset="0"/>
                <a:cs typeface="Arial" panose="020B0604020202020204" pitchFamily="34" charset="0"/>
              </a:rPr>
              <a:t> for her “strong arm” to help her  focus on using her “weak arm.” She had </a:t>
            </a:r>
          </a:p>
          <a:p>
            <a:r>
              <a:rPr lang="en-US" dirty="0" smtClean="0">
                <a:solidFill>
                  <a:srgbClr val="0070C0"/>
                </a:solidFill>
                <a:latin typeface="Arial" panose="020B0604020202020204" pitchFamily="34" charset="0"/>
                <a:cs typeface="Arial" panose="020B0604020202020204" pitchFamily="34" charset="0"/>
              </a:rPr>
              <a:t>6 hours of Constraint-Induced Movement Therapy (CIMT) daily </a:t>
            </a:r>
            <a:r>
              <a:rPr lang="en-US" dirty="0" smtClean="0">
                <a:latin typeface="Arial" panose="020B0604020202020204" pitchFamily="34" charset="0"/>
                <a:cs typeface="Arial" panose="020B0604020202020204" pitchFamily="34" charset="0"/>
              </a:rPr>
              <a:t>for 5 days/week for </a:t>
            </a:r>
          </a:p>
          <a:p>
            <a:r>
              <a:rPr lang="en-US" dirty="0" smtClean="0">
                <a:latin typeface="Arial" panose="020B0604020202020204" pitchFamily="34" charset="0"/>
                <a:cs typeface="Arial" panose="020B0604020202020204" pitchFamily="34" charset="0"/>
              </a:rPr>
              <a:t>3 weeks. Libby was encouraged and rewarded for movements and emerging skills on her “weak” (hemiparetic) side. Libby rapidly acquired many brand new skills – skills her doctors thought might be “impossible” for Libby due to the severe brain damage due to strokes prior to birth.</a:t>
            </a:r>
          </a:p>
          <a:p>
            <a:endParaRPr lang="en-US" sz="9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provided </a:t>
            </a:r>
            <a:r>
              <a:rPr lang="en-US" dirty="0" smtClean="0">
                <a:solidFill>
                  <a:srgbClr val="0070C0"/>
                </a:solidFill>
                <a:latin typeface="Arial" panose="020B0604020202020204" pitchFamily="34" charset="0"/>
                <a:cs typeface="Arial" panose="020B0604020202020204" pitchFamily="34" charset="0"/>
              </a:rPr>
              <a:t>treatment in Libby’s home</a:t>
            </a:r>
            <a:r>
              <a:rPr lang="en-US" dirty="0" smtClean="0">
                <a:latin typeface="Arial" panose="020B0604020202020204" pitchFamily="34" charset="0"/>
                <a:cs typeface="Arial" panose="020B0604020202020204" pitchFamily="34" charset="0"/>
              </a:rPr>
              <a:t>, where her family sometimes joined in the therapy activities.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688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0" y="152400"/>
            <a:ext cx="4201160" cy="1285240"/>
          </a:xfrm>
        </p:spPr>
        <p:txBody>
          <a:bodyPr>
            <a:normAutofit/>
          </a:bodyPr>
          <a:lstStyle/>
          <a:p>
            <a:r>
              <a:rPr lang="en-US" sz="2200" dirty="0" smtClean="0">
                <a:latin typeface="Arial" panose="020B0604020202020204" pitchFamily="34" charset="0"/>
                <a:cs typeface="Arial" panose="020B0604020202020204" pitchFamily="34" charset="0"/>
              </a:rPr>
              <a:t>Reaching to pop bubbles</a:t>
            </a:r>
            <a:endParaRPr lang="en-US" sz="2200" dirty="0">
              <a:latin typeface="Arial" panose="020B0604020202020204" pitchFamily="34" charset="0"/>
              <a:cs typeface="Arial" panose="020B0604020202020204"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p:pic>
      <p:sp>
        <p:nvSpPr>
          <p:cNvPr id="3" name="Text Placeholder 2"/>
          <p:cNvSpPr>
            <a:spLocks noGrp="1"/>
          </p:cNvSpPr>
          <p:nvPr>
            <p:ph type="body" sz="half" idx="2"/>
          </p:nvPr>
        </p:nvSpPr>
        <p:spPr>
          <a:xfrm>
            <a:off x="853440" y="1539240"/>
            <a:ext cx="4196080" cy="5283200"/>
          </a:xfrm>
        </p:spPr>
        <p:txBody>
          <a:bodyPr>
            <a:noAutofit/>
          </a:bodyPr>
          <a:lstStyle/>
          <a:p>
            <a:r>
              <a:rPr lang="en-US" sz="2000" b="0" dirty="0" smtClean="0">
                <a:latin typeface="Arial" panose="020B0604020202020204" pitchFamily="34" charset="0"/>
                <a:cs typeface="Arial" panose="020B0604020202020204" pitchFamily="34" charset="0"/>
              </a:rPr>
              <a:t>In the first few days of ACQUIREc, Libby learned to reach and touch a target (the bubble on a wand). After many hours and days of practice, she became a master at popping bubbles. (Libby also worked on many other skills during her 6 hrs of daily therapy.) By the end of treatment (in this photo) Libby is sitting on her own, something she could do </a:t>
            </a:r>
            <a:r>
              <a:rPr lang="en-US" sz="2000" b="0" i="1" dirty="0" smtClean="0">
                <a:latin typeface="Arial" panose="020B0604020202020204" pitchFamily="34" charset="0"/>
                <a:cs typeface="Arial" panose="020B0604020202020204" pitchFamily="34" charset="0"/>
              </a:rPr>
              <a:t>not </a:t>
            </a:r>
            <a:r>
              <a:rPr lang="en-US" sz="2000" b="0" dirty="0" smtClean="0">
                <a:latin typeface="Arial" panose="020B0604020202020204" pitchFamily="34" charset="0"/>
                <a:cs typeface="Arial" panose="020B0604020202020204" pitchFamily="34" charset="0"/>
              </a:rPr>
              <a:t>when treatment began. Her big smile shows how pleased she is with her new skill set. But along the way, Libby had many moments of frustration and challenge, as well as fun! </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21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007" y="879173"/>
            <a:ext cx="5081217" cy="5416301"/>
          </a:xfrm>
        </p:spPr>
      </p:pic>
      <p:sp>
        <p:nvSpPr>
          <p:cNvPr id="2" name="TextBox 1"/>
          <p:cNvSpPr txBox="1"/>
          <p:nvPr/>
        </p:nvSpPr>
        <p:spPr>
          <a:xfrm>
            <a:off x="1742440" y="4643120"/>
            <a:ext cx="2529840" cy="147732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Getting better all the time!</a:t>
            </a:r>
            <a:r>
              <a:rPr lang="en-US" dirty="0" smtClean="0">
                <a:latin typeface="Arial" panose="020B0604020202020204" pitchFamily="34" charset="0"/>
                <a:cs typeface="Arial" panose="020B0604020202020204" pitchFamily="34" charset="0"/>
              </a:rPr>
              <a:t> I-ACQUIRE takes stamina on the part of the therapist and the child.</a:t>
            </a:r>
            <a:endParaRPr lang="en-US" sz="1800" kern="12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6127028" y="879173"/>
            <a:ext cx="4726402" cy="5632311"/>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When a child begins learning a new skill, we provide lots of repetition (</a:t>
            </a:r>
            <a:r>
              <a:rPr lang="en-US" sz="2000" dirty="0" smtClean="0">
                <a:solidFill>
                  <a:srgbClr val="0070C0"/>
                </a:solidFill>
                <a:latin typeface="Arial" panose="020B0604020202020204" pitchFamily="34" charset="0"/>
                <a:cs typeface="Arial" panose="020B0604020202020204" pitchFamily="34" charset="0"/>
              </a:rPr>
              <a:t>practice</a:t>
            </a:r>
            <a:r>
              <a:rPr lang="en-US" sz="2000" dirty="0" smtClean="0">
                <a:latin typeface="Arial" panose="020B0604020202020204" pitchFamily="34" charset="0"/>
                <a:cs typeface="Arial" panose="020B0604020202020204" pitchFamily="34" charset="0"/>
              </a:rPr>
              <a:t>). The therapist knows when and how to help the child advance to higher skill levels – known as </a:t>
            </a:r>
            <a:r>
              <a:rPr lang="en-US" sz="2000" dirty="0" smtClean="0">
                <a:solidFill>
                  <a:srgbClr val="0070C0"/>
                </a:solidFill>
                <a:latin typeface="Arial" panose="020B0604020202020204" pitchFamily="34" charset="0"/>
                <a:cs typeface="Arial" panose="020B0604020202020204" pitchFamily="34" charset="0"/>
              </a:rPr>
              <a:t>shaping</a:t>
            </a:r>
            <a:r>
              <a:rPr lang="en-US" sz="2000" dirty="0" smtClean="0">
                <a:latin typeface="Arial" panose="020B0604020202020204" pitchFamily="34" charset="0"/>
                <a:cs typeface="Arial" panose="020B0604020202020204" pitchFamily="34" charset="0"/>
              </a:rPr>
              <a:t> -  such as reaching farther, higher and lower, faster, and then grasping (</a:t>
            </a:r>
            <a:r>
              <a:rPr lang="en-US" sz="2000" i="1" dirty="0" smtClean="0">
                <a:latin typeface="Arial" panose="020B0604020202020204" pitchFamily="34" charset="0"/>
                <a:cs typeface="Arial" panose="020B0604020202020204" pitchFamily="34" charset="0"/>
              </a:rPr>
              <a:t>shown in this photo</a:t>
            </a:r>
            <a:r>
              <a:rPr lang="en-US" sz="2000" dirty="0" smtClean="0">
                <a:latin typeface="Arial" panose="020B0604020202020204" pitchFamily="34" charset="0"/>
                <a:cs typeface="Arial" panose="020B0604020202020204" pitchFamily="34" charset="0"/>
              </a:rPr>
              <a:t>). Young children love playing games – with objects and people – and then playing them “MORE!” and “AGAIN!” The ACQUIREc therapy is designed to be both </a:t>
            </a:r>
            <a:r>
              <a:rPr lang="en-US" sz="2000" dirty="0" smtClean="0">
                <a:solidFill>
                  <a:srgbClr val="0070C0"/>
                </a:solidFill>
                <a:latin typeface="Arial" panose="020B0604020202020204" pitchFamily="34" charset="0"/>
                <a:cs typeface="Arial" panose="020B0604020202020204" pitchFamily="34" charset="0"/>
              </a:rPr>
              <a:t>fun and challenging</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The </a:t>
            </a:r>
            <a:r>
              <a:rPr lang="en-US" sz="2000" dirty="0" smtClean="0">
                <a:solidFill>
                  <a:srgbClr val="0070C0"/>
                </a:solidFill>
                <a:latin typeface="Arial" panose="020B0604020202020204" pitchFamily="34" charset="0"/>
                <a:cs typeface="Arial" panose="020B0604020202020204" pitchFamily="34" charset="0"/>
              </a:rPr>
              <a:t>cast has proven very safe and not harmful</a:t>
            </a:r>
            <a:r>
              <a:rPr lang="en-US" sz="2000" dirty="0" smtClean="0">
                <a:latin typeface="Arial" panose="020B0604020202020204" pitchFamily="34" charset="0"/>
                <a:cs typeface="Arial" panose="020B0604020202020204" pitchFamily="34" charset="0"/>
              </a:rPr>
              <a:t>. The cast promotes the child’s focus on the arm and hand that previously the child neglected and seldom used. </a:t>
            </a:r>
            <a:endParaRPr lang="en-US" sz="2000"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47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5123" y="294641"/>
            <a:ext cx="4007820" cy="4836159"/>
          </a:xfrm>
        </p:spPr>
      </p:pic>
      <p:sp>
        <p:nvSpPr>
          <p:cNvPr id="2" name="Rectangle 1"/>
          <p:cNvSpPr/>
          <p:nvPr/>
        </p:nvSpPr>
        <p:spPr>
          <a:xfrm>
            <a:off x="1376680" y="5298440"/>
            <a:ext cx="8748513" cy="1015663"/>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As a teenager, Libby was very active – as shown in this photo – including  </a:t>
            </a:r>
            <a:r>
              <a:rPr lang="en-US" sz="2000" dirty="0" err="1" smtClean="0">
                <a:latin typeface="Arial" panose="020B0604020202020204" pitchFamily="34" charset="0"/>
                <a:cs typeface="Arial" panose="020B0604020202020204" pitchFamily="34" charset="0"/>
              </a:rPr>
              <a:t>Ziplining</a:t>
            </a:r>
            <a:r>
              <a:rPr lang="en-US" sz="2000" dirty="0" smtClean="0">
                <a:latin typeface="Arial" panose="020B0604020202020204" pitchFamily="34" charset="0"/>
                <a:cs typeface="Arial" panose="020B0604020202020204" pitchFamily="34" charset="0"/>
              </a:rPr>
              <a:t> – an activity that benefits from the use of both arms and hands! In total, Libby received four ACQUIREc treatments when she was very young.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2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19349" y="447152"/>
            <a:ext cx="6033911" cy="6029083"/>
          </a:xfrm>
        </p:spPr>
      </p:pic>
      <p:sp>
        <p:nvSpPr>
          <p:cNvPr id="3" name="TextBox 2"/>
          <p:cNvSpPr txBox="1"/>
          <p:nvPr/>
        </p:nvSpPr>
        <p:spPr>
          <a:xfrm>
            <a:off x="8448040" y="444738"/>
            <a:ext cx="2616200" cy="646330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One of Libby’s hobbies is needlepoint. As this photo shows, Libby is very good at making beautiful pillows! This fine motor skill is one that uses and benefits from skillful use of both hands. </a:t>
            </a:r>
          </a:p>
          <a:p>
            <a:endParaRPr lang="en-US" dirty="0">
              <a:latin typeface="Arial" panose="020B0604020202020204" pitchFamily="34" charset="0"/>
              <a:cs typeface="Arial" panose="020B0604020202020204" pitchFamily="34" charset="0"/>
            </a:endParaRPr>
          </a:p>
          <a:p>
            <a:r>
              <a:rPr lang="en-US" dirty="0" smtClean="0">
                <a:solidFill>
                  <a:srgbClr val="0070C0"/>
                </a:solidFill>
                <a:latin typeface="Arial" panose="020B0604020202020204" pitchFamily="34" charset="0"/>
                <a:cs typeface="Arial" panose="020B0604020202020204" pitchFamily="34" charset="0"/>
              </a:rPr>
              <a:t>Current theories about brain development  include the idea that treatment can induce plasticity in the brain’s structure and function – resulting in successful compensation for the damage (infarcts) caused by perinatal arterial stroke (PAS).</a:t>
            </a:r>
          </a:p>
          <a:p>
            <a:endParaRPr lang="en-US" dirty="0">
              <a:solidFill>
                <a:srgbClr val="0070C0"/>
              </a:solidFill>
              <a:latin typeface="Arial" panose="020B0604020202020204" pitchFamily="34" charset="0"/>
              <a:cs typeface="Arial" panose="020B0604020202020204" pitchFamily="34" charset="0"/>
            </a:endParaRPr>
          </a:p>
          <a:p>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1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1"/>
          <p:cNvGrpSpPr/>
          <p:nvPr/>
        </p:nvGrpSpPr>
        <p:grpSpPr>
          <a:xfrm>
            <a:off x="782320" y="1119687"/>
            <a:ext cx="10393680" cy="5947563"/>
            <a:chOff x="-140205" y="0"/>
            <a:chExt cx="6504175" cy="6057900"/>
          </a:xfrm>
        </p:grpSpPr>
        <p:sp>
          <p:nvSpPr>
            <p:cNvPr id="5" name="Rectangle 4"/>
            <p:cNvSpPr/>
            <p:nvPr/>
          </p:nvSpPr>
          <p:spPr>
            <a:xfrm>
              <a:off x="0" y="0"/>
              <a:ext cx="6363970" cy="6057900"/>
            </a:xfrm>
            <a:prstGeom prst="rect">
              <a:avLst/>
            </a:prstGeom>
          </p:spPr>
        </p:sp>
        <p:sp>
          <p:nvSpPr>
            <p:cNvPr id="6" name="Text Box 3"/>
            <p:cNvSpPr txBox="1"/>
            <p:nvPr/>
          </p:nvSpPr>
          <p:spPr>
            <a:xfrm>
              <a:off x="251262" y="105366"/>
              <a:ext cx="5995503" cy="93345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Eligibility Screen and Consent </a:t>
              </a:r>
              <a:r>
                <a:rPr lang="en-US" sz="1800" b="1" dirty="0">
                  <a:effectLst/>
                  <a:latin typeface="Arial" panose="020B0604020202020204" pitchFamily="34" charset="0"/>
                  <a:ea typeface="Calibri" panose="020F0502020204030204" pitchFamily="34" charset="0"/>
                  <a:cs typeface="Times New Roman" panose="02020603050405020304" pitchFamily="18" charset="0"/>
                </a:rPr>
                <a:t>(N=240</a:t>
              </a: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Perinatal Arterial Stroke (PAS) diagnosis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with hemiparesis &amp; confirmatory MRI.</a:t>
              </a:r>
            </a:p>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 Ages between 8–24 months.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4"/>
            <p:cNvSpPr txBox="1"/>
            <p:nvPr/>
          </p:nvSpPr>
          <p:spPr>
            <a:xfrm>
              <a:off x="310252" y="1483409"/>
              <a:ext cx="1664325" cy="115881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Moderate Dose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 I-ACQUIRE (N=80)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3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hrs/day, 5 days/week for 4 weeks (=60 hrs)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 Box 4"/>
            <p:cNvSpPr txBox="1"/>
            <p:nvPr/>
          </p:nvSpPr>
          <p:spPr>
            <a:xfrm>
              <a:off x="2152722" y="1461048"/>
              <a:ext cx="1735309" cy="115253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High Dose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I-ACQUIRE (N=80)</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6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hrs/day, 5 days/week for 4 weeks (=120 hrs)</a:t>
              </a:r>
              <a:r>
                <a:rPr lang="en-US" sz="16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9" name="Text Box 4"/>
            <p:cNvSpPr txBox="1"/>
            <p:nvPr/>
          </p:nvSpPr>
          <p:spPr>
            <a:xfrm>
              <a:off x="4127299" y="1468947"/>
              <a:ext cx="1745441" cy="11446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Usual &amp; Customary </a:t>
              </a:r>
              <a:r>
                <a:rPr lang="en-US" sz="1600" b="1" dirty="0" err="1" smtClean="0">
                  <a:effectLst/>
                  <a:latin typeface="Arial" panose="020B0604020202020204" pitchFamily="34" charset="0"/>
                  <a:ea typeface="Calibri" panose="020F0502020204030204" pitchFamily="34" charset="0"/>
                  <a:cs typeface="Times New Roman" panose="02020603050405020304" pitchFamily="18" charset="0"/>
                </a:rPr>
                <a:t>Tx</a:t>
              </a:r>
              <a:r>
                <a:rPr lang="en-US" sz="20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b="1" dirty="0">
                  <a:effectLst/>
                  <a:latin typeface="Arial" panose="020B0604020202020204" pitchFamily="34" charset="0"/>
                  <a:ea typeface="Calibri" panose="020F0502020204030204" pitchFamily="34" charset="0"/>
                  <a:cs typeface="Times New Roman" panose="02020603050405020304" pitchFamily="18" charset="0"/>
                </a:rPr>
                <a:t>(</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U&amp;CT</a:t>
              </a:r>
              <a:r>
                <a:rPr lang="en-US" sz="1600" b="1" dirty="0">
                  <a:effectLst/>
                  <a:latin typeface="Arial" panose="020B0604020202020204" pitchFamily="34" charset="0"/>
                  <a:ea typeface="Calibri" panose="020F0502020204030204" pitchFamily="34" charset="0"/>
                  <a:cs typeface="Times New Roman" panose="02020603050405020304" pitchFamily="18" charset="0"/>
                </a:rPr>
                <a:t>) (N=80)</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smtClean="0">
                  <a:effectLst/>
                  <a:latin typeface="Arial" panose="020B0604020202020204" pitchFamily="34" charset="0"/>
                  <a:ea typeface="Times New Roman" panose="02020603050405020304" pitchFamily="18" charset="0"/>
                </a:rPr>
                <a:t>To be documented by community therapist</a:t>
              </a:r>
              <a:r>
                <a:rPr lang="en-US" sz="16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10" name="Text Box 3"/>
            <p:cNvSpPr txBox="1"/>
            <p:nvPr/>
          </p:nvSpPr>
          <p:spPr>
            <a:xfrm>
              <a:off x="716548" y="2706773"/>
              <a:ext cx="4746703" cy="60105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rPr>
                <a:t>Baseline (pre-treatment) Assessment </a:t>
              </a:r>
              <a:r>
                <a:rPr lang="en-US" sz="1600" b="1" dirty="0" smtClean="0">
                  <a:effectLst/>
                  <a:latin typeface="Arial" panose="020B0604020202020204" pitchFamily="34" charset="0"/>
                  <a:ea typeface="Calibri" panose="020F0502020204030204" pitchFamily="34" charset="0"/>
                </a:rPr>
                <a:t>Battery (N=240)</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dirty="0">
                  <a:effectLst/>
                  <a:latin typeface="Arial" panose="020B0604020202020204" pitchFamily="34" charset="0"/>
                  <a:ea typeface="Calibri" panose="020F0502020204030204" pitchFamily="34" charset="0"/>
                </a:rPr>
                <a:t>Blinded Assessments (</a:t>
              </a:r>
              <a:r>
                <a:rPr lang="en-US" dirty="0" err="1" smtClean="0">
                  <a:effectLst/>
                  <a:latin typeface="Arial" panose="020B0604020202020204" pitchFamily="34" charset="0"/>
                  <a:ea typeface="Calibri" panose="020F0502020204030204" pitchFamily="34" charset="0"/>
                </a:rPr>
                <a:t>videorecorded</a:t>
              </a:r>
              <a:r>
                <a:rPr lang="en-US" dirty="0" smtClean="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&amp; </a:t>
              </a:r>
              <a:r>
                <a:rPr lang="en-US" dirty="0">
                  <a:effectLst/>
                  <a:latin typeface="Arial" panose="020B0604020202020204" pitchFamily="34" charset="0"/>
                  <a:ea typeface="Times New Roman" panose="02020603050405020304" pitchFamily="18" charset="0"/>
                </a:rPr>
                <a:t>Parent Ratings</a:t>
              </a:r>
              <a:endParaRPr lang="en-US" dirty="0">
                <a:effectLst/>
                <a:latin typeface="Times New Roman" panose="02020603050405020304" pitchFamily="18" charset="0"/>
                <a:ea typeface="Times New Roman" panose="02020603050405020304" pitchFamily="18" charset="0"/>
              </a:endParaRPr>
            </a:p>
          </p:txBody>
        </p:sp>
        <p:sp>
          <p:nvSpPr>
            <p:cNvPr id="11" name="Text Box 3"/>
            <p:cNvSpPr txBox="1"/>
            <p:nvPr/>
          </p:nvSpPr>
          <p:spPr>
            <a:xfrm>
              <a:off x="424421" y="3401015"/>
              <a:ext cx="5448319" cy="57225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Implementation </a:t>
              </a:r>
              <a:r>
                <a:rPr lang="en-US" sz="2000" b="1" dirty="0" smtClean="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of Treatment </a:t>
              </a:r>
              <a:r>
                <a:rPr lang="en-US" sz="2000" b="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Protocol (4 weeks)</a:t>
              </a:r>
              <a:endParaRPr lang="en-US" sz="2000" dirty="0">
                <a:solidFill>
                  <a:schemeClr val="accent1">
                    <a:lumMod val="75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dirty="0" smtClean="0">
                  <a:effectLst/>
                  <a:latin typeface="Arial" panose="020B0604020202020204" pitchFamily="34" charset="0"/>
                  <a:ea typeface="Times New Roman" panose="02020603050405020304" pitchFamily="18" charset="0"/>
                  <a:cs typeface="Arial" panose="020B0604020202020204" pitchFamily="34" charset="0"/>
                </a:rPr>
                <a:t>(all sessions documented)</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3"/>
            <p:cNvSpPr txBox="1"/>
            <p:nvPr/>
          </p:nvSpPr>
          <p:spPr>
            <a:xfrm>
              <a:off x="365740" y="4020366"/>
              <a:ext cx="5630589" cy="69691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Post-treatment Assessment </a:t>
              </a: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Battery (N=240):</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cs typeface="Times New Roman" panose="02020603050405020304" pitchFamily="18" charset="0"/>
                </a:rPr>
                <a:t>Immediate &amp;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6-month follow-up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dirty="0">
                  <a:effectLst/>
                  <a:latin typeface="Arial" panose="020B0604020202020204" pitchFamily="34" charset="0"/>
                  <a:ea typeface="Calibri" panose="020F0502020204030204" pitchFamily="34" charset="0"/>
                </a:rPr>
                <a:t>Blinded Assessments (</a:t>
              </a:r>
              <a:r>
                <a:rPr lang="en-US" dirty="0" err="1" smtClean="0">
                  <a:effectLst/>
                  <a:latin typeface="Arial" panose="020B0604020202020204" pitchFamily="34" charset="0"/>
                  <a:ea typeface="Calibri" panose="020F0502020204030204" pitchFamily="34" charset="0"/>
                </a:rPr>
                <a:t>videorecorded</a:t>
              </a:r>
              <a:r>
                <a:rPr lang="en-US" dirty="0" smtClean="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&amp; </a:t>
              </a:r>
              <a:r>
                <a:rPr lang="en-US" dirty="0">
                  <a:effectLst/>
                  <a:latin typeface="Arial" panose="020B0604020202020204" pitchFamily="34" charset="0"/>
                  <a:ea typeface="Times New Roman" panose="02020603050405020304" pitchFamily="18" charset="0"/>
                </a:rPr>
                <a:t>Parent Ratings</a:t>
              </a:r>
              <a:endParaRPr lang="en-US"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13" name="Text Box 11"/>
            <p:cNvSpPr txBox="1"/>
            <p:nvPr/>
          </p:nvSpPr>
          <p:spPr>
            <a:xfrm>
              <a:off x="848767" y="934438"/>
              <a:ext cx="4829880" cy="44112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Random Assignment (centralized) </a:t>
              </a: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to Treatment Groups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Text Box 12"/>
            <p:cNvSpPr txBox="1"/>
            <p:nvPr/>
          </p:nvSpPr>
          <p:spPr>
            <a:xfrm>
              <a:off x="-140205" y="4842588"/>
              <a:ext cx="6203970" cy="5450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smtClean="0">
                  <a:latin typeface="Arial" panose="020B0604020202020204" pitchFamily="34" charset="0"/>
                  <a:ea typeface="Calibri" panose="020F0502020204030204" pitchFamily="34" charset="0"/>
                  <a:cs typeface="Times New Roman" panose="02020603050405020304" pitchFamily="18" charset="0"/>
                </a:rPr>
                <a:t>*</a:t>
              </a:r>
              <a:r>
                <a:rPr lang="en-US" dirty="0" smtClean="0">
                  <a:effectLst/>
                  <a:latin typeface="Arial" panose="020B0604020202020204" pitchFamily="34" charset="0"/>
                  <a:ea typeface="Calibri" panose="020F0502020204030204" pitchFamily="34" charset="0"/>
                  <a:cs typeface="Times New Roman" panose="02020603050405020304" pitchFamily="18" charset="0"/>
                </a:rPr>
                <a:t>U&amp;CT children </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(N=80) are offered </a:t>
              </a:r>
              <a:r>
                <a:rPr lang="en-US" sz="1600" dirty="0" smtClean="0">
                  <a:latin typeface="Arial" panose="020B0604020202020204" pitchFamily="34" charset="0"/>
                  <a:ea typeface="Calibri" panose="020F0502020204030204" pitchFamily="34" charset="0"/>
                  <a:cs typeface="Times New Roman" panose="02020603050405020304" pitchFamily="18" charset="0"/>
                </a:rPr>
                <a:t>free </a:t>
              </a:r>
              <a:r>
                <a:rPr lang="en-US" sz="1600" b="1" dirty="0" smtClean="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I-ACQUIRE</a:t>
              </a: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 (dosage randomly assigned) after 6-mth follow-up. </a:t>
              </a:r>
            </a:p>
            <a:p>
              <a:pPr marL="0" marR="0">
                <a:spcBef>
                  <a:spcPts val="0"/>
                </a:spcBef>
                <a:spcAft>
                  <a:spcPts val="0"/>
                </a:spcAft>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These children also will be followed for 6 months after they receive I-ACQUIRE.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TextBox 14"/>
          <p:cNvSpPr txBox="1"/>
          <p:nvPr/>
        </p:nvSpPr>
        <p:spPr>
          <a:xfrm>
            <a:off x="66040" y="534912"/>
            <a:ext cx="12192000" cy="584775"/>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cs typeface="Arial" panose="020B0604020202020204" pitchFamily="34" charset="0"/>
              </a:rPr>
              <a:t>DESIGN FOR PHASE III I-ACQUIRE TRIAL</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726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4817</TotalTime>
  <Words>1332</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I-ACQUIRE: A Phase III Trial of ACQUIRE for infants  with Perinatal Arterial Ischemic Stroke and Hemiparesis</vt:lpstr>
      <vt:lpstr>Background for I-ACQUIRE</vt:lpstr>
      <vt:lpstr>Public Health Impact of  I-ACQUIRE Phase III Trial</vt:lpstr>
      <vt:lpstr>PowerPoint Presentation</vt:lpstr>
      <vt:lpstr>Reaching to pop bubbles</vt:lpstr>
      <vt:lpstr>PowerPoint Presentation</vt:lpstr>
      <vt:lpstr>PowerPoint Presentation</vt:lpstr>
      <vt:lpstr>PowerPoint Presentation</vt:lpstr>
      <vt:lpstr>PowerPoint Presentation</vt:lpstr>
      <vt:lpstr>DETAILS ABOUT ENROLLMENT FOR I-ACQUIRE</vt:lpstr>
      <vt:lpstr>I-ACQUIRE Going Forward</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Warren Lo</dc:creator>
  <cp:lastModifiedBy>Sester, Regina (sesterrj)</cp:lastModifiedBy>
  <cp:revision>77</cp:revision>
  <dcterms:created xsi:type="dcterms:W3CDTF">2018-09-16T19:17:26Z</dcterms:created>
  <dcterms:modified xsi:type="dcterms:W3CDTF">2019-02-26T17:09:51Z</dcterms:modified>
</cp:coreProperties>
</file>