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8" r:id="rId4"/>
    <p:sldId id="270" r:id="rId5"/>
    <p:sldId id="257" r:id="rId6"/>
    <p:sldId id="271" r:id="rId7"/>
    <p:sldId id="258" r:id="rId8"/>
    <p:sldId id="275" r:id="rId9"/>
    <p:sldId id="259" r:id="rId10"/>
    <p:sldId id="277" r:id="rId11"/>
    <p:sldId id="280" r:id="rId12"/>
    <p:sldId id="281" r:id="rId13"/>
    <p:sldId id="273" r:id="rId14"/>
    <p:sldId id="274" r:id="rId15"/>
    <p:sldId id="276" r:id="rId16"/>
    <p:sldId id="263" r:id="rId17"/>
    <p:sldId id="262" r:id="rId18"/>
    <p:sldId id="279" r:id="rId19"/>
    <p:sldId id="261" r:id="rId20"/>
    <p:sldId id="264" r:id="rId21"/>
    <p:sldId id="265" r:id="rId22"/>
    <p:sldId id="266" r:id="rId23"/>
    <p:sldId id="267" r:id="rId24"/>
    <p:sldId id="268" r:id="rId25"/>
    <p:sldId id="269"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dirty="0"/>
              <a:t>Click to edit Master title style</a:t>
            </a:r>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97" y="6266582"/>
            <a:ext cx="2249144" cy="476864"/>
          </a:xfrm>
          <a:prstGeom prst="rect">
            <a:avLst/>
          </a:prstGeom>
        </p:spPr>
      </p:pic>
    </p:spTree>
    <p:extLst>
      <p:ext uri="{BB962C8B-B14F-4D97-AF65-F5344CB8AC3E}">
        <p14:creationId xmlns:p14="http://schemas.microsoft.com/office/powerpoint/2010/main" val="7844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ancynwilson.com/building-an-online-business-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heck-unchecked-checked-approved-297273/"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xpixels.net/Webpage-Icon-Redo-Refresh-Load-Reload-Cloud-Data-196824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melody-music-notes-sounds-29768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pngimg.com/download/38183"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149530&amp;picture=stone-stairway-step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ohrp/regulations-and-policy/belmont-report/index.html" TargetMode="External"/><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ccessdata.fda.gov/scripts/cdrh/cfdocs/cfcfr/CFRSearch.cfm?fr=50.2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ngimg.com/download/2559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Informed Consent – An ongoing process with basic steps</a:t>
            </a:r>
          </a:p>
        </p:txBody>
      </p:sp>
      <p:sp>
        <p:nvSpPr>
          <p:cNvPr id="3" name="Subtitle 2"/>
          <p:cNvSpPr>
            <a:spLocks noGrp="1"/>
          </p:cNvSpPr>
          <p:nvPr>
            <p:ph type="subTitle" idx="1"/>
          </p:nvPr>
        </p:nvSpPr>
        <p:spPr/>
        <p:txBody>
          <a:bodyPr>
            <a:normAutofit lnSpcReduction="10000"/>
          </a:bodyPr>
          <a:lstStyle/>
          <a:p>
            <a:r>
              <a:rPr lang="en-US" dirty="0"/>
              <a:t>Susan K Roll</a:t>
            </a:r>
          </a:p>
          <a:p>
            <a:r>
              <a:rPr lang="en-US" dirty="0"/>
              <a:t>Aaron Perlmutter</a:t>
            </a:r>
          </a:p>
          <a:p>
            <a:r>
              <a:rPr lang="en-US" dirty="0"/>
              <a:t>Emily Stinson</a:t>
            </a:r>
          </a:p>
          <a:p>
            <a:r>
              <a:rPr lang="en-US" dirty="0"/>
              <a:t>May 26, 2021</a:t>
            </a:r>
          </a:p>
        </p:txBody>
      </p:sp>
    </p:spTree>
    <p:extLst>
      <p:ext uri="{BB962C8B-B14F-4D97-AF65-F5344CB8AC3E}">
        <p14:creationId xmlns:p14="http://schemas.microsoft.com/office/powerpoint/2010/main" val="414198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F0AC-E93A-4190-8566-575A3A9FDD31}"/>
              </a:ext>
            </a:extLst>
          </p:cNvPr>
          <p:cNvSpPr>
            <a:spLocks noGrp="1"/>
          </p:cNvSpPr>
          <p:nvPr>
            <p:ph type="title"/>
          </p:nvPr>
        </p:nvSpPr>
        <p:spPr>
          <a:xfrm>
            <a:off x="191353" y="-51517"/>
            <a:ext cx="11891789" cy="1325563"/>
          </a:xfrm>
        </p:spPr>
        <p:txBody>
          <a:bodyPr/>
          <a:lstStyle/>
          <a:p>
            <a:r>
              <a:rPr lang="en-US" dirty="0"/>
              <a:t>Assessment step – what else do I need to consider?</a:t>
            </a:r>
          </a:p>
        </p:txBody>
      </p:sp>
      <p:sp>
        <p:nvSpPr>
          <p:cNvPr id="3" name="Content Placeholder 2">
            <a:extLst>
              <a:ext uri="{FF2B5EF4-FFF2-40B4-BE49-F238E27FC236}">
                <a16:creationId xmlns:a16="http://schemas.microsoft.com/office/drawing/2014/main" id="{369F3916-3599-4FB3-8F36-31302B074458}"/>
              </a:ext>
            </a:extLst>
          </p:cNvPr>
          <p:cNvSpPr>
            <a:spLocks noGrp="1"/>
          </p:cNvSpPr>
          <p:nvPr>
            <p:ph idx="1"/>
          </p:nvPr>
        </p:nvSpPr>
        <p:spPr/>
        <p:txBody>
          <a:bodyPr/>
          <a:lstStyle/>
          <a:p>
            <a:r>
              <a:rPr lang="en-US" dirty="0"/>
              <a:t>Is the potential participant capable of consenting </a:t>
            </a:r>
          </a:p>
          <a:p>
            <a:r>
              <a:rPr lang="en-US" dirty="0"/>
              <a:t>Does the potential participant have what they need to consent – example: glasses, hearing aid</a:t>
            </a:r>
          </a:p>
          <a:p>
            <a:r>
              <a:rPr lang="en-US" dirty="0"/>
              <a:t>If an LAR is needed, are they available</a:t>
            </a:r>
          </a:p>
          <a:p>
            <a:r>
              <a:rPr lang="en-US" dirty="0"/>
              <a:t>If a witness is needed, is there one available</a:t>
            </a:r>
          </a:p>
          <a:p>
            <a:r>
              <a:rPr lang="en-US" dirty="0"/>
              <a:t>If the potential participant can’t sign their name - they make a mark</a:t>
            </a:r>
          </a:p>
          <a:p>
            <a:endParaRPr lang="en-US" dirty="0"/>
          </a:p>
        </p:txBody>
      </p:sp>
    </p:spTree>
    <p:extLst>
      <p:ext uri="{BB962C8B-B14F-4D97-AF65-F5344CB8AC3E}">
        <p14:creationId xmlns:p14="http://schemas.microsoft.com/office/powerpoint/2010/main" val="106966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9C20-FC34-467E-B26A-B8F021FD3F19}"/>
              </a:ext>
            </a:extLst>
          </p:cNvPr>
          <p:cNvSpPr>
            <a:spLocks noGrp="1"/>
          </p:cNvSpPr>
          <p:nvPr>
            <p:ph type="title"/>
          </p:nvPr>
        </p:nvSpPr>
        <p:spPr/>
        <p:txBody>
          <a:bodyPr/>
          <a:lstStyle/>
          <a:p>
            <a:r>
              <a:rPr lang="en-US" dirty="0"/>
              <a:t>Consenting step</a:t>
            </a:r>
          </a:p>
        </p:txBody>
      </p:sp>
      <p:sp>
        <p:nvSpPr>
          <p:cNvPr id="3" name="Content Placeholder 2">
            <a:extLst>
              <a:ext uri="{FF2B5EF4-FFF2-40B4-BE49-F238E27FC236}">
                <a16:creationId xmlns:a16="http://schemas.microsoft.com/office/drawing/2014/main" id="{A835E596-942F-44A6-9E6D-47D4E3A5CB39}"/>
              </a:ext>
            </a:extLst>
          </p:cNvPr>
          <p:cNvSpPr>
            <a:spLocks noGrp="1"/>
          </p:cNvSpPr>
          <p:nvPr>
            <p:ph idx="1"/>
          </p:nvPr>
        </p:nvSpPr>
        <p:spPr/>
        <p:txBody>
          <a:bodyPr/>
          <a:lstStyle/>
          <a:p>
            <a:r>
              <a:rPr lang="en-US" dirty="0"/>
              <a:t>The study should be introduced to the potential participant/LAR (if applicable) and the consent reviewed with the potential participant/LAR</a:t>
            </a:r>
          </a:p>
          <a:p>
            <a:r>
              <a:rPr lang="en-US" dirty="0"/>
              <a:t>The potential participant/LAR should be given time to read the ICD</a:t>
            </a:r>
          </a:p>
          <a:p>
            <a:r>
              <a:rPr lang="en-US" dirty="0"/>
              <a:t>The potential participant/LAR should be given time to ask questions and have their questions answered to their satisfaction</a:t>
            </a:r>
          </a:p>
          <a:p>
            <a:r>
              <a:rPr lang="en-US" dirty="0"/>
              <a:t>The discussion should involve family members if the potential participant/LAR desires</a:t>
            </a:r>
          </a:p>
        </p:txBody>
      </p:sp>
      <p:pic>
        <p:nvPicPr>
          <p:cNvPr id="5" name="Picture 4" descr="Chart, histogram&#10;&#10;Description automatically generated">
            <a:extLst>
              <a:ext uri="{FF2B5EF4-FFF2-40B4-BE49-F238E27FC236}">
                <a16:creationId xmlns:a16="http://schemas.microsoft.com/office/drawing/2014/main" id="{E43EECD9-A1F5-4D67-94CA-DEC3DCEC06C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70125" y="4721105"/>
            <a:ext cx="2614313" cy="2136895"/>
          </a:xfrm>
          <a:prstGeom prst="rect">
            <a:avLst/>
          </a:prstGeom>
        </p:spPr>
      </p:pic>
    </p:spTree>
    <p:extLst>
      <p:ext uri="{BB962C8B-B14F-4D97-AF65-F5344CB8AC3E}">
        <p14:creationId xmlns:p14="http://schemas.microsoft.com/office/powerpoint/2010/main" val="364424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B74A-8116-4A9F-8087-3F10BF0EB92E}"/>
              </a:ext>
            </a:extLst>
          </p:cNvPr>
          <p:cNvSpPr>
            <a:spLocks noGrp="1"/>
          </p:cNvSpPr>
          <p:nvPr>
            <p:ph type="title"/>
          </p:nvPr>
        </p:nvSpPr>
        <p:spPr/>
        <p:txBody>
          <a:bodyPr/>
          <a:lstStyle/>
          <a:p>
            <a:r>
              <a:rPr lang="en-US" dirty="0"/>
              <a:t>Translated consent step</a:t>
            </a:r>
          </a:p>
        </p:txBody>
      </p:sp>
      <p:sp>
        <p:nvSpPr>
          <p:cNvPr id="3" name="Content Placeholder 2">
            <a:extLst>
              <a:ext uri="{FF2B5EF4-FFF2-40B4-BE49-F238E27FC236}">
                <a16:creationId xmlns:a16="http://schemas.microsoft.com/office/drawing/2014/main" id="{71CE912D-4B74-456B-96BC-08BDB5694F26}"/>
              </a:ext>
            </a:extLst>
          </p:cNvPr>
          <p:cNvSpPr>
            <a:spLocks noGrp="1"/>
          </p:cNvSpPr>
          <p:nvPr>
            <p:ph idx="1"/>
          </p:nvPr>
        </p:nvSpPr>
        <p:spPr>
          <a:xfrm>
            <a:off x="615413" y="1086876"/>
            <a:ext cx="10515600" cy="5157169"/>
          </a:xfrm>
        </p:spPr>
        <p:txBody>
          <a:bodyPr>
            <a:normAutofit lnSpcReduction="10000"/>
          </a:bodyPr>
          <a:lstStyle/>
          <a:p>
            <a:r>
              <a:rPr lang="en-US" dirty="0"/>
              <a:t>To obtain consent from non-English speaking subjects, you must have either a </a:t>
            </a:r>
            <a:r>
              <a:rPr lang="en-US" dirty="0" err="1"/>
              <a:t>cIRB</a:t>
            </a:r>
            <a:r>
              <a:rPr lang="en-US" dirty="0"/>
              <a:t> approved full translated ICD or a translated Short Form in the potential participant’s native language</a:t>
            </a:r>
          </a:p>
          <a:p>
            <a:r>
              <a:rPr lang="en-US" dirty="0"/>
              <a:t>The presentation of the consent must be done in the potential participant’s native language</a:t>
            </a:r>
          </a:p>
          <a:p>
            <a:r>
              <a:rPr lang="en-US" dirty="0"/>
              <a:t>The subject’s friends or family members MAY NOT be used as interpreters</a:t>
            </a:r>
          </a:p>
          <a:p>
            <a:r>
              <a:rPr lang="en-US" dirty="0"/>
              <a:t>The short form is used when there is no translated full consent document available and provides the interpreter instruction of what must be included in the verbal reading of the English ICD</a:t>
            </a:r>
          </a:p>
          <a:p>
            <a:r>
              <a:rPr lang="en-US" dirty="0"/>
              <a:t>If a short form is used, notify the NCC PM immediately so a full ICD can be translated within 30 days</a:t>
            </a:r>
          </a:p>
          <a:p>
            <a:endParaRPr lang="en-US" dirty="0"/>
          </a:p>
        </p:txBody>
      </p:sp>
    </p:spTree>
    <p:extLst>
      <p:ext uri="{BB962C8B-B14F-4D97-AF65-F5344CB8AC3E}">
        <p14:creationId xmlns:p14="http://schemas.microsoft.com/office/powerpoint/2010/main" val="327227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1F4A-00FE-4D1E-9F89-95DD802DC8E0}"/>
              </a:ext>
            </a:extLst>
          </p:cNvPr>
          <p:cNvSpPr>
            <a:spLocks noGrp="1"/>
          </p:cNvSpPr>
          <p:nvPr>
            <p:ph type="title"/>
          </p:nvPr>
        </p:nvSpPr>
        <p:spPr/>
        <p:txBody>
          <a:bodyPr/>
          <a:lstStyle/>
          <a:p>
            <a:r>
              <a:rPr lang="en-US" dirty="0"/>
              <a:t>Use of LAR for surrogate consent step </a:t>
            </a:r>
          </a:p>
        </p:txBody>
      </p:sp>
      <p:sp>
        <p:nvSpPr>
          <p:cNvPr id="3" name="Content Placeholder 2">
            <a:extLst>
              <a:ext uri="{FF2B5EF4-FFF2-40B4-BE49-F238E27FC236}">
                <a16:creationId xmlns:a16="http://schemas.microsoft.com/office/drawing/2014/main" id="{D73105D0-3CF7-4787-8207-73790937F70E}"/>
              </a:ext>
            </a:extLst>
          </p:cNvPr>
          <p:cNvSpPr>
            <a:spLocks noGrp="1"/>
          </p:cNvSpPr>
          <p:nvPr>
            <p:ph idx="1"/>
          </p:nvPr>
        </p:nvSpPr>
        <p:spPr>
          <a:xfrm>
            <a:off x="628476" y="1119116"/>
            <a:ext cx="10515600" cy="5049672"/>
          </a:xfrm>
        </p:spPr>
        <p:txBody>
          <a:bodyPr>
            <a:normAutofit lnSpcReduction="10000"/>
          </a:bodyPr>
          <a:lstStyle/>
          <a:p>
            <a:r>
              <a:rPr lang="en-US" altLang="en-US" sz="2600" dirty="0"/>
              <a:t>LAR should not be used if the participant has the decision-making capacity of giving consent. </a:t>
            </a:r>
          </a:p>
          <a:p>
            <a:r>
              <a:rPr lang="en-US" sz="2600" dirty="0"/>
              <a:t>When assessing for capacity, the investigator should consider the potential research subject’s ability to:</a:t>
            </a:r>
          </a:p>
          <a:p>
            <a:pPr lvl="1"/>
            <a:r>
              <a:rPr lang="en-US" sz="2200" dirty="0"/>
              <a:t>Make and express choice</a:t>
            </a:r>
          </a:p>
          <a:p>
            <a:pPr lvl="1"/>
            <a:r>
              <a:rPr lang="en-US" sz="2200" dirty="0"/>
              <a:t>Understand relevant information</a:t>
            </a:r>
          </a:p>
          <a:p>
            <a:pPr marL="914400" lvl="2" indent="0">
              <a:buNone/>
            </a:pPr>
            <a:endParaRPr lang="en-US" sz="2200" dirty="0"/>
          </a:p>
          <a:p>
            <a:pPr marL="0" indent="0">
              <a:buNone/>
            </a:pPr>
            <a:r>
              <a:rPr lang="en-US" sz="2600" dirty="0"/>
              <a:t>Examples of when the LAR signature has been used to incorrectly document a subject’s consent: </a:t>
            </a:r>
          </a:p>
          <a:p>
            <a:pPr lvl="1"/>
            <a:r>
              <a:rPr lang="en-US" sz="2200" dirty="0"/>
              <a:t>Subject has trouble physically signing and dating the ICF</a:t>
            </a:r>
          </a:p>
          <a:p>
            <a:pPr lvl="1"/>
            <a:r>
              <a:rPr lang="en-US" sz="2200" dirty="0"/>
              <a:t>Subject is illiterate</a:t>
            </a:r>
          </a:p>
          <a:p>
            <a:pPr lvl="1"/>
            <a:r>
              <a:rPr lang="en-US" sz="2200" dirty="0"/>
              <a:t>Subject is blind</a:t>
            </a:r>
          </a:p>
          <a:p>
            <a:pPr lvl="1"/>
            <a:r>
              <a:rPr lang="en-US" sz="2200" dirty="0"/>
              <a:t>Subject does not speak English</a:t>
            </a:r>
          </a:p>
          <a:p>
            <a:pPr lvl="1"/>
            <a:r>
              <a:rPr lang="en-US" sz="2200" dirty="0"/>
              <a:t>Subject prefers to have friend/family member sign documents</a:t>
            </a:r>
          </a:p>
          <a:p>
            <a:pPr marL="0" indent="0">
              <a:buNone/>
            </a:pPr>
            <a:endParaRPr lang="en-US" altLang="en-US" dirty="0"/>
          </a:p>
          <a:p>
            <a:endParaRPr lang="en-US" dirty="0"/>
          </a:p>
        </p:txBody>
      </p:sp>
    </p:spTree>
    <p:extLst>
      <p:ext uri="{BB962C8B-B14F-4D97-AF65-F5344CB8AC3E}">
        <p14:creationId xmlns:p14="http://schemas.microsoft.com/office/powerpoint/2010/main" val="118700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9A79-2353-4FEA-86DD-F69D9AC1766A}"/>
              </a:ext>
            </a:extLst>
          </p:cNvPr>
          <p:cNvSpPr>
            <a:spLocks noGrp="1"/>
          </p:cNvSpPr>
          <p:nvPr>
            <p:ph type="title"/>
          </p:nvPr>
        </p:nvSpPr>
        <p:spPr/>
        <p:txBody>
          <a:bodyPr/>
          <a:lstStyle/>
          <a:p>
            <a:r>
              <a:rPr lang="en-US" dirty="0"/>
              <a:t>Witness step – when is this required?</a:t>
            </a:r>
          </a:p>
        </p:txBody>
      </p:sp>
      <p:sp>
        <p:nvSpPr>
          <p:cNvPr id="3" name="Content Placeholder 2">
            <a:extLst>
              <a:ext uri="{FF2B5EF4-FFF2-40B4-BE49-F238E27FC236}">
                <a16:creationId xmlns:a16="http://schemas.microsoft.com/office/drawing/2014/main" id="{FADFA6CD-B2A6-4719-B638-39B8D0B6F6BB}"/>
              </a:ext>
            </a:extLst>
          </p:cNvPr>
          <p:cNvSpPr>
            <a:spLocks noGrp="1"/>
          </p:cNvSpPr>
          <p:nvPr>
            <p:ph idx="1"/>
          </p:nvPr>
        </p:nvSpPr>
        <p:spPr>
          <a:xfrm>
            <a:off x="602350" y="1018902"/>
            <a:ext cx="10515600" cy="5094515"/>
          </a:xfrm>
        </p:spPr>
        <p:txBody>
          <a:bodyPr>
            <a:normAutofit fontScale="77500" lnSpcReduction="20000"/>
          </a:bodyPr>
          <a:lstStyle/>
          <a:p>
            <a:pPr marL="0" indent="0">
              <a:buNone/>
            </a:pPr>
            <a:r>
              <a:rPr lang="en-US" dirty="0"/>
              <a:t>If the potential participant is cognitively capable of providing consent but there are special situations impacting the usual consenting process</a:t>
            </a:r>
          </a:p>
          <a:p>
            <a:pPr marL="0" indent="0">
              <a:buNone/>
            </a:pPr>
            <a:endParaRPr lang="en-US" sz="1300" dirty="0"/>
          </a:p>
          <a:p>
            <a:r>
              <a:rPr lang="en-US" dirty="0"/>
              <a:t>If the potential participant is illiterate and the ICD must be “read aloud” by another person</a:t>
            </a:r>
          </a:p>
          <a:p>
            <a:r>
              <a:rPr lang="en-US" dirty="0"/>
              <a:t>If the potential participant is visually impaired and the ICD must be “read aloud” by another person</a:t>
            </a:r>
          </a:p>
          <a:p>
            <a:r>
              <a:rPr lang="en-US" dirty="0"/>
              <a:t>If the potential participant is being consented using a short form and the interpreter must “read aloud” the ICD in another language (the witness must understand both English and the potential participants native language)</a:t>
            </a:r>
          </a:p>
          <a:p>
            <a:r>
              <a:rPr lang="en-US" dirty="0"/>
              <a:t>If the potential participant is unable to physically sign and date the consent</a:t>
            </a:r>
          </a:p>
          <a:p>
            <a:pPr lvl="1"/>
            <a:r>
              <a:rPr lang="en-US" dirty="0"/>
              <a:t>The subject should make their mark</a:t>
            </a:r>
          </a:p>
          <a:p>
            <a:pPr lvl="1"/>
            <a:r>
              <a:rPr lang="en-US" dirty="0"/>
              <a:t>An impartial witness should be used to attest to the consenting process that they witnessed</a:t>
            </a:r>
          </a:p>
          <a:p>
            <a:r>
              <a:rPr lang="en-US" dirty="0"/>
              <a:t>Impartial witness must be present during the consent process and sign consent document</a:t>
            </a:r>
          </a:p>
          <a:p>
            <a:pPr lvl="1"/>
            <a:r>
              <a:rPr lang="en-US" dirty="0"/>
              <a:t>Impartial witness = NOT a study team member </a:t>
            </a:r>
          </a:p>
          <a:p>
            <a:pPr lvl="1"/>
            <a:r>
              <a:rPr lang="en-US" dirty="0"/>
              <a:t>Impartial witness = NOT a friend or family member or the subject</a:t>
            </a:r>
          </a:p>
        </p:txBody>
      </p:sp>
    </p:spTree>
    <p:extLst>
      <p:ext uri="{BB962C8B-B14F-4D97-AF65-F5344CB8AC3E}">
        <p14:creationId xmlns:p14="http://schemas.microsoft.com/office/powerpoint/2010/main" val="218177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DFF6-D6EB-4355-BE52-D54023177EA2}"/>
              </a:ext>
            </a:extLst>
          </p:cNvPr>
          <p:cNvSpPr>
            <a:spLocks noGrp="1"/>
          </p:cNvSpPr>
          <p:nvPr>
            <p:ph type="title"/>
          </p:nvPr>
        </p:nvSpPr>
        <p:spPr>
          <a:xfrm>
            <a:off x="191353" y="-51517"/>
            <a:ext cx="11891789" cy="1325563"/>
          </a:xfrm>
        </p:spPr>
        <p:txBody>
          <a:bodyPr>
            <a:normAutofit/>
          </a:bodyPr>
          <a:lstStyle/>
          <a:p>
            <a:r>
              <a:rPr lang="en-US" sz="3200" dirty="0"/>
              <a:t>Check out step - What should be done before leaving the person who signed consent?</a:t>
            </a:r>
          </a:p>
        </p:txBody>
      </p:sp>
      <p:sp>
        <p:nvSpPr>
          <p:cNvPr id="3" name="Content Placeholder 2">
            <a:extLst>
              <a:ext uri="{FF2B5EF4-FFF2-40B4-BE49-F238E27FC236}">
                <a16:creationId xmlns:a16="http://schemas.microsoft.com/office/drawing/2014/main" id="{7D0FABF9-29D7-4E5D-8D13-2A91885CA12D}"/>
              </a:ext>
            </a:extLst>
          </p:cNvPr>
          <p:cNvSpPr>
            <a:spLocks noGrp="1"/>
          </p:cNvSpPr>
          <p:nvPr>
            <p:ph idx="1"/>
          </p:nvPr>
        </p:nvSpPr>
        <p:spPr/>
        <p:txBody>
          <a:bodyPr/>
          <a:lstStyle/>
          <a:p>
            <a:r>
              <a:rPr lang="en-US" dirty="0"/>
              <a:t>Review consent document to make sure all sections have been correctly signed/dated by the participant/LAR and the person obtaining consent</a:t>
            </a:r>
          </a:p>
          <a:p>
            <a:pPr lvl="1"/>
            <a:r>
              <a:rPr lang="en-US" dirty="0"/>
              <a:t>Many consents have more than one signature page</a:t>
            </a:r>
          </a:p>
          <a:p>
            <a:pPr lvl="1"/>
            <a:r>
              <a:rPr lang="en-US" dirty="0"/>
              <a:t>Participant/LAR must personally sign and date consent </a:t>
            </a:r>
          </a:p>
          <a:p>
            <a:pPr lvl="1"/>
            <a:r>
              <a:rPr lang="en-US" dirty="0"/>
              <a:t>Ensure the participant/LAR has signed ALL appropriate sections</a:t>
            </a:r>
          </a:p>
          <a:p>
            <a:pPr lvl="1"/>
            <a:r>
              <a:rPr lang="en-US" dirty="0"/>
              <a:t>Ensure the person obtaining the consent has signed ALL appropriate sections</a:t>
            </a:r>
          </a:p>
          <a:p>
            <a:endParaRPr lang="en-US" dirty="0"/>
          </a:p>
        </p:txBody>
      </p:sp>
      <p:pic>
        <p:nvPicPr>
          <p:cNvPr id="5" name="Picture 4" descr="Icon&#10;&#10;Description automatically generated">
            <a:extLst>
              <a:ext uri="{FF2B5EF4-FFF2-40B4-BE49-F238E27FC236}">
                <a16:creationId xmlns:a16="http://schemas.microsoft.com/office/drawing/2014/main" id="{C64C4442-5993-4D8A-88C1-69E542F71D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01001" y="4535050"/>
            <a:ext cx="1743075" cy="1714500"/>
          </a:xfrm>
          <a:prstGeom prst="rect">
            <a:avLst/>
          </a:prstGeom>
        </p:spPr>
      </p:pic>
    </p:spTree>
    <p:extLst>
      <p:ext uri="{BB962C8B-B14F-4D97-AF65-F5344CB8AC3E}">
        <p14:creationId xmlns:p14="http://schemas.microsoft.com/office/powerpoint/2010/main" val="90563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DD2A-3CD9-4EA4-BAFE-E1FBCF1EFD94}"/>
              </a:ext>
            </a:extLst>
          </p:cNvPr>
          <p:cNvSpPr>
            <a:spLocks noGrp="1"/>
          </p:cNvSpPr>
          <p:nvPr>
            <p:ph type="title"/>
          </p:nvPr>
        </p:nvSpPr>
        <p:spPr/>
        <p:txBody>
          <a:bodyPr/>
          <a:lstStyle/>
          <a:p>
            <a:r>
              <a:rPr lang="en-US" dirty="0"/>
              <a:t>Re-consenting – when is it necessary?</a:t>
            </a:r>
          </a:p>
        </p:txBody>
      </p:sp>
      <p:sp>
        <p:nvSpPr>
          <p:cNvPr id="3" name="Content Placeholder 2">
            <a:extLst>
              <a:ext uri="{FF2B5EF4-FFF2-40B4-BE49-F238E27FC236}">
                <a16:creationId xmlns:a16="http://schemas.microsoft.com/office/drawing/2014/main" id="{A18E30E1-BC74-4C9F-8260-7210A4224B81}"/>
              </a:ext>
            </a:extLst>
          </p:cNvPr>
          <p:cNvSpPr>
            <a:spLocks noGrp="1"/>
          </p:cNvSpPr>
          <p:nvPr>
            <p:ph idx="1"/>
          </p:nvPr>
        </p:nvSpPr>
        <p:spPr/>
        <p:txBody>
          <a:bodyPr/>
          <a:lstStyle/>
          <a:p>
            <a:r>
              <a:rPr lang="en-US" dirty="0"/>
              <a:t>As directed by the IRB depending on the most recent approval </a:t>
            </a:r>
          </a:p>
          <a:p>
            <a:pPr lvl="1"/>
            <a:r>
              <a:rPr lang="en-US" dirty="0"/>
              <a:t>Indicated in the approval letter of the most recent approval of the ICD version</a:t>
            </a:r>
          </a:p>
          <a:p>
            <a:pPr lvl="1"/>
            <a:r>
              <a:rPr lang="en-US" dirty="0"/>
              <a:t>Based on changes that may impact the participant’s willingness to continue in the study </a:t>
            </a:r>
          </a:p>
          <a:p>
            <a:r>
              <a:rPr lang="en-US" dirty="0"/>
              <a:t>When a participant that was enrolled using a LAR regains the cognitive ability to consent for themselves</a:t>
            </a:r>
          </a:p>
        </p:txBody>
      </p:sp>
      <p:pic>
        <p:nvPicPr>
          <p:cNvPr id="5" name="Picture 4" descr="Icon&#10;&#10;Description automatically generated">
            <a:extLst>
              <a:ext uri="{FF2B5EF4-FFF2-40B4-BE49-F238E27FC236}">
                <a16:creationId xmlns:a16="http://schemas.microsoft.com/office/drawing/2014/main" id="{2D55A08A-BBA1-47F1-A798-34CE058BE9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82665" y="4454554"/>
            <a:ext cx="2061411" cy="2061411"/>
          </a:xfrm>
          <a:prstGeom prst="rect">
            <a:avLst/>
          </a:prstGeom>
        </p:spPr>
      </p:pic>
    </p:spTree>
    <p:extLst>
      <p:ext uri="{BB962C8B-B14F-4D97-AF65-F5344CB8AC3E}">
        <p14:creationId xmlns:p14="http://schemas.microsoft.com/office/powerpoint/2010/main" val="332588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F524-9539-4C55-AD91-085F47FB287E}"/>
              </a:ext>
            </a:extLst>
          </p:cNvPr>
          <p:cNvSpPr>
            <a:spLocks noGrp="1"/>
          </p:cNvSpPr>
          <p:nvPr>
            <p:ph type="title"/>
          </p:nvPr>
        </p:nvSpPr>
        <p:spPr/>
        <p:txBody>
          <a:bodyPr/>
          <a:lstStyle/>
          <a:p>
            <a:r>
              <a:rPr lang="en-US" dirty="0"/>
              <a:t>“Implementation” step</a:t>
            </a:r>
          </a:p>
        </p:txBody>
      </p:sp>
      <p:sp>
        <p:nvSpPr>
          <p:cNvPr id="3" name="Content Placeholder 2">
            <a:extLst>
              <a:ext uri="{FF2B5EF4-FFF2-40B4-BE49-F238E27FC236}">
                <a16:creationId xmlns:a16="http://schemas.microsoft.com/office/drawing/2014/main" id="{46F8C615-9610-47AD-B06D-BF039560C931}"/>
              </a:ext>
            </a:extLst>
          </p:cNvPr>
          <p:cNvSpPr>
            <a:spLocks noGrp="1"/>
          </p:cNvSpPr>
          <p:nvPr>
            <p:ph idx="1"/>
          </p:nvPr>
        </p:nvSpPr>
        <p:spPr/>
        <p:txBody>
          <a:bodyPr/>
          <a:lstStyle/>
          <a:p>
            <a:pPr marL="0" indent="0">
              <a:buNone/>
            </a:pPr>
            <a:r>
              <a:rPr lang="en-US" sz="3600" dirty="0"/>
              <a:t>Remote and </a:t>
            </a:r>
            <a:r>
              <a:rPr lang="en-US" sz="3600" dirty="0" err="1"/>
              <a:t>eConsent</a:t>
            </a:r>
            <a:r>
              <a:rPr lang="en-US" sz="3600" dirty="0"/>
              <a:t> Implementation Form</a:t>
            </a:r>
          </a:p>
          <a:p>
            <a:endParaRPr lang="en-US" sz="1400" dirty="0"/>
          </a:p>
          <a:p>
            <a:r>
              <a:rPr lang="en-US" dirty="0"/>
              <a:t>Provides the IRB with the information needed about the consenting methods your site plans to use</a:t>
            </a:r>
          </a:p>
          <a:p>
            <a:r>
              <a:rPr lang="en-US" dirty="0"/>
              <a:t>Study Specific</a:t>
            </a:r>
          </a:p>
          <a:p>
            <a:r>
              <a:rPr lang="en-US" dirty="0"/>
              <a:t>Necessary for your site to be able to use remote and </a:t>
            </a:r>
            <a:r>
              <a:rPr lang="en-US" dirty="0" err="1"/>
              <a:t>eConsent</a:t>
            </a:r>
            <a:r>
              <a:rPr lang="en-US" dirty="0"/>
              <a:t> methods (Modification with IRB approval is needed prior to implementing these methods)</a:t>
            </a:r>
          </a:p>
        </p:txBody>
      </p:sp>
    </p:spTree>
    <p:extLst>
      <p:ext uri="{BB962C8B-B14F-4D97-AF65-F5344CB8AC3E}">
        <p14:creationId xmlns:p14="http://schemas.microsoft.com/office/powerpoint/2010/main" val="109127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974-E380-4844-96EB-21629F0DC26B}"/>
              </a:ext>
            </a:extLst>
          </p:cNvPr>
          <p:cNvSpPr>
            <a:spLocks noGrp="1"/>
          </p:cNvSpPr>
          <p:nvPr>
            <p:ph type="title"/>
          </p:nvPr>
        </p:nvSpPr>
        <p:spPr/>
        <p:txBody>
          <a:bodyPr/>
          <a:lstStyle/>
          <a:p>
            <a:r>
              <a:rPr lang="en-US" dirty="0"/>
              <a:t>Note to file – when is this step needed?</a:t>
            </a:r>
          </a:p>
        </p:txBody>
      </p:sp>
      <p:sp>
        <p:nvSpPr>
          <p:cNvPr id="3" name="Content Placeholder 2">
            <a:extLst>
              <a:ext uri="{FF2B5EF4-FFF2-40B4-BE49-F238E27FC236}">
                <a16:creationId xmlns:a16="http://schemas.microsoft.com/office/drawing/2014/main" id="{A87E226D-D261-4035-9417-0BC672B28109}"/>
              </a:ext>
            </a:extLst>
          </p:cNvPr>
          <p:cNvSpPr>
            <a:spLocks noGrp="1"/>
          </p:cNvSpPr>
          <p:nvPr>
            <p:ph idx="1"/>
          </p:nvPr>
        </p:nvSpPr>
        <p:spPr>
          <a:xfrm>
            <a:off x="628476" y="1465700"/>
            <a:ext cx="10515600" cy="4752220"/>
          </a:xfrm>
        </p:spPr>
        <p:txBody>
          <a:bodyPr/>
          <a:lstStyle/>
          <a:p>
            <a:r>
              <a:rPr lang="en-US" dirty="0"/>
              <a:t>A Note to File can be used to explain the consenting process when things don’t go according to plan or things that are “outside the box” occur</a:t>
            </a:r>
          </a:p>
          <a:p>
            <a:r>
              <a:rPr lang="en-US" dirty="0"/>
              <a:t>A Note to File can provide clarification that is needed to understand the circumstances surrounding unclear markings on the ICD</a:t>
            </a:r>
          </a:p>
          <a:p>
            <a:r>
              <a:rPr lang="en-US" dirty="0"/>
              <a:t>A Note to File concerning consenting should be included as an additional page at the end of the ICD when preparing a PDF to be uploaded in WebDCU™ as a single document</a:t>
            </a:r>
          </a:p>
        </p:txBody>
      </p:sp>
      <p:pic>
        <p:nvPicPr>
          <p:cNvPr id="5" name="Picture 4" descr="Logo&#10;&#10;Description automatically generated">
            <a:extLst>
              <a:ext uri="{FF2B5EF4-FFF2-40B4-BE49-F238E27FC236}">
                <a16:creationId xmlns:a16="http://schemas.microsoft.com/office/drawing/2014/main" id="{9FFCC4F2-798E-44B6-9F2F-E1185BC354F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52095" y="4745552"/>
            <a:ext cx="2133600" cy="1293495"/>
          </a:xfrm>
          <a:prstGeom prst="rect">
            <a:avLst/>
          </a:prstGeom>
        </p:spPr>
      </p:pic>
    </p:spTree>
    <p:extLst>
      <p:ext uri="{BB962C8B-B14F-4D97-AF65-F5344CB8AC3E}">
        <p14:creationId xmlns:p14="http://schemas.microsoft.com/office/powerpoint/2010/main" val="395032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00E7-7B15-41A2-B2EF-7422738BA892}"/>
              </a:ext>
            </a:extLst>
          </p:cNvPr>
          <p:cNvSpPr>
            <a:spLocks noGrp="1"/>
          </p:cNvSpPr>
          <p:nvPr>
            <p:ph type="title"/>
          </p:nvPr>
        </p:nvSpPr>
        <p:spPr>
          <a:xfrm>
            <a:off x="191353" y="-51517"/>
            <a:ext cx="11826475" cy="1325563"/>
          </a:xfrm>
        </p:spPr>
        <p:txBody>
          <a:bodyPr>
            <a:normAutofit/>
          </a:bodyPr>
          <a:lstStyle/>
          <a:p>
            <a:r>
              <a:rPr lang="en-US" sz="3200" dirty="0"/>
              <a:t>Variety is the spice of life, but it all comes together in the final steps</a:t>
            </a:r>
          </a:p>
        </p:txBody>
      </p:sp>
      <p:sp>
        <p:nvSpPr>
          <p:cNvPr id="3" name="Content Placeholder 2">
            <a:extLst>
              <a:ext uri="{FF2B5EF4-FFF2-40B4-BE49-F238E27FC236}">
                <a16:creationId xmlns:a16="http://schemas.microsoft.com/office/drawing/2014/main" id="{D95DB507-431A-49BC-AC56-B552B4BBFA1F}"/>
              </a:ext>
            </a:extLst>
          </p:cNvPr>
          <p:cNvSpPr>
            <a:spLocks noGrp="1"/>
          </p:cNvSpPr>
          <p:nvPr>
            <p:ph idx="1"/>
          </p:nvPr>
        </p:nvSpPr>
        <p:spPr/>
        <p:txBody>
          <a:bodyPr/>
          <a:lstStyle/>
          <a:p>
            <a:r>
              <a:rPr lang="en-US" dirty="0"/>
              <a:t>There are differences between the IRBs of Record being used by the NCC for StrokeNet trials (UC StrokeNet </a:t>
            </a:r>
            <a:r>
              <a:rPr lang="en-US" dirty="0" err="1"/>
              <a:t>cIRB</a:t>
            </a:r>
            <a:r>
              <a:rPr lang="en-US" dirty="0"/>
              <a:t> and Advarra)</a:t>
            </a:r>
          </a:p>
          <a:p>
            <a:endParaRPr lang="en-US" dirty="0"/>
          </a:p>
          <a:p>
            <a:r>
              <a:rPr lang="en-US" dirty="0"/>
              <a:t>Sue will cover GCP principles and UC </a:t>
            </a:r>
            <a:r>
              <a:rPr lang="en-US" dirty="0" err="1"/>
              <a:t>cIRB</a:t>
            </a:r>
            <a:r>
              <a:rPr lang="en-US" dirty="0"/>
              <a:t> perspective</a:t>
            </a:r>
          </a:p>
          <a:p>
            <a:endParaRPr lang="en-US" dirty="0"/>
          </a:p>
          <a:p>
            <a:r>
              <a:rPr lang="en-US" dirty="0"/>
              <a:t>Emily will cover Advarra details and </a:t>
            </a:r>
            <a:r>
              <a:rPr lang="en-US" dirty="0" err="1"/>
              <a:t>eConsent</a:t>
            </a:r>
            <a:endParaRPr lang="en-US" dirty="0"/>
          </a:p>
          <a:p>
            <a:endParaRPr lang="en-US" dirty="0"/>
          </a:p>
          <a:p>
            <a:r>
              <a:rPr lang="en-US" dirty="0"/>
              <a:t>Aaron will answer questions on uploads in WebDCU™</a:t>
            </a:r>
          </a:p>
        </p:txBody>
      </p:sp>
    </p:spTree>
    <p:extLst>
      <p:ext uri="{BB962C8B-B14F-4D97-AF65-F5344CB8AC3E}">
        <p14:creationId xmlns:p14="http://schemas.microsoft.com/office/powerpoint/2010/main" val="131043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FED3-59CA-4E09-BF2C-81A3FFFF0F52}"/>
              </a:ext>
            </a:extLst>
          </p:cNvPr>
          <p:cNvSpPr>
            <a:spLocks noGrp="1"/>
          </p:cNvSpPr>
          <p:nvPr>
            <p:ph type="title"/>
          </p:nvPr>
        </p:nvSpPr>
        <p:spPr/>
        <p:txBody>
          <a:bodyPr/>
          <a:lstStyle/>
          <a:p>
            <a:r>
              <a:rPr lang="en-US" dirty="0"/>
              <a:t>Informed Consent Goal</a:t>
            </a:r>
          </a:p>
        </p:txBody>
      </p:sp>
      <p:sp>
        <p:nvSpPr>
          <p:cNvPr id="3" name="Content Placeholder 2">
            <a:extLst>
              <a:ext uri="{FF2B5EF4-FFF2-40B4-BE49-F238E27FC236}">
                <a16:creationId xmlns:a16="http://schemas.microsoft.com/office/drawing/2014/main" id="{D1B4821E-D137-4CD2-98E5-82851C5A0500}"/>
              </a:ext>
            </a:extLst>
          </p:cNvPr>
          <p:cNvSpPr>
            <a:spLocks noGrp="1"/>
          </p:cNvSpPr>
          <p:nvPr>
            <p:ph idx="1"/>
          </p:nvPr>
        </p:nvSpPr>
        <p:spPr>
          <a:xfrm>
            <a:off x="628476" y="1465699"/>
            <a:ext cx="10515600" cy="4673843"/>
          </a:xfrm>
        </p:spPr>
        <p:txBody>
          <a:bodyPr>
            <a:normAutofit lnSpcReduction="10000"/>
          </a:bodyPr>
          <a:lstStyle/>
          <a:p>
            <a:r>
              <a:rPr lang="en-US" dirty="0"/>
              <a:t>Protect Human Subjects/Research Participants</a:t>
            </a:r>
          </a:p>
          <a:p>
            <a:r>
              <a:rPr lang="en-US" dirty="0"/>
              <a:t>Provide details of the study</a:t>
            </a:r>
          </a:p>
          <a:p>
            <a:pPr lvl="1"/>
            <a:r>
              <a:rPr lang="en-US" dirty="0"/>
              <a:t>purpose and why</a:t>
            </a:r>
          </a:p>
          <a:p>
            <a:pPr lvl="1"/>
            <a:r>
              <a:rPr lang="en-US" dirty="0"/>
              <a:t>activities </a:t>
            </a:r>
          </a:p>
          <a:p>
            <a:pPr lvl="1"/>
            <a:r>
              <a:rPr lang="en-US" dirty="0"/>
              <a:t>expectations </a:t>
            </a:r>
          </a:p>
          <a:p>
            <a:pPr lvl="1"/>
            <a:r>
              <a:rPr lang="en-US" dirty="0"/>
              <a:t>risks/benefits</a:t>
            </a:r>
          </a:p>
          <a:p>
            <a:pPr lvl="1"/>
            <a:r>
              <a:rPr lang="en-US" dirty="0"/>
              <a:t>timelines</a:t>
            </a:r>
          </a:p>
          <a:p>
            <a:pPr lvl="1"/>
            <a:r>
              <a:rPr lang="en-US" dirty="0"/>
              <a:t>options</a:t>
            </a:r>
          </a:p>
          <a:p>
            <a:r>
              <a:rPr lang="en-US" dirty="0"/>
              <a:t>Stimulate discussion of questions and provide answers and clarification </a:t>
            </a:r>
          </a:p>
          <a:p>
            <a:r>
              <a:rPr lang="en-US" dirty="0"/>
              <a:t>Obtain signatures for documentation of consent</a:t>
            </a:r>
          </a:p>
          <a:p>
            <a:endParaRPr lang="en-US" dirty="0"/>
          </a:p>
          <a:p>
            <a:pPr lvl="1"/>
            <a:endParaRPr lang="en-US" dirty="0"/>
          </a:p>
        </p:txBody>
      </p:sp>
    </p:spTree>
    <p:extLst>
      <p:ext uri="{BB962C8B-B14F-4D97-AF65-F5344CB8AC3E}">
        <p14:creationId xmlns:p14="http://schemas.microsoft.com/office/powerpoint/2010/main" val="317728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NCC Central Electronic Consent (</a:t>
            </a:r>
            <a:r>
              <a:rPr lang="en-US" sz="3600" b="1" dirty="0" err="1"/>
              <a:t>eConsent</a:t>
            </a:r>
            <a:r>
              <a:rPr lang="en-US" sz="3600" b="1" dirty="0"/>
              <a:t>) process</a:t>
            </a:r>
          </a:p>
        </p:txBody>
      </p:sp>
      <p:sp>
        <p:nvSpPr>
          <p:cNvPr id="3" name="Content Placeholder 2"/>
          <p:cNvSpPr>
            <a:spLocks noGrp="1"/>
          </p:cNvSpPr>
          <p:nvPr>
            <p:ph idx="1"/>
          </p:nvPr>
        </p:nvSpPr>
        <p:spPr/>
        <p:txBody>
          <a:bodyPr>
            <a:normAutofit/>
          </a:bodyPr>
          <a:lstStyle/>
          <a:p>
            <a:pPr marL="0" indent="0">
              <a:buNone/>
            </a:pPr>
            <a:r>
              <a:rPr lang="en-US" sz="2400" b="1" dirty="0"/>
              <a:t> StrokeNet Central </a:t>
            </a:r>
            <a:r>
              <a:rPr lang="en-US" sz="2400" b="1" dirty="0" err="1"/>
              <a:t>eConsent</a:t>
            </a:r>
            <a:r>
              <a:rPr lang="en-US" sz="2400" b="1" dirty="0"/>
              <a:t> process was approved for use 16Jun2020</a:t>
            </a:r>
          </a:p>
          <a:p>
            <a:pPr marL="0" indent="0">
              <a:buNone/>
            </a:pPr>
            <a:endParaRPr lang="en-US" sz="2000" b="1" dirty="0"/>
          </a:p>
          <a:p>
            <a:pPr lvl="1">
              <a:buFont typeface="Wingdings" panose="05000000000000000000" pitchFamily="2" charset="2"/>
              <a:buChar char="Ø"/>
            </a:pPr>
            <a:r>
              <a:rPr lang="en-US" sz="2000" dirty="0"/>
              <a:t>SOP ADM 24 includes process for use of 21CFR Part 11 compliant electronic signatures</a:t>
            </a:r>
          </a:p>
          <a:p>
            <a:pPr marL="457200" lvl="1" indent="0">
              <a:buNone/>
            </a:pPr>
            <a:endParaRPr lang="en-US" sz="2000" dirty="0"/>
          </a:p>
          <a:p>
            <a:pPr lvl="1">
              <a:buFont typeface="Wingdings" panose="05000000000000000000" pitchFamily="2" charset="2"/>
              <a:buChar char="Ø"/>
            </a:pPr>
            <a:r>
              <a:rPr lang="en-US" sz="2000" dirty="0" err="1"/>
              <a:t>cIRB</a:t>
            </a:r>
            <a:r>
              <a:rPr lang="en-US" sz="2000" dirty="0"/>
              <a:t> expedited approval process allows Trial level approval to use </a:t>
            </a:r>
            <a:r>
              <a:rPr lang="en-US" sz="2000" dirty="0" err="1"/>
              <a:t>eConsent</a:t>
            </a:r>
            <a:endParaRPr lang="en-US" sz="2000" dirty="0"/>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                        is being used as the technology platform for </a:t>
            </a:r>
            <a:r>
              <a:rPr lang="en-US" sz="2000" dirty="0" err="1"/>
              <a:t>eConsent</a:t>
            </a:r>
            <a:r>
              <a:rPr lang="en-US" sz="2000" dirty="0"/>
              <a:t>  </a:t>
            </a:r>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Most StrokeNet trials have been approved to use </a:t>
            </a:r>
            <a:r>
              <a:rPr lang="en-US" sz="2000" dirty="0" err="1"/>
              <a:t>eConsent</a:t>
            </a:r>
            <a:r>
              <a:rPr lang="en-US" sz="2000" dirty="0"/>
              <a:t> with many sites currently enrolling subjects across trials	</a:t>
            </a:r>
          </a:p>
          <a:p>
            <a:pPr marL="457200" lvl="1" indent="0">
              <a:buNone/>
            </a:pPr>
            <a:endParaRPr lang="en-US" sz="2000" dirty="0"/>
          </a:p>
          <a:p>
            <a:pPr marL="457200" lvl="1" indent="0">
              <a:buNone/>
            </a:pPr>
            <a:endParaRPr lang="en-US" sz="1200" dirty="0"/>
          </a:p>
          <a:p>
            <a:pPr marL="457200" lvl="1" indent="0">
              <a:buNone/>
            </a:pPr>
            <a:r>
              <a:rPr lang="en-US" sz="1200" i="1" dirty="0">
                <a:solidFill>
                  <a:srgbClr val="0070C0"/>
                </a:solidFill>
              </a:rPr>
              <a:t>	</a:t>
            </a:r>
            <a:endParaRPr lang="en-US" dirty="0"/>
          </a:p>
        </p:txBody>
      </p:sp>
      <p:pic>
        <p:nvPicPr>
          <p:cNvPr id="5" name="Picture 4"/>
          <p:cNvPicPr>
            <a:picLocks noChangeAspect="1"/>
          </p:cNvPicPr>
          <p:nvPr/>
        </p:nvPicPr>
        <p:blipFill>
          <a:blip r:embed="rId2"/>
          <a:stretch>
            <a:fillRect/>
          </a:stretch>
        </p:blipFill>
        <p:spPr>
          <a:xfrm>
            <a:off x="1424913" y="3557842"/>
            <a:ext cx="1266825" cy="400050"/>
          </a:xfrm>
          <a:prstGeom prst="rect">
            <a:avLst/>
          </a:prstGeom>
        </p:spPr>
      </p:pic>
    </p:spTree>
    <p:extLst>
      <p:ext uri="{BB962C8B-B14F-4D97-AF65-F5344CB8AC3E}">
        <p14:creationId xmlns:p14="http://schemas.microsoft.com/office/powerpoint/2010/main" val="342396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 Central Electronic (</a:t>
            </a:r>
            <a:r>
              <a:rPr lang="en-US" dirty="0" err="1"/>
              <a:t>eConsent</a:t>
            </a:r>
            <a:r>
              <a:rPr lang="en-US" dirty="0"/>
              <a:t>) process</a:t>
            </a:r>
          </a:p>
        </p:txBody>
      </p:sp>
      <p:sp>
        <p:nvSpPr>
          <p:cNvPr id="3" name="Content Placeholder 2"/>
          <p:cNvSpPr>
            <a:spLocks noGrp="1"/>
          </p:cNvSpPr>
          <p:nvPr>
            <p:ph idx="1"/>
          </p:nvPr>
        </p:nvSpPr>
        <p:spPr/>
        <p:txBody>
          <a:bodyPr>
            <a:normAutofit lnSpcReduction="10000"/>
          </a:bodyPr>
          <a:lstStyle/>
          <a:p>
            <a:pPr marL="0" indent="0">
              <a:buNone/>
            </a:pPr>
            <a:r>
              <a:rPr lang="en-US" b="1" dirty="0"/>
              <a:t>Consenting process using </a:t>
            </a:r>
            <a:r>
              <a:rPr lang="en-US" b="1" dirty="0" err="1"/>
              <a:t>eConsent</a:t>
            </a:r>
            <a:r>
              <a:rPr lang="en-US" b="1" dirty="0"/>
              <a:t> via </a:t>
            </a:r>
            <a:r>
              <a:rPr lang="en-US" b="1" dirty="0" err="1"/>
              <a:t>REDCap</a:t>
            </a:r>
            <a:r>
              <a:rPr lang="en-US" b="1" dirty="0"/>
              <a:t> </a:t>
            </a:r>
          </a:p>
          <a:p>
            <a:pPr marL="0" indent="0">
              <a:buNone/>
            </a:pPr>
            <a:endParaRPr lang="en-US" sz="2000" dirty="0"/>
          </a:p>
          <a:p>
            <a:pPr lvl="1">
              <a:buFont typeface="Wingdings" panose="05000000000000000000" pitchFamily="2" charset="2"/>
              <a:buChar char="Ø"/>
            </a:pPr>
            <a:r>
              <a:rPr lang="en-US" sz="2000" b="1" dirty="0">
                <a:solidFill>
                  <a:srgbClr val="0070C0"/>
                </a:solidFill>
              </a:rPr>
              <a:t>Site request to use central </a:t>
            </a:r>
            <a:r>
              <a:rPr lang="en-US" sz="2000" b="1" dirty="0" err="1">
                <a:solidFill>
                  <a:srgbClr val="0070C0"/>
                </a:solidFill>
              </a:rPr>
              <a:t>eConsent</a:t>
            </a:r>
            <a:r>
              <a:rPr lang="en-US" sz="2000" b="1" dirty="0">
                <a:solidFill>
                  <a:srgbClr val="0070C0"/>
                </a:solidFill>
              </a:rPr>
              <a:t> using SOP ADM 24</a:t>
            </a:r>
          </a:p>
          <a:p>
            <a:pPr lvl="2"/>
            <a:r>
              <a:rPr lang="en-US" sz="1600" b="1" dirty="0"/>
              <a:t>Implementation form UC </a:t>
            </a:r>
            <a:r>
              <a:rPr lang="en-US" sz="1600" b="1" dirty="0" err="1"/>
              <a:t>cIRB</a:t>
            </a:r>
            <a:endParaRPr lang="en-US" sz="1600" b="1" dirty="0"/>
          </a:p>
          <a:p>
            <a:pPr lvl="2"/>
            <a:r>
              <a:rPr lang="en-US" sz="1600" b="1" dirty="0"/>
              <a:t>CIRBI site submission application Advarra</a:t>
            </a:r>
          </a:p>
          <a:p>
            <a:pPr marL="914400" lvl="2" indent="0">
              <a:buNone/>
            </a:pPr>
            <a:endParaRPr lang="en-US" sz="1200" b="1" dirty="0"/>
          </a:p>
          <a:p>
            <a:pPr lvl="1">
              <a:buFont typeface="Wingdings" panose="05000000000000000000" pitchFamily="2" charset="2"/>
              <a:buChar char="Ø"/>
            </a:pPr>
            <a:r>
              <a:rPr lang="en-US" sz="2000" b="1" dirty="0">
                <a:solidFill>
                  <a:srgbClr val="0070C0"/>
                </a:solidFill>
              </a:rPr>
              <a:t>Site specific </a:t>
            </a:r>
            <a:r>
              <a:rPr lang="en-US" sz="2000" b="1" dirty="0" err="1">
                <a:solidFill>
                  <a:srgbClr val="0070C0"/>
                </a:solidFill>
              </a:rPr>
              <a:t>eICD</a:t>
            </a:r>
            <a:r>
              <a:rPr lang="en-US" sz="2000" b="1" dirty="0">
                <a:solidFill>
                  <a:srgbClr val="0070C0"/>
                </a:solidFill>
              </a:rPr>
              <a:t> will be built in </a:t>
            </a:r>
            <a:r>
              <a:rPr lang="en-US" sz="2000" b="1" dirty="0" err="1">
                <a:solidFill>
                  <a:srgbClr val="0070C0"/>
                </a:solidFill>
              </a:rPr>
              <a:t>REDCap</a:t>
            </a:r>
            <a:r>
              <a:rPr lang="en-US" sz="2000" b="1" dirty="0">
                <a:solidFill>
                  <a:srgbClr val="0070C0"/>
                </a:solidFill>
              </a:rPr>
              <a:t> by the NCC</a:t>
            </a: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NCC will send site a link to their site specific </a:t>
            </a:r>
            <a:r>
              <a:rPr lang="en-US" sz="2000" b="1" dirty="0" err="1">
                <a:solidFill>
                  <a:srgbClr val="0070C0"/>
                </a:solidFill>
              </a:rPr>
              <a:t>eICD</a:t>
            </a:r>
            <a:r>
              <a:rPr lang="en-US" sz="2000" b="1" dirty="0">
                <a:solidFill>
                  <a:srgbClr val="0070C0"/>
                </a:solidFill>
              </a:rPr>
              <a:t> template in </a:t>
            </a:r>
            <a:r>
              <a:rPr lang="en-US" sz="2000" b="1" dirty="0" err="1">
                <a:solidFill>
                  <a:srgbClr val="0070C0"/>
                </a:solidFill>
              </a:rPr>
              <a:t>REDCap</a:t>
            </a:r>
            <a:endParaRPr lang="en-US" sz="2000" b="1" dirty="0">
              <a:solidFill>
                <a:srgbClr val="0070C0"/>
              </a:solidFill>
            </a:endParaRP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NCC will send instructions on how to use your project (</a:t>
            </a:r>
            <a:r>
              <a:rPr lang="en-US" sz="2000" b="1" dirty="0" err="1">
                <a:solidFill>
                  <a:srgbClr val="0070C0"/>
                </a:solidFill>
              </a:rPr>
              <a:t>eICD</a:t>
            </a:r>
            <a:r>
              <a:rPr lang="en-US" sz="2000" b="1" dirty="0">
                <a:solidFill>
                  <a:srgbClr val="0070C0"/>
                </a:solidFill>
              </a:rPr>
              <a:t>) in </a:t>
            </a:r>
            <a:r>
              <a:rPr lang="en-US" sz="2000" b="1" dirty="0" err="1">
                <a:solidFill>
                  <a:srgbClr val="0070C0"/>
                </a:solidFill>
              </a:rPr>
              <a:t>REDCap</a:t>
            </a:r>
            <a:endParaRPr lang="en-US" sz="2000" b="1" dirty="0">
              <a:solidFill>
                <a:srgbClr val="0070C0"/>
              </a:solidFill>
            </a:endParaRP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NCC will send you instructions on how to access your project and how to add users </a:t>
            </a:r>
          </a:p>
        </p:txBody>
      </p:sp>
    </p:spTree>
    <p:extLst>
      <p:ext uri="{BB962C8B-B14F-4D97-AF65-F5344CB8AC3E}">
        <p14:creationId xmlns:p14="http://schemas.microsoft.com/office/powerpoint/2010/main" val="59923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 Central Electronic (</a:t>
            </a:r>
            <a:r>
              <a:rPr lang="en-US" dirty="0" err="1"/>
              <a:t>eConsent</a:t>
            </a:r>
            <a:r>
              <a:rPr lang="en-US" dirty="0"/>
              <a:t>) process</a:t>
            </a:r>
          </a:p>
        </p:txBody>
      </p:sp>
      <p:sp>
        <p:nvSpPr>
          <p:cNvPr id="3" name="Content Placeholder 2"/>
          <p:cNvSpPr>
            <a:spLocks noGrp="1"/>
          </p:cNvSpPr>
          <p:nvPr>
            <p:ph idx="1"/>
          </p:nvPr>
        </p:nvSpPr>
        <p:spPr/>
        <p:txBody>
          <a:bodyPr>
            <a:normAutofit/>
          </a:bodyPr>
          <a:lstStyle/>
          <a:p>
            <a:pPr marL="0" indent="0">
              <a:buNone/>
            </a:pPr>
            <a:r>
              <a:rPr lang="en-US" b="1" dirty="0"/>
              <a:t>Consenting process using </a:t>
            </a:r>
            <a:r>
              <a:rPr lang="en-US" b="1" dirty="0" err="1"/>
              <a:t>eConsent</a:t>
            </a:r>
            <a:r>
              <a:rPr lang="en-US" b="1" dirty="0"/>
              <a:t> via </a:t>
            </a:r>
            <a:r>
              <a:rPr lang="en-US" b="1" dirty="0" err="1"/>
              <a:t>REDCap</a:t>
            </a:r>
            <a:r>
              <a:rPr lang="en-US" b="1" dirty="0"/>
              <a:t> continued :</a:t>
            </a:r>
          </a:p>
          <a:p>
            <a:pPr marL="0" indent="0">
              <a:buNone/>
            </a:pPr>
            <a:endParaRPr lang="en-US" sz="2000" dirty="0"/>
          </a:p>
          <a:p>
            <a:pPr lvl="1">
              <a:buFont typeface="Wingdings" panose="05000000000000000000" pitchFamily="2" charset="2"/>
              <a:buChar char="Ø"/>
            </a:pPr>
            <a:r>
              <a:rPr lang="en-US" sz="2000" b="1" dirty="0">
                <a:solidFill>
                  <a:srgbClr val="0070C0"/>
                </a:solidFill>
              </a:rPr>
              <a:t>The link can be sent to the subject or LAR</a:t>
            </a: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Site should use study approved email template to send with the link to the subject/LAR</a:t>
            </a: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Process of consent does not change just the mode of consent</a:t>
            </a:r>
          </a:p>
          <a:p>
            <a:pPr marL="457200" lvl="1" indent="0">
              <a:buNone/>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Subject/LAR will sign the </a:t>
            </a:r>
            <a:r>
              <a:rPr lang="en-US" sz="2000" b="1" dirty="0" err="1">
                <a:solidFill>
                  <a:srgbClr val="0070C0"/>
                </a:solidFill>
              </a:rPr>
              <a:t>eICD</a:t>
            </a:r>
            <a:r>
              <a:rPr lang="en-US" sz="2000" b="1" dirty="0">
                <a:solidFill>
                  <a:srgbClr val="0070C0"/>
                </a:solidFill>
              </a:rPr>
              <a:t> with their finger, stylus or mouse</a:t>
            </a:r>
          </a:p>
          <a:p>
            <a:pPr lvl="1">
              <a:buFont typeface="Wingdings" panose="05000000000000000000" pitchFamily="2" charset="2"/>
              <a:buChar char="Ø"/>
            </a:pPr>
            <a:endParaRPr lang="en-US" sz="2000" b="1" dirty="0">
              <a:solidFill>
                <a:srgbClr val="0070C0"/>
              </a:solidFill>
            </a:endParaRPr>
          </a:p>
          <a:p>
            <a:pPr lvl="1">
              <a:buFont typeface="Wingdings" panose="05000000000000000000" pitchFamily="2" charset="2"/>
              <a:buChar char="Ø"/>
            </a:pPr>
            <a:r>
              <a:rPr lang="en-US" sz="2000" b="1" dirty="0">
                <a:solidFill>
                  <a:srgbClr val="0070C0"/>
                </a:solidFill>
              </a:rPr>
              <a:t>Signed </a:t>
            </a:r>
            <a:r>
              <a:rPr lang="en-US" sz="2000" b="1" dirty="0" err="1">
                <a:solidFill>
                  <a:srgbClr val="0070C0"/>
                </a:solidFill>
              </a:rPr>
              <a:t>eICD</a:t>
            </a:r>
            <a:r>
              <a:rPr lang="en-US" sz="2000" b="1" dirty="0">
                <a:solidFill>
                  <a:srgbClr val="0070C0"/>
                </a:solidFill>
              </a:rPr>
              <a:t> is uploaded to </a:t>
            </a:r>
            <a:r>
              <a:rPr lang="en-US" sz="2000" b="1" dirty="0" err="1">
                <a:solidFill>
                  <a:srgbClr val="0070C0"/>
                </a:solidFill>
              </a:rPr>
              <a:t>WebDCU</a:t>
            </a:r>
            <a:endParaRPr lang="en-US" sz="2000" b="1" dirty="0">
              <a:solidFill>
                <a:srgbClr val="0070C0"/>
              </a:solidFill>
            </a:endParaRPr>
          </a:p>
        </p:txBody>
      </p:sp>
    </p:spTree>
    <p:extLst>
      <p:ext uri="{BB962C8B-B14F-4D97-AF65-F5344CB8AC3E}">
        <p14:creationId xmlns:p14="http://schemas.microsoft.com/office/powerpoint/2010/main" val="23084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532" y="471854"/>
            <a:ext cx="11487150" cy="5867400"/>
          </a:xfrm>
          <a:prstGeom prst="rect">
            <a:avLst/>
          </a:prstGeom>
        </p:spPr>
      </p:pic>
      <p:sp>
        <p:nvSpPr>
          <p:cNvPr id="2" name="Rectangle 1">
            <a:extLst>
              <a:ext uri="{FF2B5EF4-FFF2-40B4-BE49-F238E27FC236}">
                <a16:creationId xmlns:a16="http://schemas.microsoft.com/office/drawing/2014/main" id="{24FC2F61-83E1-4DC3-BFAD-40754D6C7FD2}"/>
              </a:ext>
            </a:extLst>
          </p:cNvPr>
          <p:cNvSpPr/>
          <p:nvPr/>
        </p:nvSpPr>
        <p:spPr>
          <a:xfrm>
            <a:off x="1645920" y="849086"/>
            <a:ext cx="1371600" cy="22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BFEE37-2509-4DDD-B115-19619758AAAD}"/>
              </a:ext>
            </a:extLst>
          </p:cNvPr>
          <p:cNvSpPr/>
          <p:nvPr/>
        </p:nvSpPr>
        <p:spPr>
          <a:xfrm>
            <a:off x="3435531" y="1750423"/>
            <a:ext cx="1606732"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0E6FC6-042E-4B21-AA07-3ED567B1136C}"/>
              </a:ext>
            </a:extLst>
          </p:cNvPr>
          <p:cNvSpPr/>
          <p:nvPr/>
        </p:nvSpPr>
        <p:spPr>
          <a:xfrm>
            <a:off x="4336869" y="3317966"/>
            <a:ext cx="953588"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04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4073" y="238039"/>
            <a:ext cx="10686887" cy="5885641"/>
          </a:xfrm>
          <a:prstGeom prst="rect">
            <a:avLst/>
          </a:prstGeom>
        </p:spPr>
      </p:pic>
    </p:spTree>
    <p:extLst>
      <p:ext uri="{BB962C8B-B14F-4D97-AF65-F5344CB8AC3E}">
        <p14:creationId xmlns:p14="http://schemas.microsoft.com/office/powerpoint/2010/main" val="190908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444" y="0"/>
            <a:ext cx="5853967" cy="4715145"/>
          </a:xfrm>
          <a:prstGeom prst="rect">
            <a:avLst/>
          </a:prstGeom>
        </p:spPr>
      </p:pic>
      <p:pic>
        <p:nvPicPr>
          <p:cNvPr id="4" name="Picture 3"/>
          <p:cNvPicPr>
            <a:picLocks noChangeAspect="1"/>
          </p:cNvPicPr>
          <p:nvPr/>
        </p:nvPicPr>
        <p:blipFill>
          <a:blip r:embed="rId3"/>
          <a:stretch>
            <a:fillRect/>
          </a:stretch>
        </p:blipFill>
        <p:spPr>
          <a:xfrm>
            <a:off x="58411" y="4715145"/>
            <a:ext cx="5846000" cy="1533452"/>
          </a:xfrm>
          <a:prstGeom prst="rect">
            <a:avLst/>
          </a:prstGeom>
        </p:spPr>
      </p:pic>
      <p:pic>
        <p:nvPicPr>
          <p:cNvPr id="5" name="Picture 4"/>
          <p:cNvPicPr>
            <a:picLocks noChangeAspect="1"/>
          </p:cNvPicPr>
          <p:nvPr/>
        </p:nvPicPr>
        <p:blipFill>
          <a:blip r:embed="rId4"/>
          <a:stretch>
            <a:fillRect/>
          </a:stretch>
        </p:blipFill>
        <p:spPr>
          <a:xfrm>
            <a:off x="6766559" y="200591"/>
            <a:ext cx="4950824" cy="3729172"/>
          </a:xfrm>
          <a:prstGeom prst="rect">
            <a:avLst/>
          </a:prstGeom>
        </p:spPr>
      </p:pic>
      <p:pic>
        <p:nvPicPr>
          <p:cNvPr id="6" name="Picture 5"/>
          <p:cNvPicPr>
            <a:picLocks noChangeAspect="1"/>
          </p:cNvPicPr>
          <p:nvPr/>
        </p:nvPicPr>
        <p:blipFill>
          <a:blip r:embed="rId5"/>
          <a:stretch>
            <a:fillRect/>
          </a:stretch>
        </p:blipFill>
        <p:spPr>
          <a:xfrm>
            <a:off x="6766559" y="3966795"/>
            <a:ext cx="4950823" cy="2758420"/>
          </a:xfrm>
          <a:prstGeom prst="rect">
            <a:avLst/>
          </a:prstGeom>
        </p:spPr>
      </p:pic>
    </p:spTree>
    <p:extLst>
      <p:ext uri="{BB962C8B-B14F-4D97-AF65-F5344CB8AC3E}">
        <p14:creationId xmlns:p14="http://schemas.microsoft.com/office/powerpoint/2010/main" val="90891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F0AC-E93A-4190-8566-575A3A9FDD31}"/>
              </a:ext>
            </a:extLst>
          </p:cNvPr>
          <p:cNvSpPr>
            <a:spLocks noGrp="1"/>
          </p:cNvSpPr>
          <p:nvPr>
            <p:ph type="title"/>
          </p:nvPr>
        </p:nvSpPr>
        <p:spPr/>
        <p:txBody>
          <a:bodyPr/>
          <a:lstStyle/>
          <a:p>
            <a:endParaRPr lang="en-US" dirty="0"/>
          </a:p>
        </p:txBody>
      </p:sp>
      <p:pic>
        <p:nvPicPr>
          <p:cNvPr id="15" name="Content Placeholder 14" descr="Icon&#10;&#10;Description automatically generated">
            <a:extLst>
              <a:ext uri="{FF2B5EF4-FFF2-40B4-BE49-F238E27FC236}">
                <a16:creationId xmlns:a16="http://schemas.microsoft.com/office/drawing/2014/main" id="{B9DA6438-329B-4E7F-9DFC-A72248FD7E2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5200" y="2064544"/>
            <a:ext cx="4762500" cy="3152775"/>
          </a:xfrm>
        </p:spPr>
      </p:pic>
    </p:spTree>
    <p:extLst>
      <p:ext uri="{BB962C8B-B14F-4D97-AF65-F5344CB8AC3E}">
        <p14:creationId xmlns:p14="http://schemas.microsoft.com/office/powerpoint/2010/main" val="2287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9F8B-5669-43CB-9556-D22276C104AB}"/>
              </a:ext>
            </a:extLst>
          </p:cNvPr>
          <p:cNvSpPr>
            <a:spLocks noGrp="1"/>
          </p:cNvSpPr>
          <p:nvPr>
            <p:ph type="title"/>
          </p:nvPr>
        </p:nvSpPr>
        <p:spPr>
          <a:xfrm>
            <a:off x="191354" y="-51517"/>
            <a:ext cx="11904852" cy="1325563"/>
          </a:xfrm>
        </p:spPr>
        <p:txBody>
          <a:bodyPr/>
          <a:lstStyle/>
          <a:p>
            <a:r>
              <a:rPr lang="en-US" dirty="0"/>
              <a:t>Foundation steps – from Regulations and Guidance</a:t>
            </a:r>
          </a:p>
        </p:txBody>
      </p:sp>
      <p:pic>
        <p:nvPicPr>
          <p:cNvPr id="5" name="Content Placeholder 4" descr="A picture containing outdoor, ground, grass, stone&#10;&#10;Description automatically generated">
            <a:extLst>
              <a:ext uri="{FF2B5EF4-FFF2-40B4-BE49-F238E27FC236}">
                <a16:creationId xmlns:a16="http://schemas.microsoft.com/office/drawing/2014/main" id="{EF2F9C5C-EF61-41A9-8A79-541E1169D2F8}"/>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5711" y="1465263"/>
            <a:ext cx="4301477" cy="4351337"/>
          </a:xfrm>
        </p:spPr>
      </p:pic>
    </p:spTree>
    <p:extLst>
      <p:ext uri="{BB962C8B-B14F-4D97-AF65-F5344CB8AC3E}">
        <p14:creationId xmlns:p14="http://schemas.microsoft.com/office/powerpoint/2010/main" val="200651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1E7E-6558-451C-A1E2-9CAF671AF943}"/>
              </a:ext>
            </a:extLst>
          </p:cNvPr>
          <p:cNvSpPr>
            <a:spLocks noGrp="1"/>
          </p:cNvSpPr>
          <p:nvPr>
            <p:ph type="title"/>
          </p:nvPr>
        </p:nvSpPr>
        <p:spPr/>
        <p:txBody>
          <a:bodyPr/>
          <a:lstStyle/>
          <a:p>
            <a:r>
              <a:rPr lang="en-US" dirty="0"/>
              <a:t>Informed Consent (HHS.gov)</a:t>
            </a:r>
          </a:p>
        </p:txBody>
      </p:sp>
      <p:sp>
        <p:nvSpPr>
          <p:cNvPr id="3" name="Content Placeholder 2">
            <a:extLst>
              <a:ext uri="{FF2B5EF4-FFF2-40B4-BE49-F238E27FC236}">
                <a16:creationId xmlns:a16="http://schemas.microsoft.com/office/drawing/2014/main" id="{64228950-817A-43B7-A475-C9BA7DE3AF7D}"/>
              </a:ext>
            </a:extLst>
          </p:cNvPr>
          <p:cNvSpPr>
            <a:spLocks noGrp="1"/>
          </p:cNvSpPr>
          <p:nvPr>
            <p:ph idx="1"/>
          </p:nvPr>
        </p:nvSpPr>
        <p:spPr/>
        <p:txBody>
          <a:bodyPr>
            <a:normAutofit fontScale="92500" lnSpcReduction="20000"/>
          </a:bodyPr>
          <a:lstStyle/>
          <a:p>
            <a:r>
              <a:rPr lang="en-US" dirty="0"/>
              <a:t>The requirement to obtain the legally effective informed consent of individuals before involving them in research is one of the central protections provided for under the HHS regulations at </a:t>
            </a:r>
            <a:r>
              <a:rPr lang="en-US" dirty="0">
                <a:hlinkClick r:id="rId2"/>
              </a:rPr>
              <a:t>45 CFR part 46</a:t>
            </a:r>
            <a:r>
              <a:rPr lang="en-US" dirty="0"/>
              <a:t>. This requirement is founded on the principle of respect for persons, one of the three ethical principles governing human subjects research described in the Belmont Report. The principle of respect for persons requires that individuals be treated as autonomous agents and that the rights and welfare of persons with diminished autonomy be appropriately protected. The </a:t>
            </a:r>
            <a:r>
              <a:rPr lang="en-US" dirty="0">
                <a:hlinkClick r:id="rId3"/>
              </a:rPr>
              <a:t>Belmont Report</a:t>
            </a:r>
            <a:r>
              <a:rPr lang="en-US" dirty="0"/>
              <a:t> states that an autonomous agent is “an individual capable of deliberation about personal goals and of acting under the direction of such deliberation.” Respect for persons requires that prospective research subjects “be given the opportunity to choose what shall or shall not happen to them” and thus necessitates adequate standards for informed consent.</a:t>
            </a:r>
          </a:p>
        </p:txBody>
      </p:sp>
    </p:spTree>
    <p:extLst>
      <p:ext uri="{BB962C8B-B14F-4D97-AF65-F5344CB8AC3E}">
        <p14:creationId xmlns:p14="http://schemas.microsoft.com/office/powerpoint/2010/main" val="119151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6" y="0"/>
            <a:ext cx="10515600" cy="1325563"/>
          </a:xfrm>
        </p:spPr>
        <p:txBody>
          <a:bodyPr/>
          <a:lstStyle/>
          <a:p>
            <a:r>
              <a:rPr lang="en-US" dirty="0"/>
              <a:t>Informed Consent (FDA.gov)</a:t>
            </a:r>
          </a:p>
        </p:txBody>
      </p:sp>
      <p:sp>
        <p:nvSpPr>
          <p:cNvPr id="3" name="Content Placeholder 2"/>
          <p:cNvSpPr>
            <a:spLocks noGrp="1"/>
          </p:cNvSpPr>
          <p:nvPr>
            <p:ph idx="1"/>
          </p:nvPr>
        </p:nvSpPr>
        <p:spPr/>
        <p:txBody>
          <a:bodyPr>
            <a:normAutofit fontScale="70000" lnSpcReduction="20000"/>
          </a:bodyPr>
          <a:lstStyle/>
          <a:p>
            <a:r>
              <a:rPr lang="en-US" dirty="0"/>
              <a:t>FDA believes that obtaining a research participant's informed consent is only part of the process. Informed consent involves providing a potential participant with: </a:t>
            </a:r>
          </a:p>
          <a:p>
            <a:pPr lvl="1"/>
            <a:r>
              <a:rPr lang="en-US" dirty="0"/>
              <a:t>adequate information to allow for an informed decision about participation in the clinical investigation.</a:t>
            </a:r>
          </a:p>
          <a:p>
            <a:pPr lvl="1"/>
            <a:r>
              <a:rPr lang="en-US" dirty="0"/>
              <a:t>facilitating the potential participant's understanding of the information.</a:t>
            </a:r>
          </a:p>
          <a:p>
            <a:pPr lvl="1"/>
            <a:r>
              <a:rPr lang="en-US" dirty="0"/>
              <a:t>an appropriate amount of time to ask questions and to discuss with family and friends the research protocol and whether you should participate.</a:t>
            </a:r>
          </a:p>
          <a:p>
            <a:pPr lvl="1"/>
            <a:r>
              <a:rPr lang="en-US" dirty="0"/>
              <a:t>obtaining the potential participant's voluntary agreement to participate.</a:t>
            </a:r>
          </a:p>
          <a:p>
            <a:pPr lvl="1"/>
            <a:r>
              <a:rPr lang="en-US" dirty="0"/>
              <a:t>continuing to provide information as the clinical investigation progresses or as the subject or situation requires.</a:t>
            </a:r>
          </a:p>
          <a:p>
            <a:r>
              <a:rPr lang="en-US" dirty="0"/>
              <a:t>To be effective, the process must provide sufficient opportunity for the participant to consider whether to participate. (</a:t>
            </a:r>
            <a:r>
              <a:rPr lang="en-US" dirty="0">
                <a:hlinkClick r:id="rId2"/>
              </a:rPr>
              <a:t>21 CFR 50.20</a:t>
            </a:r>
            <a:r>
              <a:rPr lang="en-US" dirty="0"/>
              <a:t>.) FDA considers this to include allowing sufficient time for participants to consider the information and providing time and opportunity for the participant to ask questions and have those questions answered. The investigator (or other study staff who are conducting the informed consent interview) and the participant should exchange information and discuss the contents of the informed consent document. This process must occur under circumstances that minimize the possibility of coercion or undue influence. (21 CFR 50.20.)</a:t>
            </a:r>
          </a:p>
          <a:p>
            <a:endParaRPr lang="en-US" dirty="0"/>
          </a:p>
        </p:txBody>
      </p:sp>
    </p:spTree>
    <p:extLst>
      <p:ext uri="{BB962C8B-B14F-4D97-AF65-F5344CB8AC3E}">
        <p14:creationId xmlns:p14="http://schemas.microsoft.com/office/powerpoint/2010/main" val="286473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8BB3-5F53-4D72-BFB1-2C1E9D9C0D71}"/>
              </a:ext>
            </a:extLst>
          </p:cNvPr>
          <p:cNvSpPr>
            <a:spLocks noGrp="1"/>
          </p:cNvSpPr>
          <p:nvPr>
            <p:ph type="title"/>
          </p:nvPr>
        </p:nvSpPr>
        <p:spPr/>
        <p:txBody>
          <a:bodyPr/>
          <a:lstStyle/>
          <a:p>
            <a:r>
              <a:rPr lang="en-US" dirty="0"/>
              <a:t>Informed Consent (StrokeNet SOP – GCP 03)</a:t>
            </a:r>
          </a:p>
        </p:txBody>
      </p:sp>
      <p:sp>
        <p:nvSpPr>
          <p:cNvPr id="3" name="Content Placeholder 2">
            <a:extLst>
              <a:ext uri="{FF2B5EF4-FFF2-40B4-BE49-F238E27FC236}">
                <a16:creationId xmlns:a16="http://schemas.microsoft.com/office/drawing/2014/main" id="{7C1A6AB8-71AE-4AF3-8A10-33C839FB37A1}"/>
              </a:ext>
            </a:extLst>
          </p:cNvPr>
          <p:cNvSpPr>
            <a:spLocks noGrp="1"/>
          </p:cNvSpPr>
          <p:nvPr>
            <p:ph idx="1"/>
          </p:nvPr>
        </p:nvSpPr>
        <p:spPr/>
        <p:txBody>
          <a:bodyPr>
            <a:normAutofit lnSpcReduction="10000"/>
          </a:bodyPr>
          <a:lstStyle/>
          <a:p>
            <a:r>
              <a:rPr lang="en-US" dirty="0"/>
              <a:t>Informed consent is an ethical requirement for conducting research with human subjects and refers to the ongoing process of providing detailed information about the study to potential and continuing research subjects. Informed consent at NIH StrokeNet Clinical Trial Performance Site (CTPS) will be conducted in accordance with federal and state regulations and Good Clinical Practices (GCP), as set forth in the 1996 ICH E6 Consolidated Guidance.</a:t>
            </a:r>
          </a:p>
          <a:p>
            <a:r>
              <a:rPr lang="en-US" dirty="0"/>
              <a:t>The purpose of the informed consent process is to ensure that study subjects understand the nature of the research activity through all stages of the project, and that they are voluntarily choosing whether or not to begin or continue participation in the research study.</a:t>
            </a:r>
          </a:p>
          <a:p>
            <a:endParaRPr lang="en-US" dirty="0"/>
          </a:p>
        </p:txBody>
      </p:sp>
    </p:spTree>
    <p:extLst>
      <p:ext uri="{BB962C8B-B14F-4D97-AF65-F5344CB8AC3E}">
        <p14:creationId xmlns:p14="http://schemas.microsoft.com/office/powerpoint/2010/main" val="178991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54" y="-51517"/>
            <a:ext cx="11878726" cy="1325563"/>
          </a:xfrm>
        </p:spPr>
        <p:txBody>
          <a:bodyPr>
            <a:normAutofit/>
          </a:bodyPr>
          <a:lstStyle/>
          <a:p>
            <a:r>
              <a:rPr lang="en-US" sz="4000" dirty="0"/>
              <a:t>What guides and directs the steps - Guidance and SOPs</a:t>
            </a:r>
          </a:p>
        </p:txBody>
      </p:sp>
      <p:sp>
        <p:nvSpPr>
          <p:cNvPr id="3" name="Content Placeholder 2"/>
          <p:cNvSpPr>
            <a:spLocks noGrp="1"/>
          </p:cNvSpPr>
          <p:nvPr>
            <p:ph idx="1"/>
          </p:nvPr>
        </p:nvSpPr>
        <p:spPr/>
        <p:txBody>
          <a:bodyPr/>
          <a:lstStyle/>
          <a:p>
            <a:r>
              <a:rPr lang="en-US" dirty="0"/>
              <a:t>Regulations HHS</a:t>
            </a:r>
          </a:p>
          <a:p>
            <a:r>
              <a:rPr lang="en-US" dirty="0"/>
              <a:t>Guidance FDA</a:t>
            </a:r>
          </a:p>
          <a:p>
            <a:r>
              <a:rPr lang="en-US" dirty="0"/>
              <a:t>IRB requirements </a:t>
            </a:r>
          </a:p>
          <a:p>
            <a:r>
              <a:rPr lang="en-US" dirty="0"/>
              <a:t>StrokeNet SOPs</a:t>
            </a:r>
          </a:p>
          <a:p>
            <a:pPr lvl="1"/>
            <a:r>
              <a:rPr lang="en-US" dirty="0"/>
              <a:t>GCP 03</a:t>
            </a:r>
          </a:p>
          <a:p>
            <a:pPr lvl="1"/>
            <a:r>
              <a:rPr lang="en-US" dirty="0"/>
              <a:t>GCP 13 </a:t>
            </a:r>
          </a:p>
          <a:p>
            <a:pPr lvl="1"/>
            <a:r>
              <a:rPr lang="en-US" dirty="0"/>
              <a:t>ADM 24</a:t>
            </a:r>
          </a:p>
          <a:p>
            <a:pPr lvl="1"/>
            <a:endParaRPr lang="en-US" dirty="0"/>
          </a:p>
        </p:txBody>
      </p:sp>
      <p:pic>
        <p:nvPicPr>
          <p:cNvPr id="5" name="Picture 4">
            <a:extLst>
              <a:ext uri="{FF2B5EF4-FFF2-40B4-BE49-F238E27FC236}">
                <a16:creationId xmlns:a16="http://schemas.microsoft.com/office/drawing/2014/main" id="{FC555BE6-15D0-459F-93EC-9CDE68D9DE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8201" y="3984170"/>
            <a:ext cx="2135875" cy="2135875"/>
          </a:xfrm>
          <a:prstGeom prst="rect">
            <a:avLst/>
          </a:prstGeom>
        </p:spPr>
      </p:pic>
    </p:spTree>
    <p:extLst>
      <p:ext uri="{BB962C8B-B14F-4D97-AF65-F5344CB8AC3E}">
        <p14:creationId xmlns:p14="http://schemas.microsoft.com/office/powerpoint/2010/main" val="168120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1AEB-4543-482D-82E5-F5F7067FD66D}"/>
              </a:ext>
            </a:extLst>
          </p:cNvPr>
          <p:cNvSpPr>
            <a:spLocks noGrp="1"/>
          </p:cNvSpPr>
          <p:nvPr>
            <p:ph type="title"/>
          </p:nvPr>
        </p:nvSpPr>
        <p:spPr>
          <a:xfrm>
            <a:off x="191354" y="-51517"/>
            <a:ext cx="12000646" cy="1325563"/>
          </a:xfrm>
        </p:spPr>
        <p:txBody>
          <a:bodyPr>
            <a:normAutofit/>
          </a:bodyPr>
          <a:lstStyle/>
          <a:p>
            <a:r>
              <a:rPr lang="en-US" sz="4000" dirty="0"/>
              <a:t>Consent Process ends when study participation ends</a:t>
            </a:r>
          </a:p>
        </p:txBody>
      </p:sp>
      <p:sp>
        <p:nvSpPr>
          <p:cNvPr id="3" name="Content Placeholder 2">
            <a:extLst>
              <a:ext uri="{FF2B5EF4-FFF2-40B4-BE49-F238E27FC236}">
                <a16:creationId xmlns:a16="http://schemas.microsoft.com/office/drawing/2014/main" id="{57EA0C6B-30E0-41C1-ADDF-E5BD6351984D}"/>
              </a:ext>
            </a:extLst>
          </p:cNvPr>
          <p:cNvSpPr>
            <a:spLocks noGrp="1"/>
          </p:cNvSpPr>
          <p:nvPr>
            <p:ph idx="1"/>
          </p:nvPr>
        </p:nvSpPr>
        <p:spPr/>
        <p:txBody>
          <a:bodyPr/>
          <a:lstStyle/>
          <a:p>
            <a:r>
              <a:rPr lang="en-US" altLang="en-US" dirty="0"/>
              <a:t>The consent process is an ongoing process and does NOT end once the consent form is signed.  Information and clear understanding from the participant should continue throughout the participants study participation.</a:t>
            </a:r>
          </a:p>
          <a:p>
            <a:r>
              <a:rPr lang="en-US" altLang="en-US" dirty="0"/>
              <a:t>Each encounter should provide the participant with an opportunity to state that they are still willing to continue in the study.</a:t>
            </a:r>
          </a:p>
          <a:p>
            <a:r>
              <a:rPr lang="en-US" altLang="en-US" dirty="0"/>
              <a:t>There is no penalty for deciding not to participate in the study as well as no penalty for discontinuing participation after the study procedures have started.</a:t>
            </a:r>
          </a:p>
          <a:p>
            <a:endParaRPr lang="en-US" altLang="en-US" dirty="0"/>
          </a:p>
          <a:p>
            <a:endParaRPr lang="en-US" dirty="0"/>
          </a:p>
        </p:txBody>
      </p:sp>
    </p:spTree>
    <p:extLst>
      <p:ext uri="{BB962C8B-B14F-4D97-AF65-F5344CB8AC3E}">
        <p14:creationId xmlns:p14="http://schemas.microsoft.com/office/powerpoint/2010/main" val="16623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7677-94B8-47AD-8E8C-A7BCA42ED2DD}"/>
              </a:ext>
            </a:extLst>
          </p:cNvPr>
          <p:cNvSpPr>
            <a:spLocks noGrp="1"/>
          </p:cNvSpPr>
          <p:nvPr>
            <p:ph type="title"/>
          </p:nvPr>
        </p:nvSpPr>
        <p:spPr>
          <a:xfrm>
            <a:off x="191353" y="-51517"/>
            <a:ext cx="11865663" cy="1325563"/>
          </a:xfrm>
        </p:spPr>
        <p:txBody>
          <a:bodyPr/>
          <a:lstStyle/>
          <a:p>
            <a:r>
              <a:rPr lang="en-US" dirty="0"/>
              <a:t>Preparation step – do I know what I need to know?</a:t>
            </a:r>
          </a:p>
        </p:txBody>
      </p:sp>
      <p:sp>
        <p:nvSpPr>
          <p:cNvPr id="3" name="Content Placeholder 2">
            <a:extLst>
              <a:ext uri="{FF2B5EF4-FFF2-40B4-BE49-F238E27FC236}">
                <a16:creationId xmlns:a16="http://schemas.microsoft.com/office/drawing/2014/main" id="{0051E141-8C15-4970-9EAD-74E59EC5AA3D}"/>
              </a:ext>
            </a:extLst>
          </p:cNvPr>
          <p:cNvSpPr>
            <a:spLocks noGrp="1"/>
          </p:cNvSpPr>
          <p:nvPr>
            <p:ph idx="1"/>
          </p:nvPr>
        </p:nvSpPr>
        <p:spPr>
          <a:xfrm>
            <a:off x="628476" y="1465699"/>
            <a:ext cx="10515600" cy="4765283"/>
          </a:xfrm>
        </p:spPr>
        <p:txBody>
          <a:bodyPr/>
          <a:lstStyle/>
          <a:p>
            <a:r>
              <a:rPr lang="en-US" dirty="0"/>
              <a:t>Review and know your study</a:t>
            </a:r>
          </a:p>
          <a:p>
            <a:pPr lvl="1"/>
            <a:r>
              <a:rPr lang="en-US" dirty="0"/>
              <a:t>Can a LAR/surrogate consent for this study</a:t>
            </a:r>
          </a:p>
          <a:p>
            <a:pPr lvl="1"/>
            <a:r>
              <a:rPr lang="en-US" dirty="0"/>
              <a:t>Who is delegated to obtain consent on the DOA</a:t>
            </a:r>
          </a:p>
          <a:p>
            <a:r>
              <a:rPr lang="en-US" dirty="0"/>
              <a:t>Review and know your consent methods</a:t>
            </a:r>
          </a:p>
          <a:p>
            <a:pPr lvl="1"/>
            <a:r>
              <a:rPr lang="en-US" dirty="0"/>
              <a:t>In-person</a:t>
            </a:r>
          </a:p>
          <a:p>
            <a:pPr lvl="1"/>
            <a:r>
              <a:rPr lang="en-US" dirty="0"/>
              <a:t>Remote by phone, fax, mail (postal)</a:t>
            </a:r>
          </a:p>
          <a:p>
            <a:pPr lvl="1"/>
            <a:r>
              <a:rPr lang="en-US" dirty="0" err="1"/>
              <a:t>eConsent</a:t>
            </a:r>
            <a:r>
              <a:rPr lang="en-US" dirty="0"/>
              <a:t> (using the acceptable platform)</a:t>
            </a:r>
          </a:p>
          <a:p>
            <a:r>
              <a:rPr lang="en-US" dirty="0"/>
              <a:t>Review and know your consent document</a:t>
            </a:r>
          </a:p>
          <a:p>
            <a:pPr lvl="1"/>
            <a:r>
              <a:rPr lang="en-US" dirty="0"/>
              <a:t>Is the document the most recently approved version</a:t>
            </a:r>
          </a:p>
          <a:p>
            <a:pPr lvl="1"/>
            <a:r>
              <a:rPr lang="en-US" dirty="0"/>
              <a:t>Is the document the IRB approved document (pdf with IRB approval “stamp”)</a:t>
            </a:r>
          </a:p>
          <a:p>
            <a:pPr lvl="1"/>
            <a:r>
              <a:rPr lang="en-US" dirty="0"/>
              <a:t>Is there more than one place that requires signature</a:t>
            </a:r>
          </a:p>
        </p:txBody>
      </p:sp>
    </p:spTree>
    <p:extLst>
      <p:ext uri="{BB962C8B-B14F-4D97-AF65-F5344CB8AC3E}">
        <p14:creationId xmlns:p14="http://schemas.microsoft.com/office/powerpoint/2010/main" val="219938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1872</Words>
  <Application>Microsoft Office PowerPoint</Application>
  <PresentationFormat>Widescreen</PresentationFormat>
  <Paragraphs>163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Informed Consent – An ongoing process with basic steps</vt:lpstr>
      <vt:lpstr>Informed Consent Goal</vt:lpstr>
      <vt:lpstr>Foundation steps – from Regulations and Guidance</vt:lpstr>
      <vt:lpstr>Informed Consent (HHS.gov)</vt:lpstr>
      <vt:lpstr>Informed Consent (FDA.gov)</vt:lpstr>
      <vt:lpstr>Informed Consent (StrokeNet SOP – GCP 03)</vt:lpstr>
      <vt:lpstr>What guides and directs the steps - Guidance and SOPs</vt:lpstr>
      <vt:lpstr>Consent Process ends when study participation ends</vt:lpstr>
      <vt:lpstr>Preparation step – do I know what I need to know?</vt:lpstr>
      <vt:lpstr>Assessment step – what else do I need to consider?</vt:lpstr>
      <vt:lpstr>Consenting step</vt:lpstr>
      <vt:lpstr>Translated consent step</vt:lpstr>
      <vt:lpstr>Use of LAR for surrogate consent step </vt:lpstr>
      <vt:lpstr>Witness step – when is this required?</vt:lpstr>
      <vt:lpstr>Check out step - What should be done before leaving the person who signed consent?</vt:lpstr>
      <vt:lpstr>Re-consenting – when is it necessary?</vt:lpstr>
      <vt:lpstr>“Implementation” step</vt:lpstr>
      <vt:lpstr>Note to file – when is this step needed?</vt:lpstr>
      <vt:lpstr>Variety is the spice of life, but it all comes together in the final steps</vt:lpstr>
      <vt:lpstr>NCC Central Electronic Consent (eConsent) process</vt:lpstr>
      <vt:lpstr>NCC Central Electronic (eConsent) process</vt:lpstr>
      <vt:lpstr>NCC Central Electronic (eConsent) process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Sester, Regina (sesterrj)</cp:lastModifiedBy>
  <cp:revision>51</cp:revision>
  <dcterms:created xsi:type="dcterms:W3CDTF">2014-05-24T16:32:07Z</dcterms:created>
  <dcterms:modified xsi:type="dcterms:W3CDTF">2021-05-26T14:05:58Z</dcterms:modified>
</cp:coreProperties>
</file>