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64" r:id="rId4"/>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62"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174622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235227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243034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423540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24843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218779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398577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56588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213534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18493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0BCD2C-45A9-4929-A9B0-EDDC1EA871AC}" type="datetimeFigureOut">
              <a:rPr lang="en-US" smtClean="0"/>
              <a:t>2/12/2018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43B116-9821-4025-A211-0B0052D8F764}" type="slidenum">
              <a:rPr lang="en-US" smtClean="0"/>
              <a:t>‹#›</a:t>
            </a:fld>
            <a:endParaRPr lang="en-US"/>
          </a:p>
        </p:txBody>
      </p:sp>
    </p:spTree>
    <p:extLst>
      <p:ext uri="{BB962C8B-B14F-4D97-AF65-F5344CB8AC3E}">
        <p14:creationId xmlns:p14="http://schemas.microsoft.com/office/powerpoint/2010/main" val="154084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6132" y="365125"/>
            <a:ext cx="10117667"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36132" y="1825625"/>
            <a:ext cx="10117667"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rotWithShape="1">
          <a:blip r:embed="rId13"/>
          <a:srcRect l="43888" t="45043" b="22386"/>
          <a:stretch/>
        </p:blipFill>
        <p:spPr>
          <a:xfrm rot="5400000">
            <a:off x="-2810936" y="2810933"/>
            <a:ext cx="6858002" cy="1236135"/>
          </a:xfrm>
          <a:prstGeom prst="rect">
            <a:avLst/>
          </a:prstGeom>
        </p:spPr>
      </p:pic>
      <p:pic>
        <p:nvPicPr>
          <p:cNvPr id="8" name="Picture 7"/>
          <p:cNvPicPr>
            <a:picLocks noChangeAspect="1"/>
          </p:cNvPicPr>
          <p:nvPr userDrawn="1"/>
        </p:nvPicPr>
        <p:blipFill rotWithShape="1">
          <a:blip r:embed="rId14">
            <a:clrChange>
              <a:clrFrom>
                <a:srgbClr val="FFFFFF"/>
              </a:clrFrom>
              <a:clrTo>
                <a:srgbClr val="FFFFFF">
                  <a:alpha val="0"/>
                </a:srgbClr>
              </a:clrTo>
            </a:clrChange>
          </a:blip>
          <a:srcRect l="931"/>
          <a:stretch/>
        </p:blipFill>
        <p:spPr>
          <a:xfrm>
            <a:off x="-3" y="6219503"/>
            <a:ext cx="1148353" cy="442999"/>
          </a:xfrm>
          <a:prstGeom prst="rect">
            <a:avLst/>
          </a:prstGeom>
        </p:spPr>
      </p:pic>
    </p:spTree>
    <p:extLst>
      <p:ext uri="{BB962C8B-B14F-4D97-AF65-F5344CB8AC3E}">
        <p14:creationId xmlns:p14="http://schemas.microsoft.com/office/powerpoint/2010/main" val="249384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MISTIE III</a:t>
            </a:r>
            <a:endParaRPr lang="en-US" dirty="0"/>
          </a:p>
        </p:txBody>
      </p:sp>
    </p:spTree>
    <p:extLst>
      <p:ext uri="{BB962C8B-B14F-4D97-AF65-F5344CB8AC3E}">
        <p14:creationId xmlns:p14="http://schemas.microsoft.com/office/powerpoint/2010/main" val="2374909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1" y="-140567"/>
            <a:ext cx="10117667" cy="1325563"/>
          </a:xfrm>
        </p:spPr>
        <p:txBody>
          <a:bodyPr/>
          <a:lstStyle/>
          <a:p>
            <a:r>
              <a:rPr lang="en-US" dirty="0" smtClean="0"/>
              <a:t>Enrollment (n=500 eligible subjects)</a:t>
            </a:r>
            <a:endParaRPr lang="en-US" dirty="0"/>
          </a:p>
        </p:txBody>
      </p:sp>
      <p:pic>
        <p:nvPicPr>
          <p:cNvPr id="3" name="Picture 2"/>
          <p:cNvPicPr>
            <a:picLocks noChangeAspect="1"/>
          </p:cNvPicPr>
          <p:nvPr/>
        </p:nvPicPr>
        <p:blipFill>
          <a:blip r:embed="rId2"/>
          <a:stretch>
            <a:fillRect/>
          </a:stretch>
        </p:blipFill>
        <p:spPr>
          <a:xfrm>
            <a:off x="2265625" y="959076"/>
            <a:ext cx="7809708" cy="5511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2204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Timeline</a:t>
            </a:r>
            <a:endParaRPr lang="en-US" dirty="0"/>
          </a:p>
        </p:txBody>
      </p:sp>
      <p:sp>
        <p:nvSpPr>
          <p:cNvPr id="3" name="Content Placeholder 2"/>
          <p:cNvSpPr>
            <a:spLocks noGrp="1"/>
          </p:cNvSpPr>
          <p:nvPr>
            <p:ph idx="1"/>
          </p:nvPr>
        </p:nvSpPr>
        <p:spPr/>
        <p:txBody>
          <a:bodyPr/>
          <a:lstStyle/>
          <a:p>
            <a:r>
              <a:rPr lang="en-US" dirty="0" smtClean="0"/>
              <a:t>Final d180 collection: projected Feb 2018</a:t>
            </a:r>
          </a:p>
          <a:p>
            <a:r>
              <a:rPr lang="en-US" dirty="0" smtClean="0"/>
              <a:t>DSMB review of d180 data: Jul 2018</a:t>
            </a:r>
          </a:p>
          <a:p>
            <a:r>
              <a:rPr lang="en-US" dirty="0" smtClean="0"/>
              <a:t>Final d365 collection: projected Aug 2018</a:t>
            </a:r>
          </a:p>
          <a:p>
            <a:r>
              <a:rPr lang="en-US" dirty="0" smtClean="0"/>
              <a:t>Primary and Secondary analyses complete: Fall 2018</a:t>
            </a:r>
          </a:p>
          <a:p>
            <a:r>
              <a:rPr lang="en-US" dirty="0" smtClean="0"/>
              <a:t>Publication and ISC late-breaking presentation: Feb 2019</a:t>
            </a:r>
            <a:endParaRPr lang="en-US" dirty="0"/>
          </a:p>
        </p:txBody>
      </p:sp>
    </p:spTree>
    <p:extLst>
      <p:ext uri="{BB962C8B-B14F-4D97-AF65-F5344CB8AC3E}">
        <p14:creationId xmlns:p14="http://schemas.microsoft.com/office/powerpoint/2010/main" val="114644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302932" y="183008"/>
            <a:ext cx="8023860" cy="477845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302932" y="5164667"/>
            <a:ext cx="8023860" cy="1569660"/>
          </a:xfrm>
          <a:prstGeom prst="rect">
            <a:avLst/>
          </a:prstGeom>
          <a:noFill/>
        </p:spPr>
        <p:txBody>
          <a:bodyPr wrap="square" rtlCol="0">
            <a:spAutoFit/>
          </a:bodyPr>
          <a:lstStyle/>
          <a:p>
            <a:r>
              <a:rPr lang="en-US" sz="1600" dirty="0" smtClean="0"/>
              <a:t>Figure 2. Efficacy of hematoma evacuation over time. A graph illustrating the distribution of clot evacuation rates in subjects randomized to the surgical arm in the first half of the trial. The plot also shows the overall consistency of ICH evacuation efficacy over time as demonstrated by average clot evacuation rate and percentage of subjects reaching target end-of-treatment volume &lt; 15 </a:t>
            </a:r>
            <a:r>
              <a:rPr lang="en-US" sz="1600" dirty="0" err="1" smtClean="0"/>
              <a:t>mL.</a:t>
            </a:r>
            <a:r>
              <a:rPr lang="en-US" sz="1600" dirty="0" smtClean="0"/>
              <a:t> Two cases experienced hematoma size expansion by the end of treatment resulting in a negative clot evacuation rate.</a:t>
            </a:r>
            <a:endParaRPr lang="en-US" sz="1600" dirty="0"/>
          </a:p>
        </p:txBody>
      </p:sp>
    </p:spTree>
    <p:extLst>
      <p:ext uri="{BB962C8B-B14F-4D97-AF65-F5344CB8AC3E}">
        <p14:creationId xmlns:p14="http://schemas.microsoft.com/office/powerpoint/2010/main" val="1860833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133</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MISTIE III</vt:lpstr>
      <vt:lpstr>Enrollment (n=500 eligible subjects)</vt:lpstr>
      <vt:lpstr>Close-Out Timeline</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 McBee</dc:creator>
  <cp:lastModifiedBy>Sester, Regina (sesterrj)</cp:lastModifiedBy>
  <cp:revision>11</cp:revision>
  <dcterms:created xsi:type="dcterms:W3CDTF">2018-01-19T17:44:38Z</dcterms:created>
  <dcterms:modified xsi:type="dcterms:W3CDTF">2018-02-12T12:28:42Z</dcterms:modified>
</cp:coreProperties>
</file>