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9" r:id="rId2"/>
  </p:sldMasterIdLst>
  <p:notesMasterIdLst>
    <p:notesMasterId r:id="rId27"/>
  </p:notesMasterIdLst>
  <p:handoutMasterIdLst>
    <p:handoutMasterId r:id="rId28"/>
  </p:handoutMasterIdLst>
  <p:sldIdLst>
    <p:sldId id="259" r:id="rId3"/>
    <p:sldId id="336" r:id="rId4"/>
    <p:sldId id="297" r:id="rId5"/>
    <p:sldId id="314" r:id="rId6"/>
    <p:sldId id="280" r:id="rId7"/>
    <p:sldId id="417" r:id="rId8"/>
    <p:sldId id="418" r:id="rId9"/>
    <p:sldId id="419" r:id="rId10"/>
    <p:sldId id="349" r:id="rId11"/>
    <p:sldId id="352" r:id="rId12"/>
    <p:sldId id="353" r:id="rId13"/>
    <p:sldId id="354" r:id="rId14"/>
    <p:sldId id="266" r:id="rId15"/>
    <p:sldId id="402" r:id="rId16"/>
    <p:sldId id="406" r:id="rId17"/>
    <p:sldId id="405" r:id="rId18"/>
    <p:sldId id="403" r:id="rId19"/>
    <p:sldId id="407" r:id="rId20"/>
    <p:sldId id="408" r:id="rId21"/>
    <p:sldId id="409" r:id="rId22"/>
    <p:sldId id="410" r:id="rId23"/>
    <p:sldId id="412" r:id="rId24"/>
    <p:sldId id="414" r:id="rId25"/>
    <p:sldId id="41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d" lastIdx="20" clrIdx="0"/>
  <p:cmAuthor id="1" name="Linke, Michael, VHACIN" initials="ir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FA"/>
    <a:srgbClr val="CFFCFD"/>
    <a:srgbClr val="9F5FCF"/>
    <a:srgbClr val="CED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86457" autoAdjust="0"/>
  </p:normalViewPr>
  <p:slideViewPr>
    <p:cSldViewPr showGuides="1">
      <p:cViewPr varScale="1">
        <p:scale>
          <a:sx n="59" d="100"/>
          <a:sy n="59" d="100"/>
        </p:scale>
        <p:origin x="394" y="72"/>
      </p:cViewPr>
      <p:guideLst>
        <p:guide orient="horz" pos="2160"/>
        <p:guide pos="2880"/>
      </p:guideLst>
    </p:cSldViewPr>
  </p:slideViewPr>
  <p:outlineViewPr>
    <p:cViewPr>
      <p:scale>
        <a:sx n="33" d="100"/>
        <a:sy n="33" d="100"/>
      </p:scale>
      <p:origin x="0" y="-10358"/>
    </p:cViewPr>
  </p:outlineViewPr>
  <p:notesTextViewPr>
    <p:cViewPr>
      <p:scale>
        <a:sx n="3" d="2"/>
        <a:sy n="3" d="2"/>
      </p:scale>
      <p:origin x="0" y="0"/>
    </p:cViewPr>
  </p:notesTextViewPr>
  <p:sorterViewPr>
    <p:cViewPr>
      <p:scale>
        <a:sx n="100" d="100"/>
        <a:sy n="100" d="100"/>
      </p:scale>
      <p:origin x="0" y="-3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C27007F-191E-4F26-9DE4-580B1823E6A1}" type="datetimeFigureOut">
              <a:rPr lang="en-US" smtClean="0"/>
              <a:t>11/5/2018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0D7D607-3AA7-4CCC-8873-C2EF69FBD45F}" type="slidenum">
              <a:rPr lang="en-US" smtClean="0"/>
              <a:t>‹#›</a:t>
            </a:fld>
            <a:endParaRPr lang="en-US"/>
          </a:p>
        </p:txBody>
      </p:sp>
    </p:spTree>
    <p:extLst>
      <p:ext uri="{BB962C8B-B14F-4D97-AF65-F5344CB8AC3E}">
        <p14:creationId xmlns:p14="http://schemas.microsoft.com/office/powerpoint/2010/main" val="2125023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FDA3F9-3233-4B03-BEC5-0CC87734E62E}" type="datetimeFigureOut">
              <a:rPr lang="en-US" smtClean="0"/>
              <a:pPr/>
              <a:t>11/5/2018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7D137A-FE80-4740-A569-6C413419E0D2}" type="slidenum">
              <a:rPr lang="en-US" smtClean="0"/>
              <a:pPr/>
              <a:t>‹#›</a:t>
            </a:fld>
            <a:endParaRPr lang="en-US" dirty="0"/>
          </a:p>
        </p:txBody>
      </p:sp>
    </p:spTree>
    <p:extLst>
      <p:ext uri="{BB962C8B-B14F-4D97-AF65-F5344CB8AC3E}">
        <p14:creationId xmlns:p14="http://schemas.microsoft.com/office/powerpoint/2010/main" val="86672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347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14</a:t>
            </a:fld>
            <a:endParaRPr lang="en-US" dirty="0"/>
          </a:p>
        </p:txBody>
      </p:sp>
    </p:spTree>
    <p:extLst>
      <p:ext uri="{BB962C8B-B14F-4D97-AF65-F5344CB8AC3E}">
        <p14:creationId xmlns:p14="http://schemas.microsoft.com/office/powerpoint/2010/main" val="140558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15</a:t>
            </a:fld>
            <a:endParaRPr lang="en-US" dirty="0"/>
          </a:p>
        </p:txBody>
      </p:sp>
    </p:spTree>
    <p:extLst>
      <p:ext uri="{BB962C8B-B14F-4D97-AF65-F5344CB8AC3E}">
        <p14:creationId xmlns:p14="http://schemas.microsoft.com/office/powerpoint/2010/main" val="188151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16</a:t>
            </a:fld>
            <a:endParaRPr lang="en-US" dirty="0"/>
          </a:p>
        </p:txBody>
      </p:sp>
    </p:spTree>
    <p:extLst>
      <p:ext uri="{BB962C8B-B14F-4D97-AF65-F5344CB8AC3E}">
        <p14:creationId xmlns:p14="http://schemas.microsoft.com/office/powerpoint/2010/main" val="250500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17</a:t>
            </a:fld>
            <a:endParaRPr lang="en-US" dirty="0"/>
          </a:p>
        </p:txBody>
      </p:sp>
    </p:spTree>
    <p:extLst>
      <p:ext uri="{BB962C8B-B14F-4D97-AF65-F5344CB8AC3E}">
        <p14:creationId xmlns:p14="http://schemas.microsoft.com/office/powerpoint/2010/main" val="25472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18</a:t>
            </a:fld>
            <a:endParaRPr lang="en-US" dirty="0"/>
          </a:p>
        </p:txBody>
      </p:sp>
    </p:spTree>
    <p:extLst>
      <p:ext uri="{BB962C8B-B14F-4D97-AF65-F5344CB8AC3E}">
        <p14:creationId xmlns:p14="http://schemas.microsoft.com/office/powerpoint/2010/main" val="30590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19</a:t>
            </a:fld>
            <a:endParaRPr lang="en-US" dirty="0"/>
          </a:p>
        </p:txBody>
      </p:sp>
    </p:spTree>
    <p:extLst>
      <p:ext uri="{BB962C8B-B14F-4D97-AF65-F5344CB8AC3E}">
        <p14:creationId xmlns:p14="http://schemas.microsoft.com/office/powerpoint/2010/main" val="359926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20</a:t>
            </a:fld>
            <a:endParaRPr lang="en-US" dirty="0"/>
          </a:p>
        </p:txBody>
      </p:sp>
    </p:spTree>
    <p:extLst>
      <p:ext uri="{BB962C8B-B14F-4D97-AF65-F5344CB8AC3E}">
        <p14:creationId xmlns:p14="http://schemas.microsoft.com/office/powerpoint/2010/main" val="142911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21</a:t>
            </a:fld>
            <a:endParaRPr lang="en-US" dirty="0"/>
          </a:p>
        </p:txBody>
      </p:sp>
    </p:spTree>
    <p:extLst>
      <p:ext uri="{BB962C8B-B14F-4D97-AF65-F5344CB8AC3E}">
        <p14:creationId xmlns:p14="http://schemas.microsoft.com/office/powerpoint/2010/main" val="33942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22</a:t>
            </a:fld>
            <a:endParaRPr lang="en-US" dirty="0"/>
          </a:p>
        </p:txBody>
      </p:sp>
    </p:spTree>
    <p:extLst>
      <p:ext uri="{BB962C8B-B14F-4D97-AF65-F5344CB8AC3E}">
        <p14:creationId xmlns:p14="http://schemas.microsoft.com/office/powerpoint/2010/main" val="181784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23</a:t>
            </a:fld>
            <a:endParaRPr lang="en-US" dirty="0"/>
          </a:p>
        </p:txBody>
      </p:sp>
    </p:spTree>
    <p:extLst>
      <p:ext uri="{BB962C8B-B14F-4D97-AF65-F5344CB8AC3E}">
        <p14:creationId xmlns:p14="http://schemas.microsoft.com/office/powerpoint/2010/main" val="2818894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24</a:t>
            </a:fld>
            <a:endParaRPr lang="en-US" dirty="0"/>
          </a:p>
        </p:txBody>
      </p:sp>
    </p:spTree>
    <p:extLst>
      <p:ext uri="{BB962C8B-B14F-4D97-AF65-F5344CB8AC3E}">
        <p14:creationId xmlns:p14="http://schemas.microsoft.com/office/powerpoint/2010/main" val="192114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6</a:t>
            </a:fld>
            <a:endParaRPr lang="en-US" dirty="0"/>
          </a:p>
        </p:txBody>
      </p:sp>
    </p:spTree>
    <p:extLst>
      <p:ext uri="{BB962C8B-B14F-4D97-AF65-F5344CB8AC3E}">
        <p14:creationId xmlns:p14="http://schemas.microsoft.com/office/powerpoint/2010/main" val="186199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7</a:t>
            </a:fld>
            <a:endParaRPr lang="en-US" dirty="0"/>
          </a:p>
        </p:txBody>
      </p:sp>
    </p:spTree>
    <p:extLst>
      <p:ext uri="{BB962C8B-B14F-4D97-AF65-F5344CB8AC3E}">
        <p14:creationId xmlns:p14="http://schemas.microsoft.com/office/powerpoint/2010/main" val="89274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8</a:t>
            </a:fld>
            <a:endParaRPr lang="en-US" dirty="0"/>
          </a:p>
        </p:txBody>
      </p:sp>
    </p:spTree>
    <p:extLst>
      <p:ext uri="{BB962C8B-B14F-4D97-AF65-F5344CB8AC3E}">
        <p14:creationId xmlns:p14="http://schemas.microsoft.com/office/powerpoint/2010/main" val="106286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9</a:t>
            </a:fld>
            <a:endParaRPr lang="en-US" dirty="0"/>
          </a:p>
        </p:txBody>
      </p:sp>
    </p:spTree>
    <p:extLst>
      <p:ext uri="{BB962C8B-B14F-4D97-AF65-F5344CB8AC3E}">
        <p14:creationId xmlns:p14="http://schemas.microsoft.com/office/powerpoint/2010/main" val="360685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12</a:t>
            </a:fld>
            <a:endParaRPr lang="en-US" dirty="0"/>
          </a:p>
        </p:txBody>
      </p:sp>
    </p:spTree>
    <p:extLst>
      <p:ext uri="{BB962C8B-B14F-4D97-AF65-F5344CB8AC3E}">
        <p14:creationId xmlns:p14="http://schemas.microsoft.com/office/powerpoint/2010/main" val="383766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7543800" cy="6806436"/>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0" y="173038"/>
            <a:ext cx="2734056" cy="7680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13" y="5740937"/>
            <a:ext cx="1193890" cy="98053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428" y="5738237"/>
            <a:ext cx="1690922" cy="9805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297" y="5763236"/>
            <a:ext cx="983942" cy="1043200"/>
          </a:xfrm>
          <a:prstGeom prst="rect">
            <a:avLst/>
          </a:prstGeom>
        </p:spPr>
      </p:pic>
    </p:spTree>
    <p:extLst>
      <p:ext uri="{BB962C8B-B14F-4D97-AF65-F5344CB8AC3E}">
        <p14:creationId xmlns:p14="http://schemas.microsoft.com/office/powerpoint/2010/main" val="12781295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238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0838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7543800" cy="6806436"/>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solidFill>
                <a:srgbClr val="7A7A7A">
                  <a:tint val="20000"/>
                </a:srgbClr>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0" y="173038"/>
            <a:ext cx="2734056" cy="7680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13" y="5740937"/>
            <a:ext cx="1193890" cy="98053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428" y="5738237"/>
            <a:ext cx="1690922" cy="9805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297" y="5763236"/>
            <a:ext cx="983942" cy="1043200"/>
          </a:xfrm>
          <a:prstGeom prst="rect">
            <a:avLst/>
          </a:prstGeom>
        </p:spPr>
      </p:pic>
    </p:spTree>
    <p:extLst>
      <p:ext uri="{BB962C8B-B14F-4D97-AF65-F5344CB8AC3E}">
        <p14:creationId xmlns:p14="http://schemas.microsoft.com/office/powerpoint/2010/main" val="24562059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1325563"/>
          </a:xfrm>
        </p:spPr>
        <p:txBody>
          <a:bodyPr/>
          <a:lstStyle>
            <a:lvl1pPr>
              <a:defRPr>
                <a:solidFill>
                  <a:srgbClr val="336094"/>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582891"/>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 y="6304116"/>
            <a:ext cx="1552956" cy="436282"/>
          </a:xfrm>
          <a:prstGeom prst="rect">
            <a:avLst/>
          </a:prstGeom>
        </p:spPr>
      </p:pic>
      <p:cxnSp>
        <p:nvCxnSpPr>
          <p:cNvPr id="12" name="Straight Connector 11"/>
          <p:cNvCxnSpPr/>
          <p:nvPr/>
        </p:nvCxnSpPr>
        <p:spPr>
          <a:xfrm>
            <a:off x="733425" y="965200"/>
            <a:ext cx="840105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2496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7569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19124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0522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3269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717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988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1325563"/>
          </a:xfrm>
        </p:spPr>
        <p:txBody>
          <a:bodyPr/>
          <a:lstStyle>
            <a:lvl1pPr>
              <a:defRPr>
                <a:solidFill>
                  <a:srgbClr val="336094"/>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582891"/>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 y="6304116"/>
            <a:ext cx="1552956" cy="436282"/>
          </a:xfrm>
          <a:prstGeom prst="rect">
            <a:avLst/>
          </a:prstGeom>
        </p:spPr>
      </p:pic>
      <p:cxnSp>
        <p:nvCxnSpPr>
          <p:cNvPr id="12" name="Straight Connector 11"/>
          <p:cNvCxnSpPr/>
          <p:nvPr/>
        </p:nvCxnSpPr>
        <p:spPr>
          <a:xfrm>
            <a:off x="733425" y="965200"/>
            <a:ext cx="840105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456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5263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92768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583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33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371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013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502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28034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846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360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63825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2CB032-005A-49E3-856A-4988D28EA455}" type="datetimeFigureOut">
              <a:rPr lang="en-US" smtClean="0">
                <a:solidFill>
                  <a:srgbClr val="000000"/>
                </a:solidFill>
              </a:rPr>
              <a:pPr/>
              <a:t>11/5/2018</a:t>
            </a:fld>
            <a:endParaRPr lang="en-US" dirty="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18564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067762"/>
          </a:xfrm>
        </p:spPr>
        <p:txBody>
          <a:bodyPr>
            <a:noAutofit/>
          </a:bodyPr>
          <a:lstStyle/>
          <a:p>
            <a:pPr algn="l"/>
            <a:r>
              <a:rPr lang="en-US" sz="2800" dirty="0">
                <a:solidFill>
                  <a:srgbClr val="FF0000"/>
                </a:solidFill>
              </a:rPr>
              <a:t>The NIH StrokeNet Experience From A Central IRB To Local IRB Perspective</a:t>
            </a:r>
            <a:endParaRPr lang="en-US" sz="2800" dirty="0">
              <a:solidFill>
                <a:srgbClr val="FF0000"/>
              </a:solidFill>
              <a:effectLst/>
            </a:endParaRPr>
          </a:p>
        </p:txBody>
      </p:sp>
      <p:sp>
        <p:nvSpPr>
          <p:cNvPr id="4" name="Subtitle 3"/>
          <p:cNvSpPr>
            <a:spLocks noGrp="1"/>
          </p:cNvSpPr>
          <p:nvPr>
            <p:ph type="subTitle" idx="1"/>
          </p:nvPr>
        </p:nvSpPr>
        <p:spPr>
          <a:xfrm>
            <a:off x="762000" y="2286000"/>
            <a:ext cx="8610600" cy="2667000"/>
          </a:xfrm>
        </p:spPr>
        <p:txBody>
          <a:bodyPr>
            <a:normAutofit/>
          </a:bodyPr>
          <a:lstStyle/>
          <a:p>
            <a:pPr algn="l"/>
            <a:r>
              <a:rPr lang="en-US" dirty="0"/>
              <a:t>Michael Linke, PhD, CIP </a:t>
            </a:r>
          </a:p>
          <a:p>
            <a:pPr algn="l"/>
            <a:endParaRPr lang="en-US" dirty="0" smtClean="0"/>
          </a:p>
          <a:p>
            <a:pPr algn="l"/>
            <a:r>
              <a:rPr lang="en-US" dirty="0" smtClean="0"/>
              <a:t>Professor</a:t>
            </a:r>
          </a:p>
          <a:p>
            <a:pPr algn="l"/>
            <a:r>
              <a:rPr lang="en-US" dirty="0" smtClean="0"/>
              <a:t>Department of Internal Medicine</a:t>
            </a:r>
          </a:p>
          <a:p>
            <a:pPr algn="l"/>
            <a:r>
              <a:rPr lang="en-US" dirty="0" smtClean="0"/>
              <a:t>University of Cincinnati College of Medicine</a:t>
            </a:r>
            <a:endParaRPr lang="en-US" dirty="0"/>
          </a:p>
          <a:p>
            <a:pPr algn="l"/>
            <a:endParaRPr lang="en-US" dirty="0" smtClean="0"/>
          </a:p>
          <a:p>
            <a:pPr algn="l"/>
            <a:r>
              <a:rPr lang="en-US" dirty="0" smtClean="0"/>
              <a:t>Chair</a:t>
            </a:r>
            <a:r>
              <a:rPr lang="en-US" dirty="0"/>
              <a:t>, University of Cincinnati Institutional Review </a:t>
            </a:r>
            <a:r>
              <a:rPr lang="en-US" dirty="0" smtClean="0"/>
              <a:t>Board</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0" y="152400"/>
            <a:ext cx="2819400" cy="838200"/>
          </a:xfrm>
          <a:prstGeom prst="rect">
            <a:avLst/>
          </a:prstGeom>
        </p:spPr>
      </p:pic>
    </p:spTree>
    <p:extLst>
      <p:ext uri="{BB962C8B-B14F-4D97-AF65-F5344CB8AC3E}">
        <p14:creationId xmlns:p14="http://schemas.microsoft.com/office/powerpoint/2010/main" val="336643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52400"/>
            <a:ext cx="7886700" cy="1325563"/>
          </a:xfrm>
        </p:spPr>
        <p:txBody>
          <a:bodyPr>
            <a:normAutofit/>
          </a:bodyPr>
          <a:lstStyle/>
          <a:p>
            <a:r>
              <a:rPr lang="en-US" sz="3000" dirty="0"/>
              <a:t>ADM 11 Central Institutional Review Board Reliance</a:t>
            </a:r>
          </a:p>
        </p:txBody>
      </p:sp>
      <p:sp>
        <p:nvSpPr>
          <p:cNvPr id="2" name="Content Placeholder 1"/>
          <p:cNvSpPr>
            <a:spLocks noGrp="1"/>
          </p:cNvSpPr>
          <p:nvPr>
            <p:ph idx="1"/>
          </p:nvPr>
        </p:nvSpPr>
        <p:spPr>
          <a:xfrm>
            <a:off x="457200" y="1676400"/>
            <a:ext cx="8229600" cy="4525963"/>
          </a:xfrm>
        </p:spPr>
        <p:txBody>
          <a:bodyPr>
            <a:normAutofit/>
          </a:bodyPr>
          <a:lstStyle/>
          <a:p>
            <a:pPr lvl="1"/>
            <a:r>
              <a:rPr lang="en-US" sz="2000" dirty="0" smtClean="0"/>
              <a:t>Defines the process for an Institution engaged in NIH StrokeNet affiliated research to transfer human subjects review to the CIRB </a:t>
            </a:r>
          </a:p>
          <a:p>
            <a:pPr lvl="1"/>
            <a:r>
              <a:rPr lang="en-US" sz="2000" dirty="0" smtClean="0"/>
              <a:t>Provides an overview of the protocol review</a:t>
            </a:r>
          </a:p>
          <a:p>
            <a:pPr lvl="1"/>
            <a:r>
              <a:rPr lang="en-US" sz="2000" dirty="0" smtClean="0"/>
              <a:t>Describes the information flow between the Institution and the CIRB throughout the lifecycle of the protocol</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178202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086" y="152400"/>
            <a:ext cx="8229600" cy="1143000"/>
          </a:xfrm>
        </p:spPr>
        <p:txBody>
          <a:bodyPr>
            <a:normAutofit fontScale="90000"/>
          </a:bodyPr>
          <a:lstStyle/>
          <a:p>
            <a:r>
              <a:rPr lang="en-US" dirty="0"/>
              <a:t>ADM 12 Central Institutional Review Board Reporting</a:t>
            </a:r>
            <a:br>
              <a:rPr lang="en-US" dirty="0"/>
            </a:br>
            <a:endParaRPr lang="en-US" dirty="0"/>
          </a:p>
        </p:txBody>
      </p:sp>
      <p:sp>
        <p:nvSpPr>
          <p:cNvPr id="2" name="Content Placeholder 1"/>
          <p:cNvSpPr>
            <a:spLocks noGrp="1"/>
          </p:cNvSpPr>
          <p:nvPr>
            <p:ph idx="1"/>
          </p:nvPr>
        </p:nvSpPr>
        <p:spPr/>
        <p:txBody>
          <a:bodyPr>
            <a:normAutofit/>
          </a:bodyPr>
          <a:lstStyle/>
          <a:p>
            <a:r>
              <a:rPr lang="en-US" sz="2000" dirty="0" smtClean="0"/>
              <a:t>Defines </a:t>
            </a:r>
            <a:r>
              <a:rPr lang="en-US" sz="2000" dirty="0"/>
              <a:t>the process for </a:t>
            </a:r>
            <a:r>
              <a:rPr lang="en-US" sz="2000" dirty="0" smtClean="0"/>
              <a:t>required reporting </a:t>
            </a:r>
            <a:r>
              <a:rPr lang="en-US" sz="2000" dirty="0"/>
              <a:t>by sites </a:t>
            </a:r>
            <a:endParaRPr lang="en-US" sz="2000" dirty="0" smtClean="0"/>
          </a:p>
          <a:p>
            <a:r>
              <a:rPr lang="en-US" sz="2000" dirty="0" smtClean="0"/>
              <a:t>Describes </a:t>
            </a:r>
            <a:r>
              <a:rPr lang="en-US" sz="2000" dirty="0"/>
              <a:t>of </a:t>
            </a:r>
            <a:r>
              <a:rPr lang="en-US" sz="2000" dirty="0" smtClean="0"/>
              <a:t>the </a:t>
            </a:r>
            <a:r>
              <a:rPr lang="en-US" sz="2000" dirty="0"/>
              <a:t>types </a:t>
            </a:r>
            <a:r>
              <a:rPr lang="en-US" sz="2000" dirty="0" smtClean="0"/>
              <a:t>of required reports</a:t>
            </a:r>
          </a:p>
          <a:p>
            <a:r>
              <a:rPr lang="en-US" sz="2000" dirty="0" smtClean="0"/>
              <a:t>Defines </a:t>
            </a:r>
            <a:r>
              <a:rPr lang="en-US" sz="2000" dirty="0"/>
              <a:t>the standards, time frames, and procedures for these reports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533987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52400"/>
            <a:ext cx="7886700" cy="1325563"/>
          </a:xfrm>
        </p:spPr>
        <p:txBody>
          <a:bodyPr>
            <a:normAutofit/>
          </a:bodyPr>
          <a:lstStyle/>
          <a:p>
            <a:r>
              <a:rPr lang="en-US" sz="3000" dirty="0"/>
              <a:t>ADM </a:t>
            </a:r>
            <a:r>
              <a:rPr lang="en-US" sz="3000" dirty="0" smtClean="0"/>
              <a:t>2 Reporting </a:t>
            </a:r>
            <a:r>
              <a:rPr lang="en-US" sz="3000" dirty="0"/>
              <a:t>Conflict of Interest And Financial Disclosure</a:t>
            </a:r>
          </a:p>
        </p:txBody>
      </p:sp>
      <p:sp>
        <p:nvSpPr>
          <p:cNvPr id="2" name="Content Placeholder 1"/>
          <p:cNvSpPr>
            <a:spLocks noGrp="1"/>
          </p:cNvSpPr>
          <p:nvPr>
            <p:ph idx="1"/>
          </p:nvPr>
        </p:nvSpPr>
        <p:spPr>
          <a:xfrm>
            <a:off x="457200" y="1752600"/>
            <a:ext cx="8229600" cy="4525963"/>
          </a:xfrm>
        </p:spPr>
        <p:txBody>
          <a:bodyPr>
            <a:normAutofit/>
          </a:bodyPr>
          <a:lstStyle/>
          <a:p>
            <a:r>
              <a:rPr lang="en-US" dirty="0" smtClean="0"/>
              <a:t>Document </a:t>
            </a:r>
            <a:r>
              <a:rPr lang="en-US" dirty="0"/>
              <a:t>the process by which the NIH StrokeNet will assure compliance with </a:t>
            </a:r>
            <a:r>
              <a:rPr lang="en-US" dirty="0" smtClean="0"/>
              <a:t>HHS and FDA financial COI </a:t>
            </a:r>
            <a:r>
              <a:rPr lang="en-US" dirty="0"/>
              <a:t>regulatory </a:t>
            </a:r>
            <a:r>
              <a:rPr lang="en-US" dirty="0" smtClean="0"/>
              <a:t>requirements</a:t>
            </a:r>
          </a:p>
          <a:p>
            <a:r>
              <a:rPr lang="en-US" dirty="0" smtClean="0"/>
              <a:t>Details </a:t>
            </a:r>
            <a:r>
              <a:rPr lang="en-US" dirty="0"/>
              <a:t>the NIH StrokeNet Network efforts to manage individual COI in a manner that is both ethical and practical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74093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1522" y="304800"/>
            <a:ext cx="8229600" cy="443088"/>
          </a:xfrm>
        </p:spPr>
        <p:txBody>
          <a:bodyPr>
            <a:noAutofit/>
          </a:bodyPr>
          <a:lstStyle/>
          <a:p>
            <a:r>
              <a:rPr lang="en-US" sz="3000" dirty="0"/>
              <a:t>How Do We Work Together?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820722175"/>
              </p:ext>
            </p:extLst>
          </p:nvPr>
        </p:nvGraphicFramePr>
        <p:xfrm>
          <a:off x="914400" y="1311234"/>
          <a:ext cx="7620000" cy="4471045"/>
        </p:xfrm>
        <a:graphic>
          <a:graphicData uri="http://schemas.openxmlformats.org/drawingml/2006/table">
            <a:tbl>
              <a:tblPr firstRow="1" firstCol="1" bandRow="1"/>
              <a:tblGrid>
                <a:gridCol w="36576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206873">
                <a:tc>
                  <a:txBody>
                    <a:bodyPr/>
                    <a:lstStyle/>
                    <a:p>
                      <a:pPr marL="0" marR="0" algn="ctr">
                        <a:lnSpc>
                          <a:spcPct val="115000"/>
                        </a:lnSpc>
                        <a:spcBef>
                          <a:spcPts val="0"/>
                        </a:spcBef>
                        <a:spcAft>
                          <a:spcPts val="0"/>
                        </a:spcAft>
                      </a:pPr>
                      <a:r>
                        <a:rPr lang="en-US" sz="1300" b="1" dirty="0">
                          <a:solidFill>
                            <a:srgbClr val="002060"/>
                          </a:solidFill>
                          <a:effectLst/>
                          <a:latin typeface="Calibri"/>
                          <a:ea typeface="Calibri"/>
                          <a:cs typeface="Times New Roman"/>
                        </a:rPr>
                        <a:t>CIRB Responsibility</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300" b="1" dirty="0" smtClean="0">
                          <a:solidFill>
                            <a:srgbClr val="002060"/>
                          </a:solidFill>
                          <a:effectLst/>
                          <a:latin typeface="Calibri"/>
                          <a:ea typeface="Calibri"/>
                          <a:cs typeface="Times New Roman"/>
                        </a:rPr>
                        <a:t>Local Site Responsibility</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1085850">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IRB review tasks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Initial </a:t>
                      </a:r>
                      <a:r>
                        <a:rPr lang="en-US" sz="1300" dirty="0" smtClean="0">
                          <a:solidFill>
                            <a:srgbClr val="002060"/>
                          </a:solidFill>
                          <a:effectLst/>
                          <a:latin typeface="Calibri"/>
                          <a:ea typeface="Calibri"/>
                          <a:cs typeface="Times New Roman"/>
                        </a:rPr>
                        <a:t>review</a:t>
                      </a:r>
                      <a:endParaRPr lang="en-US" sz="1300" dirty="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Continuing </a:t>
                      </a:r>
                      <a:r>
                        <a:rPr lang="en-US" sz="1300" dirty="0" smtClean="0">
                          <a:solidFill>
                            <a:srgbClr val="002060"/>
                          </a:solidFill>
                          <a:effectLst/>
                          <a:latin typeface="Calibri"/>
                          <a:ea typeface="Calibri"/>
                          <a:cs typeface="Times New Roman"/>
                        </a:rPr>
                        <a:t>review</a:t>
                      </a:r>
                      <a:endParaRPr lang="en-US" sz="1300" dirty="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Amendments, </a:t>
                      </a:r>
                      <a:r>
                        <a:rPr lang="en-US" sz="1300" dirty="0" smtClean="0">
                          <a:solidFill>
                            <a:srgbClr val="002060"/>
                          </a:solidFill>
                          <a:effectLst/>
                          <a:latin typeface="Calibri"/>
                          <a:ea typeface="Calibri"/>
                          <a:cs typeface="Times New Roman"/>
                        </a:rPr>
                        <a:t>deviations</a:t>
                      </a:r>
                      <a:r>
                        <a:rPr lang="en-US" sz="1300" dirty="0">
                          <a:solidFill>
                            <a:srgbClr val="002060"/>
                          </a:solidFill>
                          <a:effectLst/>
                          <a:latin typeface="Calibri"/>
                          <a:ea typeface="Calibri"/>
                          <a:cs typeface="Times New Roman"/>
                        </a:rPr>
                        <a:t>, etc. </a:t>
                      </a:r>
                      <a:endParaRPr lang="en-US" sz="1300" dirty="0" smtClean="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COI</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Site specific context</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Local laws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Institutional policies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Local </a:t>
                      </a:r>
                      <a:r>
                        <a:rPr lang="en-US" sz="1300" dirty="0" smtClean="0">
                          <a:solidFill>
                            <a:srgbClr val="002060"/>
                          </a:solidFill>
                          <a:effectLst/>
                          <a:latin typeface="Calibri"/>
                          <a:ea typeface="Calibri"/>
                          <a:cs typeface="Times New Roman"/>
                        </a:rPr>
                        <a:t>context</a:t>
                      </a: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COI</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1085850">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HIPAA determinations of:</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Authorization forms and any accompanying request for alterations when authorization is combined with informed consent</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Requests for waivers of </a:t>
                      </a:r>
                      <a:r>
                        <a:rPr lang="en-US" sz="1300" dirty="0" smtClean="0">
                          <a:solidFill>
                            <a:srgbClr val="002060"/>
                          </a:solidFill>
                          <a:effectLst/>
                          <a:latin typeface="Calibri"/>
                          <a:ea typeface="Calibri"/>
                          <a:cs typeface="Times New Roman"/>
                        </a:rPr>
                        <a:t>authorization</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Ancillary reviews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Nursing</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Radiation</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964827">
                <a:tc>
                  <a:txBody>
                    <a:bodyPr/>
                    <a:lstStyle/>
                    <a:p>
                      <a:pPr marL="0" marR="0">
                        <a:lnSpc>
                          <a:spcPct val="115000"/>
                        </a:lnSpc>
                        <a:spcBef>
                          <a:spcPts val="0"/>
                        </a:spcBef>
                        <a:spcAft>
                          <a:spcPts val="0"/>
                        </a:spcAft>
                      </a:pPr>
                      <a:r>
                        <a:rPr lang="en-US" sz="1300" b="1" dirty="0" smtClean="0">
                          <a:solidFill>
                            <a:srgbClr val="002060"/>
                          </a:solidFill>
                          <a:effectLst/>
                          <a:latin typeface="Calibri"/>
                          <a:ea typeface="Calibri"/>
                          <a:cs typeface="Times New Roman"/>
                        </a:rPr>
                        <a:t>Local context</a:t>
                      </a:r>
                      <a:r>
                        <a:rPr lang="en-US" sz="1300" b="1" baseline="0" dirty="0" smtClean="0">
                          <a:solidFill>
                            <a:srgbClr val="002060"/>
                          </a:solidFill>
                          <a:effectLst/>
                          <a:latin typeface="Calibri"/>
                          <a:ea typeface="Calibri"/>
                          <a:cs typeface="Times New Roman"/>
                        </a:rPr>
                        <a:t> review</a:t>
                      </a:r>
                      <a:endParaRPr lang="en-US" sz="1300" b="1" dirty="0" smtClean="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Collect local</a:t>
                      </a:r>
                      <a:r>
                        <a:rPr lang="en-US" sz="1300" baseline="0" dirty="0" smtClean="0">
                          <a:solidFill>
                            <a:srgbClr val="002060"/>
                          </a:solidFill>
                          <a:effectLst/>
                          <a:latin typeface="Calibri"/>
                          <a:ea typeface="Calibri"/>
                          <a:cs typeface="Times New Roman"/>
                        </a:rPr>
                        <a:t> information required for IRB review </a:t>
                      </a:r>
                      <a:endParaRPr lang="en-US" sz="1300" dirty="0" smtClean="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Distribute a high-level</a:t>
                      </a:r>
                      <a:r>
                        <a:rPr lang="en-US" sz="1300" baseline="0" dirty="0" smtClean="0">
                          <a:solidFill>
                            <a:srgbClr val="002060"/>
                          </a:solidFill>
                          <a:effectLst/>
                          <a:latin typeface="Calibri"/>
                          <a:ea typeface="Calibri"/>
                          <a:cs typeface="Times New Roman"/>
                        </a:rPr>
                        <a:t> protocol synopsis  and highlights sheet</a:t>
                      </a:r>
                      <a:endParaRPr lang="en-US" sz="1300" dirty="0" smtClean="0">
                        <a:solidFill>
                          <a:srgbClr val="002060"/>
                        </a:solidFill>
                        <a:effectLst/>
                        <a:latin typeface="Calibri"/>
                        <a:ea typeface="Calibri"/>
                        <a:cs typeface="Times New Roman"/>
                      </a:endParaRPr>
                    </a:p>
                    <a:p>
                      <a:pPr marL="0" marR="0">
                        <a:lnSpc>
                          <a:spcPct val="115000"/>
                        </a:lnSpc>
                        <a:spcBef>
                          <a:spcPts val="0"/>
                        </a:spcBef>
                        <a:spcAft>
                          <a:spcPts val="0"/>
                        </a:spcAft>
                      </a:pPr>
                      <a:endParaRPr lang="en-US" sz="13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smtClean="0">
                          <a:solidFill>
                            <a:srgbClr val="002060"/>
                          </a:solidFill>
                          <a:effectLst/>
                          <a:latin typeface="Calibri"/>
                          <a:ea typeface="Calibri"/>
                          <a:cs typeface="Times New Roman"/>
                        </a:rPr>
                        <a:t>Other compliance</a:t>
                      </a:r>
                      <a:r>
                        <a:rPr lang="en-US" sz="1300" b="1" baseline="0" dirty="0" smtClean="0">
                          <a:solidFill>
                            <a:srgbClr val="002060"/>
                          </a:solidFill>
                          <a:effectLst/>
                          <a:latin typeface="Calibri"/>
                          <a:ea typeface="Calibri"/>
                          <a:cs typeface="Times New Roman"/>
                        </a:rPr>
                        <a:t> areas</a:t>
                      </a:r>
                      <a:endParaRPr lang="en-US" sz="1300" b="1" dirty="0" smtClean="0">
                        <a:solidFill>
                          <a:srgbClr val="002060"/>
                        </a:solidFill>
                        <a:effectLst/>
                        <a:latin typeface="Calibri"/>
                        <a:ea typeface="Calibri"/>
                        <a:cs typeface="Times New Roman"/>
                      </a:endParaRPr>
                    </a:p>
                    <a:p>
                      <a:pPr marL="231775" marR="0" indent="-231775">
                        <a:lnSpc>
                          <a:spcPct val="115000"/>
                        </a:lnSpc>
                        <a:spcBef>
                          <a:spcPts val="0"/>
                        </a:spcBef>
                        <a:spcAft>
                          <a:spcPts val="0"/>
                        </a:spcAft>
                        <a:buFont typeface="Wingdings" panose="05000000000000000000" pitchFamily="2" charset="2"/>
                        <a:buChar char="Ø"/>
                      </a:pPr>
                      <a:r>
                        <a:rPr lang="en-US" sz="1300" dirty="0" smtClean="0">
                          <a:solidFill>
                            <a:srgbClr val="002060"/>
                          </a:solidFill>
                          <a:effectLst/>
                          <a:latin typeface="Calibri"/>
                          <a:ea typeface="Calibri"/>
                          <a:cs typeface="Times New Roman"/>
                        </a:rPr>
                        <a:t>HIPAA requirements</a:t>
                      </a:r>
                      <a:r>
                        <a:rPr lang="en-US" sz="1300" baseline="0" dirty="0" smtClean="0">
                          <a:solidFill>
                            <a:srgbClr val="002060"/>
                          </a:solidFill>
                          <a:effectLst/>
                          <a:latin typeface="Calibri"/>
                          <a:ea typeface="Calibri"/>
                          <a:cs typeface="Times New Roman"/>
                        </a:rPr>
                        <a:t> outside those expressly covered by CIRB</a:t>
                      </a:r>
                    </a:p>
                    <a:p>
                      <a:pPr marL="231775" marR="0" indent="-231775">
                        <a:lnSpc>
                          <a:spcPct val="115000"/>
                        </a:lnSpc>
                        <a:spcBef>
                          <a:spcPts val="0"/>
                        </a:spcBef>
                        <a:spcAft>
                          <a:spcPts val="0"/>
                        </a:spcAft>
                        <a:buFont typeface="Wingdings" panose="05000000000000000000" pitchFamily="2" charset="2"/>
                        <a:buChar char="Ø"/>
                      </a:pPr>
                      <a:r>
                        <a:rPr lang="en-US" sz="1300" dirty="0" smtClean="0">
                          <a:solidFill>
                            <a:srgbClr val="002060"/>
                          </a:solidFill>
                          <a:effectLst/>
                          <a:latin typeface="Calibri"/>
                          <a:ea typeface="Calibri"/>
                          <a:cs typeface="Times New Roman"/>
                        </a:rPr>
                        <a:t>Oversight </a:t>
                      </a:r>
                      <a:r>
                        <a:rPr lang="en-US" sz="1300" dirty="0">
                          <a:solidFill>
                            <a:srgbClr val="002060"/>
                          </a:solidFill>
                          <a:effectLst/>
                          <a:latin typeface="Calibri"/>
                          <a:ea typeface="Calibri"/>
                          <a:cs typeface="Times New Roman"/>
                        </a:rPr>
                        <a:t>of research </a:t>
                      </a:r>
                      <a:r>
                        <a:rPr lang="en-US" sz="1300" dirty="0" smtClean="0">
                          <a:solidFill>
                            <a:srgbClr val="002060"/>
                          </a:solidFill>
                          <a:effectLst/>
                          <a:latin typeface="Calibri"/>
                          <a:ea typeface="Calibri"/>
                          <a:cs typeface="Times New Roman"/>
                        </a:rPr>
                        <a:t>conduct</a:t>
                      </a:r>
                      <a:r>
                        <a:rPr lang="en-US" sz="1300" dirty="0">
                          <a:solidFill>
                            <a:srgbClr val="002060"/>
                          </a:solidFill>
                          <a:effectLst/>
                          <a:latin typeface="Calibri"/>
                          <a:ea typeface="Calibri"/>
                          <a:cs typeface="Times New Roman"/>
                        </a:rPr>
                        <a:t> </a:t>
                      </a:r>
                    </a:p>
                    <a:p>
                      <a:pPr marL="231775" marR="0" indent="-231775">
                        <a:lnSpc>
                          <a:spcPct val="115000"/>
                        </a:lnSpc>
                        <a:spcBef>
                          <a:spcPts val="0"/>
                        </a:spcBef>
                        <a:spcAft>
                          <a:spcPts val="0"/>
                        </a:spcAft>
                        <a:buFont typeface="Wingdings" panose="05000000000000000000" pitchFamily="2" charset="2"/>
                        <a:buChar char="Ø"/>
                      </a:pPr>
                      <a:r>
                        <a:rPr lang="en-US" sz="1300" dirty="0">
                          <a:solidFill>
                            <a:srgbClr val="002060"/>
                          </a:solidFill>
                          <a:effectLst/>
                          <a:latin typeface="Calibri"/>
                          <a:ea typeface="Calibri"/>
                          <a:cs typeface="Times New Roman"/>
                        </a:rPr>
                        <a:t>Other required reporting and actions under federal, local, or institutional laws, regulations or </a:t>
                      </a:r>
                      <a:r>
                        <a:rPr lang="en-US" sz="1300" dirty="0" smtClean="0">
                          <a:solidFill>
                            <a:srgbClr val="002060"/>
                          </a:solidFill>
                          <a:effectLst/>
                          <a:latin typeface="Calibri"/>
                          <a:ea typeface="Calibri"/>
                          <a:cs typeface="Times New Roman"/>
                        </a:rPr>
                        <a:t>policies</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bl>
          </a:graphicData>
        </a:graphic>
      </p:graphicFrame>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70573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r>
              <a:rPr lang="en-US" sz="3000" dirty="0" smtClean="0"/>
              <a:t>Ways </a:t>
            </a:r>
            <a:r>
              <a:rPr lang="en-US" sz="3000" dirty="0"/>
              <a:t>to </a:t>
            </a:r>
            <a:r>
              <a:rPr lang="en-US" sz="3000" dirty="0" smtClean="0"/>
              <a:t>Improve Interactions </a:t>
            </a:r>
            <a:r>
              <a:rPr lang="en-US" sz="3000" dirty="0"/>
              <a:t>with </a:t>
            </a:r>
            <a:r>
              <a:rPr lang="en-US" sz="3000" dirty="0" smtClean="0"/>
              <a:t>Central </a:t>
            </a:r>
            <a:r>
              <a:rPr lang="en-US" sz="3000" dirty="0"/>
              <a:t>IRBs</a:t>
            </a:r>
            <a:br>
              <a:rPr lang="en-US" sz="3000" dirty="0"/>
            </a:br>
            <a:endParaRPr lang="en-US" sz="3000" dirty="0"/>
          </a:p>
        </p:txBody>
      </p:sp>
      <p:sp>
        <p:nvSpPr>
          <p:cNvPr id="2" name="Content Placeholder 1"/>
          <p:cNvSpPr>
            <a:spLocks noGrp="1"/>
          </p:cNvSpPr>
          <p:nvPr>
            <p:ph idx="1"/>
          </p:nvPr>
        </p:nvSpPr>
        <p:spPr>
          <a:xfrm>
            <a:off x="533400" y="1219200"/>
            <a:ext cx="8229600" cy="4525963"/>
          </a:xfrm>
        </p:spPr>
        <p:txBody>
          <a:bodyPr>
            <a:normAutofit/>
          </a:bodyPr>
          <a:lstStyle/>
          <a:p>
            <a:r>
              <a:rPr lang="en-US" sz="2400" dirty="0" smtClean="0"/>
              <a:t>Develop internal SOPs</a:t>
            </a:r>
          </a:p>
          <a:p>
            <a:r>
              <a:rPr lang="en-US" sz="2400" dirty="0" smtClean="0"/>
              <a:t>Define your organizational structure</a:t>
            </a:r>
          </a:p>
          <a:p>
            <a:r>
              <a:rPr lang="en-US" sz="2400" dirty="0"/>
              <a:t>Understand the process</a:t>
            </a:r>
          </a:p>
          <a:p>
            <a:r>
              <a:rPr lang="en-US" sz="2400" dirty="0" smtClean="0"/>
              <a:t>Good communications </a:t>
            </a:r>
          </a:p>
          <a:p>
            <a:r>
              <a:rPr lang="en-US" sz="2400" dirty="0" smtClean="0"/>
              <a:t>Develop relationships/networking</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623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3571874"/>
          </a:xfrm>
        </p:spPr>
        <p:txBody>
          <a:bodyPr>
            <a:normAutofit/>
          </a:bodyPr>
          <a:lstStyle/>
          <a:p>
            <a:r>
              <a:rPr lang="en-US" sz="4000" dirty="0" smtClean="0"/>
              <a:t>Central IRB Submission Components</a:t>
            </a:r>
            <a:endParaRPr lang="en-US" sz="4000" dirty="0"/>
          </a:p>
        </p:txBody>
      </p:sp>
      <p:sp>
        <p:nvSpPr>
          <p:cNvPr id="3" name="Content Placeholder 2"/>
          <p:cNvSpPr>
            <a:spLocks noGrp="1"/>
          </p:cNvSpPr>
          <p:nvPr>
            <p:ph idx="1"/>
          </p:nvPr>
        </p:nvSpPr>
        <p:spPr>
          <a:xfrm>
            <a:off x="628650" y="3581399"/>
            <a:ext cx="7886700" cy="2352829"/>
          </a:xfrm>
        </p:spPr>
        <p:txBody>
          <a:bodyPr/>
          <a:lstStyle/>
          <a:p>
            <a:pPr marL="0" indent="0" algn="ctr">
              <a:buNone/>
            </a:pPr>
            <a:r>
              <a:rPr lang="en-US" dirty="0" smtClean="0"/>
              <a:t>Susan K Roll, RN, BSN</a:t>
            </a:r>
          </a:p>
          <a:p>
            <a:pPr marL="0" indent="0" algn="ctr">
              <a:buNone/>
            </a:pPr>
            <a:r>
              <a:rPr lang="en-US" dirty="0" smtClean="0"/>
              <a:t>StrokeNet Central IRB Liaison</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373775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Award Protocol </a:t>
            </a:r>
            <a:endParaRPr lang="en-US" dirty="0"/>
          </a:p>
        </p:txBody>
      </p:sp>
      <p:sp>
        <p:nvSpPr>
          <p:cNvPr id="3" name="Content Placeholder 2"/>
          <p:cNvSpPr>
            <a:spLocks noGrp="1"/>
          </p:cNvSpPr>
          <p:nvPr>
            <p:ph idx="1"/>
          </p:nvPr>
        </p:nvSpPr>
        <p:spPr/>
        <p:txBody>
          <a:bodyPr>
            <a:normAutofit fontScale="92500" lnSpcReduction="10000"/>
          </a:bodyPr>
          <a:lstStyle/>
          <a:p>
            <a:r>
              <a:rPr lang="en-US" sz="4000" dirty="0" smtClean="0"/>
              <a:t>Approved Full Board</a:t>
            </a:r>
          </a:p>
          <a:p>
            <a:endParaRPr lang="en-US" sz="4000" dirty="0"/>
          </a:p>
          <a:p>
            <a:r>
              <a:rPr lang="en-US" sz="4000" dirty="0" smtClean="0"/>
              <a:t>Approval Documents for the Prime Award Protocol are provided to the Clinical Performing Sites</a:t>
            </a:r>
          </a:p>
          <a:p>
            <a:pPr marL="0" indent="0">
              <a:buNone/>
            </a:pPr>
            <a:endParaRPr lang="en-US" sz="4000" dirty="0" smtClean="0"/>
          </a:p>
          <a:p>
            <a:r>
              <a:rPr lang="en-US" sz="4000" dirty="0" smtClean="0"/>
              <a:t>Clinical Performing Sites are approved by expedited review</a:t>
            </a:r>
            <a:endParaRPr lang="en-US" sz="4000" dirty="0"/>
          </a:p>
          <a:p>
            <a:pPr lvl="1"/>
            <a:endParaRPr lang="en-US"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2778599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components of the submission</a:t>
            </a:r>
          </a:p>
        </p:txBody>
      </p:sp>
      <p:sp>
        <p:nvSpPr>
          <p:cNvPr id="3" name="Content Placeholder 2"/>
          <p:cNvSpPr>
            <a:spLocks noGrp="1"/>
          </p:cNvSpPr>
          <p:nvPr>
            <p:ph idx="1"/>
          </p:nvPr>
        </p:nvSpPr>
        <p:spPr>
          <a:xfrm>
            <a:off x="685800" y="1447800"/>
            <a:ext cx="7886700" cy="4715029"/>
          </a:xfrm>
        </p:spPr>
        <p:txBody>
          <a:bodyPr/>
          <a:lstStyle/>
          <a:p>
            <a:pPr lvl="0"/>
            <a:r>
              <a:rPr lang="en-US" dirty="0"/>
              <a:t>Documents </a:t>
            </a:r>
            <a:r>
              <a:rPr lang="en-US" dirty="0" smtClean="0"/>
              <a:t>reviewed include:</a:t>
            </a:r>
            <a:endParaRPr lang="en-US" dirty="0"/>
          </a:p>
          <a:p>
            <a:pPr lvl="1"/>
            <a:r>
              <a:rPr lang="en-US" dirty="0"/>
              <a:t>PI CV </a:t>
            </a:r>
          </a:p>
          <a:p>
            <a:pPr lvl="1"/>
            <a:r>
              <a:rPr lang="en-US" dirty="0"/>
              <a:t>Financial Conflict of Interest Forms</a:t>
            </a:r>
          </a:p>
          <a:p>
            <a:pPr lvl="1"/>
            <a:r>
              <a:rPr lang="en-US" dirty="0"/>
              <a:t>Delegation of Authority Report</a:t>
            </a:r>
          </a:p>
          <a:p>
            <a:pPr lvl="1"/>
            <a:r>
              <a:rPr lang="en-US" dirty="0" smtClean="0"/>
              <a:t>Assurance </a:t>
            </a:r>
            <a:r>
              <a:rPr lang="en-US" dirty="0"/>
              <a:t>Statement signed by Site PI</a:t>
            </a:r>
          </a:p>
          <a:p>
            <a:pPr lvl="1"/>
            <a:r>
              <a:rPr lang="en-US" dirty="0"/>
              <a:t>StrokeNet CIRB Performance Site Protocol Application Form </a:t>
            </a:r>
            <a:endParaRPr lang="en-US" dirty="0" smtClean="0"/>
          </a:p>
          <a:p>
            <a:pPr lvl="1"/>
            <a:r>
              <a:rPr lang="en-US" dirty="0" smtClean="0"/>
              <a:t>Local </a:t>
            </a:r>
            <a:r>
              <a:rPr lang="en-US" dirty="0"/>
              <a:t>Site Context Form</a:t>
            </a:r>
          </a:p>
          <a:p>
            <a:pPr lvl="1"/>
            <a:r>
              <a:rPr lang="en-US" dirty="0"/>
              <a:t>HIPAA Authorization Waiver for Screening Purposes (if </a:t>
            </a:r>
            <a:r>
              <a:rPr lang="en-US" dirty="0" smtClean="0"/>
              <a:t>needed per local screening policy)</a:t>
            </a:r>
            <a:endParaRPr lang="en-US" dirty="0"/>
          </a:p>
          <a:p>
            <a:pPr lvl="1"/>
            <a:r>
              <a:rPr lang="en-US" dirty="0" smtClean="0"/>
              <a:t>Informed </a:t>
            </a:r>
            <a:r>
              <a:rPr lang="en-US" dirty="0"/>
              <a:t>Consent Template modified with site specific required language (Track Changes and Clean versions</a:t>
            </a:r>
            <a:r>
              <a:rPr lang="en-US" dirty="0" smtClean="0"/>
              <a:t>)</a:t>
            </a:r>
          </a:p>
          <a:p>
            <a:pPr lvl="1"/>
            <a:r>
              <a:rPr lang="en-US" dirty="0" smtClean="0"/>
              <a:t>Site specific Stand-alone HIPAA Authorization (as necessary)</a:t>
            </a:r>
          </a:p>
          <a:p>
            <a:pPr lvl="1"/>
            <a:r>
              <a:rPr lang="en-US" dirty="0" smtClean="0"/>
              <a:t>FWA</a:t>
            </a:r>
          </a:p>
          <a:p>
            <a:pPr lvl="1"/>
            <a:r>
              <a:rPr lang="en-US" dirty="0" smtClean="0"/>
              <a:t>Reliance Agreement</a:t>
            </a:r>
            <a:endParaRPr lang="en-US" dirty="0"/>
          </a:p>
          <a:p>
            <a:pPr lvl="1"/>
            <a:r>
              <a:rPr lang="en-US" dirty="0" smtClean="0"/>
              <a:t>Other Study specific forms (identified as necessary)</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05943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86700" cy="1219200"/>
          </a:xfrm>
        </p:spPr>
        <p:txBody>
          <a:bodyPr>
            <a:normAutofit/>
          </a:bodyPr>
          <a:lstStyle/>
          <a:p>
            <a:r>
              <a:rPr lang="en-US" sz="2600" dirty="0"/>
              <a:t>StrokeNet CIRB Performance Site Protocol </a:t>
            </a:r>
            <a:r>
              <a:rPr lang="en-US" sz="2600" dirty="0" smtClean="0"/>
              <a:t>Application</a:t>
            </a:r>
            <a:endParaRPr lang="en-US" sz="2600" dirty="0"/>
          </a:p>
        </p:txBody>
      </p:sp>
      <p:sp>
        <p:nvSpPr>
          <p:cNvPr id="3" name="Content Placeholder 2"/>
          <p:cNvSpPr>
            <a:spLocks noGrp="1"/>
          </p:cNvSpPr>
          <p:nvPr>
            <p:ph idx="1"/>
          </p:nvPr>
        </p:nvSpPr>
        <p:spPr>
          <a:xfrm>
            <a:off x="762000" y="1752600"/>
            <a:ext cx="7886700" cy="3886200"/>
          </a:xfrm>
        </p:spPr>
        <p:txBody>
          <a:bodyPr/>
          <a:lstStyle/>
          <a:p>
            <a:r>
              <a:rPr lang="en-US" dirty="0"/>
              <a:t>Provides you with the information submitted to the Central IRB by the Prime Award PI</a:t>
            </a:r>
          </a:p>
          <a:p>
            <a:r>
              <a:rPr lang="en-US" dirty="0"/>
              <a:t>This is what the Central IRB has approved will be done under this protocol</a:t>
            </a:r>
          </a:p>
          <a:p>
            <a:r>
              <a:rPr lang="en-US" dirty="0"/>
              <a:t>There are only a few questions that the sites need to answer as they should be following the protocol as submitted by the Prime Award PI and approved by the Central IRB</a:t>
            </a:r>
          </a:p>
          <a:p>
            <a:r>
              <a:rPr lang="en-US" dirty="0"/>
              <a:t>If a description is requested, please cover each point listed</a:t>
            </a:r>
          </a:p>
          <a:p>
            <a:pPr lvl="1"/>
            <a:r>
              <a:rPr lang="en-US" dirty="0"/>
              <a:t>Example: Compensation/Reimbursement – amount, form of payment, who will payment be provided to, when will the payment occur, etc.</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418031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Site Context Form</a:t>
            </a:r>
          </a:p>
        </p:txBody>
      </p:sp>
      <p:sp>
        <p:nvSpPr>
          <p:cNvPr id="3" name="Content Placeholder 2"/>
          <p:cNvSpPr>
            <a:spLocks noGrp="1"/>
          </p:cNvSpPr>
          <p:nvPr>
            <p:ph idx="1"/>
          </p:nvPr>
        </p:nvSpPr>
        <p:spPr/>
        <p:txBody>
          <a:bodyPr>
            <a:normAutofit fontScale="92500" lnSpcReduction="10000"/>
          </a:bodyPr>
          <a:lstStyle/>
          <a:p>
            <a:r>
              <a:rPr lang="en-US" dirty="0"/>
              <a:t>Provides the Central IRB with necessary information about your local site, local laws, institutional policies and procedures – what does your specific local site need</a:t>
            </a:r>
          </a:p>
          <a:p>
            <a:r>
              <a:rPr lang="en-US" dirty="0"/>
              <a:t>The contact information for the person to whom CIRB communication should be directed is to be someone at your local IRB that we can contact if we need to communicate IRB to IRB</a:t>
            </a:r>
          </a:p>
          <a:p>
            <a:r>
              <a:rPr lang="en-US" dirty="0"/>
              <a:t>Signature from your local IRB confirms the information provided is accurate and that they are aware of your intent to participate in this study, and lets us know if there are local ancillary reviews that need to be done before we can issue </a:t>
            </a:r>
            <a:r>
              <a:rPr lang="en-US" dirty="0" smtClean="0"/>
              <a:t>approval</a:t>
            </a:r>
          </a:p>
          <a:p>
            <a:r>
              <a:rPr lang="en-US" dirty="0" smtClean="0"/>
              <a:t>The contact information for the person preparing the initial submission is requested so we can communicate directly with that person for clarification and reviewer comments</a:t>
            </a:r>
            <a:endParaRPr lang="en-US" dirty="0"/>
          </a:p>
          <a:p>
            <a:r>
              <a:rPr lang="en-US" dirty="0" smtClean="0"/>
              <a:t>If </a:t>
            </a:r>
            <a:r>
              <a:rPr lang="en-US" dirty="0"/>
              <a:t>you need additional space for answers you can always submit a WORD document with more details</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275971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
            <a:ext cx="8229600" cy="1143000"/>
          </a:xfrm>
        </p:spPr>
        <p:txBody>
          <a:bodyPr>
            <a:normAutofit/>
          </a:bodyPr>
          <a:lstStyle/>
          <a:p>
            <a:r>
              <a:rPr lang="en-US" dirty="0" smtClean="0"/>
              <a:t>Use </a:t>
            </a:r>
            <a:r>
              <a:rPr lang="en-US" dirty="0"/>
              <a:t>of a Single Institutional Review Board for Multi-Site Research </a:t>
            </a:r>
            <a:r>
              <a:rPr lang="en-US" dirty="0" smtClean="0"/>
              <a:t> </a:t>
            </a:r>
            <a:endParaRPr lang="en-US" dirty="0"/>
          </a:p>
        </p:txBody>
      </p:sp>
      <p:sp>
        <p:nvSpPr>
          <p:cNvPr id="2" name="Content Placeholder 1"/>
          <p:cNvSpPr>
            <a:spLocks noGrp="1"/>
          </p:cNvSpPr>
          <p:nvPr>
            <p:ph idx="1"/>
          </p:nvPr>
        </p:nvSpPr>
        <p:spPr>
          <a:xfrm>
            <a:off x="533400" y="2057400"/>
            <a:ext cx="8229600" cy="4525963"/>
          </a:xfrm>
        </p:spPr>
        <p:txBody>
          <a:bodyPr>
            <a:normAutofit/>
          </a:bodyPr>
          <a:lstStyle/>
          <a:p>
            <a:r>
              <a:rPr lang="en-US" dirty="0" smtClean="0"/>
              <a:t>Goals</a:t>
            </a:r>
          </a:p>
          <a:p>
            <a:pPr lvl="1"/>
            <a:r>
              <a:rPr lang="en-US" dirty="0" smtClean="0"/>
              <a:t>To </a:t>
            </a:r>
            <a:r>
              <a:rPr lang="en-US" dirty="0"/>
              <a:t>enhance and streamline the process of IRB </a:t>
            </a:r>
            <a:r>
              <a:rPr lang="en-US" dirty="0" smtClean="0"/>
              <a:t>review</a:t>
            </a:r>
          </a:p>
          <a:p>
            <a:pPr marL="393192" lvl="1" indent="0">
              <a:buNone/>
            </a:pPr>
            <a:r>
              <a:rPr lang="en-US" dirty="0" smtClean="0"/>
              <a:t> </a:t>
            </a:r>
          </a:p>
          <a:p>
            <a:pPr lvl="1"/>
            <a:r>
              <a:rPr lang="en-US" dirty="0" smtClean="0"/>
              <a:t>Reduce inefficiencies</a:t>
            </a:r>
          </a:p>
          <a:p>
            <a:pPr marL="393192" lvl="1" indent="0">
              <a:buNone/>
            </a:pPr>
            <a:r>
              <a:rPr lang="en-US" dirty="0" smtClean="0"/>
              <a:t> </a:t>
            </a:r>
          </a:p>
          <a:p>
            <a:pPr lvl="1"/>
            <a:r>
              <a:rPr lang="en-US" dirty="0" smtClean="0"/>
              <a:t>Improve efficiency </a:t>
            </a:r>
            <a:r>
              <a:rPr lang="en-US" dirty="0"/>
              <a:t>without </a:t>
            </a:r>
            <a:r>
              <a:rPr lang="en-US" dirty="0" smtClean="0"/>
              <a:t>compromising </a:t>
            </a:r>
            <a:r>
              <a:rPr lang="en-US" dirty="0"/>
              <a:t>ethical principles and </a:t>
            </a:r>
            <a:r>
              <a:rPr lang="en-US" dirty="0" smtClean="0"/>
              <a:t>protections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890679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HIPAA Authorization Waiver for Screening Purposes</a:t>
            </a:r>
          </a:p>
        </p:txBody>
      </p:sp>
      <p:sp>
        <p:nvSpPr>
          <p:cNvPr id="3" name="Content Placeholder 2"/>
          <p:cNvSpPr>
            <a:spLocks noGrp="1"/>
          </p:cNvSpPr>
          <p:nvPr>
            <p:ph idx="1"/>
          </p:nvPr>
        </p:nvSpPr>
        <p:spPr/>
        <p:txBody>
          <a:bodyPr/>
          <a:lstStyle/>
          <a:p>
            <a:r>
              <a:rPr lang="en-US" sz="2400" dirty="0" smtClean="0"/>
              <a:t>The </a:t>
            </a:r>
            <a:r>
              <a:rPr lang="en-US" sz="2400" dirty="0"/>
              <a:t>purpose of the this waiver is to be able screen for possible participants and to determine eligibility for the study without obtaining HIPAA Authorization from the possible </a:t>
            </a:r>
            <a:r>
              <a:rPr lang="en-US" sz="2400" dirty="0" smtClean="0"/>
              <a:t>participants</a:t>
            </a:r>
          </a:p>
          <a:p>
            <a:r>
              <a:rPr lang="en-US" sz="2400" dirty="0" smtClean="0"/>
              <a:t>Need for this partial HIPAA Authorization is determined by the local screening policy. </a:t>
            </a:r>
            <a:r>
              <a:rPr lang="en-US" sz="2400" dirty="0"/>
              <a:t> </a:t>
            </a:r>
            <a:r>
              <a:rPr lang="en-US" sz="2400" dirty="0" smtClean="0"/>
              <a:t>Example: should be requested when the research team is not involved in the potential participant’s care</a:t>
            </a:r>
            <a:endParaRPr lang="en-US" sz="2400" dirty="0"/>
          </a:p>
          <a:p>
            <a:r>
              <a:rPr lang="en-US" sz="2400" dirty="0"/>
              <a:t>The answers to the questions on the form should be directed at screening the medical record for possible eligibility</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1093793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r>
              <a:rPr lang="en-US" dirty="0"/>
              <a:t>Include a track changes version of all the changes you are making in the editable sections (please follow the instructions provided) of the template</a:t>
            </a:r>
          </a:p>
          <a:p>
            <a:r>
              <a:rPr lang="en-US" dirty="0"/>
              <a:t>After making those edits, accept all changes to make your clean version</a:t>
            </a:r>
          </a:p>
          <a:p>
            <a:r>
              <a:rPr lang="en-US" dirty="0"/>
              <a:t>The name of your site must be consistent throughout the document</a:t>
            </a:r>
          </a:p>
          <a:p>
            <a:r>
              <a:rPr lang="en-US" dirty="0"/>
              <a:t>Use complete formal first and last names of the site PI</a:t>
            </a:r>
          </a:p>
          <a:p>
            <a:r>
              <a:rPr lang="en-US" dirty="0"/>
              <a:t>Site logos are not accepted</a:t>
            </a:r>
          </a:p>
          <a:p>
            <a:r>
              <a:rPr lang="en-US" dirty="0"/>
              <a:t>Do not bold or italicize fonts </a:t>
            </a:r>
          </a:p>
          <a:p>
            <a:r>
              <a:rPr lang="en-US" dirty="0"/>
              <a:t>If you are adding local required language, make a comment to tell us it is “required language” as a courtesy</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3915713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a:t>
            </a:r>
            <a:endParaRPr lang="en-US" dirty="0"/>
          </a:p>
        </p:txBody>
      </p:sp>
      <p:sp>
        <p:nvSpPr>
          <p:cNvPr id="3" name="Content Placeholder 2"/>
          <p:cNvSpPr>
            <a:spLocks noGrp="1"/>
          </p:cNvSpPr>
          <p:nvPr>
            <p:ph idx="1"/>
          </p:nvPr>
        </p:nvSpPr>
        <p:spPr/>
        <p:txBody>
          <a:bodyPr/>
          <a:lstStyle/>
          <a:p>
            <a:r>
              <a:rPr lang="en-US" sz="2800" dirty="0"/>
              <a:t>Submitted via e-mail to </a:t>
            </a:r>
            <a:r>
              <a:rPr lang="en-US" sz="2800" dirty="0" smtClean="0"/>
              <a:t>the NCC Project Manager </a:t>
            </a:r>
            <a:r>
              <a:rPr lang="en-US" sz="2800" dirty="0"/>
              <a:t>in a “timely” fashion, to allow for processing before the change takes place whenever possible</a:t>
            </a:r>
          </a:p>
          <a:p>
            <a:pPr marL="0" indent="0">
              <a:buNone/>
            </a:pPr>
            <a:endParaRPr lang="en-US" sz="2800" dirty="0"/>
          </a:p>
          <a:p>
            <a:r>
              <a:rPr lang="en-US" sz="2800" dirty="0"/>
              <a:t>Examples of </a:t>
            </a:r>
            <a:r>
              <a:rPr lang="en-US" sz="2800" dirty="0" smtClean="0"/>
              <a:t>modifications </a:t>
            </a:r>
            <a:r>
              <a:rPr lang="en-US" sz="2800" dirty="0"/>
              <a:t>are:</a:t>
            </a:r>
          </a:p>
          <a:p>
            <a:pPr lvl="1"/>
            <a:r>
              <a:rPr lang="en-US" sz="2400" dirty="0"/>
              <a:t>Changes to the DOA</a:t>
            </a:r>
          </a:p>
          <a:p>
            <a:pPr lvl="1"/>
            <a:r>
              <a:rPr lang="en-US" sz="2400" dirty="0"/>
              <a:t>Changes to the site phone </a:t>
            </a:r>
            <a:r>
              <a:rPr lang="en-US" sz="2400" dirty="0" smtClean="0"/>
              <a:t>number</a:t>
            </a:r>
          </a:p>
          <a:p>
            <a:pPr lvl="1"/>
            <a:r>
              <a:rPr lang="en-US" sz="2400" dirty="0" smtClean="0"/>
              <a:t>Changes to the number to be enrolled at your site</a:t>
            </a:r>
            <a:endParaRPr lang="en-US" sz="2400"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511039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a:t>IRB acknowledgement </a:t>
            </a:r>
          </a:p>
        </p:txBody>
      </p:sp>
      <p:sp>
        <p:nvSpPr>
          <p:cNvPr id="3" name="Content Placeholder 2"/>
          <p:cNvSpPr>
            <a:spLocks noGrp="1"/>
          </p:cNvSpPr>
          <p:nvPr>
            <p:ph idx="1"/>
          </p:nvPr>
        </p:nvSpPr>
        <p:spPr/>
        <p:txBody>
          <a:bodyPr>
            <a:normAutofit/>
          </a:bodyPr>
          <a:lstStyle/>
          <a:p>
            <a:r>
              <a:rPr lang="en-US" sz="2400" dirty="0"/>
              <a:t>Local IRB acknowledgement confirms the communication has been shared with your local IRB</a:t>
            </a:r>
          </a:p>
          <a:p>
            <a:r>
              <a:rPr lang="en-US" sz="2400" dirty="0"/>
              <a:t>This can be as formal as a letter </a:t>
            </a:r>
            <a:r>
              <a:rPr lang="en-US" sz="2400" dirty="0" smtClean="0"/>
              <a:t>generated </a:t>
            </a:r>
            <a:r>
              <a:rPr lang="en-US" sz="2400" dirty="0"/>
              <a:t>by the local IRB or as informal as a note to file or e-mail documenting receipt of the approval notice from the Central IRB</a:t>
            </a:r>
          </a:p>
          <a:p>
            <a:r>
              <a:rPr lang="en-US" sz="2400" dirty="0"/>
              <a:t>Local IRB acknowledgement confirms for the sponsor that all necessary communication with both IRBs has been completed</a:t>
            </a:r>
          </a:p>
          <a:p>
            <a:pPr marL="0" indent="0">
              <a:buNone/>
            </a:pPr>
            <a:endParaRPr lang="en-US" sz="2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2137793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1407" y="1582738"/>
            <a:ext cx="6681186" cy="4351337"/>
          </a:xfr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324600"/>
            <a:ext cx="325755" cy="282893"/>
          </a:xfrm>
          <a:prstGeom prst="rect">
            <a:avLst/>
          </a:prstGeom>
        </p:spPr>
      </p:pic>
    </p:spTree>
    <p:extLst>
      <p:ext uri="{BB962C8B-B14F-4D97-AF65-F5344CB8AC3E}">
        <p14:creationId xmlns:p14="http://schemas.microsoft.com/office/powerpoint/2010/main" val="4279797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9" name="Rectangle 8"/>
          <p:cNvSpPr/>
          <p:nvPr/>
        </p:nvSpPr>
        <p:spPr>
          <a:xfrm>
            <a:off x="381000" y="1600200"/>
            <a:ext cx="8382000" cy="1200329"/>
          </a:xfrm>
          <a:prstGeom prst="rect">
            <a:avLst/>
          </a:prstGeom>
        </p:spPr>
        <p:txBody>
          <a:bodyPr wrap="square">
            <a:spAutoFit/>
          </a:bodyPr>
          <a:lstStyle/>
          <a:p>
            <a:endParaRPr lang="en-US" dirty="0" smtClean="0"/>
          </a:p>
          <a:p>
            <a:endParaRPr lang="en-US" dirty="0"/>
          </a:p>
          <a:p>
            <a:endParaRPr lang="en-US" sz="1200" dirty="0" smtClean="0"/>
          </a:p>
          <a:p>
            <a:endParaRPr lang="en-US" sz="1200" dirty="0" smtClean="0"/>
          </a:p>
          <a:p>
            <a:endParaRPr lang="en-US" sz="1200" dirty="0" smtClean="0"/>
          </a:p>
        </p:txBody>
      </p:sp>
      <p:sp>
        <p:nvSpPr>
          <p:cNvPr id="15" name="Rectangle 14"/>
          <p:cNvSpPr/>
          <p:nvPr/>
        </p:nvSpPr>
        <p:spPr>
          <a:xfrm>
            <a:off x="352425" y="1269740"/>
            <a:ext cx="8382000" cy="1938992"/>
          </a:xfrm>
          <a:prstGeom prst="rect">
            <a:avLst/>
          </a:prstGeom>
        </p:spPr>
        <p:txBody>
          <a:bodyPr wrap="square">
            <a:spAutoFit/>
          </a:bodyPr>
          <a:lstStyle/>
          <a:p>
            <a:r>
              <a:rPr lang="en-US" sz="2000" dirty="0"/>
              <a:t>National Coordinating Center-University of Cincinnati </a:t>
            </a:r>
            <a:endParaRPr lang="en-US" sz="2000" dirty="0" smtClean="0"/>
          </a:p>
          <a:p>
            <a:endParaRPr lang="en-US" sz="2000" dirty="0"/>
          </a:p>
          <a:p>
            <a:r>
              <a:rPr lang="en-US" sz="2000" dirty="0" smtClean="0"/>
              <a:t>National </a:t>
            </a:r>
            <a:r>
              <a:rPr lang="en-US" sz="2000" dirty="0"/>
              <a:t>Data Management Center </a:t>
            </a:r>
            <a:r>
              <a:rPr lang="en-US" sz="2000" dirty="0" smtClean="0"/>
              <a:t>- </a:t>
            </a:r>
            <a:r>
              <a:rPr lang="en-US" sz="2000" dirty="0"/>
              <a:t>Medical University of South </a:t>
            </a:r>
            <a:r>
              <a:rPr lang="en-US" sz="2000" dirty="0" smtClean="0"/>
              <a:t>Carolina</a:t>
            </a:r>
          </a:p>
          <a:p>
            <a:endParaRPr lang="en-US" sz="2000" dirty="0"/>
          </a:p>
          <a:p>
            <a:r>
              <a:rPr lang="en-US" sz="2000" dirty="0"/>
              <a:t>25 Regional Coordinating Centers</a:t>
            </a:r>
          </a:p>
          <a:p>
            <a:endParaRPr lang="en-US" sz="2000" dirty="0"/>
          </a:p>
        </p:txBody>
      </p:sp>
      <p:sp>
        <p:nvSpPr>
          <p:cNvPr id="10" name="Title 5"/>
          <p:cNvSpPr>
            <a:spLocks noGrp="1"/>
          </p:cNvSpPr>
          <p:nvPr>
            <p:ph type="title"/>
          </p:nvPr>
        </p:nvSpPr>
        <p:spPr>
          <a:xfrm>
            <a:off x="533400" y="217598"/>
            <a:ext cx="8305800" cy="721618"/>
          </a:xfrm>
        </p:spPr>
        <p:txBody>
          <a:bodyPr>
            <a:normAutofit/>
          </a:bodyPr>
          <a:lstStyle/>
          <a:p>
            <a:r>
              <a:rPr lang="en-US" sz="3000" dirty="0"/>
              <a:t>What Is NIH StrokeNet?</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763990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718" y="2139402"/>
            <a:ext cx="8229600" cy="4525963"/>
          </a:xfrm>
        </p:spPr>
        <p:txBody>
          <a:bodyPr>
            <a:normAutofit/>
          </a:bodyPr>
          <a:lstStyle/>
          <a:p>
            <a:pPr marL="109728" indent="0">
              <a:buNone/>
            </a:pPr>
            <a:endParaRPr lang="en-US" sz="1400" dirty="0" smtClean="0"/>
          </a:p>
          <a:p>
            <a:r>
              <a:rPr lang="en-US" sz="1800" dirty="0" smtClean="0"/>
              <a:t>Michael </a:t>
            </a:r>
            <a:r>
              <a:rPr lang="en-US" sz="1800" dirty="0"/>
              <a:t>Linke, PhD, </a:t>
            </a:r>
            <a:r>
              <a:rPr lang="en-US" sz="1800" dirty="0" smtClean="0"/>
              <a:t>CIP, Chair CIRB</a:t>
            </a:r>
            <a:endParaRPr lang="en-US" sz="1800" dirty="0"/>
          </a:p>
          <a:p>
            <a:r>
              <a:rPr lang="en-US" sz="1800" dirty="0" smtClean="0"/>
              <a:t>Susan </a:t>
            </a:r>
            <a:r>
              <a:rPr lang="en-US" sz="1800" dirty="0"/>
              <a:t>K. Roll, RN, BSN, </a:t>
            </a:r>
            <a:r>
              <a:rPr lang="en-US" sz="1800" dirty="0" smtClean="0"/>
              <a:t>Central </a:t>
            </a:r>
            <a:r>
              <a:rPr lang="en-US" sz="1800" dirty="0"/>
              <a:t>IRB </a:t>
            </a:r>
            <a:r>
              <a:rPr lang="en-US" sz="1800" dirty="0" smtClean="0"/>
              <a:t>Liaison</a:t>
            </a:r>
            <a:endParaRPr lang="en-US" sz="1800" dirty="0"/>
          </a:p>
          <a:p>
            <a:r>
              <a:rPr lang="en-US" sz="1800" dirty="0"/>
              <a:t>Angela Braggs-Brown, RAC, CIP, </a:t>
            </a:r>
            <a:r>
              <a:rPr lang="en-US" sz="1800" dirty="0" smtClean="0"/>
              <a:t>MA, </a:t>
            </a:r>
            <a:r>
              <a:rPr lang="en-US" sz="1800" dirty="0"/>
              <a:t>UC HRPP </a:t>
            </a:r>
            <a:r>
              <a:rPr lang="en-US" sz="1800" dirty="0" smtClean="0"/>
              <a:t>Director</a:t>
            </a:r>
          </a:p>
          <a:p>
            <a:r>
              <a:rPr lang="en-US" sz="1800" dirty="0" smtClean="0"/>
              <a:t>Kareemah Mills, UC HRPP Assistant Director</a:t>
            </a:r>
            <a:endParaRPr lang="en-US" sz="1600" dirty="0"/>
          </a:p>
          <a:p>
            <a:r>
              <a:rPr lang="en-US" sz="1800" dirty="0" smtClean="0"/>
              <a:t>Jo Ann Behrle, Human Protection Administrator</a:t>
            </a:r>
          </a:p>
          <a:p>
            <a:r>
              <a:rPr lang="en-US" sz="1800" dirty="0" smtClean="0"/>
              <a:t>Keeley Hendrix, RHIT, Research Compliance Analyst </a:t>
            </a:r>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9" name="Rectangle 8"/>
          <p:cNvSpPr/>
          <p:nvPr/>
        </p:nvSpPr>
        <p:spPr>
          <a:xfrm>
            <a:off x="381000" y="1600200"/>
            <a:ext cx="8382000" cy="1200329"/>
          </a:xfrm>
          <a:prstGeom prst="rect">
            <a:avLst/>
          </a:prstGeom>
        </p:spPr>
        <p:txBody>
          <a:bodyPr wrap="square">
            <a:spAutoFit/>
          </a:bodyPr>
          <a:lstStyle/>
          <a:p>
            <a:endParaRPr lang="en-US" dirty="0" smtClean="0"/>
          </a:p>
          <a:p>
            <a:endParaRPr lang="en-US" dirty="0"/>
          </a:p>
          <a:p>
            <a:endParaRPr lang="en-US" sz="1200" dirty="0" smtClean="0"/>
          </a:p>
          <a:p>
            <a:endParaRPr lang="en-US" sz="1200" dirty="0" smtClean="0"/>
          </a:p>
          <a:p>
            <a:endParaRPr lang="en-US" sz="1200" dirty="0" smtClean="0"/>
          </a:p>
        </p:txBody>
      </p:sp>
      <p:sp>
        <p:nvSpPr>
          <p:cNvPr id="8" name="Rectangle 7"/>
          <p:cNvSpPr/>
          <p:nvPr/>
        </p:nvSpPr>
        <p:spPr>
          <a:xfrm>
            <a:off x="404318" y="1295400"/>
            <a:ext cx="8382000" cy="400110"/>
          </a:xfrm>
          <a:prstGeom prst="rect">
            <a:avLst/>
          </a:prstGeom>
        </p:spPr>
        <p:txBody>
          <a:bodyPr wrap="square">
            <a:spAutoFit/>
          </a:bodyPr>
          <a:lstStyle/>
          <a:p>
            <a:r>
              <a:rPr lang="en-US" sz="2000" dirty="0" smtClean="0"/>
              <a:t>The University of Cincinnati </a:t>
            </a:r>
            <a:r>
              <a:rPr lang="en-US" sz="2000" dirty="0"/>
              <a:t>IRB serves as the Central IRB (CIRB) for </a:t>
            </a:r>
            <a:r>
              <a:rPr lang="en-US" sz="2000" dirty="0" smtClean="0"/>
              <a:t>StrokeNet  </a:t>
            </a:r>
            <a:endParaRPr lang="en-US" sz="2000" dirty="0"/>
          </a:p>
        </p:txBody>
      </p:sp>
      <p:sp>
        <p:nvSpPr>
          <p:cNvPr id="10" name="Title 5"/>
          <p:cNvSpPr>
            <a:spLocks noGrp="1"/>
          </p:cNvSpPr>
          <p:nvPr>
            <p:ph type="title"/>
          </p:nvPr>
        </p:nvSpPr>
        <p:spPr>
          <a:xfrm>
            <a:off x="480518" y="217598"/>
            <a:ext cx="8305800" cy="721618"/>
          </a:xfrm>
        </p:spPr>
        <p:txBody>
          <a:bodyPr>
            <a:normAutofit/>
          </a:bodyPr>
          <a:lstStyle/>
          <a:p>
            <a:r>
              <a:rPr lang="en-US" sz="3000" dirty="0"/>
              <a:t>What Is NIH StrokeNet?</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613014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0"/>
            <a:ext cx="8229600" cy="1143000"/>
          </a:xfrm>
        </p:spPr>
        <p:txBody>
          <a:bodyPr>
            <a:normAutofit/>
          </a:bodyPr>
          <a:lstStyle/>
          <a:p>
            <a:r>
              <a:rPr lang="en-US" sz="3000" dirty="0" smtClean="0"/>
              <a:t>NIH </a:t>
            </a:r>
            <a:r>
              <a:rPr lang="en-US" sz="3000" dirty="0"/>
              <a:t>StrokeNet </a:t>
            </a:r>
            <a:r>
              <a:rPr lang="en-US" sz="3000" dirty="0" smtClean="0"/>
              <a:t>Central IRB</a:t>
            </a:r>
            <a:endParaRPr lang="en-US" sz="3000" dirty="0"/>
          </a:p>
        </p:txBody>
      </p:sp>
      <p:sp>
        <p:nvSpPr>
          <p:cNvPr id="2" name="Content Placeholder 1"/>
          <p:cNvSpPr>
            <a:spLocks noGrp="1"/>
          </p:cNvSpPr>
          <p:nvPr>
            <p:ph idx="1"/>
          </p:nvPr>
        </p:nvSpPr>
        <p:spPr/>
        <p:txBody>
          <a:bodyPr>
            <a:normAutofit/>
          </a:bodyPr>
          <a:lstStyle/>
          <a:p>
            <a:r>
              <a:rPr lang="en-US" sz="2000" dirty="0"/>
              <a:t>“Non-share model” CIRB developed by Partners </a:t>
            </a:r>
            <a:r>
              <a:rPr lang="en-US" sz="2000" dirty="0" smtClean="0"/>
              <a:t>for </a:t>
            </a:r>
            <a:r>
              <a:rPr lang="en-US" sz="2000" dirty="0"/>
              <a:t>Network </a:t>
            </a:r>
            <a:r>
              <a:rPr lang="en-US" sz="2000" dirty="0" smtClean="0"/>
              <a:t>for the Excellence </a:t>
            </a:r>
            <a:r>
              <a:rPr lang="en-US" sz="2000" dirty="0"/>
              <a:t>in Neuroscience Clinical Trials</a:t>
            </a:r>
            <a:r>
              <a:rPr lang="en-US" sz="2000" dirty="0" smtClean="0"/>
              <a:t> (NeuroNEXT)*</a:t>
            </a:r>
            <a:endParaRPr lang="en-US" sz="2000" dirty="0"/>
          </a:p>
          <a:p>
            <a:pPr marL="109728" indent="0">
              <a:buNone/>
            </a:pPr>
            <a:endParaRPr lang="en-US" sz="2000" dirty="0"/>
          </a:p>
          <a:p>
            <a:r>
              <a:rPr lang="en-US" sz="2000" dirty="0" smtClean="0"/>
              <a:t>Single IRB of record for NIH StrokeNet affiliated research as designated by NINDS</a:t>
            </a:r>
          </a:p>
          <a:p>
            <a:endParaRPr lang="en-US" sz="2000" dirty="0" smtClean="0"/>
          </a:p>
          <a:p>
            <a:r>
              <a:rPr lang="en-US" sz="2000" dirty="0" smtClean="0"/>
              <a:t>Central IRB fulfills all IRB-review requirements including </a:t>
            </a:r>
          </a:p>
          <a:p>
            <a:pPr>
              <a:buNone/>
            </a:pPr>
            <a:r>
              <a:rPr lang="en-US" sz="2000" dirty="0" smtClean="0"/>
              <a:t>	initial and continuing review, adverse events and amendments</a:t>
            </a:r>
            <a:endParaRPr lang="en-US" sz="2000" dirty="0"/>
          </a:p>
          <a:p>
            <a:endParaRPr lang="en-US" dirty="0"/>
          </a:p>
          <a:p>
            <a:pPr marL="109728" indent="0">
              <a:buNone/>
            </a:pPr>
            <a:r>
              <a:rPr lang="en-US" sz="1800" dirty="0" smtClean="0"/>
              <a:t>*Kaufmann </a:t>
            </a:r>
            <a:r>
              <a:rPr lang="en-US" sz="1800" dirty="0"/>
              <a:t>P, O'Rourke PP. Central institutional review board review for an academic trial network. </a:t>
            </a:r>
            <a:r>
              <a:rPr lang="en-US" sz="1800" dirty="0" err="1"/>
              <a:t>Acad</a:t>
            </a:r>
            <a:r>
              <a:rPr lang="en-US" sz="1800" dirty="0"/>
              <a:t> Med. 2015 Mar;90(3):321-3</a:t>
            </a:r>
            <a:r>
              <a:rPr lang="en-US" sz="1800" dirty="0" smtClean="0"/>
              <a:t>.</a:t>
            </a: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647255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355074"/>
            <a:ext cx="8229600" cy="1143000"/>
          </a:xfrm>
        </p:spPr>
        <p:txBody>
          <a:bodyPr>
            <a:normAutofit fontScale="90000"/>
          </a:bodyPr>
          <a:lstStyle/>
          <a:p>
            <a:r>
              <a:rPr lang="en-US" sz="3200" dirty="0" smtClean="0"/>
              <a:t>Resources </a:t>
            </a:r>
            <a:r>
              <a:rPr lang="en-US" sz="3200" dirty="0"/>
              <a:t>required for </a:t>
            </a:r>
            <a:r>
              <a:rPr lang="en-US" sz="3200" dirty="0" smtClean="0"/>
              <a:t>administering the </a:t>
            </a:r>
            <a:r>
              <a:rPr lang="en-US" sz="3200" dirty="0"/>
              <a:t>Central IRB</a:t>
            </a:r>
            <a:br>
              <a:rPr lang="en-US" sz="3200" dirty="0"/>
            </a:br>
            <a:r>
              <a:rPr lang="en-US" sz="3000" dirty="0"/>
              <a:t/>
            </a:r>
            <a:br>
              <a:rPr lang="en-US" sz="3000" dirty="0"/>
            </a:br>
            <a:endParaRPr lang="en-US" sz="3000" dirty="0"/>
          </a:p>
        </p:txBody>
      </p:sp>
      <p:sp>
        <p:nvSpPr>
          <p:cNvPr id="2" name="Content Placeholder 1"/>
          <p:cNvSpPr>
            <a:spLocks noGrp="1"/>
          </p:cNvSpPr>
          <p:nvPr>
            <p:ph idx="1"/>
          </p:nvPr>
        </p:nvSpPr>
        <p:spPr>
          <a:xfrm>
            <a:off x="467139" y="1688117"/>
            <a:ext cx="8229600" cy="2502883"/>
          </a:xfrm>
        </p:spPr>
        <p:txBody>
          <a:bodyPr>
            <a:normAutofit/>
          </a:bodyPr>
          <a:lstStyle/>
          <a:p>
            <a:r>
              <a:rPr lang="en-US" sz="2400" dirty="0"/>
              <a:t>Central </a:t>
            </a:r>
            <a:r>
              <a:rPr lang="en-US" sz="2400" dirty="0" smtClean="0"/>
              <a:t>IRB Reliance </a:t>
            </a:r>
            <a:r>
              <a:rPr lang="en-US" sz="2400" dirty="0"/>
              <a:t>(</a:t>
            </a:r>
            <a:r>
              <a:rPr lang="en-US" sz="2400" dirty="0" smtClean="0"/>
              <a:t>Authorization) Agreement</a:t>
            </a:r>
          </a:p>
          <a:p>
            <a:r>
              <a:rPr lang="en-US" sz="2400" dirty="0" smtClean="0"/>
              <a:t>StrokeNet SOPs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0987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355074"/>
            <a:ext cx="8229600" cy="1143000"/>
          </a:xfrm>
        </p:spPr>
        <p:txBody>
          <a:bodyPr>
            <a:normAutofit fontScale="90000"/>
          </a:bodyPr>
          <a:lstStyle/>
          <a:p>
            <a:r>
              <a:rPr lang="en-US" sz="3200" dirty="0" smtClean="0"/>
              <a:t>Resources </a:t>
            </a:r>
            <a:r>
              <a:rPr lang="en-US" sz="3200" dirty="0"/>
              <a:t>required for establishing and administering a Central IRB</a:t>
            </a:r>
            <a:br>
              <a:rPr lang="en-US" sz="3200" dirty="0"/>
            </a:br>
            <a:r>
              <a:rPr lang="en-US" sz="3000" dirty="0"/>
              <a:t/>
            </a:r>
            <a:br>
              <a:rPr lang="en-US" sz="3000" dirty="0"/>
            </a:br>
            <a:endParaRPr lang="en-US" sz="3000" dirty="0"/>
          </a:p>
        </p:txBody>
      </p:sp>
      <p:sp>
        <p:nvSpPr>
          <p:cNvPr id="2" name="Content Placeholder 1"/>
          <p:cNvSpPr>
            <a:spLocks noGrp="1"/>
          </p:cNvSpPr>
          <p:nvPr>
            <p:ph idx="1"/>
          </p:nvPr>
        </p:nvSpPr>
        <p:spPr>
          <a:xfrm>
            <a:off x="467139" y="1688117"/>
            <a:ext cx="8229600" cy="2502883"/>
          </a:xfrm>
        </p:spPr>
        <p:txBody>
          <a:bodyPr>
            <a:normAutofit/>
          </a:bodyPr>
          <a:lstStyle/>
          <a:p>
            <a:r>
              <a:rPr lang="en-US" sz="2400" dirty="0" smtClean="0"/>
              <a:t>Reliance Agreement</a:t>
            </a:r>
          </a:p>
          <a:p>
            <a:pPr lvl="1"/>
            <a:r>
              <a:rPr lang="en-US" dirty="0"/>
              <a:t>Responsibilities of the </a:t>
            </a:r>
            <a:r>
              <a:rPr lang="en-US" dirty="0" smtClean="0"/>
              <a:t>CIRB</a:t>
            </a:r>
          </a:p>
          <a:p>
            <a:pPr lvl="1"/>
            <a:r>
              <a:rPr lang="en-US" dirty="0"/>
              <a:t>Duties, Rights, and Responsibilities of the </a:t>
            </a:r>
            <a:r>
              <a:rPr lang="en-US" dirty="0" smtClean="0"/>
              <a:t>Relying Institution (RI)</a:t>
            </a:r>
            <a:endParaRPr lang="en-US" dirty="0"/>
          </a:p>
          <a:p>
            <a:endParaRPr lang="en-US" sz="2400" dirty="0" smtClean="0"/>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55722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355074"/>
            <a:ext cx="8229600" cy="1143000"/>
          </a:xfrm>
        </p:spPr>
        <p:txBody>
          <a:bodyPr>
            <a:normAutofit fontScale="90000"/>
          </a:bodyPr>
          <a:lstStyle/>
          <a:p>
            <a:r>
              <a:rPr lang="en-US" sz="3200" dirty="0" smtClean="0"/>
              <a:t>Reliance Agreement - Basic Responsibilities</a:t>
            </a:r>
            <a:r>
              <a:rPr lang="en-US" sz="3200" dirty="0"/>
              <a:t/>
            </a:r>
            <a:br>
              <a:rPr lang="en-US" sz="3200" dirty="0"/>
            </a:br>
            <a:r>
              <a:rPr lang="en-US" sz="3000" dirty="0"/>
              <a:t/>
            </a:r>
            <a:br>
              <a:rPr lang="en-US" sz="3000" dirty="0"/>
            </a:br>
            <a:endParaRPr lang="en-US" sz="3000" dirty="0"/>
          </a:p>
        </p:txBody>
      </p:sp>
      <p:sp>
        <p:nvSpPr>
          <p:cNvPr id="2" name="Content Placeholder 1"/>
          <p:cNvSpPr>
            <a:spLocks noGrp="1"/>
          </p:cNvSpPr>
          <p:nvPr>
            <p:ph idx="1"/>
          </p:nvPr>
        </p:nvSpPr>
        <p:spPr>
          <a:xfrm>
            <a:off x="467139" y="1688117"/>
            <a:ext cx="8229600" cy="2502883"/>
          </a:xfrm>
        </p:spPr>
        <p:txBody>
          <a:bodyPr>
            <a:normAutofit fontScale="92500" lnSpcReduction="20000"/>
          </a:bodyPr>
          <a:lstStyle/>
          <a:p>
            <a:r>
              <a:rPr lang="en-US" sz="2400" dirty="0" smtClean="0"/>
              <a:t>Reliance Agreement</a:t>
            </a:r>
          </a:p>
          <a:p>
            <a:pPr lvl="1"/>
            <a:r>
              <a:rPr lang="en-US" sz="2000" dirty="0" smtClean="0"/>
              <a:t>CIRB </a:t>
            </a:r>
          </a:p>
          <a:p>
            <a:pPr lvl="2"/>
            <a:r>
              <a:rPr lang="en-US" sz="1700" dirty="0" smtClean="0"/>
              <a:t>is the single IRB of record. </a:t>
            </a:r>
          </a:p>
          <a:p>
            <a:pPr lvl="2"/>
            <a:r>
              <a:rPr lang="en-US" sz="1700" dirty="0" smtClean="0"/>
              <a:t>regulatory responsibility for assuring the protection of the rights and welfare of research participants</a:t>
            </a:r>
          </a:p>
          <a:p>
            <a:pPr lvl="1"/>
            <a:r>
              <a:rPr lang="en-US" sz="2000" dirty="0" smtClean="0"/>
              <a:t>Relying Institution (RI) </a:t>
            </a:r>
          </a:p>
          <a:p>
            <a:pPr lvl="2"/>
            <a:r>
              <a:rPr lang="en-US" sz="1700" dirty="0" smtClean="0"/>
              <a:t>sets standards to determine whether a research investigator can conduct research under its auspices. </a:t>
            </a:r>
          </a:p>
          <a:p>
            <a:pPr lvl="2"/>
            <a:r>
              <a:rPr lang="en-US" sz="1700" dirty="0" smtClean="0"/>
              <a:t>agrees </a:t>
            </a:r>
            <a:r>
              <a:rPr lang="en-US" sz="1700" dirty="0"/>
              <a:t>to cede IRB review of the NIH StrokeNet research to the CIRB</a:t>
            </a:r>
            <a:r>
              <a:rPr lang="en-US" sz="1700" dirty="0" smtClean="0"/>
              <a:t>.</a:t>
            </a:r>
          </a:p>
          <a:p>
            <a:pPr lvl="2"/>
            <a:r>
              <a:rPr lang="en-US" sz="1700" dirty="0" smtClean="0"/>
              <a:t>agrees </a:t>
            </a:r>
            <a:r>
              <a:rPr lang="en-US" sz="1700" dirty="0"/>
              <a:t>to </a:t>
            </a:r>
            <a:r>
              <a:rPr lang="en-US" sz="1700" dirty="0" smtClean="0"/>
              <a:t>accept the </a:t>
            </a:r>
            <a:r>
              <a:rPr lang="en-US" sz="1700" dirty="0"/>
              <a:t>decisions of the CIRB regarding review, approval and oversight of research covered by this Agreement. </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05933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t>StrokeNet CIRB-Related SOPs*</a:t>
            </a:r>
            <a:endParaRPr lang="en-US" sz="3000" dirty="0"/>
          </a:p>
        </p:txBody>
      </p:sp>
      <p:sp>
        <p:nvSpPr>
          <p:cNvPr id="2" name="Content Placeholder 1"/>
          <p:cNvSpPr>
            <a:spLocks noGrp="1"/>
          </p:cNvSpPr>
          <p:nvPr>
            <p:ph idx="1"/>
          </p:nvPr>
        </p:nvSpPr>
        <p:spPr>
          <a:xfrm>
            <a:off x="628650" y="1582891"/>
            <a:ext cx="7886700" cy="1617509"/>
          </a:xfrm>
        </p:spPr>
        <p:txBody>
          <a:bodyPr>
            <a:normAutofit/>
          </a:bodyPr>
          <a:lstStyle/>
          <a:p>
            <a:r>
              <a:rPr lang="en-US" sz="2400" dirty="0"/>
              <a:t>ADM 11 Central Institutional Review Board </a:t>
            </a:r>
            <a:r>
              <a:rPr lang="en-US" sz="2400" dirty="0" smtClean="0"/>
              <a:t>Reliance</a:t>
            </a:r>
            <a:endParaRPr lang="en-US" sz="2400" dirty="0"/>
          </a:p>
          <a:p>
            <a:r>
              <a:rPr lang="en-US" sz="2400" dirty="0"/>
              <a:t>ADM 12 Central Institutional Review Board </a:t>
            </a:r>
            <a:r>
              <a:rPr lang="en-US" sz="2400" dirty="0" smtClean="0"/>
              <a:t>Reporting</a:t>
            </a:r>
          </a:p>
          <a:p>
            <a:r>
              <a:rPr lang="en-US" sz="2400" dirty="0"/>
              <a:t>ADM 2 Reporting Conflict of Interest And Financial Disclosure</a:t>
            </a:r>
          </a:p>
        </p:txBody>
      </p:sp>
      <p:sp>
        <p:nvSpPr>
          <p:cNvPr id="4" name="TextBox 3"/>
          <p:cNvSpPr txBox="1"/>
          <p:nvPr/>
        </p:nvSpPr>
        <p:spPr>
          <a:xfrm>
            <a:off x="1219200" y="4038600"/>
            <a:ext cx="6220357" cy="369332"/>
          </a:xfrm>
          <a:prstGeom prst="rect">
            <a:avLst/>
          </a:prstGeom>
          <a:noFill/>
        </p:spPr>
        <p:txBody>
          <a:bodyPr wrap="none" rtlCol="0">
            <a:spAutoFit/>
          </a:bodyPr>
          <a:lstStyle/>
          <a:p>
            <a:r>
              <a:rPr lang="en-US" dirty="0" smtClean="0"/>
              <a:t>*network </a:t>
            </a:r>
            <a:r>
              <a:rPr lang="en-US" dirty="0"/>
              <a:t>administrative SOPs available </a:t>
            </a:r>
            <a:r>
              <a:rPr lang="en-US" dirty="0" smtClean="0"/>
              <a:t>on NIHSTROKENET.org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048334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okeNet PPT Template 3-SEP-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trokeNet PPT Template 3-SEP-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3928</TotalTime>
  <Words>1331</Words>
  <Application>Microsoft Office PowerPoint</Application>
  <PresentationFormat>On-screen Show (4:3)</PresentationFormat>
  <Paragraphs>196</Paragraphs>
  <Slides>24</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Times New Roman</vt:lpstr>
      <vt:lpstr>Wingdings</vt:lpstr>
      <vt:lpstr>StrokeNet PPT Template 3-SEP-2015</vt:lpstr>
      <vt:lpstr>2_StrokeNet PPT Template 3-SEP-2015</vt:lpstr>
      <vt:lpstr>The NIH StrokeNet Experience From A Central IRB To Local IRB Perspective</vt:lpstr>
      <vt:lpstr>Use of a Single Institutional Review Board for Multi-Site Research  </vt:lpstr>
      <vt:lpstr>What Is NIH StrokeNet?</vt:lpstr>
      <vt:lpstr>What Is NIH StrokeNet?</vt:lpstr>
      <vt:lpstr>NIH StrokeNet Central IRB</vt:lpstr>
      <vt:lpstr>Resources required for administering the Central IRB  </vt:lpstr>
      <vt:lpstr>Resources required for establishing and administering a Central IRB  </vt:lpstr>
      <vt:lpstr>Reliance Agreement - Basic Responsibilities  </vt:lpstr>
      <vt:lpstr>StrokeNet CIRB-Related SOPs*</vt:lpstr>
      <vt:lpstr>ADM 11 Central Institutional Review Board Reliance</vt:lpstr>
      <vt:lpstr>ADM 12 Central Institutional Review Board Reporting </vt:lpstr>
      <vt:lpstr>ADM 2 Reporting Conflict of Interest And Financial Disclosure</vt:lpstr>
      <vt:lpstr>How Do We Work Together?</vt:lpstr>
      <vt:lpstr>Ways to Improve Interactions with Central IRBs </vt:lpstr>
      <vt:lpstr>Central IRB Submission Components</vt:lpstr>
      <vt:lpstr>Prime Award Protocol </vt:lpstr>
      <vt:lpstr>Necessary components of the submission</vt:lpstr>
      <vt:lpstr>StrokeNet CIRB Performance Site Protocol Application</vt:lpstr>
      <vt:lpstr>Local Site Context Form</vt:lpstr>
      <vt:lpstr>HIPAA Authorization Waiver for Screening Purposes</vt:lpstr>
      <vt:lpstr>Informed Consent</vt:lpstr>
      <vt:lpstr>Modifications</vt:lpstr>
      <vt:lpstr>Local IRB acknowledgement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 Sauerbeck</dc:creator>
  <cp:lastModifiedBy>Sester, Regina (sesterrj)</cp:lastModifiedBy>
  <cp:revision>320</cp:revision>
  <cp:lastPrinted>2018-03-12T18:59:46Z</cp:lastPrinted>
  <dcterms:created xsi:type="dcterms:W3CDTF">2014-01-13T15:15:44Z</dcterms:created>
  <dcterms:modified xsi:type="dcterms:W3CDTF">2018-11-05T12:18:57Z</dcterms:modified>
</cp:coreProperties>
</file>