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9" r:id="rId2"/>
  </p:sldMasterIdLst>
  <p:notesMasterIdLst>
    <p:notesMasterId r:id="rId36"/>
  </p:notesMasterIdLst>
  <p:handoutMasterIdLst>
    <p:handoutMasterId r:id="rId37"/>
  </p:handoutMasterIdLst>
  <p:sldIdLst>
    <p:sldId id="259" r:id="rId3"/>
    <p:sldId id="336" r:id="rId4"/>
    <p:sldId id="297" r:id="rId5"/>
    <p:sldId id="314" r:id="rId6"/>
    <p:sldId id="420" r:id="rId7"/>
    <p:sldId id="280" r:id="rId8"/>
    <p:sldId id="421" r:id="rId9"/>
    <p:sldId id="417" r:id="rId10"/>
    <p:sldId id="418" r:id="rId11"/>
    <p:sldId id="419" r:id="rId12"/>
    <p:sldId id="349" r:id="rId13"/>
    <p:sldId id="352" r:id="rId14"/>
    <p:sldId id="353" r:id="rId15"/>
    <p:sldId id="354" r:id="rId16"/>
    <p:sldId id="266" r:id="rId17"/>
    <p:sldId id="402" r:id="rId18"/>
    <p:sldId id="406" r:id="rId19"/>
    <p:sldId id="405" r:id="rId20"/>
    <p:sldId id="403" r:id="rId21"/>
    <p:sldId id="422" r:id="rId22"/>
    <p:sldId id="407" r:id="rId23"/>
    <p:sldId id="408" r:id="rId24"/>
    <p:sldId id="409" r:id="rId25"/>
    <p:sldId id="410" r:id="rId26"/>
    <p:sldId id="423" r:id="rId27"/>
    <p:sldId id="424" r:id="rId28"/>
    <p:sldId id="412" r:id="rId29"/>
    <p:sldId id="425" r:id="rId30"/>
    <p:sldId id="426" r:id="rId31"/>
    <p:sldId id="427" r:id="rId32"/>
    <p:sldId id="428" r:id="rId33"/>
    <p:sldId id="429" r:id="rId34"/>
    <p:sldId id="415"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d" lastIdx="20" clrIdx="0"/>
  <p:cmAuthor id="1" name="Linke, Michael, VHACIN" initials="ir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5FA"/>
    <a:srgbClr val="CFFCFD"/>
    <a:srgbClr val="9F5FCF"/>
    <a:srgbClr val="CED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86457" autoAdjust="0"/>
  </p:normalViewPr>
  <p:slideViewPr>
    <p:cSldViewPr showGuides="1">
      <p:cViewPr varScale="1">
        <p:scale>
          <a:sx n="78" d="100"/>
          <a:sy n="78" d="100"/>
        </p:scale>
        <p:origin x="672" y="72"/>
      </p:cViewPr>
      <p:guideLst>
        <p:guide orient="horz" pos="2160"/>
        <p:guide pos="2880"/>
      </p:guideLst>
    </p:cSldViewPr>
  </p:slideViewPr>
  <p:outlineViewPr>
    <p:cViewPr>
      <p:scale>
        <a:sx n="33" d="100"/>
        <a:sy n="33" d="100"/>
      </p:scale>
      <p:origin x="0" y="-10358"/>
    </p:cViewPr>
  </p:outlineViewPr>
  <p:notesTextViewPr>
    <p:cViewPr>
      <p:scale>
        <a:sx n="3" d="2"/>
        <a:sy n="3" d="2"/>
      </p:scale>
      <p:origin x="0" y="0"/>
    </p:cViewPr>
  </p:notesTextViewPr>
  <p:sorterViewPr>
    <p:cViewPr>
      <p:scale>
        <a:sx n="100" d="100"/>
        <a:sy n="100" d="100"/>
      </p:scale>
      <p:origin x="0" y="-3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C27007F-191E-4F26-9DE4-580B1823E6A1}" type="datetimeFigureOut">
              <a:rPr lang="en-US" smtClean="0"/>
              <a:t>2/22/2019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0D7D607-3AA7-4CCC-8873-C2EF69FBD45F}" type="slidenum">
              <a:rPr lang="en-US" smtClean="0"/>
              <a:t>‹#›</a:t>
            </a:fld>
            <a:endParaRPr lang="en-US"/>
          </a:p>
        </p:txBody>
      </p:sp>
    </p:spTree>
    <p:extLst>
      <p:ext uri="{BB962C8B-B14F-4D97-AF65-F5344CB8AC3E}">
        <p14:creationId xmlns:p14="http://schemas.microsoft.com/office/powerpoint/2010/main" val="2125023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FDA3F9-3233-4B03-BEC5-0CC87734E62E}" type="datetimeFigureOut">
              <a:rPr lang="en-US" smtClean="0"/>
              <a:pPr/>
              <a:t>2/22/2019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7D137A-FE80-4740-A569-6C413419E0D2}" type="slidenum">
              <a:rPr lang="en-US" smtClean="0"/>
              <a:pPr/>
              <a:t>‹#›</a:t>
            </a:fld>
            <a:endParaRPr lang="en-US" dirty="0"/>
          </a:p>
        </p:txBody>
      </p:sp>
    </p:spTree>
    <p:extLst>
      <p:ext uri="{BB962C8B-B14F-4D97-AF65-F5344CB8AC3E}">
        <p14:creationId xmlns:p14="http://schemas.microsoft.com/office/powerpoint/2010/main" val="86672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347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16</a:t>
            </a:fld>
            <a:endParaRPr lang="en-US" dirty="0"/>
          </a:p>
        </p:txBody>
      </p:sp>
    </p:spTree>
    <p:extLst>
      <p:ext uri="{BB962C8B-B14F-4D97-AF65-F5344CB8AC3E}">
        <p14:creationId xmlns:p14="http://schemas.microsoft.com/office/powerpoint/2010/main" val="1405586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17</a:t>
            </a:fld>
            <a:endParaRPr lang="en-US" dirty="0"/>
          </a:p>
        </p:txBody>
      </p:sp>
    </p:spTree>
    <p:extLst>
      <p:ext uri="{BB962C8B-B14F-4D97-AF65-F5344CB8AC3E}">
        <p14:creationId xmlns:p14="http://schemas.microsoft.com/office/powerpoint/2010/main" val="188151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18</a:t>
            </a:fld>
            <a:endParaRPr lang="en-US" dirty="0"/>
          </a:p>
        </p:txBody>
      </p:sp>
    </p:spTree>
    <p:extLst>
      <p:ext uri="{BB962C8B-B14F-4D97-AF65-F5344CB8AC3E}">
        <p14:creationId xmlns:p14="http://schemas.microsoft.com/office/powerpoint/2010/main" val="250500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19</a:t>
            </a:fld>
            <a:endParaRPr lang="en-US" dirty="0"/>
          </a:p>
        </p:txBody>
      </p:sp>
    </p:spTree>
    <p:extLst>
      <p:ext uri="{BB962C8B-B14F-4D97-AF65-F5344CB8AC3E}">
        <p14:creationId xmlns:p14="http://schemas.microsoft.com/office/powerpoint/2010/main" val="25472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21</a:t>
            </a:fld>
            <a:endParaRPr lang="en-US" dirty="0"/>
          </a:p>
        </p:txBody>
      </p:sp>
    </p:spTree>
    <p:extLst>
      <p:ext uri="{BB962C8B-B14F-4D97-AF65-F5344CB8AC3E}">
        <p14:creationId xmlns:p14="http://schemas.microsoft.com/office/powerpoint/2010/main" val="30590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22</a:t>
            </a:fld>
            <a:endParaRPr lang="en-US" dirty="0"/>
          </a:p>
        </p:txBody>
      </p:sp>
    </p:spTree>
    <p:extLst>
      <p:ext uri="{BB962C8B-B14F-4D97-AF65-F5344CB8AC3E}">
        <p14:creationId xmlns:p14="http://schemas.microsoft.com/office/powerpoint/2010/main" val="359926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23</a:t>
            </a:fld>
            <a:endParaRPr lang="en-US" dirty="0"/>
          </a:p>
        </p:txBody>
      </p:sp>
    </p:spTree>
    <p:extLst>
      <p:ext uri="{BB962C8B-B14F-4D97-AF65-F5344CB8AC3E}">
        <p14:creationId xmlns:p14="http://schemas.microsoft.com/office/powerpoint/2010/main" val="142911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24</a:t>
            </a:fld>
            <a:endParaRPr lang="en-US" dirty="0"/>
          </a:p>
        </p:txBody>
      </p:sp>
    </p:spTree>
    <p:extLst>
      <p:ext uri="{BB962C8B-B14F-4D97-AF65-F5344CB8AC3E}">
        <p14:creationId xmlns:p14="http://schemas.microsoft.com/office/powerpoint/2010/main" val="33942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27</a:t>
            </a:fld>
            <a:endParaRPr lang="en-US" dirty="0"/>
          </a:p>
        </p:txBody>
      </p:sp>
    </p:spTree>
    <p:extLst>
      <p:ext uri="{BB962C8B-B14F-4D97-AF65-F5344CB8AC3E}">
        <p14:creationId xmlns:p14="http://schemas.microsoft.com/office/powerpoint/2010/main" val="181784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28</a:t>
            </a:fld>
            <a:endParaRPr lang="en-US" dirty="0"/>
          </a:p>
        </p:txBody>
      </p:sp>
    </p:spTree>
    <p:extLst>
      <p:ext uri="{BB962C8B-B14F-4D97-AF65-F5344CB8AC3E}">
        <p14:creationId xmlns:p14="http://schemas.microsoft.com/office/powerpoint/2010/main" val="2527950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D137A-FE80-4740-A569-6C413419E0D2}" type="slidenum">
              <a:rPr lang="en-US" smtClean="0"/>
              <a:pPr/>
              <a:t>33</a:t>
            </a:fld>
            <a:endParaRPr lang="en-US" dirty="0"/>
          </a:p>
        </p:txBody>
      </p:sp>
    </p:spTree>
    <p:extLst>
      <p:ext uri="{BB962C8B-B14F-4D97-AF65-F5344CB8AC3E}">
        <p14:creationId xmlns:p14="http://schemas.microsoft.com/office/powerpoint/2010/main" val="192114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C157E-2BA0-4675-9F0B-16C2F7122BC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4163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8</a:t>
            </a:fld>
            <a:endParaRPr lang="en-US" dirty="0"/>
          </a:p>
        </p:txBody>
      </p:sp>
    </p:spTree>
    <p:extLst>
      <p:ext uri="{BB962C8B-B14F-4D97-AF65-F5344CB8AC3E}">
        <p14:creationId xmlns:p14="http://schemas.microsoft.com/office/powerpoint/2010/main" val="186199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9</a:t>
            </a:fld>
            <a:endParaRPr lang="en-US" dirty="0"/>
          </a:p>
        </p:txBody>
      </p:sp>
    </p:spTree>
    <p:extLst>
      <p:ext uri="{BB962C8B-B14F-4D97-AF65-F5344CB8AC3E}">
        <p14:creationId xmlns:p14="http://schemas.microsoft.com/office/powerpoint/2010/main" val="89274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10</a:t>
            </a:fld>
            <a:endParaRPr lang="en-US" dirty="0"/>
          </a:p>
        </p:txBody>
      </p:sp>
    </p:spTree>
    <p:extLst>
      <p:ext uri="{BB962C8B-B14F-4D97-AF65-F5344CB8AC3E}">
        <p14:creationId xmlns:p14="http://schemas.microsoft.com/office/powerpoint/2010/main" val="106286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11</a:t>
            </a:fld>
            <a:endParaRPr lang="en-US" dirty="0"/>
          </a:p>
        </p:txBody>
      </p:sp>
    </p:spTree>
    <p:extLst>
      <p:ext uri="{BB962C8B-B14F-4D97-AF65-F5344CB8AC3E}">
        <p14:creationId xmlns:p14="http://schemas.microsoft.com/office/powerpoint/2010/main" val="360685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D137A-FE80-4740-A569-6C413419E0D2}" type="slidenum">
              <a:rPr lang="en-US" smtClean="0"/>
              <a:pPr/>
              <a:t>14</a:t>
            </a:fld>
            <a:endParaRPr lang="en-US" dirty="0"/>
          </a:p>
        </p:txBody>
      </p:sp>
    </p:spTree>
    <p:extLst>
      <p:ext uri="{BB962C8B-B14F-4D97-AF65-F5344CB8AC3E}">
        <p14:creationId xmlns:p14="http://schemas.microsoft.com/office/powerpoint/2010/main" val="383766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Relationship Id="rId1" Type="http://schemas.openxmlformats.org/officeDocument/2006/relationships/slideMaster" Target="../slideMasters/slideMaster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7543800" cy="6806436"/>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0" y="173038"/>
            <a:ext cx="2734056" cy="7680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13" y="5740937"/>
            <a:ext cx="1193890" cy="98053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428" y="5738237"/>
            <a:ext cx="1690922" cy="9805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297" y="5763236"/>
            <a:ext cx="983942" cy="1043200"/>
          </a:xfrm>
          <a:prstGeom prst="rect">
            <a:avLst/>
          </a:prstGeom>
        </p:spPr>
      </p:pic>
    </p:spTree>
    <p:extLst>
      <p:ext uri="{BB962C8B-B14F-4D97-AF65-F5344CB8AC3E}">
        <p14:creationId xmlns:p14="http://schemas.microsoft.com/office/powerpoint/2010/main" val="12781295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238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0838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7543800" cy="6806436"/>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b="1"/>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solidFill>
                <a:srgbClr val="7A7A7A">
                  <a:tint val="20000"/>
                </a:srgbClr>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0" y="173038"/>
            <a:ext cx="2734056" cy="7680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13" y="5740937"/>
            <a:ext cx="1193890" cy="98053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428" y="5738237"/>
            <a:ext cx="1690922" cy="9805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5297" y="5763236"/>
            <a:ext cx="983942" cy="1043200"/>
          </a:xfrm>
          <a:prstGeom prst="rect">
            <a:avLst/>
          </a:prstGeom>
        </p:spPr>
      </p:pic>
    </p:spTree>
    <p:extLst>
      <p:ext uri="{BB962C8B-B14F-4D97-AF65-F5344CB8AC3E}">
        <p14:creationId xmlns:p14="http://schemas.microsoft.com/office/powerpoint/2010/main" val="24562059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1325563"/>
          </a:xfrm>
        </p:spPr>
        <p:txBody>
          <a:bodyPr/>
          <a:lstStyle>
            <a:lvl1pPr>
              <a:defRPr>
                <a:solidFill>
                  <a:srgbClr val="336094"/>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582891"/>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4" y="6304116"/>
            <a:ext cx="1552956" cy="436282"/>
          </a:xfrm>
          <a:prstGeom prst="rect">
            <a:avLst/>
          </a:prstGeom>
        </p:spPr>
      </p:pic>
      <p:cxnSp>
        <p:nvCxnSpPr>
          <p:cNvPr id="12" name="Straight Connector 11"/>
          <p:cNvCxnSpPr/>
          <p:nvPr/>
        </p:nvCxnSpPr>
        <p:spPr>
          <a:xfrm>
            <a:off x="733425" y="965200"/>
            <a:ext cx="840105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2496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75695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19124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0522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3269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4717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988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1325563"/>
          </a:xfrm>
        </p:spPr>
        <p:txBody>
          <a:bodyPr/>
          <a:lstStyle>
            <a:lvl1pPr>
              <a:defRPr>
                <a:solidFill>
                  <a:srgbClr val="336094"/>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582891"/>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4" y="6304116"/>
            <a:ext cx="1552956" cy="436282"/>
          </a:xfrm>
          <a:prstGeom prst="rect">
            <a:avLst/>
          </a:prstGeom>
        </p:spPr>
      </p:pic>
      <p:cxnSp>
        <p:nvCxnSpPr>
          <p:cNvPr id="12" name="Straight Connector 11"/>
          <p:cNvCxnSpPr/>
          <p:nvPr/>
        </p:nvCxnSpPr>
        <p:spPr>
          <a:xfrm>
            <a:off x="733425" y="965200"/>
            <a:ext cx="840105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0456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5263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92768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583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331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371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013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502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dirty="0"/>
          </a:p>
        </p:txBody>
      </p:sp>
    </p:spTree>
    <p:extLst>
      <p:ext uri="{BB962C8B-B14F-4D97-AF65-F5344CB8AC3E}">
        <p14:creationId xmlns:p14="http://schemas.microsoft.com/office/powerpoint/2010/main" val="28034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846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360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63825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2CB032-005A-49E3-856A-4988D28EA455}" type="datetimeFigureOut">
              <a:rPr lang="en-US" smtClean="0">
                <a:solidFill>
                  <a:srgbClr val="000000"/>
                </a:solidFill>
              </a:rPr>
              <a:pPr/>
              <a:t>2/22/2019</a:t>
            </a:fld>
            <a:endParaRPr lang="en-US" dirty="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EA016A-E4DE-484B-A93C-1124307EA92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18564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067762"/>
          </a:xfrm>
        </p:spPr>
        <p:txBody>
          <a:bodyPr>
            <a:noAutofit/>
          </a:bodyPr>
          <a:lstStyle/>
          <a:p>
            <a:pPr algn="l"/>
            <a:r>
              <a:rPr lang="en-US" sz="2800" dirty="0">
                <a:solidFill>
                  <a:srgbClr val="002060"/>
                </a:solidFill>
              </a:rPr>
              <a:t>The NIH StrokeNet Experience From A Central IRB To Local IRB Perspective</a:t>
            </a:r>
            <a:endParaRPr lang="en-US" sz="2800" dirty="0">
              <a:solidFill>
                <a:srgbClr val="002060"/>
              </a:solidFill>
              <a:effectLst/>
            </a:endParaRPr>
          </a:p>
        </p:txBody>
      </p:sp>
      <p:sp>
        <p:nvSpPr>
          <p:cNvPr id="4" name="Subtitle 3"/>
          <p:cNvSpPr>
            <a:spLocks noGrp="1"/>
          </p:cNvSpPr>
          <p:nvPr>
            <p:ph type="subTitle" idx="1"/>
          </p:nvPr>
        </p:nvSpPr>
        <p:spPr>
          <a:xfrm>
            <a:off x="762000" y="2286000"/>
            <a:ext cx="8610600" cy="2667000"/>
          </a:xfrm>
        </p:spPr>
        <p:txBody>
          <a:bodyPr>
            <a:normAutofit/>
          </a:bodyPr>
          <a:lstStyle/>
          <a:p>
            <a:pPr algn="l"/>
            <a:r>
              <a:rPr lang="en-US" dirty="0"/>
              <a:t>Michael Linke, PhD, CIP </a:t>
            </a:r>
          </a:p>
          <a:p>
            <a:pPr algn="l"/>
            <a:endParaRPr lang="en-US" dirty="0" smtClean="0"/>
          </a:p>
          <a:p>
            <a:pPr algn="l"/>
            <a:r>
              <a:rPr lang="en-US" dirty="0" smtClean="0"/>
              <a:t>Professor</a:t>
            </a:r>
          </a:p>
          <a:p>
            <a:pPr algn="l"/>
            <a:r>
              <a:rPr lang="en-US" dirty="0" smtClean="0"/>
              <a:t>Department of Internal Medicine</a:t>
            </a:r>
          </a:p>
          <a:p>
            <a:pPr algn="l"/>
            <a:r>
              <a:rPr lang="en-US" dirty="0" smtClean="0"/>
              <a:t>University of Cincinnati College of Medicine</a:t>
            </a:r>
            <a:endParaRPr lang="en-US" dirty="0"/>
          </a:p>
          <a:p>
            <a:pPr algn="l"/>
            <a:endParaRPr lang="en-US" dirty="0" smtClean="0"/>
          </a:p>
          <a:p>
            <a:pPr algn="l"/>
            <a:r>
              <a:rPr lang="en-US" dirty="0" smtClean="0"/>
              <a:t>Chair</a:t>
            </a:r>
            <a:r>
              <a:rPr lang="en-US" dirty="0"/>
              <a:t>, University of Cincinnati Institutional Review </a:t>
            </a:r>
            <a:r>
              <a:rPr lang="en-US" dirty="0" smtClean="0"/>
              <a:t>Board</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0" y="152400"/>
            <a:ext cx="2819400" cy="838200"/>
          </a:xfrm>
          <a:prstGeom prst="rect">
            <a:avLst/>
          </a:prstGeom>
        </p:spPr>
      </p:pic>
    </p:spTree>
    <p:extLst>
      <p:ext uri="{BB962C8B-B14F-4D97-AF65-F5344CB8AC3E}">
        <p14:creationId xmlns:p14="http://schemas.microsoft.com/office/powerpoint/2010/main" val="336643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355074"/>
            <a:ext cx="8229600" cy="1143000"/>
          </a:xfrm>
        </p:spPr>
        <p:txBody>
          <a:bodyPr>
            <a:normAutofit fontScale="90000"/>
          </a:bodyPr>
          <a:lstStyle/>
          <a:p>
            <a:r>
              <a:rPr lang="en-US" sz="3200" dirty="0" smtClean="0"/>
              <a:t>Reliance Agreement - Basic Responsibilities</a:t>
            </a:r>
            <a:r>
              <a:rPr lang="en-US" sz="3200" dirty="0"/>
              <a:t/>
            </a:r>
            <a:br>
              <a:rPr lang="en-US" sz="3200" dirty="0"/>
            </a:br>
            <a:r>
              <a:rPr lang="en-US" sz="3000" dirty="0"/>
              <a:t/>
            </a:r>
            <a:br>
              <a:rPr lang="en-US" sz="3000" dirty="0"/>
            </a:br>
            <a:endParaRPr lang="en-US" sz="3000" dirty="0"/>
          </a:p>
        </p:txBody>
      </p:sp>
      <p:sp>
        <p:nvSpPr>
          <p:cNvPr id="2" name="Content Placeholder 1"/>
          <p:cNvSpPr>
            <a:spLocks noGrp="1"/>
          </p:cNvSpPr>
          <p:nvPr>
            <p:ph idx="1"/>
          </p:nvPr>
        </p:nvSpPr>
        <p:spPr>
          <a:xfrm>
            <a:off x="467139" y="1688117"/>
            <a:ext cx="8229600" cy="3569683"/>
          </a:xfrm>
        </p:spPr>
        <p:txBody>
          <a:bodyPr>
            <a:normAutofit fontScale="85000" lnSpcReduction="20000"/>
          </a:bodyPr>
          <a:lstStyle/>
          <a:p>
            <a:r>
              <a:rPr lang="en-US" sz="3100" dirty="0" smtClean="0"/>
              <a:t>Reliance Agreement</a:t>
            </a:r>
          </a:p>
          <a:p>
            <a:pPr marL="0" indent="0">
              <a:buNone/>
            </a:pPr>
            <a:endParaRPr lang="en-US" sz="2400" dirty="0" smtClean="0"/>
          </a:p>
          <a:p>
            <a:pPr lvl="1"/>
            <a:r>
              <a:rPr lang="en-US" sz="2300" dirty="0" smtClean="0"/>
              <a:t>CIRB </a:t>
            </a:r>
          </a:p>
          <a:p>
            <a:pPr lvl="2"/>
            <a:r>
              <a:rPr lang="en-US" sz="2300" dirty="0" smtClean="0"/>
              <a:t>is the single IRB of record</a:t>
            </a:r>
          </a:p>
          <a:p>
            <a:pPr lvl="2"/>
            <a:r>
              <a:rPr lang="en-US" sz="2300" dirty="0" smtClean="0"/>
              <a:t>regulatory responsibility for assuring the protection of the rights and welfare of research participants</a:t>
            </a:r>
          </a:p>
          <a:p>
            <a:pPr marL="685800" lvl="2" indent="0">
              <a:buNone/>
            </a:pPr>
            <a:endParaRPr lang="en-US" sz="2300" dirty="0" smtClean="0"/>
          </a:p>
          <a:p>
            <a:pPr lvl="1"/>
            <a:r>
              <a:rPr lang="en-US" sz="2300" dirty="0" smtClean="0"/>
              <a:t>Relying Institution (RI) </a:t>
            </a:r>
          </a:p>
          <a:p>
            <a:pPr lvl="2"/>
            <a:r>
              <a:rPr lang="en-US" sz="2300" dirty="0" smtClean="0"/>
              <a:t>sets standards to determine whether a research investigator can conduct research under its auspices. </a:t>
            </a:r>
          </a:p>
          <a:p>
            <a:pPr lvl="2"/>
            <a:r>
              <a:rPr lang="en-US" sz="2300" dirty="0" smtClean="0"/>
              <a:t>agrees </a:t>
            </a:r>
            <a:r>
              <a:rPr lang="en-US" sz="2300" dirty="0"/>
              <a:t>to cede IRB review of the NIH StrokeNet research to the </a:t>
            </a:r>
            <a:r>
              <a:rPr lang="en-US" sz="2300" dirty="0" smtClean="0"/>
              <a:t>CIRB</a:t>
            </a:r>
          </a:p>
          <a:p>
            <a:pPr lvl="2"/>
            <a:r>
              <a:rPr lang="en-US" sz="2300" dirty="0" smtClean="0"/>
              <a:t>agrees </a:t>
            </a:r>
            <a:r>
              <a:rPr lang="en-US" sz="2300" dirty="0"/>
              <a:t>to </a:t>
            </a:r>
            <a:r>
              <a:rPr lang="en-US" sz="2300" dirty="0" smtClean="0"/>
              <a:t>accept the </a:t>
            </a:r>
            <a:r>
              <a:rPr lang="en-US" sz="2300" dirty="0"/>
              <a:t>decisions of the CIRB regarding review, approval and oversight of research covered by this Agreement. </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059336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smtClean="0"/>
              <a:t>StrokeNet CIRB-Related SOPs*</a:t>
            </a:r>
            <a:endParaRPr lang="en-US" sz="3000" dirty="0"/>
          </a:p>
        </p:txBody>
      </p:sp>
      <p:sp>
        <p:nvSpPr>
          <p:cNvPr id="2" name="Content Placeholder 1"/>
          <p:cNvSpPr>
            <a:spLocks noGrp="1"/>
          </p:cNvSpPr>
          <p:nvPr>
            <p:ph idx="1"/>
          </p:nvPr>
        </p:nvSpPr>
        <p:spPr>
          <a:xfrm>
            <a:off x="628650" y="1582891"/>
            <a:ext cx="7886700" cy="1617509"/>
          </a:xfrm>
        </p:spPr>
        <p:txBody>
          <a:bodyPr>
            <a:normAutofit/>
          </a:bodyPr>
          <a:lstStyle/>
          <a:p>
            <a:r>
              <a:rPr lang="en-US" sz="2400" dirty="0"/>
              <a:t>ADM 11 Central Institutional Review Board </a:t>
            </a:r>
            <a:r>
              <a:rPr lang="en-US" sz="2400" dirty="0" smtClean="0"/>
              <a:t>Reliance</a:t>
            </a:r>
            <a:endParaRPr lang="en-US" sz="2400" dirty="0"/>
          </a:p>
          <a:p>
            <a:r>
              <a:rPr lang="en-US" sz="2400" dirty="0"/>
              <a:t>ADM 12 Central Institutional Review Board </a:t>
            </a:r>
            <a:r>
              <a:rPr lang="en-US" sz="2400" dirty="0" smtClean="0"/>
              <a:t>Reporting</a:t>
            </a:r>
          </a:p>
          <a:p>
            <a:r>
              <a:rPr lang="en-US" sz="2400" dirty="0"/>
              <a:t>ADM 2 Reporting Conflict of Interest And Financial Disclosure</a:t>
            </a:r>
          </a:p>
        </p:txBody>
      </p:sp>
      <p:sp>
        <p:nvSpPr>
          <p:cNvPr id="4" name="TextBox 3"/>
          <p:cNvSpPr txBox="1"/>
          <p:nvPr/>
        </p:nvSpPr>
        <p:spPr>
          <a:xfrm>
            <a:off x="1219200" y="4038600"/>
            <a:ext cx="6220357" cy="369332"/>
          </a:xfrm>
          <a:prstGeom prst="rect">
            <a:avLst/>
          </a:prstGeom>
          <a:noFill/>
        </p:spPr>
        <p:txBody>
          <a:bodyPr wrap="none" rtlCol="0">
            <a:spAutoFit/>
          </a:bodyPr>
          <a:lstStyle/>
          <a:p>
            <a:r>
              <a:rPr lang="en-US" dirty="0" smtClean="0"/>
              <a:t>*network </a:t>
            </a:r>
            <a:r>
              <a:rPr lang="en-US" dirty="0"/>
              <a:t>administrative SOPs available </a:t>
            </a:r>
            <a:r>
              <a:rPr lang="en-US" dirty="0" smtClean="0"/>
              <a:t>on NIHSTROKENET.org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048334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2400"/>
            <a:ext cx="8383905" cy="1325563"/>
          </a:xfrm>
        </p:spPr>
        <p:txBody>
          <a:bodyPr>
            <a:normAutofit/>
          </a:bodyPr>
          <a:lstStyle/>
          <a:p>
            <a:r>
              <a:rPr lang="en-US" sz="3000" dirty="0"/>
              <a:t>ADM 11 Central Institutional Review Board Reliance</a:t>
            </a:r>
          </a:p>
        </p:txBody>
      </p:sp>
      <p:sp>
        <p:nvSpPr>
          <p:cNvPr id="2" name="Content Placeholder 1"/>
          <p:cNvSpPr>
            <a:spLocks noGrp="1"/>
          </p:cNvSpPr>
          <p:nvPr>
            <p:ph idx="1"/>
          </p:nvPr>
        </p:nvSpPr>
        <p:spPr>
          <a:xfrm>
            <a:off x="457200" y="1676400"/>
            <a:ext cx="8229600" cy="4525963"/>
          </a:xfrm>
        </p:spPr>
        <p:txBody>
          <a:bodyPr>
            <a:normAutofit/>
          </a:bodyPr>
          <a:lstStyle/>
          <a:p>
            <a:pPr lvl="1"/>
            <a:r>
              <a:rPr lang="en-US" sz="2000" dirty="0" smtClean="0"/>
              <a:t>Defines the process for an Institution engaged in NIH StrokeNet affiliated research to transfer human subjects review to the CIRB </a:t>
            </a:r>
          </a:p>
          <a:p>
            <a:pPr lvl="1"/>
            <a:r>
              <a:rPr lang="en-US" sz="2000" dirty="0" smtClean="0"/>
              <a:t>Provides an overview of the protocol review</a:t>
            </a:r>
          </a:p>
          <a:p>
            <a:pPr lvl="1"/>
            <a:r>
              <a:rPr lang="en-US" sz="2000" dirty="0" smtClean="0"/>
              <a:t>Describes the information flow between the relying institution and the CIRB throughout the lifecycle of the protocol</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178202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086" y="152400"/>
            <a:ext cx="8675914" cy="1143000"/>
          </a:xfrm>
        </p:spPr>
        <p:txBody>
          <a:bodyPr>
            <a:normAutofit fontScale="90000"/>
          </a:bodyPr>
          <a:lstStyle/>
          <a:p>
            <a:r>
              <a:rPr lang="en-US" dirty="0"/>
              <a:t>ADM 12 Central Institutional Review Board Reporting</a:t>
            </a:r>
            <a:br>
              <a:rPr lang="en-US" dirty="0"/>
            </a:br>
            <a:endParaRPr lang="en-US" dirty="0"/>
          </a:p>
        </p:txBody>
      </p:sp>
      <p:sp>
        <p:nvSpPr>
          <p:cNvPr id="2" name="Content Placeholder 1"/>
          <p:cNvSpPr>
            <a:spLocks noGrp="1"/>
          </p:cNvSpPr>
          <p:nvPr>
            <p:ph idx="1"/>
          </p:nvPr>
        </p:nvSpPr>
        <p:spPr/>
        <p:txBody>
          <a:bodyPr>
            <a:normAutofit/>
          </a:bodyPr>
          <a:lstStyle/>
          <a:p>
            <a:r>
              <a:rPr lang="en-US" sz="2000" dirty="0" smtClean="0"/>
              <a:t>Defines </a:t>
            </a:r>
            <a:r>
              <a:rPr lang="en-US" sz="2000" dirty="0"/>
              <a:t>the process for </a:t>
            </a:r>
            <a:r>
              <a:rPr lang="en-US" sz="2000" dirty="0" smtClean="0"/>
              <a:t>required reporting </a:t>
            </a:r>
            <a:r>
              <a:rPr lang="en-US" sz="2000" dirty="0"/>
              <a:t>by sites </a:t>
            </a:r>
            <a:endParaRPr lang="en-US" sz="2000" dirty="0" smtClean="0"/>
          </a:p>
          <a:p>
            <a:r>
              <a:rPr lang="en-US" sz="2000" dirty="0" smtClean="0"/>
              <a:t>Describes </a:t>
            </a:r>
            <a:r>
              <a:rPr lang="en-US" sz="2000" dirty="0"/>
              <a:t>of </a:t>
            </a:r>
            <a:r>
              <a:rPr lang="en-US" sz="2000" dirty="0" smtClean="0"/>
              <a:t>the </a:t>
            </a:r>
            <a:r>
              <a:rPr lang="en-US" sz="2000" dirty="0"/>
              <a:t>types </a:t>
            </a:r>
            <a:r>
              <a:rPr lang="en-US" sz="2000" dirty="0" smtClean="0"/>
              <a:t>of required reports</a:t>
            </a:r>
          </a:p>
          <a:p>
            <a:r>
              <a:rPr lang="en-US" sz="2000" dirty="0" smtClean="0"/>
              <a:t>Defines </a:t>
            </a:r>
            <a:r>
              <a:rPr lang="en-US" sz="2000" dirty="0"/>
              <a:t>the standards, time frames, and procedures for these reports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533987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 y="-76200"/>
            <a:ext cx="10058400" cy="1325563"/>
          </a:xfrm>
        </p:spPr>
        <p:txBody>
          <a:bodyPr>
            <a:normAutofit/>
          </a:bodyPr>
          <a:lstStyle/>
          <a:p>
            <a:r>
              <a:rPr lang="en-US" sz="2800" dirty="0"/>
              <a:t>ADM </a:t>
            </a:r>
            <a:r>
              <a:rPr lang="en-US" sz="2800" dirty="0" smtClean="0"/>
              <a:t>2 Reporting </a:t>
            </a:r>
            <a:r>
              <a:rPr lang="en-US" sz="2800" dirty="0"/>
              <a:t>Conflict of Interest And Financial Disclosure</a:t>
            </a:r>
          </a:p>
        </p:txBody>
      </p:sp>
      <p:sp>
        <p:nvSpPr>
          <p:cNvPr id="2" name="Content Placeholder 1"/>
          <p:cNvSpPr>
            <a:spLocks noGrp="1"/>
          </p:cNvSpPr>
          <p:nvPr>
            <p:ph idx="1"/>
          </p:nvPr>
        </p:nvSpPr>
        <p:spPr>
          <a:xfrm>
            <a:off x="457200" y="1752600"/>
            <a:ext cx="8229600" cy="4525963"/>
          </a:xfrm>
        </p:spPr>
        <p:txBody>
          <a:bodyPr>
            <a:normAutofit/>
          </a:bodyPr>
          <a:lstStyle/>
          <a:p>
            <a:r>
              <a:rPr lang="en-US" dirty="0" smtClean="0"/>
              <a:t>Document </a:t>
            </a:r>
            <a:r>
              <a:rPr lang="en-US" dirty="0"/>
              <a:t>the process by which the NIH StrokeNet will assure compliance with </a:t>
            </a:r>
            <a:r>
              <a:rPr lang="en-US" dirty="0" smtClean="0"/>
              <a:t>HHS and FDA financial COI </a:t>
            </a:r>
            <a:r>
              <a:rPr lang="en-US" dirty="0"/>
              <a:t>regulatory </a:t>
            </a:r>
            <a:r>
              <a:rPr lang="en-US" dirty="0" smtClean="0"/>
              <a:t>requirements</a:t>
            </a:r>
          </a:p>
          <a:p>
            <a:r>
              <a:rPr lang="en-US" dirty="0" smtClean="0"/>
              <a:t>Details </a:t>
            </a:r>
            <a:r>
              <a:rPr lang="en-US" dirty="0"/>
              <a:t>the NIH StrokeNet Network efforts to manage individual COI in a manner that is both ethical and practical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740937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1522" y="304800"/>
            <a:ext cx="8229600" cy="443088"/>
          </a:xfrm>
        </p:spPr>
        <p:txBody>
          <a:bodyPr>
            <a:noAutofit/>
          </a:bodyPr>
          <a:lstStyle/>
          <a:p>
            <a:r>
              <a:rPr lang="en-US" sz="3000" dirty="0"/>
              <a:t>How Do We Work Together?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546408766"/>
              </p:ext>
            </p:extLst>
          </p:nvPr>
        </p:nvGraphicFramePr>
        <p:xfrm>
          <a:off x="914400" y="1311234"/>
          <a:ext cx="7620000" cy="4417705"/>
        </p:xfrm>
        <a:graphic>
          <a:graphicData uri="http://schemas.openxmlformats.org/drawingml/2006/table">
            <a:tbl>
              <a:tblPr firstRow="1" firstCol="1" bandRow="1"/>
              <a:tblGrid>
                <a:gridCol w="3657600">
                  <a:extLst>
                    <a:ext uri="{9D8B030D-6E8A-4147-A177-3AD203B41FA5}">
                      <a16:colId xmlns:a16="http://schemas.microsoft.com/office/drawing/2014/main" xmlns="" val="20000"/>
                    </a:ext>
                  </a:extLst>
                </a:gridCol>
                <a:gridCol w="304800">
                  <a:extLst>
                    <a:ext uri="{9D8B030D-6E8A-4147-A177-3AD203B41FA5}">
                      <a16:colId xmlns:a16="http://schemas.microsoft.com/office/drawing/2014/main" xmlns="" val="20001"/>
                    </a:ext>
                  </a:extLst>
                </a:gridCol>
                <a:gridCol w="3657600">
                  <a:extLst>
                    <a:ext uri="{9D8B030D-6E8A-4147-A177-3AD203B41FA5}">
                      <a16:colId xmlns:a16="http://schemas.microsoft.com/office/drawing/2014/main" xmlns="" val="20002"/>
                    </a:ext>
                  </a:extLst>
                </a:gridCol>
              </a:tblGrid>
              <a:tr h="206873">
                <a:tc>
                  <a:txBody>
                    <a:bodyPr/>
                    <a:lstStyle/>
                    <a:p>
                      <a:pPr marL="0" marR="0" algn="ctr">
                        <a:lnSpc>
                          <a:spcPct val="115000"/>
                        </a:lnSpc>
                        <a:spcBef>
                          <a:spcPts val="0"/>
                        </a:spcBef>
                        <a:spcAft>
                          <a:spcPts val="0"/>
                        </a:spcAft>
                      </a:pPr>
                      <a:r>
                        <a:rPr lang="en-US" sz="1300" b="1" dirty="0">
                          <a:solidFill>
                            <a:srgbClr val="002060"/>
                          </a:solidFill>
                          <a:effectLst/>
                          <a:latin typeface="Calibri"/>
                          <a:ea typeface="Calibri"/>
                          <a:cs typeface="Times New Roman"/>
                        </a:rPr>
                        <a:t>CIRB Responsibility</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200" b="1" dirty="0">
                          <a:effectLst/>
                          <a:latin typeface="Calibri"/>
                          <a:ea typeface="Calibri"/>
                          <a:cs typeface="Times New Roman"/>
                        </a:rPr>
                        <a:t> </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300" b="1" dirty="0" smtClean="0">
                          <a:solidFill>
                            <a:srgbClr val="002060"/>
                          </a:solidFill>
                          <a:effectLst/>
                          <a:latin typeface="Calibri"/>
                          <a:ea typeface="Calibri"/>
                          <a:cs typeface="Times New Roman"/>
                        </a:rPr>
                        <a:t>Local Site Responsibility</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0"/>
                  </a:ext>
                </a:extLst>
              </a:tr>
              <a:tr h="1085850">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IRB review tasks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Initial </a:t>
                      </a:r>
                      <a:r>
                        <a:rPr lang="en-US" sz="1300" dirty="0" smtClean="0">
                          <a:solidFill>
                            <a:srgbClr val="002060"/>
                          </a:solidFill>
                          <a:effectLst/>
                          <a:latin typeface="Calibri"/>
                          <a:ea typeface="Calibri"/>
                          <a:cs typeface="Times New Roman"/>
                        </a:rPr>
                        <a:t>review</a:t>
                      </a:r>
                      <a:endParaRPr lang="en-US" sz="1300" dirty="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Continuing </a:t>
                      </a:r>
                      <a:r>
                        <a:rPr lang="en-US" sz="1300" dirty="0" smtClean="0">
                          <a:solidFill>
                            <a:srgbClr val="002060"/>
                          </a:solidFill>
                          <a:effectLst/>
                          <a:latin typeface="Calibri"/>
                          <a:ea typeface="Calibri"/>
                          <a:cs typeface="Times New Roman"/>
                        </a:rPr>
                        <a:t>review</a:t>
                      </a:r>
                      <a:endParaRPr lang="en-US" sz="1300" dirty="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Amendments, </a:t>
                      </a:r>
                      <a:r>
                        <a:rPr lang="en-US" sz="1300" dirty="0" smtClean="0">
                          <a:solidFill>
                            <a:srgbClr val="002060"/>
                          </a:solidFill>
                          <a:effectLst/>
                          <a:latin typeface="Calibri"/>
                          <a:ea typeface="Calibri"/>
                          <a:cs typeface="Times New Roman"/>
                        </a:rPr>
                        <a:t>deviations</a:t>
                      </a:r>
                      <a:r>
                        <a:rPr lang="en-US" sz="1300" dirty="0">
                          <a:solidFill>
                            <a:srgbClr val="002060"/>
                          </a:solidFill>
                          <a:effectLst/>
                          <a:latin typeface="Calibri"/>
                          <a:ea typeface="Calibri"/>
                          <a:cs typeface="Times New Roman"/>
                        </a:rPr>
                        <a:t>, </a:t>
                      </a:r>
                      <a:r>
                        <a:rPr lang="en-US" sz="1300" dirty="0" smtClean="0">
                          <a:solidFill>
                            <a:srgbClr val="002060"/>
                          </a:solidFill>
                          <a:effectLst/>
                          <a:latin typeface="Calibri"/>
                          <a:ea typeface="Calibri"/>
                          <a:cs typeface="Times New Roman"/>
                        </a:rPr>
                        <a:t>noncompliance</a:t>
                      </a: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COI study review and management</a:t>
                      </a:r>
                      <a:r>
                        <a:rPr lang="en-US" sz="1300" baseline="0" dirty="0" smtClean="0">
                          <a:solidFill>
                            <a:srgbClr val="002060"/>
                          </a:solidFill>
                          <a:effectLst/>
                          <a:latin typeface="Calibri"/>
                          <a:ea typeface="Calibri"/>
                          <a:cs typeface="Times New Roman"/>
                        </a:rPr>
                        <a:t> </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Site specific context</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Local laws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Institutional policies</a:t>
                      </a:r>
                    </a:p>
                    <a:p>
                      <a:pPr marL="231775" marR="0" lvl="0" indent="-231775">
                        <a:lnSpc>
                          <a:spcPct val="115000"/>
                        </a:lnSpc>
                        <a:spcBef>
                          <a:spcPts val="0"/>
                        </a:spcBef>
                        <a:spcAft>
                          <a:spcPts val="0"/>
                        </a:spcAft>
                        <a:buFont typeface="Wingdings"/>
                        <a:buChar char=""/>
                      </a:pPr>
                      <a:r>
                        <a:rPr lang="en-US" sz="1300" dirty="0">
                          <a:solidFill>
                            <a:srgbClr val="002060"/>
                          </a:solidFill>
                          <a:effectLst/>
                          <a:latin typeface="Calibri"/>
                          <a:ea typeface="Calibri"/>
                          <a:cs typeface="Times New Roman"/>
                        </a:rPr>
                        <a:t>Local </a:t>
                      </a:r>
                      <a:r>
                        <a:rPr lang="en-US" sz="1300" dirty="0" smtClean="0">
                          <a:solidFill>
                            <a:srgbClr val="002060"/>
                          </a:solidFill>
                          <a:effectLst/>
                          <a:latin typeface="Calibri"/>
                          <a:ea typeface="Calibri"/>
                          <a:cs typeface="Times New Roman"/>
                        </a:rPr>
                        <a:t>context</a:t>
                      </a: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COI  local review</a:t>
                      </a:r>
                      <a:r>
                        <a:rPr lang="en-US" sz="1300" baseline="0" dirty="0" smtClean="0">
                          <a:solidFill>
                            <a:srgbClr val="002060"/>
                          </a:solidFill>
                          <a:effectLst/>
                          <a:latin typeface="Calibri"/>
                          <a:ea typeface="Calibri"/>
                          <a:cs typeface="Times New Roman"/>
                        </a:rPr>
                        <a:t> and management</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1"/>
                  </a:ext>
                </a:extLst>
              </a:tr>
              <a:tr h="1085850">
                <a:tc>
                  <a:txBody>
                    <a:bodyPr/>
                    <a:lstStyle/>
                    <a:p>
                      <a:pPr marL="0" marR="0">
                        <a:lnSpc>
                          <a:spcPct val="115000"/>
                        </a:lnSpc>
                        <a:spcBef>
                          <a:spcPts val="0"/>
                        </a:spcBef>
                        <a:spcAft>
                          <a:spcPts val="0"/>
                        </a:spcAft>
                      </a:pPr>
                      <a:r>
                        <a:rPr lang="en-US" sz="1300" b="1" dirty="0">
                          <a:solidFill>
                            <a:srgbClr val="002060"/>
                          </a:solidFill>
                          <a:effectLst/>
                          <a:latin typeface="Calibri"/>
                          <a:ea typeface="Calibri"/>
                          <a:cs typeface="Times New Roman"/>
                        </a:rPr>
                        <a:t>HIPAA determinations of:</a:t>
                      </a: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Authorizations for Research</a:t>
                      </a: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Requests </a:t>
                      </a:r>
                      <a:r>
                        <a:rPr lang="en-US" sz="1300" dirty="0">
                          <a:solidFill>
                            <a:srgbClr val="002060"/>
                          </a:solidFill>
                          <a:effectLst/>
                          <a:latin typeface="Calibri"/>
                          <a:ea typeface="Calibri"/>
                          <a:cs typeface="Times New Roman"/>
                        </a:rPr>
                        <a:t>for waivers of </a:t>
                      </a:r>
                      <a:r>
                        <a:rPr lang="en-US" sz="1300" dirty="0" smtClean="0">
                          <a:solidFill>
                            <a:srgbClr val="002060"/>
                          </a:solidFill>
                          <a:effectLst/>
                          <a:latin typeface="Calibri"/>
                          <a:ea typeface="Calibri"/>
                          <a:cs typeface="Times New Roman"/>
                        </a:rPr>
                        <a:t>authorization</a:t>
                      </a: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300" b="1" dirty="0" smtClean="0">
                          <a:solidFill>
                            <a:srgbClr val="002060"/>
                          </a:solidFill>
                          <a:effectLst/>
                          <a:latin typeface="Calibri"/>
                          <a:ea typeface="Calibri"/>
                          <a:cs typeface="Times New Roman"/>
                        </a:rPr>
                        <a:t>Local</a:t>
                      </a:r>
                      <a:r>
                        <a:rPr lang="en-US" sz="1300" b="1" baseline="0" dirty="0" smtClean="0">
                          <a:solidFill>
                            <a:srgbClr val="002060"/>
                          </a:solidFill>
                          <a:effectLst/>
                          <a:latin typeface="Calibri"/>
                          <a:ea typeface="Calibri"/>
                          <a:cs typeface="Times New Roman"/>
                        </a:rPr>
                        <a:t> </a:t>
                      </a:r>
                      <a:r>
                        <a:rPr lang="en-US" sz="1300" b="1" dirty="0" smtClean="0">
                          <a:solidFill>
                            <a:srgbClr val="002060"/>
                          </a:solidFill>
                          <a:effectLst/>
                          <a:latin typeface="Calibri"/>
                          <a:ea typeface="Calibri"/>
                          <a:cs typeface="Times New Roman"/>
                        </a:rPr>
                        <a:t>Ancillary Review</a:t>
                      </a:r>
                      <a:r>
                        <a:rPr lang="en-US" sz="1300" b="1" baseline="0" dirty="0" smtClean="0">
                          <a:solidFill>
                            <a:srgbClr val="002060"/>
                          </a:solidFill>
                          <a:effectLst/>
                          <a:latin typeface="Calibri"/>
                          <a:ea typeface="Calibri"/>
                          <a:cs typeface="Times New Roman"/>
                        </a:rPr>
                        <a:t> Requirements</a:t>
                      </a:r>
                      <a:endParaRPr lang="en-US" sz="1300" b="1" dirty="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Nursing, Radiation, Bio Safety,</a:t>
                      </a:r>
                      <a:r>
                        <a:rPr lang="en-US" sz="1300" baseline="0" dirty="0" smtClean="0">
                          <a:solidFill>
                            <a:srgbClr val="002060"/>
                          </a:solidFill>
                          <a:effectLst/>
                          <a:latin typeface="Calibri"/>
                          <a:ea typeface="Calibri"/>
                          <a:cs typeface="Times New Roman"/>
                        </a:rPr>
                        <a:t> etc.  </a:t>
                      </a:r>
                      <a:endParaRPr lang="en-US" sz="1300" dirty="0">
                        <a:solidFill>
                          <a:srgbClr val="002060"/>
                        </a:solidFill>
                        <a:effectLst/>
                        <a:latin typeface="Calibri"/>
                        <a:ea typeface="Calibri"/>
                        <a:cs typeface="Times New Roman"/>
                      </a:endParaRPr>
                    </a:p>
                    <a:p>
                      <a:pPr marL="0" marR="0" lvl="0" indent="0">
                        <a:lnSpc>
                          <a:spcPct val="115000"/>
                        </a:lnSpc>
                        <a:spcBef>
                          <a:spcPts val="0"/>
                        </a:spcBef>
                        <a:spcAft>
                          <a:spcPts val="0"/>
                        </a:spcAft>
                        <a:buFont typeface="Wingdings"/>
                        <a:buNone/>
                      </a:pPr>
                      <a:endParaRPr lang="en-US" sz="13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2"/>
                  </a:ext>
                </a:extLst>
              </a:tr>
              <a:tr h="1964827">
                <a:tc>
                  <a:txBody>
                    <a:bodyPr/>
                    <a:lstStyle/>
                    <a:p>
                      <a:pPr marL="0" marR="0">
                        <a:lnSpc>
                          <a:spcPct val="115000"/>
                        </a:lnSpc>
                        <a:spcBef>
                          <a:spcPts val="0"/>
                        </a:spcBef>
                        <a:spcAft>
                          <a:spcPts val="0"/>
                        </a:spcAft>
                      </a:pPr>
                      <a:r>
                        <a:rPr lang="en-US" sz="1300" b="1" dirty="0" smtClean="0">
                          <a:solidFill>
                            <a:srgbClr val="002060"/>
                          </a:solidFill>
                          <a:effectLst/>
                          <a:latin typeface="Calibri"/>
                          <a:ea typeface="Calibri"/>
                          <a:cs typeface="Times New Roman"/>
                        </a:rPr>
                        <a:t>Local context</a:t>
                      </a:r>
                      <a:r>
                        <a:rPr lang="en-US" sz="1300" b="1" baseline="0" dirty="0" smtClean="0">
                          <a:solidFill>
                            <a:srgbClr val="002060"/>
                          </a:solidFill>
                          <a:effectLst/>
                          <a:latin typeface="Calibri"/>
                          <a:ea typeface="Calibri"/>
                          <a:cs typeface="Times New Roman"/>
                        </a:rPr>
                        <a:t> review</a:t>
                      </a:r>
                      <a:endParaRPr lang="en-US" sz="1300" b="1" dirty="0" smtClean="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Collect local</a:t>
                      </a:r>
                      <a:r>
                        <a:rPr lang="en-US" sz="1300" baseline="0" dirty="0" smtClean="0">
                          <a:solidFill>
                            <a:srgbClr val="002060"/>
                          </a:solidFill>
                          <a:effectLst/>
                          <a:latin typeface="Calibri"/>
                          <a:ea typeface="Calibri"/>
                          <a:cs typeface="Times New Roman"/>
                        </a:rPr>
                        <a:t> information required for IRB review </a:t>
                      </a:r>
                      <a:endParaRPr lang="en-US" sz="1300" dirty="0" smtClean="0">
                        <a:solidFill>
                          <a:srgbClr val="002060"/>
                        </a:solidFill>
                        <a:effectLst/>
                        <a:latin typeface="Calibri"/>
                        <a:ea typeface="Calibri"/>
                        <a:cs typeface="Times New Roman"/>
                      </a:endParaRPr>
                    </a:p>
                    <a:p>
                      <a:pPr marL="231775" marR="0" lvl="0" indent="-231775">
                        <a:lnSpc>
                          <a:spcPct val="115000"/>
                        </a:lnSpc>
                        <a:spcBef>
                          <a:spcPts val="0"/>
                        </a:spcBef>
                        <a:spcAft>
                          <a:spcPts val="0"/>
                        </a:spcAft>
                        <a:buFont typeface="Wingdings"/>
                        <a:buChar char=""/>
                      </a:pPr>
                      <a:r>
                        <a:rPr lang="en-US" sz="1300" dirty="0" smtClean="0">
                          <a:solidFill>
                            <a:srgbClr val="002060"/>
                          </a:solidFill>
                          <a:effectLst/>
                          <a:latin typeface="Calibri"/>
                          <a:ea typeface="Calibri"/>
                          <a:cs typeface="Times New Roman"/>
                        </a:rPr>
                        <a:t>Distribute a high-level</a:t>
                      </a:r>
                      <a:r>
                        <a:rPr lang="en-US" sz="1300" baseline="0" dirty="0" smtClean="0">
                          <a:solidFill>
                            <a:srgbClr val="002060"/>
                          </a:solidFill>
                          <a:effectLst/>
                          <a:latin typeface="Calibri"/>
                          <a:ea typeface="Calibri"/>
                          <a:cs typeface="Times New Roman"/>
                        </a:rPr>
                        <a:t> protocol synopsis  and highlights sheet</a:t>
                      </a:r>
                      <a:endParaRPr lang="en-US" sz="1300" dirty="0" smtClean="0">
                        <a:solidFill>
                          <a:srgbClr val="002060"/>
                        </a:solidFill>
                        <a:effectLst/>
                        <a:latin typeface="Calibri"/>
                        <a:ea typeface="Calibri"/>
                        <a:cs typeface="Times New Roman"/>
                      </a:endParaRPr>
                    </a:p>
                    <a:p>
                      <a:pPr marL="0" marR="0">
                        <a:lnSpc>
                          <a:spcPct val="115000"/>
                        </a:lnSpc>
                        <a:spcBef>
                          <a:spcPts val="0"/>
                        </a:spcBef>
                        <a:spcAft>
                          <a:spcPts val="0"/>
                        </a:spcAft>
                      </a:pPr>
                      <a:endParaRPr lang="en-US" sz="13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r>
                        <a:rPr lang="en-US" sz="12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300" b="1" dirty="0" smtClean="0">
                          <a:solidFill>
                            <a:srgbClr val="002060"/>
                          </a:solidFill>
                          <a:effectLst/>
                          <a:latin typeface="Calibri"/>
                          <a:ea typeface="Calibri"/>
                          <a:cs typeface="Times New Roman"/>
                        </a:rPr>
                        <a:t>Other compliance</a:t>
                      </a:r>
                      <a:r>
                        <a:rPr lang="en-US" sz="1300" b="1" baseline="0" dirty="0" smtClean="0">
                          <a:solidFill>
                            <a:srgbClr val="002060"/>
                          </a:solidFill>
                          <a:effectLst/>
                          <a:latin typeface="Calibri"/>
                          <a:ea typeface="Calibri"/>
                          <a:cs typeface="Times New Roman"/>
                        </a:rPr>
                        <a:t> areas</a:t>
                      </a:r>
                      <a:endParaRPr lang="en-US" sz="1300" b="1" dirty="0" smtClean="0">
                        <a:solidFill>
                          <a:srgbClr val="002060"/>
                        </a:solidFill>
                        <a:effectLst/>
                        <a:latin typeface="Calibri"/>
                        <a:ea typeface="Calibri"/>
                        <a:cs typeface="Times New Roman"/>
                      </a:endParaRPr>
                    </a:p>
                    <a:p>
                      <a:pPr marL="231775" marR="0" indent="-231775">
                        <a:lnSpc>
                          <a:spcPct val="115000"/>
                        </a:lnSpc>
                        <a:spcBef>
                          <a:spcPts val="0"/>
                        </a:spcBef>
                        <a:spcAft>
                          <a:spcPts val="0"/>
                        </a:spcAft>
                        <a:buFont typeface="Wingdings" panose="05000000000000000000" pitchFamily="2" charset="2"/>
                        <a:buChar char="Ø"/>
                      </a:pPr>
                      <a:r>
                        <a:rPr lang="en-US" sz="1300" dirty="0" smtClean="0">
                          <a:solidFill>
                            <a:srgbClr val="002060"/>
                          </a:solidFill>
                          <a:effectLst/>
                          <a:latin typeface="Calibri"/>
                          <a:ea typeface="Calibri"/>
                          <a:cs typeface="Times New Roman"/>
                        </a:rPr>
                        <a:t>Ongoing oversight </a:t>
                      </a:r>
                      <a:r>
                        <a:rPr lang="en-US" sz="1300" dirty="0">
                          <a:solidFill>
                            <a:srgbClr val="002060"/>
                          </a:solidFill>
                          <a:effectLst/>
                          <a:latin typeface="Calibri"/>
                          <a:ea typeface="Calibri"/>
                          <a:cs typeface="Times New Roman"/>
                        </a:rPr>
                        <a:t>of research </a:t>
                      </a:r>
                      <a:r>
                        <a:rPr lang="en-US" sz="1300" dirty="0" smtClean="0">
                          <a:solidFill>
                            <a:srgbClr val="002060"/>
                          </a:solidFill>
                          <a:effectLst/>
                          <a:latin typeface="Calibri"/>
                          <a:ea typeface="Calibri"/>
                          <a:cs typeface="Times New Roman"/>
                        </a:rPr>
                        <a:t>conduct</a:t>
                      </a:r>
                      <a:r>
                        <a:rPr lang="en-US" sz="1300" dirty="0">
                          <a:solidFill>
                            <a:srgbClr val="002060"/>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3"/>
                  </a:ext>
                </a:extLst>
              </a:tr>
            </a:tbl>
          </a:graphicData>
        </a:graphic>
      </p:graphicFrame>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70573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r>
              <a:rPr lang="en-US" sz="3000" dirty="0" smtClean="0"/>
              <a:t>Ways </a:t>
            </a:r>
            <a:r>
              <a:rPr lang="en-US" sz="3000" dirty="0"/>
              <a:t>to </a:t>
            </a:r>
            <a:r>
              <a:rPr lang="en-US" sz="3000" dirty="0" smtClean="0"/>
              <a:t>Improve Interactions </a:t>
            </a:r>
            <a:r>
              <a:rPr lang="en-US" sz="3000" dirty="0"/>
              <a:t>with </a:t>
            </a:r>
            <a:r>
              <a:rPr lang="en-US" sz="3000" dirty="0" smtClean="0"/>
              <a:t>Central </a:t>
            </a:r>
            <a:r>
              <a:rPr lang="en-US" sz="3000" dirty="0"/>
              <a:t>IRBs</a:t>
            </a:r>
            <a:br>
              <a:rPr lang="en-US" sz="3000" dirty="0"/>
            </a:br>
            <a:endParaRPr lang="en-US" sz="3000" dirty="0"/>
          </a:p>
        </p:txBody>
      </p:sp>
      <p:sp>
        <p:nvSpPr>
          <p:cNvPr id="2" name="Content Placeholder 1"/>
          <p:cNvSpPr>
            <a:spLocks noGrp="1"/>
          </p:cNvSpPr>
          <p:nvPr>
            <p:ph idx="1"/>
          </p:nvPr>
        </p:nvSpPr>
        <p:spPr>
          <a:xfrm>
            <a:off x="533400" y="1219200"/>
            <a:ext cx="8229600" cy="4525963"/>
          </a:xfrm>
        </p:spPr>
        <p:txBody>
          <a:bodyPr>
            <a:normAutofit/>
          </a:bodyPr>
          <a:lstStyle/>
          <a:p>
            <a:r>
              <a:rPr lang="en-US" sz="2400" dirty="0" smtClean="0"/>
              <a:t>Develop internal SOPs</a:t>
            </a:r>
          </a:p>
          <a:p>
            <a:r>
              <a:rPr lang="en-US" sz="2400" dirty="0" smtClean="0"/>
              <a:t>Communicate to the CIRB local context issues</a:t>
            </a:r>
          </a:p>
          <a:p>
            <a:r>
              <a:rPr lang="en-US" sz="2400" dirty="0" smtClean="0"/>
              <a:t>Define your organizational structure</a:t>
            </a:r>
          </a:p>
          <a:p>
            <a:r>
              <a:rPr lang="en-US" sz="2400" dirty="0"/>
              <a:t>Understand the process</a:t>
            </a:r>
          </a:p>
          <a:p>
            <a:r>
              <a:rPr lang="en-US" sz="2400" dirty="0" smtClean="0"/>
              <a:t>Good communications </a:t>
            </a:r>
          </a:p>
          <a:p>
            <a:r>
              <a:rPr lang="en-US" sz="2400" dirty="0" smtClean="0"/>
              <a:t>Develop relationships/networking</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623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7886700" cy="3571874"/>
          </a:xfrm>
        </p:spPr>
        <p:txBody>
          <a:bodyPr>
            <a:normAutofit/>
          </a:bodyPr>
          <a:lstStyle/>
          <a:p>
            <a:r>
              <a:rPr lang="en-US" sz="4000" dirty="0" smtClean="0"/>
              <a:t>Central IRB Submission Components</a:t>
            </a:r>
            <a:endParaRPr lang="en-US" sz="4000" dirty="0"/>
          </a:p>
        </p:txBody>
      </p:sp>
      <p:sp>
        <p:nvSpPr>
          <p:cNvPr id="3" name="Content Placeholder 2"/>
          <p:cNvSpPr>
            <a:spLocks noGrp="1"/>
          </p:cNvSpPr>
          <p:nvPr>
            <p:ph idx="1"/>
          </p:nvPr>
        </p:nvSpPr>
        <p:spPr>
          <a:xfrm>
            <a:off x="628650" y="3581399"/>
            <a:ext cx="7886700" cy="2352829"/>
          </a:xfrm>
        </p:spPr>
        <p:txBody>
          <a:bodyPr/>
          <a:lstStyle/>
          <a:p>
            <a:pPr marL="0" indent="0" algn="ctr">
              <a:buNone/>
            </a:pPr>
            <a:r>
              <a:rPr lang="en-US" dirty="0" smtClean="0"/>
              <a:t>Susan K Roll, RN, BSN</a:t>
            </a:r>
          </a:p>
          <a:p>
            <a:pPr marL="0" indent="0" algn="ctr">
              <a:buNone/>
            </a:pPr>
            <a:r>
              <a:rPr lang="en-US" dirty="0" smtClean="0"/>
              <a:t>StrokeNet Central IRB Liaison</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3373775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 Award Protocol </a:t>
            </a:r>
            <a:endParaRPr lang="en-US" dirty="0"/>
          </a:p>
        </p:txBody>
      </p:sp>
      <p:sp>
        <p:nvSpPr>
          <p:cNvPr id="3" name="Content Placeholder 2"/>
          <p:cNvSpPr>
            <a:spLocks noGrp="1"/>
          </p:cNvSpPr>
          <p:nvPr>
            <p:ph idx="1"/>
          </p:nvPr>
        </p:nvSpPr>
        <p:spPr/>
        <p:txBody>
          <a:bodyPr>
            <a:normAutofit/>
          </a:bodyPr>
          <a:lstStyle/>
          <a:p>
            <a:r>
              <a:rPr lang="en-US" sz="2800" dirty="0" smtClean="0"/>
              <a:t>Approved Full Board</a:t>
            </a:r>
          </a:p>
          <a:p>
            <a:pPr marL="0" indent="0">
              <a:buNone/>
            </a:pPr>
            <a:endParaRPr lang="en-US" sz="2800" dirty="0"/>
          </a:p>
          <a:p>
            <a:r>
              <a:rPr lang="en-US" sz="2800" dirty="0" smtClean="0"/>
              <a:t>Approval Documents for the Prime Award Protocol are provided to the Clinical Performing Sites</a:t>
            </a:r>
          </a:p>
          <a:p>
            <a:pPr marL="0" indent="0">
              <a:buNone/>
            </a:pPr>
            <a:endParaRPr lang="en-US" sz="2800" dirty="0" smtClean="0"/>
          </a:p>
          <a:p>
            <a:r>
              <a:rPr lang="en-US" sz="2800" dirty="0" smtClean="0"/>
              <a:t>Clinical Performing Sites are approved by expedited review</a:t>
            </a:r>
            <a:endParaRPr lang="en-US" sz="2800" dirty="0"/>
          </a:p>
          <a:p>
            <a:pPr lvl="1"/>
            <a:endParaRPr lang="en-US" dirty="0" smtClean="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2778599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Necessary components of the submission</a:t>
            </a:r>
          </a:p>
        </p:txBody>
      </p:sp>
      <p:sp>
        <p:nvSpPr>
          <p:cNvPr id="3" name="Content Placeholder 2"/>
          <p:cNvSpPr>
            <a:spLocks noGrp="1"/>
          </p:cNvSpPr>
          <p:nvPr>
            <p:ph idx="1"/>
          </p:nvPr>
        </p:nvSpPr>
        <p:spPr>
          <a:xfrm>
            <a:off x="685800" y="1447800"/>
            <a:ext cx="7886700" cy="4715029"/>
          </a:xfrm>
        </p:spPr>
        <p:txBody>
          <a:bodyPr>
            <a:normAutofit/>
          </a:bodyPr>
          <a:lstStyle/>
          <a:p>
            <a:pPr lvl="0"/>
            <a:r>
              <a:rPr lang="en-US" dirty="0"/>
              <a:t>Documents </a:t>
            </a:r>
            <a:r>
              <a:rPr lang="en-US" dirty="0" smtClean="0"/>
              <a:t>reviewed include:</a:t>
            </a:r>
            <a:endParaRPr lang="en-US" dirty="0"/>
          </a:p>
          <a:p>
            <a:pPr lvl="1"/>
            <a:r>
              <a:rPr lang="en-US" dirty="0"/>
              <a:t>PI CV </a:t>
            </a:r>
            <a:endParaRPr lang="en-US" dirty="0" smtClean="0"/>
          </a:p>
          <a:p>
            <a:pPr lvl="1"/>
            <a:r>
              <a:rPr lang="en-US" dirty="0" smtClean="0"/>
              <a:t>Delegation </a:t>
            </a:r>
            <a:r>
              <a:rPr lang="en-US" dirty="0"/>
              <a:t>of Authority </a:t>
            </a:r>
            <a:r>
              <a:rPr lang="en-US" dirty="0" smtClean="0"/>
              <a:t>Report</a:t>
            </a:r>
          </a:p>
          <a:p>
            <a:pPr lvl="1"/>
            <a:r>
              <a:rPr lang="en-US" dirty="0" smtClean="0"/>
              <a:t>Assurance </a:t>
            </a:r>
            <a:r>
              <a:rPr lang="en-US" dirty="0"/>
              <a:t>Statement signed by Site </a:t>
            </a:r>
            <a:r>
              <a:rPr lang="en-US" dirty="0" smtClean="0"/>
              <a:t>PI</a:t>
            </a:r>
            <a:endParaRPr lang="en-US" dirty="0"/>
          </a:p>
          <a:p>
            <a:pPr lvl="1"/>
            <a:r>
              <a:rPr lang="en-US" dirty="0"/>
              <a:t>Financial Conflict of Interest Forms</a:t>
            </a:r>
          </a:p>
          <a:p>
            <a:pPr lvl="1"/>
            <a:r>
              <a:rPr lang="en-US" dirty="0" smtClean="0"/>
              <a:t>StrokeNet </a:t>
            </a:r>
            <a:r>
              <a:rPr lang="en-US" dirty="0"/>
              <a:t>CIRB Performance Site Protocol Application Form </a:t>
            </a:r>
            <a:endParaRPr lang="en-US" dirty="0" smtClean="0"/>
          </a:p>
          <a:p>
            <a:pPr lvl="1"/>
            <a:r>
              <a:rPr lang="en-US" dirty="0" smtClean="0"/>
              <a:t>Local </a:t>
            </a:r>
            <a:r>
              <a:rPr lang="en-US" dirty="0"/>
              <a:t>Site Context Form</a:t>
            </a:r>
          </a:p>
          <a:p>
            <a:pPr lvl="1"/>
            <a:r>
              <a:rPr lang="en-US" dirty="0"/>
              <a:t>HIPAA </a:t>
            </a:r>
            <a:r>
              <a:rPr lang="en-US" dirty="0" smtClean="0"/>
              <a:t>Authorization </a:t>
            </a:r>
            <a:r>
              <a:rPr lang="en-US" dirty="0"/>
              <a:t>Waiver for Screening Purposes </a:t>
            </a:r>
          </a:p>
          <a:p>
            <a:pPr lvl="1"/>
            <a:r>
              <a:rPr lang="en-US" dirty="0" smtClean="0"/>
              <a:t>Informed </a:t>
            </a:r>
            <a:r>
              <a:rPr lang="en-US" dirty="0"/>
              <a:t>Consent Template modified with site specific required language (Track Changes and Clean versions</a:t>
            </a:r>
            <a:r>
              <a:rPr lang="en-US" dirty="0" smtClean="0"/>
              <a:t>)</a:t>
            </a:r>
          </a:p>
          <a:p>
            <a:pPr lvl="1"/>
            <a:r>
              <a:rPr lang="en-US" dirty="0" smtClean="0"/>
              <a:t>Site specific Stand-alone HIPAA Authorization (as necessary)</a:t>
            </a:r>
          </a:p>
          <a:p>
            <a:pPr lvl="1"/>
            <a:r>
              <a:rPr lang="en-US" dirty="0" smtClean="0"/>
              <a:t>FWA</a:t>
            </a:r>
          </a:p>
          <a:p>
            <a:pPr lvl="1"/>
            <a:r>
              <a:rPr lang="en-US" dirty="0" smtClean="0"/>
              <a:t>Reliance Agreement</a:t>
            </a:r>
            <a:endParaRPr lang="en-US" dirty="0"/>
          </a:p>
          <a:p>
            <a:pPr lvl="1"/>
            <a:r>
              <a:rPr lang="en-US" dirty="0" smtClean="0"/>
              <a:t>Other Study specific forms (identified as necessary)</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3059430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6200"/>
            <a:ext cx="8229600" cy="1143000"/>
          </a:xfrm>
        </p:spPr>
        <p:txBody>
          <a:bodyPr>
            <a:normAutofit/>
          </a:bodyPr>
          <a:lstStyle/>
          <a:p>
            <a:r>
              <a:rPr lang="en-US" dirty="0" smtClean="0"/>
              <a:t>Use </a:t>
            </a:r>
            <a:r>
              <a:rPr lang="en-US" dirty="0"/>
              <a:t>of a Single Institutional Review Board for Multi-Site Research </a:t>
            </a:r>
            <a:r>
              <a:rPr lang="en-US" dirty="0" smtClean="0"/>
              <a:t> </a:t>
            </a:r>
            <a:endParaRPr lang="en-US" dirty="0"/>
          </a:p>
        </p:txBody>
      </p:sp>
      <p:sp>
        <p:nvSpPr>
          <p:cNvPr id="2" name="Content Placeholder 1"/>
          <p:cNvSpPr>
            <a:spLocks noGrp="1"/>
          </p:cNvSpPr>
          <p:nvPr>
            <p:ph idx="1"/>
          </p:nvPr>
        </p:nvSpPr>
        <p:spPr>
          <a:xfrm>
            <a:off x="533400" y="2057400"/>
            <a:ext cx="8229600" cy="4525963"/>
          </a:xfrm>
        </p:spPr>
        <p:txBody>
          <a:bodyPr>
            <a:normAutofit/>
          </a:bodyPr>
          <a:lstStyle/>
          <a:p>
            <a:r>
              <a:rPr lang="en-US" dirty="0" smtClean="0"/>
              <a:t>Goals</a:t>
            </a:r>
          </a:p>
          <a:p>
            <a:pPr lvl="1"/>
            <a:r>
              <a:rPr lang="en-US" dirty="0" smtClean="0"/>
              <a:t>To </a:t>
            </a:r>
            <a:r>
              <a:rPr lang="en-US" dirty="0"/>
              <a:t>enhance and streamline the process of IRB </a:t>
            </a:r>
            <a:r>
              <a:rPr lang="en-US" dirty="0" smtClean="0"/>
              <a:t>review</a:t>
            </a:r>
          </a:p>
          <a:p>
            <a:pPr marL="393192" lvl="1" indent="0">
              <a:buNone/>
            </a:pPr>
            <a:r>
              <a:rPr lang="en-US" dirty="0" smtClean="0"/>
              <a:t> </a:t>
            </a:r>
          </a:p>
          <a:p>
            <a:pPr lvl="1"/>
            <a:r>
              <a:rPr lang="en-US" dirty="0" smtClean="0"/>
              <a:t>Reduce inefficiencies</a:t>
            </a:r>
          </a:p>
          <a:p>
            <a:pPr marL="393192" lvl="1" indent="0">
              <a:buNone/>
            </a:pPr>
            <a:r>
              <a:rPr lang="en-US" dirty="0" smtClean="0"/>
              <a:t> </a:t>
            </a:r>
          </a:p>
          <a:p>
            <a:pPr lvl="1"/>
            <a:r>
              <a:rPr lang="en-US" dirty="0" smtClean="0"/>
              <a:t>Improve efficiency </a:t>
            </a:r>
            <a:r>
              <a:rPr lang="en-US" dirty="0"/>
              <a:t>without </a:t>
            </a:r>
            <a:r>
              <a:rPr lang="en-US" dirty="0" smtClean="0"/>
              <a:t>compromising </a:t>
            </a:r>
            <a:r>
              <a:rPr lang="en-US" dirty="0"/>
              <a:t>ethical principles and </a:t>
            </a:r>
            <a:r>
              <a:rPr lang="en-US" dirty="0" smtClean="0"/>
              <a:t>protections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890679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 Forms</a:t>
            </a:r>
            <a:endParaRPr lang="en-US" dirty="0"/>
          </a:p>
        </p:txBody>
      </p:sp>
      <p:sp>
        <p:nvSpPr>
          <p:cNvPr id="3" name="Content Placeholder 2"/>
          <p:cNvSpPr>
            <a:spLocks noGrp="1"/>
          </p:cNvSpPr>
          <p:nvPr>
            <p:ph idx="1"/>
          </p:nvPr>
        </p:nvSpPr>
        <p:spPr/>
        <p:txBody>
          <a:bodyPr/>
          <a:lstStyle/>
          <a:p>
            <a:r>
              <a:rPr lang="en-US" dirty="0" smtClean="0"/>
              <a:t>Updated and re-signed annually at the time of continuing review</a:t>
            </a:r>
          </a:p>
          <a:p>
            <a:endParaRPr lang="en-US" dirty="0" smtClean="0"/>
          </a:p>
          <a:p>
            <a:r>
              <a:rPr lang="en-US" dirty="0" smtClean="0"/>
              <a:t>Updated and re-submitted to the CIRB within 30 days of the acquisition or discovery of a new outside financial relationship </a:t>
            </a:r>
          </a:p>
          <a:p>
            <a:endParaRPr lang="en-US" dirty="0" smtClean="0"/>
          </a:p>
          <a:p>
            <a:r>
              <a:rPr lang="en-US" dirty="0" smtClean="0"/>
              <a:t>Please use Site PI Full first and last name, Full first and last name of the person signing the form, Role on the study (should match role on the DoA)</a:t>
            </a:r>
          </a:p>
          <a:p>
            <a:endParaRPr lang="en-US" dirty="0" smtClean="0"/>
          </a:p>
          <a:p>
            <a:r>
              <a:rPr lang="en-US" dirty="0" smtClean="0"/>
              <a:t>Do not use a cut and paste signature</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1431360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86700" cy="1219200"/>
          </a:xfrm>
        </p:spPr>
        <p:txBody>
          <a:bodyPr>
            <a:normAutofit/>
          </a:bodyPr>
          <a:lstStyle/>
          <a:p>
            <a:r>
              <a:rPr lang="en-US" sz="2600" dirty="0"/>
              <a:t>StrokeNet CIRB Performance Site Protocol </a:t>
            </a:r>
            <a:r>
              <a:rPr lang="en-US" sz="2600" dirty="0" smtClean="0"/>
              <a:t>Application</a:t>
            </a:r>
            <a:endParaRPr lang="en-US" sz="2600" dirty="0"/>
          </a:p>
        </p:txBody>
      </p:sp>
      <p:sp>
        <p:nvSpPr>
          <p:cNvPr id="3" name="Content Placeholder 2"/>
          <p:cNvSpPr>
            <a:spLocks noGrp="1"/>
          </p:cNvSpPr>
          <p:nvPr>
            <p:ph idx="1"/>
          </p:nvPr>
        </p:nvSpPr>
        <p:spPr>
          <a:xfrm>
            <a:off x="762000" y="1752600"/>
            <a:ext cx="7886700" cy="3886200"/>
          </a:xfrm>
        </p:spPr>
        <p:txBody>
          <a:bodyPr/>
          <a:lstStyle/>
          <a:p>
            <a:r>
              <a:rPr lang="en-US" dirty="0"/>
              <a:t>Provides you with the information submitted to the Central IRB by the Prime Award PI</a:t>
            </a:r>
          </a:p>
          <a:p>
            <a:r>
              <a:rPr lang="en-US" dirty="0"/>
              <a:t>This is what the Central IRB has approved will be done under this protocol</a:t>
            </a:r>
          </a:p>
          <a:p>
            <a:r>
              <a:rPr lang="en-US" dirty="0"/>
              <a:t>There are only a few questions that the sites need to answer as they should be following the protocol as submitted by the Prime Award PI and approved by the Central IRB</a:t>
            </a:r>
          </a:p>
          <a:p>
            <a:r>
              <a:rPr lang="en-US" dirty="0"/>
              <a:t>If a description is requested, please cover each point listed</a:t>
            </a:r>
          </a:p>
          <a:p>
            <a:pPr lvl="1"/>
            <a:r>
              <a:rPr lang="en-US" dirty="0"/>
              <a:t>Example: Compensation/Reimbursement – amount, form of payment, who will payment be provided to, when will the payment occur, etc.</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3418031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Site Context Form</a:t>
            </a:r>
          </a:p>
        </p:txBody>
      </p:sp>
      <p:sp>
        <p:nvSpPr>
          <p:cNvPr id="3" name="Content Placeholder 2"/>
          <p:cNvSpPr>
            <a:spLocks noGrp="1"/>
          </p:cNvSpPr>
          <p:nvPr>
            <p:ph idx="1"/>
          </p:nvPr>
        </p:nvSpPr>
        <p:spPr/>
        <p:txBody>
          <a:bodyPr>
            <a:normAutofit fontScale="92500" lnSpcReduction="10000"/>
          </a:bodyPr>
          <a:lstStyle/>
          <a:p>
            <a:r>
              <a:rPr lang="en-US" dirty="0"/>
              <a:t>Provides the Central IRB with necessary information about your local site, local laws, institutional policies and procedures – what does your specific local site need</a:t>
            </a:r>
          </a:p>
          <a:p>
            <a:r>
              <a:rPr lang="en-US" dirty="0"/>
              <a:t>The contact information for the person to whom CIRB communication should be directed is to be someone at your local IRB that we can contact if we need to communicate IRB to IRB</a:t>
            </a:r>
          </a:p>
          <a:p>
            <a:r>
              <a:rPr lang="en-US" dirty="0"/>
              <a:t>Signature from your local IRB confirms the information provided is accurate and that they are aware of your intent to participate in this study, and lets us know if there are local ancillary reviews that need to be done before we can issue </a:t>
            </a:r>
            <a:r>
              <a:rPr lang="en-US" dirty="0" smtClean="0"/>
              <a:t>approval</a:t>
            </a:r>
          </a:p>
          <a:p>
            <a:r>
              <a:rPr lang="en-US" dirty="0" smtClean="0"/>
              <a:t>The contact information for the person preparing the initial submission is requested so we can communicate directly with that person for clarification and reviewer comments</a:t>
            </a:r>
            <a:endParaRPr lang="en-US" dirty="0"/>
          </a:p>
          <a:p>
            <a:r>
              <a:rPr lang="en-US" dirty="0" smtClean="0"/>
              <a:t>If </a:t>
            </a:r>
            <a:r>
              <a:rPr lang="en-US" dirty="0"/>
              <a:t>you need additional space for answers you can always submit a WORD document with more details</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2759715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HIPAA Authorization Waiver for Screening Purposes</a:t>
            </a:r>
          </a:p>
        </p:txBody>
      </p:sp>
      <p:sp>
        <p:nvSpPr>
          <p:cNvPr id="3" name="Content Placeholder 2"/>
          <p:cNvSpPr>
            <a:spLocks noGrp="1"/>
          </p:cNvSpPr>
          <p:nvPr>
            <p:ph idx="1"/>
          </p:nvPr>
        </p:nvSpPr>
        <p:spPr/>
        <p:txBody>
          <a:bodyPr/>
          <a:lstStyle/>
          <a:p>
            <a:r>
              <a:rPr lang="en-US" sz="2400" dirty="0" smtClean="0"/>
              <a:t>The </a:t>
            </a:r>
            <a:r>
              <a:rPr lang="en-US" sz="2400" dirty="0"/>
              <a:t>purpose of the this waiver is to be able screen for possible participants and to determine eligibility for the study without obtaining HIPAA Authorization from the possible </a:t>
            </a:r>
            <a:r>
              <a:rPr lang="en-US" sz="2400" dirty="0" smtClean="0"/>
              <a:t>participants</a:t>
            </a:r>
          </a:p>
          <a:p>
            <a:endParaRPr lang="en-US" sz="2400" dirty="0" smtClean="0"/>
          </a:p>
          <a:p>
            <a:r>
              <a:rPr lang="en-US" sz="2400" dirty="0" smtClean="0"/>
              <a:t>The </a:t>
            </a:r>
            <a:r>
              <a:rPr lang="en-US" sz="2400" dirty="0"/>
              <a:t>answers to the questions on the form should be directed at screening the medical record for possible eligibility</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1093793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774"/>
            <a:ext cx="7886700" cy="1325563"/>
          </a:xfrm>
        </p:spPr>
        <p:txBody>
          <a:bodyPr>
            <a:normAutofit/>
          </a:bodyPr>
          <a:lstStyle/>
          <a:p>
            <a:r>
              <a:rPr lang="en-US" dirty="0" smtClean="0"/>
              <a:t>Informed Consent Template</a:t>
            </a:r>
            <a:endParaRPr lang="en-US" dirty="0"/>
          </a:p>
        </p:txBody>
      </p:sp>
      <p:sp>
        <p:nvSpPr>
          <p:cNvPr id="3" name="Content Placeholder 2"/>
          <p:cNvSpPr>
            <a:spLocks noGrp="1"/>
          </p:cNvSpPr>
          <p:nvPr>
            <p:ph idx="1"/>
          </p:nvPr>
        </p:nvSpPr>
        <p:spPr/>
        <p:txBody>
          <a:bodyPr/>
          <a:lstStyle/>
          <a:p>
            <a:r>
              <a:rPr lang="en-US" dirty="0"/>
              <a:t>Include a track changes version of all the changes you are making in the editable sections </a:t>
            </a:r>
            <a:r>
              <a:rPr lang="en-US" dirty="0" smtClean="0"/>
              <a:t>of </a:t>
            </a:r>
            <a:r>
              <a:rPr lang="en-US" dirty="0"/>
              <a:t>the template (please follow the instructions provided)</a:t>
            </a:r>
          </a:p>
          <a:p>
            <a:r>
              <a:rPr lang="en-US" dirty="0"/>
              <a:t>After making those edits, accept all changes to make your clean version</a:t>
            </a:r>
          </a:p>
          <a:p>
            <a:r>
              <a:rPr lang="en-US" dirty="0"/>
              <a:t>The name of your site must be consistent throughout the </a:t>
            </a:r>
            <a:r>
              <a:rPr lang="en-US" dirty="0" smtClean="0"/>
              <a:t>document </a:t>
            </a:r>
          </a:p>
          <a:p>
            <a:r>
              <a:rPr lang="en-US" dirty="0" smtClean="0"/>
              <a:t>Avoid abbreviations (if used, explain the first time used)</a:t>
            </a:r>
            <a:endParaRPr lang="en-US" dirty="0"/>
          </a:p>
          <a:p>
            <a:r>
              <a:rPr lang="en-US" dirty="0"/>
              <a:t>Use complete formal first and last names of the site PI</a:t>
            </a:r>
          </a:p>
          <a:p>
            <a:r>
              <a:rPr lang="en-US" dirty="0"/>
              <a:t>Site logos are not accepted</a:t>
            </a:r>
          </a:p>
          <a:p>
            <a:r>
              <a:rPr lang="en-US" dirty="0"/>
              <a:t>Do not bold or italicize fonts </a:t>
            </a:r>
          </a:p>
          <a:p>
            <a:r>
              <a:rPr lang="en-US" dirty="0"/>
              <a:t>If you are adding local required language, make a comment to tell us it is “required language” as a courtesy</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3915713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26"/>
            <a:ext cx="8058150" cy="1325563"/>
          </a:xfrm>
        </p:spPr>
        <p:txBody>
          <a:bodyPr/>
          <a:lstStyle/>
          <a:p>
            <a:r>
              <a:rPr lang="en-US" dirty="0" smtClean="0"/>
              <a:t>Site-Specific Stand-Alone HIPAA Authorization </a:t>
            </a:r>
            <a:endParaRPr lang="en-US" dirty="0"/>
          </a:p>
        </p:txBody>
      </p:sp>
      <p:sp>
        <p:nvSpPr>
          <p:cNvPr id="3" name="Content Placeholder 2"/>
          <p:cNvSpPr>
            <a:spLocks noGrp="1"/>
          </p:cNvSpPr>
          <p:nvPr>
            <p:ph idx="1"/>
          </p:nvPr>
        </p:nvSpPr>
        <p:spPr/>
        <p:txBody>
          <a:bodyPr/>
          <a:lstStyle/>
          <a:p>
            <a:r>
              <a:rPr lang="en-US" dirty="0" smtClean="0"/>
              <a:t>Only if not able to embed in the ICD as required by site</a:t>
            </a:r>
          </a:p>
          <a:p>
            <a:endParaRPr lang="en-US" dirty="0"/>
          </a:p>
          <a:p>
            <a:r>
              <a:rPr lang="en-US" dirty="0" smtClean="0"/>
              <a:t>Sites will need to cover the cost of translation and they must provide a certificate of translation for the CIRB to review</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3481436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Reliance Agreement and FWA</a:t>
            </a:r>
            <a:endParaRPr lang="en-US" dirty="0"/>
          </a:p>
        </p:txBody>
      </p:sp>
      <p:sp>
        <p:nvSpPr>
          <p:cNvPr id="3" name="Content Placeholder 2"/>
          <p:cNvSpPr>
            <a:spLocks noGrp="1"/>
          </p:cNvSpPr>
          <p:nvPr>
            <p:ph idx="1"/>
          </p:nvPr>
        </p:nvSpPr>
        <p:spPr/>
        <p:txBody>
          <a:bodyPr/>
          <a:lstStyle/>
          <a:p>
            <a:endParaRPr lang="en-US" dirty="0" smtClean="0"/>
          </a:p>
          <a:p>
            <a:r>
              <a:rPr lang="en-US" dirty="0" smtClean="0"/>
              <a:t>Supportive documents that must be in place prior to CIRB review</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3133614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a:t>
            </a:r>
            <a:endParaRPr lang="en-US" dirty="0"/>
          </a:p>
        </p:txBody>
      </p:sp>
      <p:sp>
        <p:nvSpPr>
          <p:cNvPr id="3" name="Content Placeholder 2"/>
          <p:cNvSpPr>
            <a:spLocks noGrp="1"/>
          </p:cNvSpPr>
          <p:nvPr>
            <p:ph idx="1"/>
          </p:nvPr>
        </p:nvSpPr>
        <p:spPr/>
        <p:txBody>
          <a:bodyPr/>
          <a:lstStyle/>
          <a:p>
            <a:r>
              <a:rPr lang="en-US" sz="2800" dirty="0"/>
              <a:t>Submitted via e-mail to </a:t>
            </a:r>
            <a:r>
              <a:rPr lang="en-US" sz="2800" dirty="0" smtClean="0"/>
              <a:t>the NCC Project Manager </a:t>
            </a:r>
            <a:r>
              <a:rPr lang="en-US" sz="2800" dirty="0"/>
              <a:t>in a “timely” fashion, to allow for processing before the change takes place whenever possible</a:t>
            </a:r>
          </a:p>
          <a:p>
            <a:pPr marL="0" indent="0">
              <a:buNone/>
            </a:pPr>
            <a:endParaRPr lang="en-US" sz="2800" dirty="0"/>
          </a:p>
          <a:p>
            <a:r>
              <a:rPr lang="en-US" sz="2800" dirty="0"/>
              <a:t>Examples of </a:t>
            </a:r>
            <a:r>
              <a:rPr lang="en-US" sz="2800" dirty="0" smtClean="0"/>
              <a:t>modifications </a:t>
            </a:r>
            <a:r>
              <a:rPr lang="en-US" sz="2800" dirty="0"/>
              <a:t>are:</a:t>
            </a:r>
          </a:p>
          <a:p>
            <a:pPr lvl="1"/>
            <a:r>
              <a:rPr lang="en-US" sz="2400" dirty="0"/>
              <a:t>Changes to the DOA</a:t>
            </a:r>
          </a:p>
          <a:p>
            <a:pPr lvl="1"/>
            <a:r>
              <a:rPr lang="en-US" sz="2400" dirty="0"/>
              <a:t>Changes to the site phone </a:t>
            </a:r>
            <a:r>
              <a:rPr lang="en-US" sz="2400" dirty="0" smtClean="0"/>
              <a:t>number</a:t>
            </a:r>
          </a:p>
          <a:p>
            <a:pPr lvl="1"/>
            <a:r>
              <a:rPr lang="en-US" sz="2400" dirty="0" smtClean="0"/>
              <a:t>Changes to the number to be enrolled at your site</a:t>
            </a:r>
            <a:endParaRPr lang="en-US" sz="2400"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511039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t>
            </a:r>
            <a:r>
              <a:rPr lang="en-US" dirty="0"/>
              <a:t>IRB acknowledgement </a:t>
            </a:r>
          </a:p>
        </p:txBody>
      </p:sp>
      <p:sp>
        <p:nvSpPr>
          <p:cNvPr id="3" name="Content Placeholder 2"/>
          <p:cNvSpPr>
            <a:spLocks noGrp="1"/>
          </p:cNvSpPr>
          <p:nvPr>
            <p:ph idx="1"/>
          </p:nvPr>
        </p:nvSpPr>
        <p:spPr/>
        <p:txBody>
          <a:bodyPr>
            <a:normAutofit/>
          </a:bodyPr>
          <a:lstStyle/>
          <a:p>
            <a:r>
              <a:rPr lang="en-US" sz="1800" dirty="0"/>
              <a:t>Local IRB acknowledgement confirms the communication has been shared with your local IRB</a:t>
            </a:r>
          </a:p>
          <a:p>
            <a:r>
              <a:rPr lang="en-US" sz="1800" dirty="0"/>
              <a:t>This can be as formal as a letter generated by the local IRB or as informal as a note to file or e-mail documenting receipt of the approval notice from the Central IRB</a:t>
            </a:r>
          </a:p>
          <a:p>
            <a:r>
              <a:rPr lang="en-US" sz="1800" dirty="0"/>
              <a:t>Local IRB acknowledgement confirms for the sponsor that all necessary communication with both IRBs has been completed</a:t>
            </a:r>
          </a:p>
          <a:p>
            <a:pPr marL="0" indent="0">
              <a:buNone/>
            </a:pPr>
            <a:endParaRPr lang="en-US" sz="18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2286599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34267" cy="735677"/>
          </a:xfrm>
        </p:spPr>
        <p:txBody>
          <a:bodyPr/>
          <a:lstStyle/>
          <a:p>
            <a:r>
              <a:rPr lang="en-US" altLang="en-US" sz="1500" b="1" dirty="0">
                <a:solidFill>
                  <a:srgbClr val="C00000"/>
                </a:solidFill>
              </a:rPr>
              <a:t>				            NCC Regulatory Specialist </a:t>
            </a:r>
            <a:br>
              <a:rPr lang="en-US" altLang="en-US" sz="1500" b="1" dirty="0">
                <a:solidFill>
                  <a:srgbClr val="C00000"/>
                </a:solidFill>
              </a:rPr>
            </a:br>
            <a:r>
              <a:rPr lang="en-US" altLang="en-US" sz="1500" b="1" dirty="0">
                <a:solidFill>
                  <a:srgbClr val="C00000"/>
                </a:solidFill>
              </a:rPr>
              <a:t>				        	 Emily Stinson, MS</a:t>
            </a:r>
            <a:br>
              <a:rPr lang="en-US" altLang="en-US" sz="1500" b="1" dirty="0">
                <a:solidFill>
                  <a:srgbClr val="C00000"/>
                </a:solidFill>
              </a:rPr>
            </a:br>
            <a:r>
              <a:rPr lang="en-US" altLang="en-US" sz="1500" b="1" dirty="0">
                <a:solidFill>
                  <a:srgbClr val="C00000"/>
                </a:solidFill>
              </a:rPr>
              <a:t>				             stinsoey@ucmail.uc.edu</a:t>
            </a:r>
            <a:endParaRPr lang="en-US" dirty="0"/>
          </a:p>
        </p:txBody>
      </p:sp>
      <p:sp>
        <p:nvSpPr>
          <p:cNvPr id="5" name="Content Placeholder 4"/>
          <p:cNvSpPr>
            <a:spLocks noGrp="1"/>
          </p:cNvSpPr>
          <p:nvPr>
            <p:ph idx="1"/>
          </p:nvPr>
        </p:nvSpPr>
        <p:spPr/>
        <p:txBody>
          <a:bodyPr>
            <a:normAutofit/>
          </a:bodyPr>
          <a:lstStyle/>
          <a:p>
            <a:pPr marL="1028700" lvl="3" indent="0">
              <a:buNone/>
            </a:pPr>
            <a:r>
              <a:rPr lang="en-US" altLang="en-US" sz="1500" b="1" dirty="0">
                <a:cs typeface="Calibri" panose="020F0502020204030204" pitchFamily="34" charset="0"/>
              </a:rPr>
              <a:t>Series of startup emails</a:t>
            </a:r>
          </a:p>
          <a:p>
            <a:pPr lvl="4"/>
            <a:r>
              <a:rPr lang="en-US" altLang="en-US" sz="1500" dirty="0">
                <a:cs typeface="Calibri" panose="020F0502020204030204" pitchFamily="34" charset="0"/>
              </a:rPr>
              <a:t>1</a:t>
            </a:r>
            <a:r>
              <a:rPr lang="en-US" altLang="en-US" sz="1500" baseline="30000" dirty="0">
                <a:cs typeface="Calibri" panose="020F0502020204030204" pitchFamily="34" charset="0"/>
              </a:rPr>
              <a:t>st</a:t>
            </a:r>
            <a:r>
              <a:rPr lang="en-US" altLang="en-US" sz="1500" dirty="0">
                <a:cs typeface="Calibri" panose="020F0502020204030204" pitchFamily="34" charset="0"/>
              </a:rPr>
              <a:t> will have information about </a:t>
            </a:r>
            <a:r>
              <a:rPr lang="en-US" altLang="en-US" sz="1500" dirty="0" err="1">
                <a:cs typeface="Calibri" panose="020F0502020204030204" pitchFamily="34" charset="0"/>
              </a:rPr>
              <a:t>WebDCU</a:t>
            </a:r>
            <a:r>
              <a:rPr lang="en-US" altLang="en-US" sz="1500" dirty="0">
                <a:cs typeface="Calibri" panose="020F0502020204030204" pitchFamily="34" charset="0"/>
              </a:rPr>
              <a:t> access and creating your </a:t>
            </a:r>
            <a:r>
              <a:rPr lang="en-US" altLang="en-US" sz="1500" dirty="0" err="1">
                <a:cs typeface="Calibri" panose="020F0502020204030204" pitchFamily="34" charset="0"/>
              </a:rPr>
              <a:t>DoA</a:t>
            </a:r>
            <a:endParaRPr lang="en-US" altLang="en-US" sz="1500" dirty="0">
              <a:cs typeface="Calibri" panose="020F0502020204030204" pitchFamily="34" charset="0"/>
            </a:endParaRPr>
          </a:p>
          <a:p>
            <a:pPr lvl="4"/>
            <a:r>
              <a:rPr lang="en-US" altLang="en-US" sz="1500" dirty="0">
                <a:cs typeface="Calibri" panose="020F0502020204030204" pitchFamily="34" charset="0"/>
              </a:rPr>
              <a:t>2</a:t>
            </a:r>
            <a:r>
              <a:rPr lang="en-US" altLang="en-US" sz="1500" baseline="30000" dirty="0">
                <a:cs typeface="Calibri" panose="020F0502020204030204" pitchFamily="34" charset="0"/>
              </a:rPr>
              <a:t>nd</a:t>
            </a:r>
            <a:r>
              <a:rPr lang="en-US" altLang="en-US" sz="1500" dirty="0">
                <a:cs typeface="Calibri" panose="020F0502020204030204" pitchFamily="34" charset="0"/>
              </a:rPr>
              <a:t>  email CIRB submission documents and consents</a:t>
            </a:r>
          </a:p>
          <a:p>
            <a:pPr marL="1028700" lvl="3" indent="0">
              <a:buNone/>
            </a:pPr>
            <a:r>
              <a:rPr lang="en-US" altLang="en-US" sz="1500" b="1" dirty="0">
                <a:cs typeface="Calibri" panose="020F0502020204030204" pitchFamily="34" charset="0"/>
              </a:rPr>
              <a:t>Creating your </a:t>
            </a:r>
            <a:r>
              <a:rPr lang="en-US" altLang="en-US" sz="1500" b="1" dirty="0" err="1">
                <a:cs typeface="Calibri" panose="020F0502020204030204" pitchFamily="34" charset="0"/>
              </a:rPr>
              <a:t>DoA</a:t>
            </a:r>
            <a:r>
              <a:rPr lang="en-US" altLang="en-US" sz="1500" b="1" dirty="0">
                <a:cs typeface="Calibri" panose="020F0502020204030204" pitchFamily="34" charset="0"/>
              </a:rPr>
              <a:t> in </a:t>
            </a:r>
            <a:r>
              <a:rPr lang="en-US" sz="1500" b="1" dirty="0" err="1">
                <a:cs typeface="Calibri" panose="020F0502020204030204" pitchFamily="34" charset="0"/>
              </a:rPr>
              <a:t>WebDCU</a:t>
            </a:r>
            <a:r>
              <a:rPr lang="en-US" sz="1500" b="1" dirty="0">
                <a:cs typeface="Calibri" panose="020F0502020204030204" pitchFamily="34" charset="0"/>
              </a:rPr>
              <a:t>™</a:t>
            </a:r>
            <a:endParaRPr lang="en-US" altLang="en-US" sz="1500" b="1" dirty="0">
              <a:cs typeface="Calibri" panose="020F0502020204030204" pitchFamily="34" charset="0"/>
            </a:endParaRPr>
          </a:p>
          <a:p>
            <a:pPr lvl="4"/>
            <a:r>
              <a:rPr lang="en-US" sz="1500" dirty="0" err="1">
                <a:cs typeface="Calibri" panose="020F0502020204030204" pitchFamily="34" charset="0"/>
              </a:rPr>
              <a:t>WebDCU</a:t>
            </a:r>
            <a:r>
              <a:rPr lang="en-US" sz="1500" dirty="0">
                <a:cs typeface="Calibri" panose="020F0502020204030204" pitchFamily="34" charset="0"/>
              </a:rPr>
              <a:t>™ </a:t>
            </a:r>
            <a:r>
              <a:rPr lang="en-US" altLang="en-US" sz="1500" dirty="0">
                <a:cs typeface="Calibri" panose="020F0502020204030204" pitchFamily="34" charset="0"/>
              </a:rPr>
              <a:t>will be sending an email with login information</a:t>
            </a:r>
          </a:p>
          <a:p>
            <a:pPr lvl="4"/>
            <a:r>
              <a:rPr lang="en-US" altLang="en-US" sz="1500" dirty="0">
                <a:cs typeface="Calibri" panose="020F0502020204030204" pitchFamily="34" charset="0"/>
              </a:rPr>
              <a:t>Add study team to your </a:t>
            </a:r>
            <a:r>
              <a:rPr lang="en-US" altLang="en-US" sz="1500" dirty="0" err="1">
                <a:cs typeface="Calibri" panose="020F0502020204030204" pitchFamily="34" charset="0"/>
              </a:rPr>
              <a:t>DoA</a:t>
            </a:r>
            <a:r>
              <a:rPr lang="en-US" altLang="en-US" sz="1500" dirty="0">
                <a:cs typeface="Calibri" panose="020F0502020204030204" pitchFamily="34" charset="0"/>
              </a:rPr>
              <a:t> and submit </a:t>
            </a:r>
            <a:r>
              <a:rPr lang="en-US" altLang="en-US" sz="1500" dirty="0" err="1">
                <a:cs typeface="Calibri" panose="020F0502020204030204" pitchFamily="34" charset="0"/>
              </a:rPr>
              <a:t>DoA</a:t>
            </a:r>
            <a:r>
              <a:rPr lang="en-US" altLang="en-US" sz="1500" dirty="0">
                <a:cs typeface="Calibri" panose="020F0502020204030204" pitchFamily="34" charset="0"/>
              </a:rPr>
              <a:t> for approval</a:t>
            </a:r>
          </a:p>
          <a:p>
            <a:pPr lvl="4"/>
            <a:r>
              <a:rPr lang="en-US" altLang="en-US" sz="1500" dirty="0">
                <a:cs typeface="Calibri" panose="020F0502020204030204" pitchFamily="34" charset="0"/>
              </a:rPr>
              <a:t>Make sure to assign all study team members roles and responsibilities</a:t>
            </a:r>
          </a:p>
          <a:p>
            <a:pPr lvl="4"/>
            <a:r>
              <a:rPr lang="en-US" altLang="en-US" sz="1500" dirty="0">
                <a:cs typeface="Calibri" panose="020F0502020204030204" pitchFamily="34" charset="0"/>
              </a:rPr>
              <a:t>Submit the </a:t>
            </a:r>
            <a:r>
              <a:rPr lang="en-US" altLang="en-US" sz="1500" dirty="0" err="1">
                <a:cs typeface="Calibri" panose="020F0502020204030204" pitchFamily="34" charset="0"/>
              </a:rPr>
              <a:t>DoA</a:t>
            </a:r>
            <a:r>
              <a:rPr lang="en-US" altLang="en-US" sz="1500" dirty="0">
                <a:cs typeface="Calibri" panose="020F0502020204030204" pitchFamily="34" charset="0"/>
              </a:rPr>
              <a:t> for review and approval</a:t>
            </a:r>
          </a:p>
          <a:p>
            <a:pPr lvl="4"/>
            <a:r>
              <a:rPr lang="en-US" altLang="en-US" sz="1500" dirty="0">
                <a:cs typeface="Calibri" panose="020F0502020204030204" pitchFamily="34" charset="0"/>
              </a:rPr>
              <a:t>People Document space holders will populate based on study roles</a:t>
            </a:r>
          </a:p>
          <a:p>
            <a:pPr marL="1028700" lvl="3" indent="0">
              <a:buNone/>
            </a:pPr>
            <a:r>
              <a:rPr lang="en-US" altLang="en-US" sz="1500" b="1" dirty="0">
                <a:cs typeface="Calibri" panose="020F0502020204030204" pitchFamily="34" charset="0"/>
              </a:rPr>
              <a:t>People Documents</a:t>
            </a:r>
          </a:p>
          <a:p>
            <a:pPr lvl="4"/>
            <a:r>
              <a:rPr lang="en-US" altLang="en-US" sz="1500" dirty="0">
                <a:cs typeface="Calibri" panose="020F0502020204030204" pitchFamily="34" charset="0"/>
              </a:rPr>
              <a:t>CV - must show current site affiliation, be signed and dated within the past 5yrs.</a:t>
            </a:r>
          </a:p>
          <a:p>
            <a:pPr lvl="4"/>
            <a:r>
              <a:rPr lang="en-US" altLang="en-US" sz="1500" dirty="0">
                <a:cs typeface="Calibri" panose="020F0502020204030204" pitchFamily="34" charset="0"/>
              </a:rPr>
              <a:t>ML - current in the state of practice</a:t>
            </a:r>
          </a:p>
          <a:p>
            <a:pPr lvl="4"/>
            <a:r>
              <a:rPr lang="en-US" altLang="en-US" sz="1500" dirty="0">
                <a:cs typeface="Calibri" panose="020F0502020204030204" pitchFamily="34" charset="0"/>
              </a:rPr>
              <a:t>COI - must have a wet ink original signature</a:t>
            </a:r>
          </a:p>
          <a:p>
            <a:pPr lvl="4"/>
            <a:r>
              <a:rPr lang="en-US" altLang="en-US" sz="1500" dirty="0">
                <a:cs typeface="Calibri" panose="020F0502020204030204" pitchFamily="34" charset="0"/>
              </a:rPr>
              <a:t>Study specific trainings (GCP, HSP, </a:t>
            </a:r>
            <a:r>
              <a:rPr lang="en-US" altLang="en-US" sz="1500" dirty="0" err="1">
                <a:cs typeface="Calibri" panose="020F0502020204030204" pitchFamily="34" charset="0"/>
              </a:rPr>
              <a:t>mRS</a:t>
            </a:r>
            <a:r>
              <a:rPr lang="en-US" altLang="en-US" sz="1500" dirty="0">
                <a:cs typeface="Calibri" panose="020F0502020204030204" pitchFamily="34" charset="0"/>
              </a:rPr>
              <a:t>, NIHSS, Protocol) are mandatory for all StrokeNet trials.  Certificates of completion must be uploaded</a:t>
            </a:r>
          </a:p>
          <a:p>
            <a:pPr lvl="4"/>
            <a:r>
              <a:rPr lang="en-US" altLang="en-US" sz="1500" dirty="0">
                <a:cs typeface="Calibri" panose="020F0502020204030204" pitchFamily="34" charset="0"/>
              </a:rPr>
              <a:t>Other study specific documents, and required training(s)</a:t>
            </a:r>
            <a:endParaRPr lang="en-US" sz="1500" dirty="0"/>
          </a:p>
        </p:txBody>
      </p:sp>
      <p:pic>
        <p:nvPicPr>
          <p:cNvPr id="6" name="Picture 2" descr="Image result for too much paperwork me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7598" y="4585507"/>
            <a:ext cx="1155002" cy="10642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658593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9" name="Rectangle 8"/>
          <p:cNvSpPr/>
          <p:nvPr/>
        </p:nvSpPr>
        <p:spPr>
          <a:xfrm>
            <a:off x="381000" y="1600200"/>
            <a:ext cx="8382000" cy="1200329"/>
          </a:xfrm>
          <a:prstGeom prst="rect">
            <a:avLst/>
          </a:prstGeom>
        </p:spPr>
        <p:txBody>
          <a:bodyPr wrap="square">
            <a:spAutoFit/>
          </a:bodyPr>
          <a:lstStyle/>
          <a:p>
            <a:endParaRPr lang="en-US" dirty="0" smtClean="0"/>
          </a:p>
          <a:p>
            <a:endParaRPr lang="en-US" dirty="0"/>
          </a:p>
          <a:p>
            <a:endParaRPr lang="en-US" sz="1200" dirty="0" smtClean="0"/>
          </a:p>
          <a:p>
            <a:endParaRPr lang="en-US" sz="1200" dirty="0" smtClean="0"/>
          </a:p>
          <a:p>
            <a:endParaRPr lang="en-US" sz="1200" dirty="0" smtClean="0"/>
          </a:p>
        </p:txBody>
      </p:sp>
      <p:sp>
        <p:nvSpPr>
          <p:cNvPr id="15" name="Rectangle 14"/>
          <p:cNvSpPr/>
          <p:nvPr/>
        </p:nvSpPr>
        <p:spPr>
          <a:xfrm>
            <a:off x="352425" y="1269740"/>
            <a:ext cx="8382000" cy="1938992"/>
          </a:xfrm>
          <a:prstGeom prst="rect">
            <a:avLst/>
          </a:prstGeom>
        </p:spPr>
        <p:txBody>
          <a:bodyPr wrap="square">
            <a:spAutoFit/>
          </a:bodyPr>
          <a:lstStyle/>
          <a:p>
            <a:r>
              <a:rPr lang="en-US" sz="2000" dirty="0"/>
              <a:t>National Coordinating Center-University of Cincinnati </a:t>
            </a:r>
            <a:endParaRPr lang="en-US" sz="2000" dirty="0" smtClean="0"/>
          </a:p>
          <a:p>
            <a:endParaRPr lang="en-US" sz="2000" dirty="0"/>
          </a:p>
          <a:p>
            <a:r>
              <a:rPr lang="en-US" sz="2000" dirty="0" smtClean="0"/>
              <a:t>National </a:t>
            </a:r>
            <a:r>
              <a:rPr lang="en-US" sz="2000" dirty="0"/>
              <a:t>Data Management Center </a:t>
            </a:r>
            <a:r>
              <a:rPr lang="en-US" sz="2000" dirty="0" smtClean="0"/>
              <a:t>- </a:t>
            </a:r>
            <a:r>
              <a:rPr lang="en-US" sz="2000" dirty="0"/>
              <a:t>Medical University of South </a:t>
            </a:r>
            <a:r>
              <a:rPr lang="en-US" sz="2000" dirty="0" smtClean="0"/>
              <a:t>Carolina</a:t>
            </a:r>
          </a:p>
          <a:p>
            <a:endParaRPr lang="en-US" sz="2000" dirty="0"/>
          </a:p>
          <a:p>
            <a:r>
              <a:rPr lang="en-US" sz="2000" dirty="0"/>
              <a:t>25 Regional Coordinating Centers</a:t>
            </a:r>
          </a:p>
          <a:p>
            <a:endParaRPr lang="en-US" sz="2000" dirty="0"/>
          </a:p>
        </p:txBody>
      </p:sp>
      <p:sp>
        <p:nvSpPr>
          <p:cNvPr id="10" name="Title 5"/>
          <p:cNvSpPr>
            <a:spLocks noGrp="1"/>
          </p:cNvSpPr>
          <p:nvPr>
            <p:ph type="title"/>
          </p:nvPr>
        </p:nvSpPr>
        <p:spPr>
          <a:xfrm>
            <a:off x="533400" y="217598"/>
            <a:ext cx="8305800" cy="721618"/>
          </a:xfrm>
        </p:spPr>
        <p:txBody>
          <a:bodyPr>
            <a:normAutofit/>
          </a:bodyPr>
          <a:lstStyle/>
          <a:p>
            <a:r>
              <a:rPr lang="en-US" sz="3000" dirty="0"/>
              <a:t>What Is NIH StrokeNet?</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2763990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05283" cy="761845"/>
          </a:xfrm>
        </p:spPr>
        <p:txBody>
          <a:bodyPr/>
          <a:lstStyle/>
          <a:p>
            <a:r>
              <a:rPr lang="en-US" altLang="en-US" sz="1500" b="1" dirty="0">
                <a:solidFill>
                  <a:srgbClr val="C00000"/>
                </a:solidFill>
              </a:rPr>
              <a:t>				         NCC Regulatory Specialist </a:t>
            </a:r>
            <a:br>
              <a:rPr lang="en-US" altLang="en-US" sz="1500" b="1" dirty="0">
                <a:solidFill>
                  <a:srgbClr val="C00000"/>
                </a:solidFill>
              </a:rPr>
            </a:br>
            <a:r>
              <a:rPr lang="en-US" altLang="en-US" sz="1500" b="1" dirty="0">
                <a:solidFill>
                  <a:srgbClr val="C00000"/>
                </a:solidFill>
              </a:rPr>
              <a:t>				              Emily Stinson, MS</a:t>
            </a:r>
            <a:br>
              <a:rPr lang="en-US" altLang="en-US" sz="1500" b="1" dirty="0">
                <a:solidFill>
                  <a:srgbClr val="C00000"/>
                </a:solidFill>
              </a:rPr>
            </a:br>
            <a:r>
              <a:rPr lang="en-US" altLang="en-US" sz="1500" b="1" dirty="0">
                <a:solidFill>
                  <a:srgbClr val="C00000"/>
                </a:solidFill>
              </a:rPr>
              <a:t>				          stinsoey@ucmail.uc.edu</a:t>
            </a:r>
            <a:endParaRPr lang="en-US" dirty="0"/>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835" y="3432118"/>
            <a:ext cx="1271651" cy="18479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pPr marL="0" indent="0">
              <a:buNone/>
            </a:pPr>
            <a:r>
              <a:rPr lang="en-US" dirty="0" smtClean="0"/>
              <a:t>		Documents Needed for CIRB Submission</a:t>
            </a:r>
          </a:p>
          <a:p>
            <a:endParaRPr lang="en-US" sz="1500" dirty="0"/>
          </a:p>
          <a:p>
            <a:r>
              <a:rPr lang="en-US" sz="1500" dirty="0"/>
              <a:t>Local Site Context Form</a:t>
            </a:r>
          </a:p>
          <a:p>
            <a:r>
              <a:rPr lang="en-US" sz="1500" dirty="0"/>
              <a:t>FCOI</a:t>
            </a:r>
          </a:p>
          <a:p>
            <a:r>
              <a:rPr lang="en-US" sz="1500" dirty="0"/>
              <a:t>StrokeNet CIRB Assurance Statement</a:t>
            </a:r>
          </a:p>
          <a:p>
            <a:r>
              <a:rPr lang="en-US" sz="1500" dirty="0"/>
              <a:t>Partial Waiver of HIPAA authorization For Screening</a:t>
            </a:r>
          </a:p>
          <a:p>
            <a:r>
              <a:rPr lang="en-US" sz="1500" dirty="0"/>
              <a:t>Performance Site Protocol Application Form</a:t>
            </a:r>
          </a:p>
          <a:p>
            <a:r>
              <a:rPr lang="en-US" sz="1500" dirty="0"/>
              <a:t>Transport2 ICD Template d.	</a:t>
            </a:r>
          </a:p>
          <a:p>
            <a:r>
              <a:rPr lang="en-US" sz="1500" dirty="0"/>
              <a:t>TRANSPORT 2 Training Study ICD Template</a:t>
            </a:r>
          </a:p>
          <a:p>
            <a:r>
              <a:rPr lang="en-US" sz="1500" dirty="0"/>
              <a:t>PICV</a:t>
            </a:r>
          </a:p>
          <a:p>
            <a:endParaRPr lang="en-US" sz="1500" dirty="0"/>
          </a:p>
          <a:p>
            <a:endParaRPr lang="en-US" dirty="0"/>
          </a:p>
          <a:p>
            <a:pPr marL="0" indent="0">
              <a:buNone/>
            </a:pPr>
            <a:endParaRPr lang="en-US" dirty="0" smtClean="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501194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280"/>
            <a:ext cx="7886700" cy="1066800"/>
          </a:xfrm>
        </p:spPr>
        <p:txBody>
          <a:bodyPr/>
          <a:lstStyle/>
          <a:p>
            <a:r>
              <a:rPr lang="en-US" altLang="en-US" sz="1500" b="1" dirty="0">
                <a:solidFill>
                  <a:srgbClr val="C00000"/>
                </a:solidFill>
              </a:rPr>
              <a:t>					NCC Regulatory Specialist </a:t>
            </a:r>
            <a:br>
              <a:rPr lang="en-US" altLang="en-US" sz="1500" b="1" dirty="0">
                <a:solidFill>
                  <a:srgbClr val="C00000"/>
                </a:solidFill>
              </a:rPr>
            </a:br>
            <a:r>
              <a:rPr lang="en-US" altLang="en-US" sz="1500" b="1" dirty="0">
                <a:solidFill>
                  <a:srgbClr val="C00000"/>
                </a:solidFill>
              </a:rPr>
              <a:t>					       Emily Stinson, MS</a:t>
            </a:r>
            <a:br>
              <a:rPr lang="en-US" altLang="en-US" sz="1500" b="1" dirty="0">
                <a:solidFill>
                  <a:srgbClr val="C00000"/>
                </a:solidFill>
              </a:rPr>
            </a:br>
            <a:r>
              <a:rPr lang="en-US" altLang="en-US" sz="1500" b="1" dirty="0">
                <a:solidFill>
                  <a:srgbClr val="C00000"/>
                </a:solidFill>
              </a:rPr>
              <a:t>					stinsoey@ucmail.uc.edu</a:t>
            </a:r>
            <a:endParaRPr lang="en-US" dirty="0"/>
          </a:p>
        </p:txBody>
      </p:sp>
      <p:sp>
        <p:nvSpPr>
          <p:cNvPr id="3" name="Content Placeholder 2"/>
          <p:cNvSpPr>
            <a:spLocks noGrp="1"/>
          </p:cNvSpPr>
          <p:nvPr>
            <p:ph idx="1"/>
          </p:nvPr>
        </p:nvSpPr>
        <p:spPr>
          <a:xfrm>
            <a:off x="914400" y="1812785"/>
            <a:ext cx="7208044" cy="3507582"/>
          </a:xfrm>
        </p:spPr>
        <p:txBody>
          <a:bodyPr>
            <a:normAutofit fontScale="77500" lnSpcReduction="20000"/>
          </a:bodyPr>
          <a:lstStyle/>
          <a:p>
            <a:pPr marL="0" indent="0" algn="ctr">
              <a:buNone/>
            </a:pPr>
            <a:r>
              <a:rPr lang="en-US" altLang="en-US" sz="2700" b="1" u="sng" dirty="0">
                <a:solidFill>
                  <a:prstClr val="black"/>
                </a:solidFill>
              </a:rPr>
              <a:t>Tips and Tricks</a:t>
            </a:r>
          </a:p>
          <a:p>
            <a:pPr marL="0" indent="0" algn="ctr">
              <a:buNone/>
            </a:pPr>
            <a:endParaRPr lang="en-US" altLang="en-US" sz="2025" b="1" u="sng" dirty="0">
              <a:solidFill>
                <a:prstClr val="black"/>
              </a:solidFill>
              <a:cs typeface="Calibri" panose="020F0502020204030204" pitchFamily="34" charset="0"/>
            </a:endParaRPr>
          </a:p>
          <a:p>
            <a:pPr lvl="3">
              <a:buFont typeface="Wingdings" panose="05000000000000000000" pitchFamily="2" charset="2"/>
              <a:buChar char="ü"/>
            </a:pPr>
            <a:r>
              <a:rPr lang="en-US" altLang="en-US" sz="2250" dirty="0">
                <a:solidFill>
                  <a:prstClr val="black"/>
                </a:solidFill>
                <a:cs typeface="Calibri" panose="020F0502020204030204" pitchFamily="34" charset="0"/>
              </a:rPr>
              <a:t>    </a:t>
            </a:r>
            <a:r>
              <a:rPr lang="en-US" altLang="en-US" sz="2250" dirty="0" err="1">
                <a:solidFill>
                  <a:prstClr val="black"/>
                </a:solidFill>
                <a:cs typeface="Calibri" panose="020F0502020204030204" pitchFamily="34" charset="0"/>
              </a:rPr>
              <a:t>ToolBox</a:t>
            </a:r>
            <a:r>
              <a:rPr lang="en-US" altLang="en-US" sz="2250" dirty="0">
                <a:solidFill>
                  <a:prstClr val="black"/>
                </a:solidFill>
                <a:cs typeface="Calibri" panose="020F0502020204030204" pitchFamily="34" charset="0"/>
              </a:rPr>
              <a:t> in </a:t>
            </a:r>
            <a:r>
              <a:rPr lang="en-US" sz="2250" dirty="0" err="1">
                <a:solidFill>
                  <a:prstClr val="black"/>
                </a:solidFill>
              </a:rPr>
              <a:t>WebDCU</a:t>
            </a:r>
            <a:r>
              <a:rPr lang="en-US" sz="2250" dirty="0">
                <a:solidFill>
                  <a:prstClr val="black"/>
                </a:solidFill>
              </a:rPr>
              <a:t>™</a:t>
            </a:r>
            <a:endParaRPr lang="en-US" altLang="en-US" sz="2250" dirty="0">
              <a:solidFill>
                <a:prstClr val="black"/>
              </a:solidFill>
              <a:cs typeface="Calibri" panose="020F0502020204030204" pitchFamily="34" charset="0"/>
            </a:endParaRPr>
          </a:p>
          <a:p>
            <a:pPr lvl="3">
              <a:buFont typeface="Wingdings" panose="05000000000000000000" pitchFamily="2" charset="2"/>
              <a:buChar char="ü"/>
            </a:pPr>
            <a:r>
              <a:rPr lang="en-US" altLang="en-US" sz="2250" dirty="0">
                <a:solidFill>
                  <a:prstClr val="black"/>
                </a:solidFill>
                <a:cs typeface="Calibri" panose="020F0502020204030204" pitchFamily="34" charset="0"/>
              </a:rPr>
              <a:t>	Upload your documents to </a:t>
            </a:r>
            <a:r>
              <a:rPr lang="en-US" sz="2250" dirty="0" err="1">
                <a:solidFill>
                  <a:prstClr val="black"/>
                </a:solidFill>
              </a:rPr>
              <a:t>WebDCU</a:t>
            </a:r>
            <a:r>
              <a:rPr lang="en-US" sz="2250" dirty="0">
                <a:solidFill>
                  <a:prstClr val="black"/>
                </a:solidFill>
              </a:rPr>
              <a:t>™</a:t>
            </a:r>
            <a:r>
              <a:rPr lang="en-US" altLang="en-US" sz="2250" dirty="0">
                <a:solidFill>
                  <a:prstClr val="black"/>
                </a:solidFill>
                <a:cs typeface="Calibri" panose="020F0502020204030204" pitchFamily="34" charset="0"/>
              </a:rPr>
              <a:t> as soon as possible and      	replace rejected documents</a:t>
            </a:r>
          </a:p>
          <a:p>
            <a:pPr lvl="3">
              <a:buFont typeface="Wingdings" panose="05000000000000000000" pitchFamily="2" charset="2"/>
              <a:buChar char="ü"/>
            </a:pPr>
            <a:r>
              <a:rPr lang="en-US" altLang="en-US" sz="2250" dirty="0">
                <a:solidFill>
                  <a:prstClr val="black"/>
                </a:solidFill>
                <a:cs typeface="Calibri" panose="020F0502020204030204" pitchFamily="34" charset="0"/>
              </a:rPr>
              <a:t>   Make sure your site name is </a:t>
            </a:r>
            <a:r>
              <a:rPr lang="en-US" altLang="en-US" sz="2250" dirty="0" err="1">
                <a:solidFill>
                  <a:prstClr val="black"/>
                </a:solidFill>
                <a:cs typeface="Calibri" panose="020F0502020204030204" pitchFamily="34" charset="0"/>
              </a:rPr>
              <a:t>consistant</a:t>
            </a:r>
            <a:r>
              <a:rPr lang="en-US" altLang="en-US" sz="2250" dirty="0">
                <a:solidFill>
                  <a:prstClr val="black"/>
                </a:solidFill>
                <a:cs typeface="Calibri" panose="020F0502020204030204" pitchFamily="34" charset="0"/>
              </a:rPr>
              <a:t> across all documents</a:t>
            </a:r>
          </a:p>
          <a:p>
            <a:pPr lvl="3">
              <a:buFont typeface="Wingdings" panose="05000000000000000000" pitchFamily="2" charset="2"/>
              <a:buChar char="ü"/>
            </a:pPr>
            <a:r>
              <a:rPr lang="en-US" altLang="en-US" sz="2250" dirty="0">
                <a:solidFill>
                  <a:prstClr val="black"/>
                </a:solidFill>
                <a:cs typeface="Calibri" panose="020F0502020204030204" pitchFamily="34" charset="0"/>
              </a:rPr>
              <a:t>	Understand your local IRB review/acknowledgement process</a:t>
            </a:r>
          </a:p>
          <a:p>
            <a:pPr lvl="3">
              <a:buFont typeface="Wingdings" panose="05000000000000000000" pitchFamily="2" charset="2"/>
              <a:buChar char="ü"/>
            </a:pPr>
            <a:r>
              <a:rPr lang="en-US" altLang="en-US" sz="2250" dirty="0">
                <a:solidFill>
                  <a:prstClr val="black"/>
                </a:solidFill>
                <a:cs typeface="Calibri" panose="020F0502020204030204" pitchFamily="34" charset="0"/>
              </a:rPr>
              <a:t>	No site specific edits to the consents outside of the allowable 	areas, no site logo’s, changes in footers etc.</a:t>
            </a:r>
            <a:endParaRPr lang="en-US" altLang="en-US" sz="2250" strike="sngStrike" dirty="0">
              <a:solidFill>
                <a:prstClr val="black"/>
              </a:solidFill>
              <a:cs typeface="Calibri" panose="020F0502020204030204" pitchFamily="34" charset="0"/>
            </a:endParaRPr>
          </a:p>
          <a:p>
            <a:pPr lvl="3">
              <a:buFont typeface="Wingdings" panose="05000000000000000000" pitchFamily="2" charset="2"/>
              <a:buChar char="ü"/>
            </a:pPr>
            <a:r>
              <a:rPr lang="en-US" altLang="en-US" sz="2250" dirty="0">
                <a:solidFill>
                  <a:prstClr val="black"/>
                </a:solidFill>
                <a:cs typeface="Calibri" panose="020F0502020204030204" pitchFamily="34" charset="0"/>
              </a:rPr>
              <a:t>	Always provide CIRB rationale for site specific required edits to 	the   consents</a:t>
            </a:r>
          </a:p>
          <a:p>
            <a:pPr lvl="3">
              <a:buFont typeface="Wingdings" panose="05000000000000000000" pitchFamily="2" charset="2"/>
              <a:buChar char="ü"/>
            </a:pPr>
            <a:r>
              <a:rPr lang="en-US" altLang="en-US" sz="2250" dirty="0">
                <a:solidFill>
                  <a:prstClr val="black"/>
                </a:solidFill>
                <a:cs typeface="Calibri" panose="020F0502020204030204" pitchFamily="34" charset="0"/>
              </a:rPr>
              <a:t>	KNOW and USE your RCC Coordinator they are excellent 	resources </a:t>
            </a:r>
          </a:p>
          <a:p>
            <a:pPr lvl="4">
              <a:buFont typeface="Wingdings" panose="05000000000000000000" pitchFamily="2" charset="2"/>
              <a:buChar char="ü"/>
            </a:pPr>
            <a:endParaRPr lang="en-US" altLang="en-US" sz="2250" dirty="0">
              <a:solidFill>
                <a:prstClr val="black"/>
              </a:solidFill>
              <a:cs typeface="Calibri" panose="020F0502020204030204" pitchFamily="34" charset="0"/>
            </a:endParaRPr>
          </a:p>
          <a:p>
            <a:pPr marL="685800" lvl="2" indent="0">
              <a:buNone/>
            </a:pPr>
            <a:r>
              <a:rPr lang="en-US" altLang="en-US" sz="1575" b="1" i="1" dirty="0">
                <a:solidFill>
                  <a:prstClr val="black"/>
                </a:solidFill>
              </a:rPr>
              <a:t>Please begin collecting the required study documents, getting them signed and prepared for review.  </a:t>
            </a:r>
            <a:endParaRPr lang="en-US" altLang="en-US" sz="1575" b="1" dirty="0">
              <a:solidFill>
                <a:prstClr val="black"/>
              </a:solidFill>
            </a:endParaRPr>
          </a:p>
          <a:p>
            <a:pPr marL="0" indent="0" algn="ctr">
              <a:buNone/>
            </a:pPr>
            <a:endParaRPr lang="en-US" altLang="en-US" sz="1575" b="1" u="sng" dirty="0">
              <a:solidFill>
                <a:prstClr val="black"/>
              </a:solidFill>
              <a:cs typeface="Calibri" panose="020F050202020403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774445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New NCC Regulatory Compliance Specialist: Jennifer (Jen) Golan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REACH out to us we are happy to help! </a:t>
            </a:r>
            <a:r>
              <a:rPr lang="en-US" dirty="0" smtClean="0">
                <a:sym typeface="Wingdings" panose="05000000000000000000" pitchFamily="2" charset="2"/>
              </a:rPr>
              <a:t></a:t>
            </a:r>
            <a:endParaRPr lang="en-US" dirty="0" smtClean="0"/>
          </a:p>
        </p:txBody>
      </p:sp>
      <p:pic>
        <p:nvPicPr>
          <p:cNvPr id="9" name="Picture 2" descr="Image result for finish lin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044" y="2465118"/>
            <a:ext cx="3081403" cy="18587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2678973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1407" y="1582738"/>
            <a:ext cx="6681186" cy="4351337"/>
          </a:xfr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4279797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718" y="1874837"/>
            <a:ext cx="8229600" cy="4525963"/>
          </a:xfrm>
        </p:spPr>
        <p:txBody>
          <a:bodyPr>
            <a:normAutofit/>
          </a:bodyPr>
          <a:lstStyle/>
          <a:p>
            <a:r>
              <a:rPr lang="en-US" sz="1800" dirty="0" smtClean="0"/>
              <a:t>Michael </a:t>
            </a:r>
            <a:r>
              <a:rPr lang="en-US" sz="1800" dirty="0"/>
              <a:t>Linke, PhD, </a:t>
            </a:r>
            <a:r>
              <a:rPr lang="en-US" sz="1800" dirty="0" smtClean="0"/>
              <a:t>CIP, Chair CIRB</a:t>
            </a:r>
          </a:p>
          <a:p>
            <a:r>
              <a:rPr lang="en-US" sz="1800" dirty="0" smtClean="0"/>
              <a:t>David Ficker, MD, Vice Chair CIRB</a:t>
            </a:r>
            <a:endParaRPr lang="en-US" sz="1800" dirty="0"/>
          </a:p>
          <a:p>
            <a:r>
              <a:rPr lang="en-US" sz="1800" dirty="0" smtClean="0"/>
              <a:t>Susan </a:t>
            </a:r>
            <a:r>
              <a:rPr lang="en-US" sz="1800" dirty="0"/>
              <a:t>K. Roll, RN, BSN, </a:t>
            </a:r>
            <a:r>
              <a:rPr lang="en-US" sz="1800" dirty="0" smtClean="0"/>
              <a:t>CIRB Liaison</a:t>
            </a:r>
            <a:endParaRPr lang="en-US" sz="1800" dirty="0"/>
          </a:p>
          <a:p>
            <a:r>
              <a:rPr lang="en-US" sz="1800" dirty="0" smtClean="0"/>
              <a:t>Jo Ann Behrle, CIRB Coordinator</a:t>
            </a:r>
          </a:p>
          <a:p>
            <a:r>
              <a:rPr lang="en-US" sz="1800" dirty="0" smtClean="0"/>
              <a:t>Keeley Hendrix, CIRB Coordinator</a:t>
            </a:r>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
        <p:nvSpPr>
          <p:cNvPr id="9" name="Rectangle 8"/>
          <p:cNvSpPr/>
          <p:nvPr/>
        </p:nvSpPr>
        <p:spPr>
          <a:xfrm>
            <a:off x="381000" y="1600200"/>
            <a:ext cx="8382000" cy="1200329"/>
          </a:xfrm>
          <a:prstGeom prst="rect">
            <a:avLst/>
          </a:prstGeom>
        </p:spPr>
        <p:txBody>
          <a:bodyPr wrap="square">
            <a:spAutoFit/>
          </a:bodyPr>
          <a:lstStyle/>
          <a:p>
            <a:endParaRPr lang="en-US" dirty="0" smtClean="0"/>
          </a:p>
          <a:p>
            <a:endParaRPr lang="en-US" dirty="0"/>
          </a:p>
          <a:p>
            <a:endParaRPr lang="en-US" sz="1200" dirty="0" smtClean="0"/>
          </a:p>
          <a:p>
            <a:endParaRPr lang="en-US" sz="1200" dirty="0" smtClean="0"/>
          </a:p>
          <a:p>
            <a:endParaRPr lang="en-US" sz="1200" dirty="0" smtClean="0"/>
          </a:p>
        </p:txBody>
      </p:sp>
      <p:sp>
        <p:nvSpPr>
          <p:cNvPr id="8" name="Rectangle 7"/>
          <p:cNvSpPr/>
          <p:nvPr/>
        </p:nvSpPr>
        <p:spPr>
          <a:xfrm>
            <a:off x="404318" y="1295400"/>
            <a:ext cx="8382000" cy="400110"/>
          </a:xfrm>
          <a:prstGeom prst="rect">
            <a:avLst/>
          </a:prstGeom>
        </p:spPr>
        <p:txBody>
          <a:bodyPr wrap="square">
            <a:spAutoFit/>
          </a:bodyPr>
          <a:lstStyle/>
          <a:p>
            <a:r>
              <a:rPr lang="en-US" sz="2000" dirty="0" smtClean="0"/>
              <a:t>The University of Cincinnati </a:t>
            </a:r>
            <a:r>
              <a:rPr lang="en-US" sz="2000" dirty="0"/>
              <a:t>IRB serves as the Central IRB (CIRB) for </a:t>
            </a:r>
            <a:r>
              <a:rPr lang="en-US" sz="2000" dirty="0" smtClean="0"/>
              <a:t>StrokeNet  </a:t>
            </a:r>
            <a:endParaRPr lang="en-US" sz="2000" dirty="0"/>
          </a:p>
        </p:txBody>
      </p:sp>
      <p:sp>
        <p:nvSpPr>
          <p:cNvPr id="10" name="Title 5"/>
          <p:cNvSpPr>
            <a:spLocks noGrp="1"/>
          </p:cNvSpPr>
          <p:nvPr>
            <p:ph type="title"/>
          </p:nvPr>
        </p:nvSpPr>
        <p:spPr>
          <a:xfrm>
            <a:off x="480518" y="217598"/>
            <a:ext cx="8305800" cy="721618"/>
          </a:xfrm>
        </p:spPr>
        <p:txBody>
          <a:bodyPr>
            <a:normAutofit/>
          </a:bodyPr>
          <a:lstStyle/>
          <a:p>
            <a:r>
              <a:rPr lang="en-US" sz="3000" dirty="0"/>
              <a:t>What Is NIH StrokeNet?</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613014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27"/>
            <a:ext cx="7886700" cy="904874"/>
          </a:xfrm>
        </p:spPr>
        <p:txBody>
          <a:bodyPr>
            <a:normAutofit fontScale="90000"/>
          </a:bodyPr>
          <a:lstStyle/>
          <a:p>
            <a:r>
              <a:rPr lang="en-US" sz="3000" dirty="0"/>
              <a:t>U</a:t>
            </a:r>
            <a:r>
              <a:rPr lang="en-US" sz="3000" dirty="0" smtClean="0"/>
              <a:t>niversity of Cincinnati </a:t>
            </a:r>
            <a:br>
              <a:rPr lang="en-US" sz="3000" dirty="0" smtClean="0"/>
            </a:br>
            <a:r>
              <a:rPr lang="en-US" sz="3000" dirty="0" smtClean="0"/>
              <a:t>Human Research Protection Program (HRPP)</a:t>
            </a:r>
            <a:endParaRPr lang="en-US" sz="3000" dirty="0"/>
          </a:p>
        </p:txBody>
      </p:sp>
      <p:sp>
        <p:nvSpPr>
          <p:cNvPr id="3" name="Content Placeholder 2"/>
          <p:cNvSpPr>
            <a:spLocks noGrp="1"/>
          </p:cNvSpPr>
          <p:nvPr>
            <p:ph idx="1"/>
          </p:nvPr>
        </p:nvSpPr>
        <p:spPr>
          <a:xfrm>
            <a:off x="628650" y="1295400"/>
            <a:ext cx="7886700" cy="4351338"/>
          </a:xfrm>
        </p:spPr>
        <p:txBody>
          <a:bodyPr/>
          <a:lstStyle/>
          <a:p>
            <a:r>
              <a:rPr lang="en-US" dirty="0" smtClean="0"/>
              <a:t>Fully accredited by the Association for the Accreditation of Human Research Protection Programs</a:t>
            </a:r>
          </a:p>
          <a:p>
            <a:r>
              <a:rPr lang="en-US" dirty="0"/>
              <a:t>Research Administration Portal (RAP</a:t>
            </a:r>
            <a:r>
              <a:rPr lang="en-US" dirty="0" smtClean="0"/>
              <a:t>)</a:t>
            </a:r>
          </a:p>
          <a:p>
            <a:pPr lvl="1"/>
            <a:r>
              <a:rPr lang="en-US" dirty="0" smtClean="0"/>
              <a:t>electronic </a:t>
            </a:r>
            <a:r>
              <a:rPr lang="en-US" dirty="0"/>
              <a:t>database utilized by </a:t>
            </a:r>
            <a:r>
              <a:rPr lang="en-US" dirty="0" smtClean="0"/>
              <a:t>the UC IRB</a:t>
            </a:r>
          </a:p>
          <a:p>
            <a:pPr lvl="1"/>
            <a:r>
              <a:rPr lang="en-US" dirty="0"/>
              <a:t>Huron IRB (Click IRB) </a:t>
            </a:r>
            <a:endParaRPr lang="en-US" dirty="0" smtClean="0"/>
          </a:p>
          <a:p>
            <a:endParaRPr lang="en-US" dirty="0"/>
          </a:p>
          <a:p>
            <a:r>
              <a:rPr lang="en-US" dirty="0" smtClean="0"/>
              <a:t>Leadership</a:t>
            </a:r>
          </a:p>
          <a:p>
            <a:pPr lvl="1"/>
            <a:r>
              <a:rPr lang="en-US" dirty="0"/>
              <a:t>Angela Braggs-Brown, RAC, CIP, MA, UC HRPP Director</a:t>
            </a:r>
          </a:p>
          <a:p>
            <a:pPr lvl="1"/>
            <a:r>
              <a:rPr lang="en-US" dirty="0"/>
              <a:t>Kareemah Mills, UC HRPP Assistant Director</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1333779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0"/>
            <a:ext cx="8229600" cy="1143000"/>
          </a:xfrm>
        </p:spPr>
        <p:txBody>
          <a:bodyPr>
            <a:normAutofit/>
          </a:bodyPr>
          <a:lstStyle/>
          <a:p>
            <a:r>
              <a:rPr lang="en-US" sz="3000" dirty="0" smtClean="0"/>
              <a:t>NIH </a:t>
            </a:r>
            <a:r>
              <a:rPr lang="en-US" sz="3000" dirty="0"/>
              <a:t>StrokeNet </a:t>
            </a:r>
            <a:r>
              <a:rPr lang="en-US" sz="3000" dirty="0" smtClean="0"/>
              <a:t>Central IRB</a:t>
            </a:r>
            <a:endParaRPr lang="en-US" sz="3000" dirty="0"/>
          </a:p>
        </p:txBody>
      </p:sp>
      <p:sp>
        <p:nvSpPr>
          <p:cNvPr id="2" name="Content Placeholder 1"/>
          <p:cNvSpPr>
            <a:spLocks noGrp="1"/>
          </p:cNvSpPr>
          <p:nvPr>
            <p:ph idx="1"/>
          </p:nvPr>
        </p:nvSpPr>
        <p:spPr/>
        <p:txBody>
          <a:bodyPr>
            <a:normAutofit/>
          </a:bodyPr>
          <a:lstStyle/>
          <a:p>
            <a:r>
              <a:rPr lang="en-US" sz="2000" dirty="0"/>
              <a:t>“Non-share model” CIRB developed by Partners </a:t>
            </a:r>
            <a:r>
              <a:rPr lang="en-US" sz="2000" dirty="0" smtClean="0"/>
              <a:t>for </a:t>
            </a:r>
            <a:r>
              <a:rPr lang="en-US" sz="2000" dirty="0"/>
              <a:t>Network </a:t>
            </a:r>
            <a:r>
              <a:rPr lang="en-US" sz="2000" dirty="0" smtClean="0"/>
              <a:t>for the Excellence </a:t>
            </a:r>
            <a:r>
              <a:rPr lang="en-US" sz="2000" dirty="0"/>
              <a:t>in Neuroscience Clinical Trials</a:t>
            </a:r>
            <a:r>
              <a:rPr lang="en-US" sz="2000" dirty="0" smtClean="0"/>
              <a:t> (NeuroNEXT)*</a:t>
            </a:r>
            <a:endParaRPr lang="en-US" sz="2000" dirty="0"/>
          </a:p>
          <a:p>
            <a:pPr marL="109728" indent="0">
              <a:buNone/>
            </a:pPr>
            <a:endParaRPr lang="en-US" sz="2000" dirty="0"/>
          </a:p>
          <a:p>
            <a:r>
              <a:rPr lang="en-US" sz="2000" dirty="0" smtClean="0"/>
              <a:t>Single IRB of record for NIH StrokeNet affiliated research as designated by NINDS</a:t>
            </a:r>
          </a:p>
          <a:p>
            <a:endParaRPr lang="en-US" sz="2000" dirty="0" smtClean="0"/>
          </a:p>
          <a:p>
            <a:r>
              <a:rPr lang="en-US" sz="2000" dirty="0" smtClean="0"/>
              <a:t>CIRB fulfills all IRB-review requirements including initial and continuing review, adverse events and amendments</a:t>
            </a:r>
            <a:endParaRPr lang="en-US" sz="2000" dirty="0"/>
          </a:p>
          <a:p>
            <a:endParaRPr lang="en-US" dirty="0"/>
          </a:p>
          <a:p>
            <a:pPr marL="109728" indent="0">
              <a:buNone/>
            </a:pPr>
            <a:r>
              <a:rPr lang="en-US" sz="1800" dirty="0" smtClean="0"/>
              <a:t>*Kaufmann </a:t>
            </a:r>
            <a:r>
              <a:rPr lang="en-US" sz="1800" dirty="0"/>
              <a:t>P, O'Rourke PP. Central institutional review board review for an academic trial network. </a:t>
            </a:r>
            <a:r>
              <a:rPr lang="en-US" sz="1800" dirty="0" err="1"/>
              <a:t>Acad</a:t>
            </a:r>
            <a:r>
              <a:rPr lang="en-US" sz="1800" dirty="0"/>
              <a:t> Med. 2015 Mar;90(3):321-3</a:t>
            </a:r>
            <a:r>
              <a:rPr lang="en-US" sz="1800" dirty="0" smtClean="0"/>
              <a:t>.</a:t>
            </a:r>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1647255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StrokeNet Studies Approved by the CIRB</a:t>
            </a:r>
            <a:endParaRPr lang="en-US" dirty="0"/>
          </a:p>
        </p:txBody>
      </p:sp>
      <p:sp>
        <p:nvSpPr>
          <p:cNvPr id="3" name="Content Placeholder 2"/>
          <p:cNvSpPr>
            <a:spLocks noGrp="1"/>
          </p:cNvSpPr>
          <p:nvPr>
            <p:ph idx="1"/>
          </p:nvPr>
        </p:nvSpPr>
        <p:spPr/>
        <p:txBody>
          <a:bodyPr/>
          <a:lstStyle/>
          <a:p>
            <a:r>
              <a:rPr lang="en-US" dirty="0" smtClean="0"/>
              <a:t>DEFUSE 3</a:t>
            </a:r>
          </a:p>
          <a:p>
            <a:r>
              <a:rPr lang="en-US" dirty="0" smtClean="0"/>
              <a:t>CREST-2</a:t>
            </a:r>
          </a:p>
          <a:p>
            <a:r>
              <a:rPr lang="en-US" dirty="0" smtClean="0"/>
              <a:t>CREST-H</a:t>
            </a:r>
          </a:p>
          <a:p>
            <a:r>
              <a:rPr lang="en-US" dirty="0" smtClean="0"/>
              <a:t>ARCADIA</a:t>
            </a:r>
          </a:p>
          <a:p>
            <a:r>
              <a:rPr lang="en-US" dirty="0" smtClean="0"/>
              <a:t>Sleep SMART</a:t>
            </a:r>
          </a:p>
          <a:p>
            <a:r>
              <a:rPr lang="en-US" dirty="0" smtClean="0"/>
              <a:t>MOST</a:t>
            </a:r>
          </a:p>
          <a:p>
            <a:r>
              <a:rPr lang="en-US" dirty="0" smtClean="0"/>
              <a:t>TRANSPORT 2</a:t>
            </a:r>
          </a:p>
          <a:p>
            <a:r>
              <a:rPr lang="en-US" dirty="0" smtClean="0"/>
              <a:t>SATURN</a:t>
            </a:r>
          </a:p>
          <a:p>
            <a:r>
              <a:rPr lang="en-US" dirty="0" smtClean="0"/>
              <a:t>I-ACQUIRE</a:t>
            </a:r>
          </a:p>
          <a:p>
            <a:r>
              <a:rPr lang="en-US" dirty="0" smtClean="0"/>
              <a:t>ASPIRE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spTree>
    <p:extLst>
      <p:ext uri="{BB962C8B-B14F-4D97-AF65-F5344CB8AC3E}">
        <p14:creationId xmlns:p14="http://schemas.microsoft.com/office/powerpoint/2010/main" val="2610361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355074"/>
            <a:ext cx="8229600" cy="1143000"/>
          </a:xfrm>
        </p:spPr>
        <p:txBody>
          <a:bodyPr>
            <a:normAutofit fontScale="90000"/>
          </a:bodyPr>
          <a:lstStyle/>
          <a:p>
            <a:r>
              <a:rPr lang="en-US" sz="3200" dirty="0" smtClean="0"/>
              <a:t>Resources </a:t>
            </a:r>
            <a:r>
              <a:rPr lang="en-US" sz="3200" dirty="0"/>
              <a:t>required for </a:t>
            </a:r>
            <a:r>
              <a:rPr lang="en-US" sz="3200" dirty="0" smtClean="0"/>
              <a:t>administering the CIRB</a:t>
            </a:r>
            <a:r>
              <a:rPr lang="en-US" sz="3200" dirty="0"/>
              <a:t/>
            </a:r>
            <a:br>
              <a:rPr lang="en-US" sz="3200" dirty="0"/>
            </a:br>
            <a:r>
              <a:rPr lang="en-US" sz="3000" dirty="0"/>
              <a:t/>
            </a:r>
            <a:br>
              <a:rPr lang="en-US" sz="3000" dirty="0"/>
            </a:br>
            <a:endParaRPr lang="en-US" sz="3000" dirty="0"/>
          </a:p>
        </p:txBody>
      </p:sp>
      <p:sp>
        <p:nvSpPr>
          <p:cNvPr id="2" name="Content Placeholder 1"/>
          <p:cNvSpPr>
            <a:spLocks noGrp="1"/>
          </p:cNvSpPr>
          <p:nvPr>
            <p:ph idx="1"/>
          </p:nvPr>
        </p:nvSpPr>
        <p:spPr>
          <a:xfrm>
            <a:off x="467139" y="1688117"/>
            <a:ext cx="8229600" cy="2502883"/>
          </a:xfrm>
        </p:spPr>
        <p:txBody>
          <a:bodyPr>
            <a:normAutofit/>
          </a:bodyPr>
          <a:lstStyle/>
          <a:p>
            <a:r>
              <a:rPr lang="en-US" sz="2400" dirty="0"/>
              <a:t>Central </a:t>
            </a:r>
            <a:r>
              <a:rPr lang="en-US" sz="2400" dirty="0" smtClean="0"/>
              <a:t>IRB Reliance </a:t>
            </a:r>
            <a:r>
              <a:rPr lang="en-US" sz="2400" dirty="0"/>
              <a:t>(</a:t>
            </a:r>
            <a:r>
              <a:rPr lang="en-US" sz="2400" dirty="0" smtClean="0"/>
              <a:t>Authorization) Agreement</a:t>
            </a:r>
          </a:p>
          <a:p>
            <a:r>
              <a:rPr lang="en-US" sz="2400" dirty="0" smtClean="0"/>
              <a:t>StrokeNet SOPs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09872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355074"/>
            <a:ext cx="8229600" cy="1143000"/>
          </a:xfrm>
        </p:spPr>
        <p:txBody>
          <a:bodyPr>
            <a:normAutofit fontScale="90000"/>
          </a:bodyPr>
          <a:lstStyle/>
          <a:p>
            <a:r>
              <a:rPr lang="en-US" sz="3200" dirty="0" smtClean="0"/>
              <a:t>Resources </a:t>
            </a:r>
            <a:r>
              <a:rPr lang="en-US" sz="3200" dirty="0"/>
              <a:t>required for establishing and administering a Central IRB</a:t>
            </a:r>
            <a:br>
              <a:rPr lang="en-US" sz="3200" dirty="0"/>
            </a:br>
            <a:r>
              <a:rPr lang="en-US" sz="3000" dirty="0"/>
              <a:t/>
            </a:r>
            <a:br>
              <a:rPr lang="en-US" sz="3000" dirty="0"/>
            </a:br>
            <a:endParaRPr lang="en-US" sz="3000" dirty="0"/>
          </a:p>
        </p:txBody>
      </p:sp>
      <p:sp>
        <p:nvSpPr>
          <p:cNvPr id="2" name="Content Placeholder 1"/>
          <p:cNvSpPr>
            <a:spLocks noGrp="1"/>
          </p:cNvSpPr>
          <p:nvPr>
            <p:ph idx="1"/>
          </p:nvPr>
        </p:nvSpPr>
        <p:spPr>
          <a:xfrm>
            <a:off x="467139" y="1688117"/>
            <a:ext cx="8229600" cy="2502883"/>
          </a:xfrm>
        </p:spPr>
        <p:txBody>
          <a:bodyPr>
            <a:normAutofit/>
          </a:bodyPr>
          <a:lstStyle/>
          <a:p>
            <a:r>
              <a:rPr lang="en-US" sz="2400" dirty="0" smtClean="0"/>
              <a:t>Reliance Agreement</a:t>
            </a:r>
          </a:p>
          <a:p>
            <a:pPr lvl="1"/>
            <a:r>
              <a:rPr lang="en-US" sz="2000" dirty="0"/>
              <a:t>Responsibilities of the </a:t>
            </a:r>
            <a:r>
              <a:rPr lang="en-US" sz="2000" dirty="0" smtClean="0"/>
              <a:t>CIRB</a:t>
            </a:r>
          </a:p>
          <a:p>
            <a:pPr lvl="1"/>
            <a:r>
              <a:rPr lang="en-US" sz="2000" dirty="0"/>
              <a:t>Duties, Rights, and Responsibilities of the </a:t>
            </a:r>
            <a:r>
              <a:rPr lang="en-US" sz="2000" dirty="0" smtClean="0"/>
              <a:t>Relying Institution (RI</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0" y="6400800"/>
            <a:ext cx="325755" cy="282893"/>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200" y="6172200"/>
            <a:ext cx="2438400" cy="609600"/>
          </a:xfrm>
          <a:prstGeom prst="rect">
            <a:avLst/>
          </a:prstGeom>
        </p:spPr>
      </p:pic>
    </p:spTree>
    <p:extLst>
      <p:ext uri="{BB962C8B-B14F-4D97-AF65-F5344CB8AC3E}">
        <p14:creationId xmlns:p14="http://schemas.microsoft.com/office/powerpoint/2010/main" val="355722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okeNet PPT Template 3-SEP-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trokeNet PPT Template 3-SEP-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4099</TotalTime>
  <Words>1695</Words>
  <Application>Microsoft Office PowerPoint</Application>
  <PresentationFormat>On-screen Show (4:3)</PresentationFormat>
  <Paragraphs>276</Paragraphs>
  <Slides>33</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Calibri Light</vt:lpstr>
      <vt:lpstr>Times New Roman</vt:lpstr>
      <vt:lpstr>Wingdings</vt:lpstr>
      <vt:lpstr>StrokeNet PPT Template 3-SEP-2015</vt:lpstr>
      <vt:lpstr>2_StrokeNet PPT Template 3-SEP-2015</vt:lpstr>
      <vt:lpstr>The NIH StrokeNet Experience From A Central IRB To Local IRB Perspective</vt:lpstr>
      <vt:lpstr>Use of a Single Institutional Review Board for Multi-Site Research  </vt:lpstr>
      <vt:lpstr>What Is NIH StrokeNet?</vt:lpstr>
      <vt:lpstr>What Is NIH StrokeNet?</vt:lpstr>
      <vt:lpstr>University of Cincinnati  Human Research Protection Program (HRPP)</vt:lpstr>
      <vt:lpstr>NIH StrokeNet Central IRB</vt:lpstr>
      <vt:lpstr>StrokeNet Studies Approved by the CIRB</vt:lpstr>
      <vt:lpstr>Resources required for administering the CIRB  </vt:lpstr>
      <vt:lpstr>Resources required for establishing and administering a Central IRB  </vt:lpstr>
      <vt:lpstr>Reliance Agreement - Basic Responsibilities  </vt:lpstr>
      <vt:lpstr>StrokeNet CIRB-Related SOPs*</vt:lpstr>
      <vt:lpstr>ADM 11 Central Institutional Review Board Reliance</vt:lpstr>
      <vt:lpstr>ADM 12 Central Institutional Review Board Reporting </vt:lpstr>
      <vt:lpstr>ADM 2 Reporting Conflict of Interest And Financial Disclosure</vt:lpstr>
      <vt:lpstr>How Do We Work Together?</vt:lpstr>
      <vt:lpstr>Ways to Improve Interactions with Central IRBs </vt:lpstr>
      <vt:lpstr>Central IRB Submission Components</vt:lpstr>
      <vt:lpstr>Prime Award Protocol </vt:lpstr>
      <vt:lpstr>Necessary components of the submission</vt:lpstr>
      <vt:lpstr>Conflict of Interest Forms</vt:lpstr>
      <vt:lpstr>StrokeNet CIRB Performance Site Protocol Application</vt:lpstr>
      <vt:lpstr>Local Site Context Form</vt:lpstr>
      <vt:lpstr>HIPAA Authorization Waiver for Screening Purposes</vt:lpstr>
      <vt:lpstr>Informed Consent Template</vt:lpstr>
      <vt:lpstr>Site-Specific Stand-Alone HIPAA Authorization </vt:lpstr>
      <vt:lpstr>Reliance Agreement and FWA</vt:lpstr>
      <vt:lpstr>Modifications</vt:lpstr>
      <vt:lpstr>Local IRB acknowledgement </vt:lpstr>
      <vt:lpstr>                NCC Regulatory Specialist                Emily Stinson, MS                  stinsoey@ucmail.uc.edu</vt:lpstr>
      <vt:lpstr>             NCC Regulatory Specialist                    Emily Stinson, MS               stinsoey@ucmail.uc.edu</vt:lpstr>
      <vt:lpstr>     NCC Regulatory Specialist              Emily Stinson, MS      stinsoey@ucmail.uc.edu</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 Sauerbeck</dc:creator>
  <cp:lastModifiedBy>Frasure, Jamey (frasurjs)</cp:lastModifiedBy>
  <cp:revision>338</cp:revision>
  <cp:lastPrinted>2018-03-12T18:59:46Z</cp:lastPrinted>
  <dcterms:created xsi:type="dcterms:W3CDTF">2014-01-13T15:15:44Z</dcterms:created>
  <dcterms:modified xsi:type="dcterms:W3CDTF">2019-02-22T13:08:39Z</dcterms:modified>
</cp:coreProperties>
</file>