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9" r:id="rId2"/>
  </p:sldMasterIdLst>
  <p:notesMasterIdLst>
    <p:notesMasterId r:id="rId41"/>
  </p:notesMasterIdLst>
  <p:handoutMasterIdLst>
    <p:handoutMasterId r:id="rId42"/>
  </p:handoutMasterIdLst>
  <p:sldIdLst>
    <p:sldId id="259" r:id="rId3"/>
    <p:sldId id="336" r:id="rId4"/>
    <p:sldId id="338" r:id="rId5"/>
    <p:sldId id="295" r:id="rId6"/>
    <p:sldId id="297" r:id="rId7"/>
    <p:sldId id="315" r:id="rId8"/>
    <p:sldId id="264" r:id="rId9"/>
    <p:sldId id="314" r:id="rId10"/>
    <p:sldId id="372" r:id="rId11"/>
    <p:sldId id="280" r:id="rId12"/>
    <p:sldId id="371" r:id="rId13"/>
    <p:sldId id="417" r:id="rId14"/>
    <p:sldId id="418" r:id="rId15"/>
    <p:sldId id="346" r:id="rId16"/>
    <p:sldId id="347" r:id="rId17"/>
    <p:sldId id="369" r:id="rId18"/>
    <p:sldId id="400" r:id="rId19"/>
    <p:sldId id="349" r:id="rId20"/>
    <p:sldId id="352" r:id="rId21"/>
    <p:sldId id="353" r:id="rId22"/>
    <p:sldId id="354" r:id="rId23"/>
    <p:sldId id="359" r:id="rId24"/>
    <p:sldId id="401" r:id="rId25"/>
    <p:sldId id="266" r:id="rId26"/>
    <p:sldId id="360" r:id="rId27"/>
    <p:sldId id="402" r:id="rId28"/>
    <p:sldId id="406" r:id="rId29"/>
    <p:sldId id="405" r:id="rId30"/>
    <p:sldId id="404" r:id="rId31"/>
    <p:sldId id="403" r:id="rId32"/>
    <p:sldId id="407" r:id="rId33"/>
    <p:sldId id="408" r:id="rId34"/>
    <p:sldId id="409" r:id="rId35"/>
    <p:sldId id="410" r:id="rId36"/>
    <p:sldId id="411" r:id="rId37"/>
    <p:sldId id="412" r:id="rId38"/>
    <p:sldId id="414" r:id="rId39"/>
    <p:sldId id="41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d" lastIdx="20" clrIdx="0"/>
  <p:cmAuthor id="1" name="Linke, Michael, VHACIN" initials="ir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FA"/>
    <a:srgbClr val="CFFCFD"/>
    <a:srgbClr val="9F5FCF"/>
    <a:srgbClr val="CED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2" autoAdjust="0"/>
    <p:restoredTop sz="86457" autoAdjust="0"/>
  </p:normalViewPr>
  <p:slideViewPr>
    <p:cSldViewPr showGuides="1">
      <p:cViewPr varScale="1">
        <p:scale>
          <a:sx n="77" d="100"/>
          <a:sy n="77" d="100"/>
        </p:scale>
        <p:origin x="384" y="78"/>
      </p:cViewPr>
      <p:guideLst>
        <p:guide orient="horz" pos="2160"/>
        <p:guide pos="2880"/>
      </p:guideLst>
    </p:cSldViewPr>
  </p:slideViewPr>
  <p:outlineViewPr>
    <p:cViewPr>
      <p:scale>
        <a:sx n="33" d="100"/>
        <a:sy n="33" d="100"/>
      </p:scale>
      <p:origin x="0" y="-10358"/>
    </p:cViewPr>
  </p:outlineViewPr>
  <p:notesTextViewPr>
    <p:cViewPr>
      <p:scale>
        <a:sx n="3" d="2"/>
        <a:sy n="3" d="2"/>
      </p:scale>
      <p:origin x="0" y="0"/>
    </p:cViewPr>
  </p:notesTextViewPr>
  <p:sorterViewPr>
    <p:cViewPr>
      <p:scale>
        <a:sx n="100" d="100"/>
        <a:sy n="100" d="100"/>
      </p:scale>
      <p:origin x="0" y="-3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C27007F-191E-4F26-9DE4-580B1823E6A1}" type="datetimeFigureOut">
              <a:rPr lang="en-US" smtClean="0"/>
              <a:t>3/13/2018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0D7D607-3AA7-4CCC-8873-C2EF69FBD45F}" type="slidenum">
              <a:rPr lang="en-US" smtClean="0"/>
              <a:t>‹#›</a:t>
            </a:fld>
            <a:endParaRPr lang="en-US"/>
          </a:p>
        </p:txBody>
      </p:sp>
    </p:spTree>
    <p:extLst>
      <p:ext uri="{BB962C8B-B14F-4D97-AF65-F5344CB8AC3E}">
        <p14:creationId xmlns:p14="http://schemas.microsoft.com/office/powerpoint/2010/main" val="2125023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FDA3F9-3233-4B03-BEC5-0CC87734E62E}" type="datetimeFigureOut">
              <a:rPr lang="en-US" smtClean="0"/>
              <a:pPr/>
              <a:t>3/13/2018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7D137A-FE80-4740-A569-6C413419E0D2}" type="slidenum">
              <a:rPr lang="en-US" smtClean="0"/>
              <a:pPr/>
              <a:t>‹#›</a:t>
            </a:fld>
            <a:endParaRPr lang="en-US" dirty="0"/>
          </a:p>
        </p:txBody>
      </p:sp>
    </p:spTree>
    <p:extLst>
      <p:ext uri="{BB962C8B-B14F-4D97-AF65-F5344CB8AC3E}">
        <p14:creationId xmlns:p14="http://schemas.microsoft.com/office/powerpoint/2010/main" val="86672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347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Why do you not accept any site-specific changes to the Reliance Agreement?</a:t>
            </a:r>
          </a:p>
          <a:p>
            <a:pPr lvl="1"/>
            <a:r>
              <a:rPr lang="en-US" sz="1200" kern="1200" dirty="0" smtClean="0">
                <a:solidFill>
                  <a:schemeClr val="tx1"/>
                </a:solidFill>
                <a:effectLst/>
                <a:latin typeface="+mn-lt"/>
                <a:ea typeface="+mn-ea"/>
                <a:cs typeface="+mn-cs"/>
              </a:rPr>
              <a:t>You also mentioned looking into why you listed the 3 items at the bottom of the list.</a:t>
            </a: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13</a:t>
            </a:fld>
            <a:endParaRPr lang="en-US" dirty="0"/>
          </a:p>
        </p:txBody>
      </p:sp>
    </p:spTree>
    <p:extLst>
      <p:ext uri="{BB962C8B-B14F-4D97-AF65-F5344CB8AC3E}">
        <p14:creationId xmlns:p14="http://schemas.microsoft.com/office/powerpoint/2010/main" val="2187155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require the IO listed on the FWA agreement to sign. I have one where the IO signed and a legal person co-signed.  </a:t>
            </a:r>
            <a:r>
              <a:rPr lang="en-US" sz="1200" i="1" kern="1200" dirty="0" smtClean="0">
                <a:solidFill>
                  <a:schemeClr val="tx1"/>
                </a:solidFill>
                <a:effectLst/>
                <a:latin typeface="+mn-lt"/>
                <a:ea typeface="+mn-ea"/>
                <a:cs typeface="+mn-cs"/>
              </a:rPr>
              <a:t>“The name of the individual who will sign the Reliance Agreement (RA) – if different than the Institutional Official (IO) listed on the FWA”</a:t>
            </a:r>
          </a:p>
          <a:p>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Slides 29-30: Why use this process? (I’m guessing it keeps things simpler.)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14</a:t>
            </a:fld>
            <a:endParaRPr lang="en-US" dirty="0"/>
          </a:p>
        </p:txBody>
      </p:sp>
    </p:spTree>
    <p:extLst>
      <p:ext uri="{BB962C8B-B14F-4D97-AF65-F5344CB8AC3E}">
        <p14:creationId xmlns:p14="http://schemas.microsoft.com/office/powerpoint/2010/main" val="67044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15</a:t>
            </a:fld>
            <a:endParaRPr lang="en-US" dirty="0"/>
          </a:p>
        </p:txBody>
      </p:sp>
    </p:spTree>
    <p:extLst>
      <p:ext uri="{BB962C8B-B14F-4D97-AF65-F5344CB8AC3E}">
        <p14:creationId xmlns:p14="http://schemas.microsoft.com/office/powerpoint/2010/main" val="168380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just the </a:t>
            </a:r>
            <a:r>
              <a:rPr lang="en-US" sz="1200" i="1" kern="1200" dirty="0" smtClean="0">
                <a:solidFill>
                  <a:schemeClr val="tx1"/>
                </a:solidFill>
                <a:effectLst/>
                <a:latin typeface="+mn-lt"/>
                <a:ea typeface="+mn-ea"/>
                <a:cs typeface="+mn-cs"/>
              </a:rPr>
              <a:t>CIRB</a:t>
            </a:r>
            <a:r>
              <a:rPr lang="en-US" sz="1200" kern="1200" dirty="0" smtClean="0">
                <a:solidFill>
                  <a:schemeClr val="tx1"/>
                </a:solidFill>
                <a:effectLst/>
                <a:latin typeface="+mn-lt"/>
                <a:ea typeface="+mn-ea"/>
                <a:cs typeface="+mn-cs"/>
              </a:rPr>
              <a:t> related SOPs (3 of the 20 network administrative SOPs available on the NIHSTROKENET.org website) i.e. public access-(transparency)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did you set up these dedicated SOPs—didn’t the IRB already have these policies in place? Are these SOPs for all sites, or just for the CIRB? How did </a:t>
            </a:r>
            <a:r>
              <a:rPr lang="en-US" sz="1200" kern="1200" dirty="0" err="1" smtClean="0">
                <a:solidFill>
                  <a:schemeClr val="tx1"/>
                </a:solidFill>
                <a:effectLst/>
                <a:latin typeface="+mn-lt"/>
                <a:ea typeface="+mn-ea"/>
                <a:cs typeface="+mn-cs"/>
              </a:rPr>
              <a:t>y’all</a:t>
            </a:r>
            <a:r>
              <a:rPr lang="en-US" sz="1200" kern="1200" dirty="0" smtClean="0">
                <a:solidFill>
                  <a:schemeClr val="tx1"/>
                </a:solidFill>
                <a:effectLst/>
                <a:latin typeface="+mn-lt"/>
                <a:ea typeface="+mn-ea"/>
                <a:cs typeface="+mn-cs"/>
              </a:rPr>
              <a:t> develop these SOPs? (don’t need to necessarily address all of this on this slide, just organized all the questions here for simplicity)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18</a:t>
            </a:fld>
            <a:endParaRPr lang="en-US" dirty="0"/>
          </a:p>
        </p:txBody>
      </p:sp>
    </p:spTree>
    <p:extLst>
      <p:ext uri="{BB962C8B-B14F-4D97-AF65-F5344CB8AC3E}">
        <p14:creationId xmlns:p14="http://schemas.microsoft.com/office/powerpoint/2010/main" val="360685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more transition to slide 36, something like “Those are the SOPs we use, but I have a feeling many of you are curious how we’re actually running the CIRB and what the day-to-day is like.”</a:t>
            </a: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21</a:t>
            </a:fld>
            <a:endParaRPr lang="en-US" dirty="0"/>
          </a:p>
        </p:txBody>
      </p:sp>
    </p:spTree>
    <p:extLst>
      <p:ext uri="{BB962C8B-B14F-4D97-AF65-F5344CB8AC3E}">
        <p14:creationId xmlns:p14="http://schemas.microsoft.com/office/powerpoint/2010/main" val="383766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more transition to slide 36, something like “Those are the SOPs we use, but I have a feeling many of you are curious how we’re actually running the CIRB and what the day-to-day is like.”</a:t>
            </a: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22</a:t>
            </a:fld>
            <a:endParaRPr lang="en-US" dirty="0"/>
          </a:p>
        </p:txBody>
      </p:sp>
    </p:spTree>
    <p:extLst>
      <p:ext uri="{BB962C8B-B14F-4D97-AF65-F5344CB8AC3E}">
        <p14:creationId xmlns:p14="http://schemas.microsoft.com/office/powerpoint/2010/main" val="277249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Nice explanation of why you decided to take on a bigger role in managing COI, why you use a CIRB liaison, why no sites are currently using Click. Why is it important to have this kind of funding when running a CIRB?</a:t>
            </a:r>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23</a:t>
            </a:fld>
            <a:endParaRPr lang="en-US" dirty="0"/>
          </a:p>
        </p:txBody>
      </p:sp>
    </p:spTree>
    <p:extLst>
      <p:ext uri="{BB962C8B-B14F-4D97-AF65-F5344CB8AC3E}">
        <p14:creationId xmlns:p14="http://schemas.microsoft.com/office/powerpoint/2010/main" val="167294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You mentioned people might already be familiar with this content—might want to mention how they’d be familiar for context.</a:t>
            </a:r>
          </a:p>
          <a:p>
            <a:pPr lvl="1"/>
            <a:r>
              <a:rPr lang="en-US" sz="1200" kern="1200" dirty="0" smtClean="0">
                <a:solidFill>
                  <a:schemeClr val="tx1"/>
                </a:solidFill>
                <a:effectLst/>
                <a:latin typeface="+mn-lt"/>
                <a:ea typeface="+mn-ea"/>
                <a:cs typeface="+mn-cs"/>
              </a:rPr>
              <a:t>You mentioned local context is a common concern for CIRBs; can you explain a little how your CIRB handles it? Is this the way other CIRBs tend to do it? (In my experience at Schulman at least it’s a yes; thought including this info could be useful context.)</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mentioned you wanted to take a look at the “Others” content here.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effectLst/>
                <a:latin typeface="+mn-lt"/>
                <a:ea typeface="Calibri"/>
                <a:cs typeface="Times New Roman"/>
              </a:rPr>
              <a:t>including those stipulated under the FWA and those regarding financial disclosure and conflict of</a:t>
            </a:r>
            <a:r>
              <a:rPr lang="en-US" sz="1200" baseline="0" dirty="0" smtClean="0">
                <a:solidFill>
                  <a:srgbClr val="002060"/>
                </a:solidFill>
                <a:effectLst/>
                <a:latin typeface="+mn-lt"/>
                <a:ea typeface="Calibri"/>
                <a:cs typeface="Times New Roman"/>
              </a:rPr>
              <a:t> interest laws, regulations and policy</a:t>
            </a:r>
            <a:endParaRPr lang="en-US" sz="1200" dirty="0" smtClean="0">
              <a:solidFill>
                <a:srgbClr val="002060"/>
              </a:solidFill>
              <a:effectLst/>
              <a:latin typeface="+mn-lt"/>
              <a:ea typeface="Calibri"/>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UC IRB	StrokeNet</a:t>
            </a:r>
          </a:p>
          <a:p>
            <a:r>
              <a:rPr lang="en-US" dirty="0" smtClean="0"/>
              <a:t>Number of values	30	48</a:t>
            </a:r>
          </a:p>
          <a:p>
            <a:r>
              <a:rPr lang="en-US" dirty="0" smtClean="0"/>
              <a:t>Minimum		17	1</a:t>
            </a:r>
          </a:p>
          <a:p>
            <a:r>
              <a:rPr lang="en-US" dirty="0" smtClean="0"/>
              <a:t>Median		60.5	8.5</a:t>
            </a:r>
          </a:p>
          <a:p>
            <a:r>
              <a:rPr lang="en-US" dirty="0" smtClean="0"/>
              <a:t>Maximum		184	65</a:t>
            </a:r>
          </a:p>
          <a:p>
            <a:r>
              <a:rPr lang="en-US" dirty="0" smtClean="0"/>
              <a:t>Mean		69.6	13.79</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Nice analysis of the numbers and the efficiency benefits. Glad to hear </a:t>
            </a:r>
            <a:r>
              <a:rPr lang="en-US" sz="1200" kern="1200" dirty="0" err="1" smtClean="0">
                <a:solidFill>
                  <a:schemeClr val="tx1"/>
                </a:solidFill>
                <a:effectLst/>
                <a:latin typeface="+mn-lt"/>
                <a:ea typeface="+mn-ea"/>
                <a:cs typeface="+mn-cs"/>
              </a:rPr>
              <a:t>y’all</a:t>
            </a:r>
            <a:r>
              <a:rPr lang="en-US" sz="1200" kern="1200" dirty="0" smtClean="0">
                <a:solidFill>
                  <a:schemeClr val="tx1"/>
                </a:solidFill>
                <a:effectLst/>
                <a:latin typeface="+mn-lt"/>
                <a:ea typeface="+mn-ea"/>
                <a:cs typeface="+mn-cs"/>
              </a:rPr>
              <a:t> will be publishing data on this.</a:t>
            </a: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25</a:t>
            </a:fld>
            <a:endParaRPr lang="en-US" dirty="0"/>
          </a:p>
        </p:txBody>
      </p:sp>
    </p:spTree>
    <p:extLst>
      <p:ext uri="{BB962C8B-B14F-4D97-AF65-F5344CB8AC3E}">
        <p14:creationId xmlns:p14="http://schemas.microsoft.com/office/powerpoint/2010/main" val="107817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Other challenges after 2 almost 3 years in. </a:t>
            </a:r>
          </a:p>
          <a:p>
            <a:pPr lvl="0"/>
            <a:r>
              <a:rPr lang="en-US" sz="1200" kern="1200" dirty="0" smtClean="0">
                <a:solidFill>
                  <a:schemeClr val="tx1"/>
                </a:solidFill>
                <a:effectLst/>
                <a:latin typeface="+mn-lt"/>
                <a:ea typeface="+mn-ea"/>
                <a:cs typeface="+mn-cs"/>
              </a:rPr>
              <a:t>Review of more FDA/NINDS approved fully developed protocols vs evolving protocols – less local input to actual protocol than anticipated initially </a:t>
            </a:r>
          </a:p>
          <a:p>
            <a:pPr lvl="0"/>
            <a:r>
              <a:rPr lang="en-US" sz="1200" kern="1200" dirty="0" smtClean="0">
                <a:solidFill>
                  <a:schemeClr val="tx1"/>
                </a:solidFill>
                <a:effectLst/>
                <a:latin typeface="+mn-lt"/>
                <a:ea typeface="+mn-ea"/>
                <a:cs typeface="+mn-cs"/>
              </a:rPr>
              <a:t>Duplicate reviews by site IRBs contribute to SC overload and resentment of CIRB</a:t>
            </a:r>
          </a:p>
          <a:p>
            <a:pPr lvl="0"/>
            <a:r>
              <a:rPr lang="en-US" sz="1200" kern="1200" dirty="0" smtClean="0">
                <a:solidFill>
                  <a:schemeClr val="tx1"/>
                </a:solidFill>
                <a:effectLst/>
                <a:latin typeface="+mn-lt"/>
                <a:ea typeface="+mn-ea"/>
                <a:cs typeface="+mn-cs"/>
              </a:rPr>
              <a:t>Obtaining actual/current FWA documents to upon which to base valid RAs – amazing how hard these are to find. </a:t>
            </a:r>
          </a:p>
          <a:p>
            <a:pPr lvl="0"/>
            <a:r>
              <a:rPr lang="en-US" sz="1200" kern="1200" dirty="0" smtClean="0">
                <a:solidFill>
                  <a:schemeClr val="tx1"/>
                </a:solidFill>
                <a:effectLst/>
                <a:latin typeface="+mn-lt"/>
                <a:ea typeface="+mn-ea"/>
                <a:cs typeface="+mn-cs"/>
              </a:rPr>
              <a:t>Working with the NDMS CTMS to facilitate CIRB reviews and reporting- we need more than the FDA!</a:t>
            </a:r>
          </a:p>
          <a:p>
            <a:pPr lvl="0"/>
            <a:r>
              <a:rPr lang="en-US" sz="1200" kern="1200" dirty="0" smtClean="0">
                <a:solidFill>
                  <a:schemeClr val="tx1"/>
                </a:solidFill>
                <a:effectLst/>
                <a:latin typeface="+mn-lt"/>
                <a:ea typeface="+mn-ea"/>
                <a:cs typeface="+mn-cs"/>
              </a:rPr>
              <a:t>No local site access to </a:t>
            </a:r>
            <a:r>
              <a:rPr lang="en-US" sz="1200" kern="1200" dirty="0" err="1" smtClean="0">
                <a:solidFill>
                  <a:schemeClr val="tx1"/>
                </a:solidFill>
                <a:effectLst/>
                <a:latin typeface="+mn-lt"/>
                <a:ea typeface="+mn-ea"/>
                <a:cs typeface="+mn-cs"/>
              </a:rPr>
              <a:t>ePAS</a:t>
            </a:r>
            <a:r>
              <a:rPr lang="en-US" sz="1200" kern="1200" dirty="0" smtClean="0">
                <a:solidFill>
                  <a:schemeClr val="tx1"/>
                </a:solidFill>
                <a:effectLst/>
                <a:latin typeface="+mn-lt"/>
                <a:ea typeface="+mn-ea"/>
                <a:cs typeface="+mn-cs"/>
              </a:rPr>
              <a:t> which produces a manpower shortage and limits the Liaison role effectiveness.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26</a:t>
            </a:fld>
            <a:endParaRPr lang="en-US" dirty="0"/>
          </a:p>
        </p:txBody>
      </p:sp>
    </p:spTree>
    <p:extLst>
      <p:ext uri="{BB962C8B-B14F-4D97-AF65-F5344CB8AC3E}">
        <p14:creationId xmlns:p14="http://schemas.microsoft.com/office/powerpoint/2010/main" val="140558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a little more transition between the NIH mandate portion and the StrokeNet intro, maybe something like “So that’s the regulatory background. Now let’s look at a specific example of how an NIH-funded central IRB works via the NIH StrokeNet program.”</a:t>
            </a:r>
          </a:p>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27</a:t>
            </a:fld>
            <a:endParaRPr lang="en-US" dirty="0"/>
          </a:p>
        </p:txBody>
      </p:sp>
    </p:spTree>
    <p:extLst>
      <p:ext uri="{BB962C8B-B14F-4D97-AF65-F5344CB8AC3E}">
        <p14:creationId xmlns:p14="http://schemas.microsoft.com/office/powerpoint/2010/main" val="188151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28</a:t>
            </a:fld>
            <a:endParaRPr lang="en-US" dirty="0"/>
          </a:p>
        </p:txBody>
      </p:sp>
    </p:spTree>
    <p:extLst>
      <p:ext uri="{BB962C8B-B14F-4D97-AF65-F5344CB8AC3E}">
        <p14:creationId xmlns:p14="http://schemas.microsoft.com/office/powerpoint/2010/main" val="250500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29</a:t>
            </a:fld>
            <a:endParaRPr lang="en-US" dirty="0"/>
          </a:p>
        </p:txBody>
      </p:sp>
    </p:spTree>
    <p:extLst>
      <p:ext uri="{BB962C8B-B14F-4D97-AF65-F5344CB8AC3E}">
        <p14:creationId xmlns:p14="http://schemas.microsoft.com/office/powerpoint/2010/main" val="141799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30</a:t>
            </a:fld>
            <a:endParaRPr lang="en-US" dirty="0"/>
          </a:p>
        </p:txBody>
      </p:sp>
    </p:spTree>
    <p:extLst>
      <p:ext uri="{BB962C8B-B14F-4D97-AF65-F5344CB8AC3E}">
        <p14:creationId xmlns:p14="http://schemas.microsoft.com/office/powerpoint/2010/main" val="254729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31</a:t>
            </a:fld>
            <a:endParaRPr lang="en-US" dirty="0"/>
          </a:p>
        </p:txBody>
      </p:sp>
    </p:spTree>
    <p:extLst>
      <p:ext uri="{BB962C8B-B14F-4D97-AF65-F5344CB8AC3E}">
        <p14:creationId xmlns:p14="http://schemas.microsoft.com/office/powerpoint/2010/main" val="305909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32</a:t>
            </a:fld>
            <a:endParaRPr lang="en-US" dirty="0"/>
          </a:p>
        </p:txBody>
      </p:sp>
    </p:spTree>
    <p:extLst>
      <p:ext uri="{BB962C8B-B14F-4D97-AF65-F5344CB8AC3E}">
        <p14:creationId xmlns:p14="http://schemas.microsoft.com/office/powerpoint/2010/main" val="3599265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33</a:t>
            </a:fld>
            <a:endParaRPr lang="en-US" dirty="0"/>
          </a:p>
        </p:txBody>
      </p:sp>
    </p:spTree>
    <p:extLst>
      <p:ext uri="{BB962C8B-B14F-4D97-AF65-F5344CB8AC3E}">
        <p14:creationId xmlns:p14="http://schemas.microsoft.com/office/powerpoint/2010/main" val="1429112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34</a:t>
            </a:fld>
            <a:endParaRPr lang="en-US" dirty="0"/>
          </a:p>
        </p:txBody>
      </p:sp>
    </p:spTree>
    <p:extLst>
      <p:ext uri="{BB962C8B-B14F-4D97-AF65-F5344CB8AC3E}">
        <p14:creationId xmlns:p14="http://schemas.microsoft.com/office/powerpoint/2010/main" val="339422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35</a:t>
            </a:fld>
            <a:endParaRPr lang="en-US" dirty="0"/>
          </a:p>
        </p:txBody>
      </p:sp>
    </p:spTree>
    <p:extLst>
      <p:ext uri="{BB962C8B-B14F-4D97-AF65-F5344CB8AC3E}">
        <p14:creationId xmlns:p14="http://schemas.microsoft.com/office/powerpoint/2010/main" val="220749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36</a:t>
            </a:fld>
            <a:endParaRPr lang="en-US" dirty="0"/>
          </a:p>
        </p:txBody>
      </p:sp>
    </p:spTree>
    <p:extLst>
      <p:ext uri="{BB962C8B-B14F-4D97-AF65-F5344CB8AC3E}">
        <p14:creationId xmlns:p14="http://schemas.microsoft.com/office/powerpoint/2010/main" val="181784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37</a:t>
            </a:fld>
            <a:endParaRPr lang="en-US" dirty="0"/>
          </a:p>
        </p:txBody>
      </p:sp>
    </p:spTree>
    <p:extLst>
      <p:ext uri="{BB962C8B-B14F-4D97-AF65-F5344CB8AC3E}">
        <p14:creationId xmlns:p14="http://schemas.microsoft.com/office/powerpoint/2010/main" val="2818894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38</a:t>
            </a:fld>
            <a:endParaRPr lang="en-US" dirty="0"/>
          </a:p>
        </p:txBody>
      </p:sp>
    </p:spTree>
    <p:extLst>
      <p:ext uri="{BB962C8B-B14F-4D97-AF65-F5344CB8AC3E}">
        <p14:creationId xmlns:p14="http://schemas.microsoft.com/office/powerpoint/2010/main" val="19211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clinical sites. RCCs provide regional leadership for research conducted at StrokeNet the clinical sites. </a:t>
            </a:r>
          </a:p>
          <a:p>
            <a:endParaRPr lang="en-US" dirty="0" smtClean="0"/>
          </a:p>
          <a:p>
            <a:r>
              <a:rPr lang="en-US" sz="1200" kern="1200" dirty="0" smtClean="0">
                <a:solidFill>
                  <a:schemeClr val="tx1"/>
                </a:solidFill>
                <a:effectLst/>
                <a:latin typeface="+mn-lt"/>
                <a:ea typeface="+mn-ea"/>
                <a:cs typeface="+mn-cs"/>
              </a:rPr>
              <a:t>RCCs select their Satellites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RCCs and Satellites are eligible to receive the Protocol Trial Agreements if selected by the Trial PI.</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trial Clinical Performing Sites are tracked through </a:t>
            </a:r>
            <a:r>
              <a:rPr lang="en-US" sz="1200" kern="1200" dirty="0" err="1" smtClean="0">
                <a:solidFill>
                  <a:schemeClr val="tx1"/>
                </a:solidFill>
                <a:effectLst/>
                <a:latin typeface="+mn-lt"/>
                <a:ea typeface="+mn-ea"/>
                <a:cs typeface="+mn-cs"/>
              </a:rPr>
              <a:t>WebDCU</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The introduction and implementation of stroke trials within National Institutes of Health StrokeNet. </a:t>
            </a:r>
            <a:r>
              <a:rPr lang="en-GB" altLang="en-US" dirty="0" err="1">
                <a:latin typeface="Arial" panose="020B0604020202020204" pitchFamily="34" charset="0"/>
                <a:ea typeface="msgothic" charset="0"/>
                <a:cs typeface="msgothic" charset="0"/>
              </a:rPr>
              <a:t>cIRB</a:t>
            </a:r>
            <a:r>
              <a:rPr lang="en-GB" altLang="en-US" dirty="0">
                <a:latin typeface="Arial" panose="020B0604020202020204" pitchFamily="34" charset="0"/>
                <a:ea typeface="msgothic" charset="0"/>
                <a:cs typeface="msgothic" charset="0"/>
              </a:rPr>
              <a:t> indicates Central Institutional Review Board; and NINDS, National Institute of Neurological Disorders and Stroke</a:t>
            </a:r>
            <a:r>
              <a:rPr lang="en-GB" altLang="en-US" dirty="0" smtClean="0">
                <a:latin typeface="Arial" panose="020B0604020202020204" pitchFamily="34" charset="0"/>
                <a:ea typeface="msgothic" charset="0"/>
                <a:cs typeface="msgothic" charset="0"/>
              </a:rPr>
              <a:t>.</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en-US" dirty="0" smtClean="0">
                <a:latin typeface="Arial" panose="020B0604020202020204" pitchFamily="34" charset="0"/>
                <a:ea typeface="msgothic" charset="0"/>
                <a:cs typeface="msgothic" charset="0"/>
              </a:rPr>
              <a:t>Involvement of the CIRB in the early stages of protocol  development provides an opportunity to identify potential regulatory issues that investigators can address prior to CIRB submission, thereby reducing the number of protocol review contingencies issued by the CIRB.</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US" altLang="en-US" dirty="0" smtClean="0">
              <a:latin typeface="Arial" panose="020B0604020202020204" pitchFamily="34" charset="0"/>
              <a:ea typeface="msgothic" charset="0"/>
              <a:cs typeface="msgothic" charset="0"/>
            </a:endParaRPr>
          </a:p>
          <a:p>
            <a:pPr marL="285750" indent="-285750">
              <a:buFont typeface="Arial" panose="020B0604020202020204" pitchFamily="34" charset="0"/>
              <a:buChar char="•"/>
            </a:pPr>
            <a:r>
              <a:rPr lang="en-US" dirty="0" smtClean="0"/>
              <a:t>The CIRB Chair and Liaison work closely with the NCC, NDMC, and Principal Investigators to develop StrokeNet protocols  that meet all human subjects research regulatory requirements.  </a:t>
            </a:r>
          </a:p>
          <a:p>
            <a:pPr marL="285750" indent="-285750">
              <a:buFont typeface="Arial" panose="020B0604020202020204" pitchFamily="34" charset="0"/>
              <a:buChar char="•"/>
            </a:pPr>
            <a:r>
              <a:rPr lang="en-US" dirty="0" smtClean="0"/>
              <a:t>Involvement of the CIRB in the early stages of protocol  development provides an opportunity to identify potential regulatory issues that investigators can address prior to CIRB submission, thereby reducing the number of protocol review contingencies issued by the CIRB</a:t>
            </a:r>
            <a:endParaRPr lang="en-US"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6587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NeuroNext and StrokeNet are “non-share” models. Are there any “share” models out there? Why did </a:t>
            </a:r>
            <a:r>
              <a:rPr lang="en-US" sz="1200" kern="1200" dirty="0" err="1" smtClean="0">
                <a:solidFill>
                  <a:schemeClr val="tx1"/>
                </a:solidFill>
                <a:effectLst/>
                <a:latin typeface="+mn-lt"/>
                <a:ea typeface="+mn-ea"/>
                <a:cs typeface="+mn-cs"/>
              </a:rPr>
              <a:t>y’all</a:t>
            </a:r>
            <a:r>
              <a:rPr lang="en-US" sz="1200" kern="1200" dirty="0" smtClean="0">
                <a:solidFill>
                  <a:schemeClr val="tx1"/>
                </a:solidFill>
                <a:effectLst/>
                <a:latin typeface="+mn-lt"/>
                <a:ea typeface="+mn-ea"/>
                <a:cs typeface="+mn-cs"/>
              </a:rPr>
              <a:t> choose the “non-share” model?</a:t>
            </a:r>
          </a:p>
          <a:p>
            <a:endParaRPr lang="en-US" dirty="0" smtClean="0"/>
          </a:p>
          <a:p>
            <a:endParaRPr lang="en-US" dirty="0" smtClean="0"/>
          </a:p>
          <a:p>
            <a:r>
              <a:rPr lang="en-US" dirty="0" err="1" smtClean="0"/>
              <a:t>NeuroNEXT</a:t>
            </a:r>
            <a:r>
              <a:rPr lang="en-US" dirty="0" smtClean="0"/>
              <a:t> </a:t>
            </a:r>
          </a:p>
          <a:p>
            <a:r>
              <a:rPr lang="en-US" dirty="0" smtClean="0"/>
              <a:t>Network of academic institutions established by NINDS </a:t>
            </a:r>
          </a:p>
          <a:p>
            <a:r>
              <a:rPr lang="en-US" dirty="0" smtClean="0"/>
              <a:t>Facilitate rapid development and implementation of protocols in neurological disorders affecting adult and/or pediatric populations.  </a:t>
            </a:r>
          </a:p>
          <a:p>
            <a:endParaRPr lang="en-US" dirty="0" smtClean="0"/>
          </a:p>
          <a:p>
            <a:r>
              <a:rPr lang="en-US" dirty="0" smtClean="0"/>
              <a:t>MGH is the Clinical Coordinating Center for NeuroNEXT (the “NeuroNEXT CCC”). </a:t>
            </a:r>
          </a:p>
          <a:p>
            <a:endParaRPr lang="en-US" dirty="0" smtClean="0"/>
          </a:p>
          <a:p>
            <a:r>
              <a:rPr lang="en-US" dirty="0" smtClean="0"/>
              <a:t>“Partners Human Research Committee” is the Central IRB for NeuroNEXT. </a:t>
            </a:r>
          </a:p>
          <a:p>
            <a:endParaRPr lang="en-US" dirty="0" smtClean="0"/>
          </a:p>
          <a:p>
            <a:r>
              <a:rPr lang="en-US" dirty="0" smtClean="0"/>
              <a:t>Partners Healthcare System, Inc. (“Partners”) is made up of Massachusetts General Hospital (MGH) and Brigham and Women’s Hospital, Inc. (BWH) and is collectively known as “Partners Human Research Committee” (Partners). </a:t>
            </a:r>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Why do you not accept any site-specific changes to the Reliance Agreement?</a:t>
            </a:r>
          </a:p>
          <a:p>
            <a:pPr lvl="1"/>
            <a:r>
              <a:rPr lang="en-US" sz="1200" kern="1200" dirty="0" smtClean="0">
                <a:solidFill>
                  <a:schemeClr val="tx1"/>
                </a:solidFill>
                <a:effectLst/>
                <a:latin typeface="+mn-lt"/>
                <a:ea typeface="+mn-ea"/>
                <a:cs typeface="+mn-cs"/>
              </a:rPr>
              <a:t>You also mentioned looking into why you listed the 3 items at the bottom of the list.</a:t>
            </a:r>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12</a:t>
            </a:fld>
            <a:endParaRPr lang="en-US" dirty="0"/>
          </a:p>
        </p:txBody>
      </p:sp>
    </p:spTree>
    <p:extLst>
      <p:ext uri="{BB962C8B-B14F-4D97-AF65-F5344CB8AC3E}">
        <p14:creationId xmlns:p14="http://schemas.microsoft.com/office/powerpoint/2010/main" val="1861997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7543800" cy="6806436"/>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0" y="173038"/>
            <a:ext cx="2734056" cy="7680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13" y="5740937"/>
            <a:ext cx="1193890" cy="98053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428" y="5738237"/>
            <a:ext cx="1690922" cy="9805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297" y="5763236"/>
            <a:ext cx="983942" cy="1043200"/>
          </a:xfrm>
          <a:prstGeom prst="rect">
            <a:avLst/>
          </a:prstGeom>
        </p:spPr>
      </p:pic>
    </p:spTree>
    <p:extLst>
      <p:ext uri="{BB962C8B-B14F-4D97-AF65-F5344CB8AC3E}">
        <p14:creationId xmlns:p14="http://schemas.microsoft.com/office/powerpoint/2010/main" val="12781295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238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0838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7543800" cy="6806436"/>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solidFill>
                <a:srgbClr val="7A7A7A">
                  <a:tint val="20000"/>
                </a:srgbClr>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0" y="173038"/>
            <a:ext cx="2734056" cy="7680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13" y="5740937"/>
            <a:ext cx="1193890" cy="98053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428" y="5738237"/>
            <a:ext cx="1690922" cy="9805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297" y="5763236"/>
            <a:ext cx="983942" cy="1043200"/>
          </a:xfrm>
          <a:prstGeom prst="rect">
            <a:avLst/>
          </a:prstGeom>
        </p:spPr>
      </p:pic>
    </p:spTree>
    <p:extLst>
      <p:ext uri="{BB962C8B-B14F-4D97-AF65-F5344CB8AC3E}">
        <p14:creationId xmlns:p14="http://schemas.microsoft.com/office/powerpoint/2010/main" val="24562059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1325563"/>
          </a:xfrm>
        </p:spPr>
        <p:txBody>
          <a:bodyPr/>
          <a:lstStyle>
            <a:lvl1pPr>
              <a:defRPr>
                <a:solidFill>
                  <a:srgbClr val="336094"/>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582891"/>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 y="6304116"/>
            <a:ext cx="1552956" cy="436282"/>
          </a:xfrm>
          <a:prstGeom prst="rect">
            <a:avLst/>
          </a:prstGeom>
        </p:spPr>
      </p:pic>
      <p:cxnSp>
        <p:nvCxnSpPr>
          <p:cNvPr id="12" name="Straight Connector 11"/>
          <p:cNvCxnSpPr/>
          <p:nvPr/>
        </p:nvCxnSpPr>
        <p:spPr>
          <a:xfrm>
            <a:off x="733425" y="965200"/>
            <a:ext cx="840105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249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7569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9124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052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3269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717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988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1325563"/>
          </a:xfrm>
        </p:spPr>
        <p:txBody>
          <a:bodyPr/>
          <a:lstStyle>
            <a:lvl1pPr>
              <a:defRPr>
                <a:solidFill>
                  <a:srgbClr val="336094"/>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582891"/>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 y="6304116"/>
            <a:ext cx="1552956" cy="436282"/>
          </a:xfrm>
          <a:prstGeom prst="rect">
            <a:avLst/>
          </a:prstGeom>
        </p:spPr>
      </p:pic>
      <p:cxnSp>
        <p:nvCxnSpPr>
          <p:cNvPr id="12" name="Straight Connector 11"/>
          <p:cNvCxnSpPr/>
          <p:nvPr/>
        </p:nvCxnSpPr>
        <p:spPr>
          <a:xfrm>
            <a:off x="733425" y="965200"/>
            <a:ext cx="840105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456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526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2768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58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33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371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013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502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8034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846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360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63825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2CB032-005A-49E3-856A-4988D28EA455}" type="datetimeFigureOut">
              <a:rPr lang="en-US" smtClean="0">
                <a:solidFill>
                  <a:srgbClr val="000000"/>
                </a:solidFill>
              </a:rPr>
              <a:pPr/>
              <a:t>3/13/2018</a:t>
            </a:fld>
            <a:endParaRPr lang="en-US" dirty="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18564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niaid.nih.gov/LabsAndResources/resources/toolkit/Documents/templateOutline.pdf" TargetMode="External"/><Relationship Id="rId4" Type="http://schemas.openxmlformats.org/officeDocument/2006/relationships/hyperlink" Target="http://www.hhs.gov/ohrp/assurances/forms/irbauthorizpdf.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067762"/>
          </a:xfrm>
        </p:spPr>
        <p:txBody>
          <a:bodyPr>
            <a:noAutofit/>
          </a:bodyPr>
          <a:lstStyle/>
          <a:p>
            <a:pPr algn="l"/>
            <a:r>
              <a:rPr lang="en-US" sz="2800" dirty="0">
                <a:solidFill>
                  <a:srgbClr val="FF0000"/>
                </a:solidFill>
              </a:rPr>
              <a:t>The NIH StrokeNet Experience From A Central IRB To Local IRB Perspective</a:t>
            </a:r>
            <a:endParaRPr lang="en-US" sz="2800" dirty="0">
              <a:solidFill>
                <a:srgbClr val="FF0000"/>
              </a:solidFill>
              <a:effectLst/>
            </a:endParaRPr>
          </a:p>
        </p:txBody>
      </p:sp>
      <p:sp>
        <p:nvSpPr>
          <p:cNvPr id="4" name="Subtitle 3"/>
          <p:cNvSpPr>
            <a:spLocks noGrp="1"/>
          </p:cNvSpPr>
          <p:nvPr>
            <p:ph type="subTitle" idx="1"/>
          </p:nvPr>
        </p:nvSpPr>
        <p:spPr>
          <a:xfrm>
            <a:off x="762000" y="2286000"/>
            <a:ext cx="8610600" cy="2667000"/>
          </a:xfrm>
        </p:spPr>
        <p:txBody>
          <a:bodyPr>
            <a:normAutofit fontScale="85000" lnSpcReduction="20000"/>
          </a:bodyPr>
          <a:lstStyle/>
          <a:p>
            <a:pPr algn="l"/>
            <a:r>
              <a:rPr lang="en-US" dirty="0"/>
              <a:t>Michael Linke, PhD, CIP </a:t>
            </a:r>
          </a:p>
          <a:p>
            <a:pPr algn="l"/>
            <a:endParaRPr lang="en-US" dirty="0" smtClean="0"/>
          </a:p>
          <a:p>
            <a:pPr algn="l"/>
            <a:r>
              <a:rPr lang="en-US" dirty="0" smtClean="0"/>
              <a:t>Health </a:t>
            </a:r>
            <a:r>
              <a:rPr lang="en-US" dirty="0"/>
              <a:t>Science Officer, </a:t>
            </a:r>
            <a:endParaRPr lang="en-US" dirty="0" smtClean="0"/>
          </a:p>
          <a:p>
            <a:pPr algn="l"/>
            <a:r>
              <a:rPr lang="en-US" dirty="0" smtClean="0"/>
              <a:t>Department </a:t>
            </a:r>
            <a:r>
              <a:rPr lang="en-US" dirty="0"/>
              <a:t>of Veterans Affairs Medical Center-Cincinnati</a:t>
            </a:r>
          </a:p>
          <a:p>
            <a:pPr algn="l"/>
            <a:endParaRPr lang="en-US" dirty="0" smtClean="0"/>
          </a:p>
          <a:p>
            <a:pPr algn="l"/>
            <a:r>
              <a:rPr lang="en-US" dirty="0" smtClean="0"/>
              <a:t>Associate Professor</a:t>
            </a:r>
          </a:p>
          <a:p>
            <a:pPr algn="l"/>
            <a:r>
              <a:rPr lang="en-US" dirty="0" smtClean="0"/>
              <a:t>Department of Internal Medicine</a:t>
            </a:r>
          </a:p>
          <a:p>
            <a:pPr algn="l"/>
            <a:r>
              <a:rPr lang="en-US" dirty="0" smtClean="0"/>
              <a:t>University of Cincinnati College of Medicine</a:t>
            </a:r>
            <a:endParaRPr lang="en-US" dirty="0"/>
          </a:p>
          <a:p>
            <a:pPr algn="l"/>
            <a:endParaRPr lang="en-US" dirty="0" smtClean="0"/>
          </a:p>
          <a:p>
            <a:pPr algn="l"/>
            <a:r>
              <a:rPr lang="en-US" dirty="0" smtClean="0"/>
              <a:t>Chair</a:t>
            </a:r>
            <a:r>
              <a:rPr lang="en-US" dirty="0"/>
              <a:t>, University of Cincinnati Institutional Review </a:t>
            </a:r>
            <a:r>
              <a:rPr lang="en-US" dirty="0" smtClean="0"/>
              <a:t>Board</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0" y="152400"/>
            <a:ext cx="2819400" cy="838200"/>
          </a:xfrm>
          <a:prstGeom prst="rect">
            <a:avLst/>
          </a:prstGeom>
        </p:spPr>
      </p:pic>
    </p:spTree>
    <p:extLst>
      <p:ext uri="{BB962C8B-B14F-4D97-AF65-F5344CB8AC3E}">
        <p14:creationId xmlns:p14="http://schemas.microsoft.com/office/powerpoint/2010/main" val="336643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0"/>
            <a:ext cx="8229600" cy="1143000"/>
          </a:xfrm>
        </p:spPr>
        <p:txBody>
          <a:bodyPr>
            <a:normAutofit/>
          </a:bodyPr>
          <a:lstStyle/>
          <a:p>
            <a:r>
              <a:rPr lang="en-US" sz="3000" dirty="0"/>
              <a:t>Building the NIH StrokeNet Central IRB </a:t>
            </a:r>
            <a:r>
              <a:rPr lang="en-US" sz="3000" dirty="0" smtClean="0"/>
              <a:t>Process</a:t>
            </a:r>
            <a:endParaRPr lang="en-US" sz="3000" dirty="0"/>
          </a:p>
        </p:txBody>
      </p:sp>
      <p:sp>
        <p:nvSpPr>
          <p:cNvPr id="2" name="Content Placeholder 1"/>
          <p:cNvSpPr>
            <a:spLocks noGrp="1"/>
          </p:cNvSpPr>
          <p:nvPr>
            <p:ph idx="1"/>
          </p:nvPr>
        </p:nvSpPr>
        <p:spPr/>
        <p:txBody>
          <a:bodyPr>
            <a:normAutofit/>
          </a:bodyPr>
          <a:lstStyle/>
          <a:p>
            <a:r>
              <a:rPr lang="en-US" sz="2000" dirty="0"/>
              <a:t>“Non-share model” CIRB developed by Partners </a:t>
            </a:r>
            <a:r>
              <a:rPr lang="en-US" sz="2000" dirty="0" smtClean="0"/>
              <a:t>for </a:t>
            </a:r>
            <a:r>
              <a:rPr lang="en-US" sz="2000" dirty="0"/>
              <a:t>Network </a:t>
            </a:r>
            <a:r>
              <a:rPr lang="en-US" sz="2000" dirty="0" smtClean="0"/>
              <a:t>for the Excellence </a:t>
            </a:r>
            <a:r>
              <a:rPr lang="en-US" sz="2000" dirty="0"/>
              <a:t>in Neuroscience Clinical Trials</a:t>
            </a:r>
            <a:r>
              <a:rPr lang="en-US" sz="2000" dirty="0" smtClean="0"/>
              <a:t> (NeuroNEXT)*</a:t>
            </a:r>
            <a:endParaRPr lang="en-US" sz="2000" dirty="0"/>
          </a:p>
          <a:p>
            <a:pPr marL="109728" indent="0">
              <a:buNone/>
            </a:pPr>
            <a:endParaRPr lang="en-US" sz="2000" dirty="0"/>
          </a:p>
          <a:p>
            <a:r>
              <a:rPr lang="en-US" sz="2000" dirty="0" smtClean="0"/>
              <a:t>Single IRB of record for NIH StrokeNet affiliated research as designated by NINDS</a:t>
            </a:r>
          </a:p>
          <a:p>
            <a:endParaRPr lang="en-US" sz="2000" dirty="0" smtClean="0"/>
          </a:p>
          <a:p>
            <a:r>
              <a:rPr lang="en-US" sz="2000" dirty="0" smtClean="0"/>
              <a:t>Central IRB fulfills all IRB-review requirements including </a:t>
            </a:r>
          </a:p>
          <a:p>
            <a:pPr>
              <a:buNone/>
            </a:pPr>
            <a:r>
              <a:rPr lang="en-US" sz="2000" dirty="0" smtClean="0"/>
              <a:t>	initial and continuing review, adverse events and amendments</a:t>
            </a:r>
            <a:endParaRPr lang="en-US" sz="2000" dirty="0"/>
          </a:p>
          <a:p>
            <a:endParaRPr lang="en-US" dirty="0"/>
          </a:p>
          <a:p>
            <a:pPr marL="109728" indent="0">
              <a:buNone/>
            </a:pPr>
            <a:r>
              <a:rPr lang="en-US" sz="1800" dirty="0" smtClean="0"/>
              <a:t>*Kaufmann </a:t>
            </a:r>
            <a:r>
              <a:rPr lang="en-US" sz="1800" dirty="0"/>
              <a:t>P, O'Rourke PP. Central institutional review board review for an academic trial network. </a:t>
            </a:r>
            <a:r>
              <a:rPr lang="en-US" sz="1800" dirty="0" err="1"/>
              <a:t>Acad</a:t>
            </a:r>
            <a:r>
              <a:rPr lang="en-US" sz="1800" dirty="0"/>
              <a:t> Med. 2015 Mar;90(3):321-3</a:t>
            </a:r>
            <a:r>
              <a:rPr lang="en-US" sz="1800" dirty="0" smtClean="0"/>
              <a:t>.</a:t>
            </a: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647255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844" y="2133600"/>
            <a:ext cx="8229600" cy="1143000"/>
          </a:xfrm>
        </p:spPr>
        <p:txBody>
          <a:bodyPr>
            <a:noAutofit/>
          </a:bodyPr>
          <a:lstStyle/>
          <a:p>
            <a:r>
              <a:rPr lang="en-US" sz="3600" dirty="0" smtClean="0"/>
              <a:t>How </a:t>
            </a:r>
            <a:r>
              <a:rPr lang="en-US" sz="3600" dirty="0"/>
              <a:t>a </a:t>
            </a:r>
            <a:r>
              <a:rPr lang="en-US" sz="3600" dirty="0" smtClean="0"/>
              <a:t>University-Based </a:t>
            </a:r>
            <a:r>
              <a:rPr lang="en-US" sz="3600" dirty="0"/>
              <a:t>IRB </a:t>
            </a:r>
            <a:r>
              <a:rPr lang="en-US" sz="3600" dirty="0" smtClean="0"/>
              <a:t>Established </a:t>
            </a:r>
            <a:r>
              <a:rPr lang="en-US" sz="3600" dirty="0"/>
              <a:t>a </a:t>
            </a:r>
            <a:r>
              <a:rPr lang="en-US" sz="3600" dirty="0" smtClean="0"/>
              <a:t>Central </a:t>
            </a:r>
            <a:r>
              <a:rPr lang="en-US" sz="3600" dirty="0"/>
              <a:t>IRB</a:t>
            </a:r>
            <a:br>
              <a:rPr lang="en-US" sz="3600" dirty="0"/>
            </a:b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508112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Resources </a:t>
            </a:r>
            <a:r>
              <a:rPr lang="en-US" sz="3200" dirty="0"/>
              <a:t>required for establishing and administering a Central IRB</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2502883"/>
          </a:xfrm>
        </p:spPr>
        <p:txBody>
          <a:bodyPr/>
          <a:lstStyle/>
          <a:p>
            <a:r>
              <a:rPr lang="en-US" dirty="0" smtClean="0"/>
              <a:t>Reliance Agreement</a:t>
            </a:r>
          </a:p>
          <a:p>
            <a:r>
              <a:rPr lang="en-US" dirty="0" smtClean="0"/>
              <a:t>SOPs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09872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Resources </a:t>
            </a:r>
            <a:r>
              <a:rPr lang="en-US" sz="3200" dirty="0"/>
              <a:t>required for establishing and administering a Central IRB</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2502883"/>
          </a:xfrm>
        </p:spPr>
        <p:txBody>
          <a:bodyPr/>
          <a:lstStyle/>
          <a:p>
            <a:r>
              <a:rPr lang="en-US" dirty="0" smtClean="0"/>
              <a:t>Reliance Agreement</a:t>
            </a:r>
          </a:p>
          <a:p>
            <a:pPr lvl="1"/>
            <a:r>
              <a:rPr lang="en-US" dirty="0" smtClean="0"/>
              <a:t>NIH and OHRP templates*</a:t>
            </a:r>
          </a:p>
          <a:p>
            <a:pPr lvl="1"/>
            <a:r>
              <a:rPr lang="en-US" dirty="0" smtClean="0"/>
              <a:t>Draft reviewed by selected RCCs</a:t>
            </a:r>
          </a:p>
          <a:p>
            <a:pPr lvl="1"/>
            <a:r>
              <a:rPr lang="en-US" dirty="0" smtClean="0"/>
              <a:t>Revised per comments</a:t>
            </a:r>
          </a:p>
          <a:p>
            <a:pPr lvl="1"/>
            <a:r>
              <a:rPr lang="en-US" dirty="0" smtClean="0"/>
              <a:t>2</a:t>
            </a:r>
            <a:r>
              <a:rPr lang="en-US" baseline="30000" dirty="0" smtClean="0"/>
              <a:t>nd</a:t>
            </a:r>
            <a:r>
              <a:rPr lang="en-US" dirty="0" smtClean="0"/>
              <a:t> draft reviewed by RCCs</a:t>
            </a:r>
          </a:p>
          <a:p>
            <a:pPr lvl="1"/>
            <a:r>
              <a:rPr lang="en-US" dirty="0" smtClean="0"/>
              <a:t>Final Agreement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4" name="TextBox 3"/>
          <p:cNvSpPr txBox="1"/>
          <p:nvPr/>
        </p:nvSpPr>
        <p:spPr>
          <a:xfrm>
            <a:off x="695738" y="4532916"/>
            <a:ext cx="8219661" cy="584775"/>
          </a:xfrm>
          <a:prstGeom prst="rect">
            <a:avLst/>
          </a:prstGeom>
          <a:noFill/>
        </p:spPr>
        <p:txBody>
          <a:bodyPr wrap="square" rtlCol="0">
            <a:spAutoFit/>
          </a:bodyPr>
          <a:lstStyle/>
          <a:p>
            <a:r>
              <a:rPr lang="en-US" sz="1600" u="sng" dirty="0" smtClean="0">
                <a:hlinkClick r:id="rId4"/>
              </a:rPr>
              <a:t>http</a:t>
            </a:r>
            <a:r>
              <a:rPr lang="en-US" sz="1600" u="sng" dirty="0">
                <a:hlinkClick r:id="rId4"/>
              </a:rPr>
              <a:t>://www.hhs.gov/ohrp/assurances/forms/irbauthorizpdf.pdf</a:t>
            </a:r>
            <a:r>
              <a:rPr lang="en-US" sz="1600" dirty="0"/>
              <a:t>  </a:t>
            </a:r>
            <a:r>
              <a:rPr lang="en-US" sz="1600" dirty="0" smtClean="0"/>
              <a:t>         </a:t>
            </a:r>
            <a:r>
              <a:rPr lang="en-US" sz="1600" u="sng" dirty="0" smtClean="0">
                <a:hlinkClick r:id="rId5"/>
              </a:rPr>
              <a:t>http</a:t>
            </a:r>
            <a:r>
              <a:rPr lang="en-US" sz="1600" u="sng" dirty="0">
                <a:hlinkClick r:id="rId5"/>
              </a:rPr>
              <a:t>://www.niaid.nih.gov/LabsAndResources/resources/toolkit/Documents/templateOutline.pdf</a:t>
            </a:r>
            <a:endParaRPr lang="en-US" sz="1600" dirty="0"/>
          </a:p>
        </p:txBody>
      </p:sp>
      <p:sp>
        <p:nvSpPr>
          <p:cNvPr id="6" name="TextBox 5"/>
          <p:cNvSpPr txBox="1"/>
          <p:nvPr/>
        </p:nvSpPr>
        <p:spPr>
          <a:xfrm>
            <a:off x="412363" y="4558316"/>
            <a:ext cx="300082" cy="369332"/>
          </a:xfrm>
          <a:prstGeom prst="rect">
            <a:avLst/>
          </a:prstGeom>
          <a:noFill/>
        </p:spPr>
        <p:txBody>
          <a:bodyPr wrap="none" rtlCol="0">
            <a:spAutoFit/>
          </a:bodyPr>
          <a:lstStyle/>
          <a:p>
            <a:r>
              <a:rPr lang="en-US" dirty="0"/>
              <a:t>*</a:t>
            </a:r>
          </a:p>
        </p:txBody>
      </p:sp>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81601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t>Reliance Agreement</a:t>
            </a:r>
          </a:p>
        </p:txBody>
      </p:sp>
      <p:sp>
        <p:nvSpPr>
          <p:cNvPr id="2" name="Content Placeholder 1"/>
          <p:cNvSpPr>
            <a:spLocks noGrp="1"/>
          </p:cNvSpPr>
          <p:nvPr>
            <p:ph idx="1"/>
          </p:nvPr>
        </p:nvSpPr>
        <p:spPr>
          <a:xfrm>
            <a:off x="457200" y="1417638"/>
            <a:ext cx="8229600" cy="4525963"/>
          </a:xfrm>
        </p:spPr>
        <p:txBody>
          <a:bodyPr>
            <a:normAutofit/>
          </a:bodyPr>
          <a:lstStyle/>
          <a:p>
            <a:pPr marL="109728" indent="0">
              <a:buNone/>
            </a:pPr>
            <a:r>
              <a:rPr lang="en-US" sz="2400" dirty="0" smtClean="0"/>
              <a:t>Request:</a:t>
            </a:r>
            <a:endParaRPr lang="en-US" sz="2400" dirty="0"/>
          </a:p>
          <a:p>
            <a:r>
              <a:rPr lang="en-US" sz="2400" dirty="0"/>
              <a:t>A</a:t>
            </a:r>
            <a:r>
              <a:rPr lang="en-US" sz="2400" dirty="0" smtClean="0"/>
              <a:t> </a:t>
            </a:r>
            <a:r>
              <a:rPr lang="en-US" sz="2400" dirty="0"/>
              <a:t>signed copy of the site’s </a:t>
            </a:r>
            <a:r>
              <a:rPr lang="en-US" sz="2400" dirty="0" err="1"/>
              <a:t>Federalwide</a:t>
            </a:r>
            <a:r>
              <a:rPr lang="en-US" sz="2400" dirty="0"/>
              <a:t> Assurance (FWA</a:t>
            </a:r>
            <a:r>
              <a:rPr lang="en-US" sz="2400" dirty="0" smtClean="0"/>
              <a:t>)</a:t>
            </a:r>
            <a:endParaRPr lang="en-US" sz="2400" dirty="0"/>
          </a:p>
          <a:p>
            <a:r>
              <a:rPr lang="en-US" sz="2400" dirty="0" smtClean="0"/>
              <a:t>Require </a:t>
            </a:r>
            <a:r>
              <a:rPr lang="en-US" sz="2400" dirty="0"/>
              <a:t>the IO listed on the FWA agreement to </a:t>
            </a:r>
            <a:r>
              <a:rPr lang="en-US" sz="2400" dirty="0" smtClean="0"/>
              <a:t>sign</a:t>
            </a:r>
          </a:p>
          <a:p>
            <a:r>
              <a:rPr lang="en-US" sz="2400" dirty="0" smtClean="0"/>
              <a:t>A </a:t>
            </a:r>
            <a:r>
              <a:rPr lang="en-US" sz="2400" dirty="0"/>
              <a:t>contact name from the site who can help to facilitate the signing of the </a:t>
            </a:r>
            <a:r>
              <a:rPr lang="en-US" sz="2400" dirty="0" smtClean="0"/>
              <a:t>Reliance Agreement</a:t>
            </a:r>
            <a:endParaRPr lang="en-US" sz="2400" dirty="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277708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t>Reliance Agreement</a:t>
            </a:r>
          </a:p>
        </p:txBody>
      </p:sp>
      <p:sp>
        <p:nvSpPr>
          <p:cNvPr id="2" name="Content Placeholder 1"/>
          <p:cNvSpPr>
            <a:spLocks noGrp="1"/>
          </p:cNvSpPr>
          <p:nvPr>
            <p:ph idx="1"/>
          </p:nvPr>
        </p:nvSpPr>
        <p:spPr/>
        <p:txBody>
          <a:bodyPr>
            <a:normAutofit/>
          </a:bodyPr>
          <a:lstStyle/>
          <a:p>
            <a:r>
              <a:rPr lang="en-US" sz="2400" dirty="0" smtClean="0"/>
              <a:t>Partially </a:t>
            </a:r>
            <a:r>
              <a:rPr lang="en-US" sz="2400" dirty="0"/>
              <a:t>executed RA </a:t>
            </a:r>
            <a:r>
              <a:rPr lang="en-US" sz="2400" dirty="0" smtClean="0"/>
              <a:t>sent to </a:t>
            </a:r>
            <a:r>
              <a:rPr lang="en-US" sz="2400" dirty="0"/>
              <a:t>the site contact to facilitate the signing of the RA by the site’s IO</a:t>
            </a:r>
          </a:p>
          <a:p>
            <a:endParaRPr lang="en-US" sz="2400" dirty="0"/>
          </a:p>
          <a:p>
            <a:r>
              <a:rPr lang="en-US" sz="2400" dirty="0" smtClean="0"/>
              <a:t>Site </a:t>
            </a:r>
            <a:r>
              <a:rPr lang="en-US" sz="2400" dirty="0"/>
              <a:t>contact obtains IO’s signature and sends fully executed RA back to the Contracts </a:t>
            </a:r>
            <a:r>
              <a:rPr lang="en-US" sz="2400" dirty="0" smtClean="0"/>
              <a:t>Manager/Legal </a:t>
            </a:r>
            <a:r>
              <a:rPr lang="en-US" sz="2400" dirty="0"/>
              <a:t>Liaison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84846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StrokeNet Reliance Agreements</a:t>
            </a:r>
            <a:endParaRPr lang="en-US" sz="3000" dirty="0"/>
          </a:p>
        </p:txBody>
      </p:sp>
      <p:sp>
        <p:nvSpPr>
          <p:cNvPr id="5" name="TextBox 4"/>
          <p:cNvSpPr txBox="1"/>
          <p:nvPr/>
        </p:nvSpPr>
        <p:spPr>
          <a:xfrm>
            <a:off x="1143000" y="1981200"/>
            <a:ext cx="6475427" cy="461665"/>
          </a:xfrm>
          <a:prstGeom prst="rect">
            <a:avLst/>
          </a:prstGeom>
          <a:noFill/>
        </p:spPr>
        <p:txBody>
          <a:bodyPr wrap="none" rtlCol="0">
            <a:spAutoFit/>
          </a:bodyPr>
          <a:lstStyle/>
          <a:p>
            <a:r>
              <a:rPr lang="en-US" sz="2400" dirty="0" smtClean="0"/>
              <a:t>Over 300 </a:t>
            </a:r>
            <a:r>
              <a:rPr lang="en-US" sz="2400" dirty="0"/>
              <a:t>CIRB Reliance Agreements fully executed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37675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844" y="2133600"/>
            <a:ext cx="8229600" cy="1143000"/>
          </a:xfrm>
        </p:spPr>
        <p:txBody>
          <a:bodyPr>
            <a:noAutofit/>
          </a:bodyPr>
          <a:lstStyle/>
          <a:p>
            <a:r>
              <a:rPr lang="en-US" sz="3600" dirty="0"/>
              <a:t>Running a Central IRB through a </a:t>
            </a:r>
            <a:r>
              <a:rPr lang="en-US" sz="3600" dirty="0" smtClean="0"/>
              <a:t/>
            </a:r>
            <a:br>
              <a:rPr lang="en-US" sz="3600" dirty="0" smtClean="0"/>
            </a:br>
            <a:r>
              <a:rPr lang="en-US" sz="3600" dirty="0" smtClean="0"/>
              <a:t>University-Based </a:t>
            </a:r>
            <a:r>
              <a:rPr lang="en-US" sz="3600" dirty="0"/>
              <a:t>IRB</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29778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StrokeNet CIRB-Related SOPs*</a:t>
            </a:r>
            <a:endParaRPr lang="en-US" sz="3000" dirty="0"/>
          </a:p>
        </p:txBody>
      </p:sp>
      <p:sp>
        <p:nvSpPr>
          <p:cNvPr id="2" name="Content Placeholder 1"/>
          <p:cNvSpPr>
            <a:spLocks noGrp="1"/>
          </p:cNvSpPr>
          <p:nvPr>
            <p:ph idx="1"/>
          </p:nvPr>
        </p:nvSpPr>
        <p:spPr>
          <a:xfrm>
            <a:off x="628650" y="1582891"/>
            <a:ext cx="7886700" cy="1617509"/>
          </a:xfrm>
        </p:spPr>
        <p:txBody>
          <a:bodyPr>
            <a:normAutofit/>
          </a:bodyPr>
          <a:lstStyle/>
          <a:p>
            <a:r>
              <a:rPr lang="en-US" sz="2400" dirty="0"/>
              <a:t>ADM 11 Central Institutional Review Board </a:t>
            </a:r>
            <a:r>
              <a:rPr lang="en-US" sz="2400" dirty="0" smtClean="0"/>
              <a:t>Reliance</a:t>
            </a:r>
            <a:endParaRPr lang="en-US" sz="2400" dirty="0"/>
          </a:p>
          <a:p>
            <a:r>
              <a:rPr lang="en-US" sz="2400" dirty="0"/>
              <a:t>ADM 12 Central Institutional Review Board </a:t>
            </a:r>
            <a:r>
              <a:rPr lang="en-US" sz="2400" dirty="0" smtClean="0"/>
              <a:t>Reporting</a:t>
            </a:r>
          </a:p>
          <a:p>
            <a:r>
              <a:rPr lang="en-US" sz="2400" dirty="0"/>
              <a:t>ADM 2 Reporting Conflict of Interest And Financial Disclosure</a:t>
            </a:r>
          </a:p>
        </p:txBody>
      </p:sp>
      <p:sp>
        <p:nvSpPr>
          <p:cNvPr id="4" name="TextBox 3"/>
          <p:cNvSpPr txBox="1"/>
          <p:nvPr/>
        </p:nvSpPr>
        <p:spPr>
          <a:xfrm>
            <a:off x="1219200" y="4038600"/>
            <a:ext cx="6544164" cy="369332"/>
          </a:xfrm>
          <a:prstGeom prst="rect">
            <a:avLst/>
          </a:prstGeom>
          <a:noFill/>
        </p:spPr>
        <p:txBody>
          <a:bodyPr wrap="none" rtlCol="0">
            <a:spAutoFit/>
          </a:bodyPr>
          <a:lstStyle/>
          <a:p>
            <a:r>
              <a:rPr lang="en-US" dirty="0" smtClean="0"/>
              <a:t>*network </a:t>
            </a:r>
            <a:r>
              <a:rPr lang="en-US" dirty="0"/>
              <a:t>administrative SOPs available on the </a:t>
            </a:r>
            <a:r>
              <a:rPr lang="en-US" dirty="0" smtClean="0"/>
              <a:t>NIHSTROKENET.org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048334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2400"/>
            <a:ext cx="7886700" cy="1325563"/>
          </a:xfrm>
        </p:spPr>
        <p:txBody>
          <a:bodyPr>
            <a:normAutofit/>
          </a:bodyPr>
          <a:lstStyle/>
          <a:p>
            <a:r>
              <a:rPr lang="en-US" sz="3000" dirty="0"/>
              <a:t>ADM 11 Central Institutional Review Board Reliance</a:t>
            </a:r>
          </a:p>
        </p:txBody>
      </p:sp>
      <p:sp>
        <p:nvSpPr>
          <p:cNvPr id="2" name="Content Placeholder 1"/>
          <p:cNvSpPr>
            <a:spLocks noGrp="1"/>
          </p:cNvSpPr>
          <p:nvPr>
            <p:ph idx="1"/>
          </p:nvPr>
        </p:nvSpPr>
        <p:spPr>
          <a:xfrm>
            <a:off x="457200" y="1676400"/>
            <a:ext cx="8229600" cy="4525963"/>
          </a:xfrm>
        </p:spPr>
        <p:txBody>
          <a:bodyPr>
            <a:normAutofit/>
          </a:bodyPr>
          <a:lstStyle/>
          <a:p>
            <a:pPr lvl="1"/>
            <a:r>
              <a:rPr lang="en-US" sz="2000" dirty="0" smtClean="0"/>
              <a:t>Defines the process for an Institution engaged in NIH StrokeNet affiliated research to transfer human subjects review to the CIRB </a:t>
            </a:r>
          </a:p>
          <a:p>
            <a:pPr lvl="1"/>
            <a:r>
              <a:rPr lang="en-US" sz="2000" dirty="0" smtClean="0"/>
              <a:t>Provides an overview of the protocol review</a:t>
            </a:r>
          </a:p>
          <a:p>
            <a:pPr lvl="1"/>
            <a:r>
              <a:rPr lang="en-US" sz="2000" dirty="0" smtClean="0"/>
              <a:t>Describes the information flow between the Institution and the CIRB throughout the lifecycle of the protocol</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178202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
            <a:ext cx="8229600" cy="1143000"/>
          </a:xfrm>
        </p:spPr>
        <p:txBody>
          <a:bodyPr>
            <a:normAutofit/>
          </a:bodyPr>
          <a:lstStyle/>
          <a:p>
            <a:r>
              <a:rPr lang="en-US" dirty="0" smtClean="0"/>
              <a:t>Use </a:t>
            </a:r>
            <a:r>
              <a:rPr lang="en-US" dirty="0"/>
              <a:t>of a Single Institutional Review Board for Multi-Site Research </a:t>
            </a:r>
            <a:r>
              <a:rPr lang="en-US" dirty="0" smtClean="0"/>
              <a:t> </a:t>
            </a:r>
            <a:endParaRPr lang="en-US" dirty="0"/>
          </a:p>
        </p:txBody>
      </p:sp>
      <p:sp>
        <p:nvSpPr>
          <p:cNvPr id="2" name="Content Placeholder 1"/>
          <p:cNvSpPr>
            <a:spLocks noGrp="1"/>
          </p:cNvSpPr>
          <p:nvPr>
            <p:ph idx="1"/>
          </p:nvPr>
        </p:nvSpPr>
        <p:spPr>
          <a:xfrm>
            <a:off x="533400" y="2057400"/>
            <a:ext cx="8229600" cy="4525963"/>
          </a:xfrm>
        </p:spPr>
        <p:txBody>
          <a:bodyPr>
            <a:normAutofit/>
          </a:bodyPr>
          <a:lstStyle/>
          <a:p>
            <a:r>
              <a:rPr lang="en-US" dirty="0" smtClean="0"/>
              <a:t>Goals</a:t>
            </a:r>
          </a:p>
          <a:p>
            <a:pPr lvl="1"/>
            <a:r>
              <a:rPr lang="en-US" dirty="0" smtClean="0"/>
              <a:t>To </a:t>
            </a:r>
            <a:r>
              <a:rPr lang="en-US" dirty="0"/>
              <a:t>enhance and streamline the process of IRB </a:t>
            </a:r>
            <a:r>
              <a:rPr lang="en-US" dirty="0" smtClean="0"/>
              <a:t>review</a:t>
            </a:r>
          </a:p>
          <a:p>
            <a:pPr marL="393192" lvl="1" indent="0">
              <a:buNone/>
            </a:pPr>
            <a:r>
              <a:rPr lang="en-US" dirty="0" smtClean="0"/>
              <a:t> </a:t>
            </a:r>
          </a:p>
          <a:p>
            <a:pPr lvl="1"/>
            <a:r>
              <a:rPr lang="en-US" dirty="0" smtClean="0"/>
              <a:t>Reduce inefficiencies</a:t>
            </a:r>
          </a:p>
          <a:p>
            <a:pPr marL="393192" lvl="1" indent="0">
              <a:buNone/>
            </a:pPr>
            <a:r>
              <a:rPr lang="en-US" dirty="0" smtClean="0"/>
              <a:t> </a:t>
            </a:r>
          </a:p>
          <a:p>
            <a:pPr lvl="1"/>
            <a:r>
              <a:rPr lang="en-US" dirty="0" smtClean="0"/>
              <a:t>Improve efficiency </a:t>
            </a:r>
            <a:r>
              <a:rPr lang="en-US" dirty="0"/>
              <a:t>without </a:t>
            </a:r>
            <a:r>
              <a:rPr lang="en-US" dirty="0" smtClean="0"/>
              <a:t>compromising </a:t>
            </a:r>
            <a:r>
              <a:rPr lang="en-US" dirty="0"/>
              <a:t>ethical principles and </a:t>
            </a:r>
            <a:r>
              <a:rPr lang="en-US" dirty="0" smtClean="0"/>
              <a:t>protections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890679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086" y="152400"/>
            <a:ext cx="8229600" cy="1143000"/>
          </a:xfrm>
        </p:spPr>
        <p:txBody>
          <a:bodyPr>
            <a:normAutofit fontScale="90000"/>
          </a:bodyPr>
          <a:lstStyle/>
          <a:p>
            <a:r>
              <a:rPr lang="en-US" dirty="0"/>
              <a:t>ADM 12 Central Institutional Review Board Reporting</a:t>
            </a:r>
            <a:br>
              <a:rPr lang="en-US" dirty="0"/>
            </a:br>
            <a:endParaRPr lang="en-US" dirty="0"/>
          </a:p>
        </p:txBody>
      </p:sp>
      <p:sp>
        <p:nvSpPr>
          <p:cNvPr id="2" name="Content Placeholder 1"/>
          <p:cNvSpPr>
            <a:spLocks noGrp="1"/>
          </p:cNvSpPr>
          <p:nvPr>
            <p:ph idx="1"/>
          </p:nvPr>
        </p:nvSpPr>
        <p:spPr/>
        <p:txBody>
          <a:bodyPr>
            <a:normAutofit/>
          </a:bodyPr>
          <a:lstStyle/>
          <a:p>
            <a:r>
              <a:rPr lang="en-US" sz="2000" dirty="0" smtClean="0"/>
              <a:t>Defines </a:t>
            </a:r>
            <a:r>
              <a:rPr lang="en-US" sz="2000" dirty="0"/>
              <a:t>the process for </a:t>
            </a:r>
            <a:r>
              <a:rPr lang="en-US" sz="2000" dirty="0" smtClean="0"/>
              <a:t>required reporting </a:t>
            </a:r>
            <a:r>
              <a:rPr lang="en-US" sz="2000" dirty="0"/>
              <a:t>by sites </a:t>
            </a:r>
            <a:endParaRPr lang="en-US" sz="2000" dirty="0" smtClean="0"/>
          </a:p>
          <a:p>
            <a:r>
              <a:rPr lang="en-US" sz="2000" dirty="0" smtClean="0"/>
              <a:t>Describes </a:t>
            </a:r>
            <a:r>
              <a:rPr lang="en-US" sz="2000" dirty="0"/>
              <a:t>of </a:t>
            </a:r>
            <a:r>
              <a:rPr lang="en-US" sz="2000" dirty="0" smtClean="0"/>
              <a:t>the </a:t>
            </a:r>
            <a:r>
              <a:rPr lang="en-US" sz="2000" dirty="0"/>
              <a:t>types </a:t>
            </a:r>
            <a:r>
              <a:rPr lang="en-US" sz="2000" dirty="0" smtClean="0"/>
              <a:t>of required reports</a:t>
            </a:r>
          </a:p>
          <a:p>
            <a:r>
              <a:rPr lang="en-US" sz="2000" dirty="0" smtClean="0"/>
              <a:t>Defines </a:t>
            </a:r>
            <a:r>
              <a:rPr lang="en-US" sz="2000" dirty="0"/>
              <a:t>the standards, time frames, and procedures for these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533987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2400"/>
            <a:ext cx="7886700" cy="1325563"/>
          </a:xfrm>
        </p:spPr>
        <p:txBody>
          <a:bodyPr>
            <a:normAutofit/>
          </a:bodyPr>
          <a:lstStyle/>
          <a:p>
            <a:r>
              <a:rPr lang="en-US" sz="3000" dirty="0"/>
              <a:t>ADM </a:t>
            </a:r>
            <a:r>
              <a:rPr lang="en-US" sz="3000" dirty="0" smtClean="0"/>
              <a:t>2 Reporting </a:t>
            </a:r>
            <a:r>
              <a:rPr lang="en-US" sz="3000" dirty="0"/>
              <a:t>Conflict of Interest And Financial Disclosure</a:t>
            </a:r>
          </a:p>
        </p:txBody>
      </p:sp>
      <p:sp>
        <p:nvSpPr>
          <p:cNvPr id="2" name="Content Placeholder 1"/>
          <p:cNvSpPr>
            <a:spLocks noGrp="1"/>
          </p:cNvSpPr>
          <p:nvPr>
            <p:ph idx="1"/>
          </p:nvPr>
        </p:nvSpPr>
        <p:spPr>
          <a:xfrm>
            <a:off x="457200" y="1752600"/>
            <a:ext cx="8229600" cy="4525963"/>
          </a:xfrm>
        </p:spPr>
        <p:txBody>
          <a:bodyPr>
            <a:normAutofit/>
          </a:bodyPr>
          <a:lstStyle/>
          <a:p>
            <a:r>
              <a:rPr lang="en-US" dirty="0" smtClean="0"/>
              <a:t>Document </a:t>
            </a:r>
            <a:r>
              <a:rPr lang="en-US" dirty="0"/>
              <a:t>the process by which the NIH StrokeNet will assure compliance with </a:t>
            </a:r>
            <a:r>
              <a:rPr lang="en-US" dirty="0" smtClean="0"/>
              <a:t>HHS and FDA financial COI </a:t>
            </a:r>
            <a:r>
              <a:rPr lang="en-US" dirty="0"/>
              <a:t>regulatory </a:t>
            </a:r>
            <a:r>
              <a:rPr lang="en-US" dirty="0" smtClean="0"/>
              <a:t>requirements</a:t>
            </a:r>
          </a:p>
          <a:p>
            <a:r>
              <a:rPr lang="en-US" dirty="0" smtClean="0"/>
              <a:t>Details </a:t>
            </a:r>
            <a:r>
              <a:rPr lang="en-US" dirty="0"/>
              <a:t>the NIH StrokeNet Network efforts to manage individual COI in a manner that is both ethical and practical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40937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Running </a:t>
            </a:r>
            <a:r>
              <a:rPr lang="en-US" sz="3000" dirty="0"/>
              <a:t>a </a:t>
            </a:r>
            <a:r>
              <a:rPr lang="en-US" sz="3000" dirty="0" smtClean="0"/>
              <a:t>CIRB </a:t>
            </a:r>
            <a:r>
              <a:rPr lang="en-US" sz="3000" dirty="0"/>
              <a:t>through a </a:t>
            </a:r>
            <a:r>
              <a:rPr lang="en-US" sz="3000" dirty="0" smtClean="0"/>
              <a:t>University-Based </a:t>
            </a:r>
            <a:r>
              <a:rPr lang="en-US" sz="3000" dirty="0"/>
              <a:t>IRB</a:t>
            </a:r>
          </a:p>
        </p:txBody>
      </p:sp>
      <p:sp>
        <p:nvSpPr>
          <p:cNvPr id="5" name="Content Placeholder 4"/>
          <p:cNvSpPr>
            <a:spLocks noGrp="1"/>
          </p:cNvSpPr>
          <p:nvPr>
            <p:ph idx="1"/>
          </p:nvPr>
        </p:nvSpPr>
        <p:spPr/>
        <p:txBody>
          <a:bodyPr>
            <a:normAutofit/>
          </a:bodyPr>
          <a:lstStyle/>
          <a:p>
            <a:pPr marL="0" indent="0">
              <a:buNone/>
            </a:pPr>
            <a:r>
              <a:rPr lang="en-US" sz="3200" i="1" dirty="0" smtClean="0"/>
              <a:t>How does it really work?</a:t>
            </a: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210614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2400"/>
            <a:ext cx="7886700" cy="1325563"/>
          </a:xfrm>
        </p:spPr>
        <p:txBody>
          <a:bodyPr>
            <a:normAutofit/>
          </a:bodyPr>
          <a:lstStyle/>
          <a:p>
            <a:r>
              <a:rPr lang="en-US" sz="3000" dirty="0" smtClean="0"/>
              <a:t>Running </a:t>
            </a:r>
            <a:r>
              <a:rPr lang="en-US" sz="3000" dirty="0"/>
              <a:t>a </a:t>
            </a:r>
            <a:r>
              <a:rPr lang="en-US" sz="3000" dirty="0" smtClean="0"/>
              <a:t>CIRB </a:t>
            </a:r>
            <a:r>
              <a:rPr lang="en-US" sz="3000" dirty="0"/>
              <a:t>through a </a:t>
            </a:r>
            <a:r>
              <a:rPr lang="en-US" sz="3000" dirty="0" smtClean="0"/>
              <a:t>University-Based </a:t>
            </a:r>
            <a:r>
              <a:rPr lang="en-US" sz="3000" dirty="0"/>
              <a:t>IRB</a:t>
            </a:r>
          </a:p>
        </p:txBody>
      </p:sp>
      <p:sp>
        <p:nvSpPr>
          <p:cNvPr id="2" name="Content Placeholder 1"/>
          <p:cNvSpPr>
            <a:spLocks noGrp="1"/>
          </p:cNvSpPr>
          <p:nvPr>
            <p:ph idx="1"/>
          </p:nvPr>
        </p:nvSpPr>
        <p:spPr/>
        <p:txBody>
          <a:bodyPr/>
          <a:lstStyle/>
          <a:p>
            <a:r>
              <a:rPr lang="en-US" dirty="0" smtClean="0"/>
              <a:t>UC IRB acts as the StrokeNet CIRB</a:t>
            </a:r>
          </a:p>
          <a:p>
            <a:r>
              <a:rPr lang="en-US" dirty="0" smtClean="0"/>
              <a:t>CIRB Liaison</a:t>
            </a:r>
          </a:p>
          <a:p>
            <a:r>
              <a:rPr lang="en-US" dirty="0" smtClean="0"/>
              <a:t>Dedicated HRPP Office Staff</a:t>
            </a:r>
          </a:p>
          <a:p>
            <a:r>
              <a:rPr lang="en-US" dirty="0"/>
              <a:t>Use UC HRPP electronic Protocol Administration </a:t>
            </a:r>
            <a:r>
              <a:rPr lang="en-US" dirty="0" smtClean="0"/>
              <a:t>System (</a:t>
            </a:r>
            <a:r>
              <a:rPr lang="en-US" dirty="0" err="1" smtClean="0"/>
              <a:t>ePAS</a:t>
            </a:r>
            <a:r>
              <a:rPr lang="en-US" dirty="0" smtClean="0"/>
              <a:t>)</a:t>
            </a:r>
          </a:p>
          <a:p>
            <a:pPr lvl="1"/>
            <a:r>
              <a:rPr lang="en-US" dirty="0"/>
              <a:t>Huron’s Click</a:t>
            </a:r>
            <a:r>
              <a:rPr lang="en-US" baseline="30000" dirty="0"/>
              <a:t>®</a:t>
            </a:r>
            <a:r>
              <a:rPr lang="en-US" dirty="0"/>
              <a:t> IRB software platform</a:t>
            </a:r>
          </a:p>
          <a:p>
            <a:pPr lvl="1"/>
            <a:r>
              <a:rPr lang="en-US" dirty="0"/>
              <a:t>CIRB Liaison enters site information</a:t>
            </a:r>
          </a:p>
          <a:p>
            <a:pPr marL="109728" indent="0">
              <a:buNone/>
            </a:pPr>
            <a:endParaRPr lang="en-US" sz="3000" dirty="0">
              <a:solidFill>
                <a:srgbClr val="336094"/>
              </a:solidFill>
              <a:ea typeface="+mj-ea"/>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89675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1522" y="304800"/>
            <a:ext cx="8229600" cy="443088"/>
          </a:xfrm>
        </p:spPr>
        <p:txBody>
          <a:bodyPr>
            <a:noAutofit/>
          </a:bodyPr>
          <a:lstStyle/>
          <a:p>
            <a:r>
              <a:rPr lang="en-US" sz="3000" dirty="0"/>
              <a:t>How Do We Work Together?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820722175"/>
              </p:ext>
            </p:extLst>
          </p:nvPr>
        </p:nvGraphicFramePr>
        <p:xfrm>
          <a:off x="914400" y="1311234"/>
          <a:ext cx="7620000" cy="4471045"/>
        </p:xfrm>
        <a:graphic>
          <a:graphicData uri="http://schemas.openxmlformats.org/drawingml/2006/table">
            <a:tbl>
              <a:tblPr firstRow="1" firstCol="1" bandRow="1"/>
              <a:tblGrid>
                <a:gridCol w="36576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206873">
                <a:tc>
                  <a:txBody>
                    <a:bodyPr/>
                    <a:lstStyle/>
                    <a:p>
                      <a:pPr marL="0" marR="0" algn="ctr">
                        <a:lnSpc>
                          <a:spcPct val="115000"/>
                        </a:lnSpc>
                        <a:spcBef>
                          <a:spcPts val="0"/>
                        </a:spcBef>
                        <a:spcAft>
                          <a:spcPts val="0"/>
                        </a:spcAft>
                      </a:pPr>
                      <a:r>
                        <a:rPr lang="en-US" sz="1300" b="1" dirty="0">
                          <a:solidFill>
                            <a:srgbClr val="002060"/>
                          </a:solidFill>
                          <a:effectLst/>
                          <a:latin typeface="Calibri"/>
                          <a:ea typeface="Calibri"/>
                          <a:cs typeface="Times New Roman"/>
                        </a:rPr>
                        <a:t>CIRB Responsibility</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300" b="1" dirty="0" smtClean="0">
                          <a:solidFill>
                            <a:srgbClr val="002060"/>
                          </a:solidFill>
                          <a:effectLst/>
                          <a:latin typeface="Calibri"/>
                          <a:ea typeface="Calibri"/>
                          <a:cs typeface="Times New Roman"/>
                        </a:rPr>
                        <a:t>Local Site Responsibility</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085850">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IRB review tasks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Initial </a:t>
                      </a:r>
                      <a:r>
                        <a:rPr lang="en-US" sz="1300" dirty="0" smtClean="0">
                          <a:solidFill>
                            <a:srgbClr val="002060"/>
                          </a:solidFill>
                          <a:effectLst/>
                          <a:latin typeface="Calibri"/>
                          <a:ea typeface="Calibri"/>
                          <a:cs typeface="Times New Roman"/>
                        </a:rPr>
                        <a:t>review</a:t>
                      </a:r>
                      <a:endParaRPr lang="en-US" sz="1300" dirty="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Continuing </a:t>
                      </a:r>
                      <a:r>
                        <a:rPr lang="en-US" sz="1300" dirty="0" smtClean="0">
                          <a:solidFill>
                            <a:srgbClr val="002060"/>
                          </a:solidFill>
                          <a:effectLst/>
                          <a:latin typeface="Calibri"/>
                          <a:ea typeface="Calibri"/>
                          <a:cs typeface="Times New Roman"/>
                        </a:rPr>
                        <a:t>review</a:t>
                      </a:r>
                      <a:endParaRPr lang="en-US" sz="1300" dirty="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Amendments, </a:t>
                      </a:r>
                      <a:r>
                        <a:rPr lang="en-US" sz="1300" dirty="0" smtClean="0">
                          <a:solidFill>
                            <a:srgbClr val="002060"/>
                          </a:solidFill>
                          <a:effectLst/>
                          <a:latin typeface="Calibri"/>
                          <a:ea typeface="Calibri"/>
                          <a:cs typeface="Times New Roman"/>
                        </a:rPr>
                        <a:t>deviations</a:t>
                      </a:r>
                      <a:r>
                        <a:rPr lang="en-US" sz="1300" dirty="0">
                          <a:solidFill>
                            <a:srgbClr val="002060"/>
                          </a:solidFill>
                          <a:effectLst/>
                          <a:latin typeface="Calibri"/>
                          <a:ea typeface="Calibri"/>
                          <a:cs typeface="Times New Roman"/>
                        </a:rPr>
                        <a:t>, etc. </a:t>
                      </a:r>
                      <a:endParaRPr lang="en-US" sz="1300"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COI</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Site specific context</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Local laws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Institutional policies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Local </a:t>
                      </a:r>
                      <a:r>
                        <a:rPr lang="en-US" sz="1300" dirty="0" smtClean="0">
                          <a:solidFill>
                            <a:srgbClr val="002060"/>
                          </a:solidFill>
                          <a:effectLst/>
                          <a:latin typeface="Calibri"/>
                          <a:ea typeface="Calibri"/>
                          <a:cs typeface="Times New Roman"/>
                        </a:rPr>
                        <a:t>context</a:t>
                      </a: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COI</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1085850">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HIPAA determinations of:</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Authorization forms and any accompanying request for alterations when authorization is combined with informed consent</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Requests for waivers of </a:t>
                      </a:r>
                      <a:r>
                        <a:rPr lang="en-US" sz="1300" dirty="0" smtClean="0">
                          <a:solidFill>
                            <a:srgbClr val="002060"/>
                          </a:solidFill>
                          <a:effectLst/>
                          <a:latin typeface="Calibri"/>
                          <a:ea typeface="Calibri"/>
                          <a:cs typeface="Times New Roman"/>
                        </a:rPr>
                        <a:t>authorization</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Ancillary reviews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Nursing</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Radiation</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964827">
                <a:tc>
                  <a:txBody>
                    <a:bodyPr/>
                    <a:lstStyle/>
                    <a:p>
                      <a:pPr marL="0" marR="0">
                        <a:lnSpc>
                          <a:spcPct val="115000"/>
                        </a:lnSpc>
                        <a:spcBef>
                          <a:spcPts val="0"/>
                        </a:spcBef>
                        <a:spcAft>
                          <a:spcPts val="0"/>
                        </a:spcAft>
                      </a:pPr>
                      <a:r>
                        <a:rPr lang="en-US" sz="1300" b="1" dirty="0" smtClean="0">
                          <a:solidFill>
                            <a:srgbClr val="002060"/>
                          </a:solidFill>
                          <a:effectLst/>
                          <a:latin typeface="Calibri"/>
                          <a:ea typeface="Calibri"/>
                          <a:cs typeface="Times New Roman"/>
                        </a:rPr>
                        <a:t>Local context</a:t>
                      </a:r>
                      <a:r>
                        <a:rPr lang="en-US" sz="1300" b="1" baseline="0" dirty="0" smtClean="0">
                          <a:solidFill>
                            <a:srgbClr val="002060"/>
                          </a:solidFill>
                          <a:effectLst/>
                          <a:latin typeface="Calibri"/>
                          <a:ea typeface="Calibri"/>
                          <a:cs typeface="Times New Roman"/>
                        </a:rPr>
                        <a:t> review</a:t>
                      </a:r>
                      <a:endParaRPr lang="en-US" sz="1300" b="1"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Collect local</a:t>
                      </a:r>
                      <a:r>
                        <a:rPr lang="en-US" sz="1300" baseline="0" dirty="0" smtClean="0">
                          <a:solidFill>
                            <a:srgbClr val="002060"/>
                          </a:solidFill>
                          <a:effectLst/>
                          <a:latin typeface="Calibri"/>
                          <a:ea typeface="Calibri"/>
                          <a:cs typeface="Times New Roman"/>
                        </a:rPr>
                        <a:t> information required for IRB review </a:t>
                      </a:r>
                      <a:endParaRPr lang="en-US" sz="1300"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Distribute a high-level</a:t>
                      </a:r>
                      <a:r>
                        <a:rPr lang="en-US" sz="1300" baseline="0" dirty="0" smtClean="0">
                          <a:solidFill>
                            <a:srgbClr val="002060"/>
                          </a:solidFill>
                          <a:effectLst/>
                          <a:latin typeface="Calibri"/>
                          <a:ea typeface="Calibri"/>
                          <a:cs typeface="Times New Roman"/>
                        </a:rPr>
                        <a:t> protocol synopsis  and highlights sheet</a:t>
                      </a:r>
                      <a:endParaRPr lang="en-US" sz="1300" dirty="0" smtClean="0">
                        <a:solidFill>
                          <a:srgbClr val="002060"/>
                        </a:solidFill>
                        <a:effectLst/>
                        <a:latin typeface="Calibri"/>
                        <a:ea typeface="Calibri"/>
                        <a:cs typeface="Times New Roman"/>
                      </a:endParaRPr>
                    </a:p>
                    <a:p>
                      <a:pPr marL="0" marR="0">
                        <a:lnSpc>
                          <a:spcPct val="115000"/>
                        </a:lnSpc>
                        <a:spcBef>
                          <a:spcPts val="0"/>
                        </a:spcBef>
                        <a:spcAft>
                          <a:spcPts val="0"/>
                        </a:spcAft>
                      </a:pPr>
                      <a:endParaRPr lang="en-US" sz="13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smtClean="0">
                          <a:solidFill>
                            <a:srgbClr val="002060"/>
                          </a:solidFill>
                          <a:effectLst/>
                          <a:latin typeface="Calibri"/>
                          <a:ea typeface="Calibri"/>
                          <a:cs typeface="Times New Roman"/>
                        </a:rPr>
                        <a:t>Other compliance</a:t>
                      </a:r>
                      <a:r>
                        <a:rPr lang="en-US" sz="1300" b="1" baseline="0" dirty="0" smtClean="0">
                          <a:solidFill>
                            <a:srgbClr val="002060"/>
                          </a:solidFill>
                          <a:effectLst/>
                          <a:latin typeface="Calibri"/>
                          <a:ea typeface="Calibri"/>
                          <a:cs typeface="Times New Roman"/>
                        </a:rPr>
                        <a:t> areas</a:t>
                      </a:r>
                      <a:endParaRPr lang="en-US" sz="1300" b="1" dirty="0" smtClean="0">
                        <a:solidFill>
                          <a:srgbClr val="002060"/>
                        </a:solidFill>
                        <a:effectLst/>
                        <a:latin typeface="Calibri"/>
                        <a:ea typeface="Calibri"/>
                        <a:cs typeface="Times New Roman"/>
                      </a:endParaRPr>
                    </a:p>
                    <a:p>
                      <a:pPr marL="231775" marR="0" indent="-231775">
                        <a:lnSpc>
                          <a:spcPct val="115000"/>
                        </a:lnSpc>
                        <a:spcBef>
                          <a:spcPts val="0"/>
                        </a:spcBef>
                        <a:spcAft>
                          <a:spcPts val="0"/>
                        </a:spcAft>
                        <a:buFont typeface="Wingdings" panose="05000000000000000000" pitchFamily="2" charset="2"/>
                        <a:buChar char="Ø"/>
                      </a:pPr>
                      <a:r>
                        <a:rPr lang="en-US" sz="1300" dirty="0" smtClean="0">
                          <a:solidFill>
                            <a:srgbClr val="002060"/>
                          </a:solidFill>
                          <a:effectLst/>
                          <a:latin typeface="Calibri"/>
                          <a:ea typeface="Calibri"/>
                          <a:cs typeface="Times New Roman"/>
                        </a:rPr>
                        <a:t>HIPAA requirements</a:t>
                      </a:r>
                      <a:r>
                        <a:rPr lang="en-US" sz="1300" baseline="0" dirty="0" smtClean="0">
                          <a:solidFill>
                            <a:srgbClr val="002060"/>
                          </a:solidFill>
                          <a:effectLst/>
                          <a:latin typeface="Calibri"/>
                          <a:ea typeface="Calibri"/>
                          <a:cs typeface="Times New Roman"/>
                        </a:rPr>
                        <a:t> outside those expressly covered by CIRB</a:t>
                      </a:r>
                    </a:p>
                    <a:p>
                      <a:pPr marL="231775" marR="0" indent="-231775">
                        <a:lnSpc>
                          <a:spcPct val="115000"/>
                        </a:lnSpc>
                        <a:spcBef>
                          <a:spcPts val="0"/>
                        </a:spcBef>
                        <a:spcAft>
                          <a:spcPts val="0"/>
                        </a:spcAft>
                        <a:buFont typeface="Wingdings" panose="05000000000000000000" pitchFamily="2" charset="2"/>
                        <a:buChar char="Ø"/>
                      </a:pPr>
                      <a:r>
                        <a:rPr lang="en-US" sz="1300" dirty="0" smtClean="0">
                          <a:solidFill>
                            <a:srgbClr val="002060"/>
                          </a:solidFill>
                          <a:effectLst/>
                          <a:latin typeface="Calibri"/>
                          <a:ea typeface="Calibri"/>
                          <a:cs typeface="Times New Roman"/>
                        </a:rPr>
                        <a:t>Oversight </a:t>
                      </a:r>
                      <a:r>
                        <a:rPr lang="en-US" sz="1300" dirty="0">
                          <a:solidFill>
                            <a:srgbClr val="002060"/>
                          </a:solidFill>
                          <a:effectLst/>
                          <a:latin typeface="Calibri"/>
                          <a:ea typeface="Calibri"/>
                          <a:cs typeface="Times New Roman"/>
                        </a:rPr>
                        <a:t>of research </a:t>
                      </a:r>
                      <a:r>
                        <a:rPr lang="en-US" sz="1300" dirty="0" smtClean="0">
                          <a:solidFill>
                            <a:srgbClr val="002060"/>
                          </a:solidFill>
                          <a:effectLst/>
                          <a:latin typeface="Calibri"/>
                          <a:ea typeface="Calibri"/>
                          <a:cs typeface="Times New Roman"/>
                        </a:rPr>
                        <a:t>conduct</a:t>
                      </a:r>
                      <a:r>
                        <a:rPr lang="en-US" sz="1300" dirty="0">
                          <a:solidFill>
                            <a:srgbClr val="002060"/>
                          </a:solidFill>
                          <a:effectLst/>
                          <a:latin typeface="Calibri"/>
                          <a:ea typeface="Calibri"/>
                          <a:cs typeface="Times New Roman"/>
                        </a:rPr>
                        <a:t> </a:t>
                      </a:r>
                    </a:p>
                    <a:p>
                      <a:pPr marL="231775" marR="0" indent="-231775">
                        <a:lnSpc>
                          <a:spcPct val="115000"/>
                        </a:lnSpc>
                        <a:spcBef>
                          <a:spcPts val="0"/>
                        </a:spcBef>
                        <a:spcAft>
                          <a:spcPts val="0"/>
                        </a:spcAft>
                        <a:buFont typeface="Wingdings" panose="05000000000000000000" pitchFamily="2" charset="2"/>
                        <a:buChar char="Ø"/>
                      </a:pPr>
                      <a:r>
                        <a:rPr lang="en-US" sz="1300" dirty="0">
                          <a:solidFill>
                            <a:srgbClr val="002060"/>
                          </a:solidFill>
                          <a:effectLst/>
                          <a:latin typeface="Calibri"/>
                          <a:ea typeface="Calibri"/>
                          <a:cs typeface="Times New Roman"/>
                        </a:rPr>
                        <a:t>Other required reporting and actions under federal, local, or institutional laws, regulations or </a:t>
                      </a:r>
                      <a:r>
                        <a:rPr lang="en-US" sz="1300" dirty="0" smtClean="0">
                          <a:solidFill>
                            <a:srgbClr val="002060"/>
                          </a:solidFill>
                          <a:effectLst/>
                          <a:latin typeface="Calibri"/>
                          <a:ea typeface="Calibri"/>
                          <a:cs typeface="Times New Roman"/>
                        </a:rPr>
                        <a:t>policies</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bl>
          </a:graphicData>
        </a:graphic>
      </p:graphicFrame>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70573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StrokeNet CIRB Experience</a:t>
            </a:r>
            <a:endParaRPr lang="en-US" sz="3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2" name="Content Placeholder 1"/>
          <p:cNvSpPr>
            <a:spLocks noGrp="1"/>
          </p:cNvSpPr>
          <p:nvPr>
            <p:ph idx="1"/>
          </p:nvPr>
        </p:nvSpPr>
        <p:spPr>
          <a:xfrm>
            <a:off x="628650" y="1295400"/>
            <a:ext cx="7886700" cy="4638829"/>
          </a:xfrm>
        </p:spPr>
        <p:txBody>
          <a:bodyPr>
            <a:noAutofit/>
          </a:bodyPr>
          <a:lstStyle/>
          <a:p>
            <a:r>
              <a:rPr lang="en-US" sz="2500" dirty="0" smtClean="0"/>
              <a:t>5 </a:t>
            </a:r>
            <a:r>
              <a:rPr lang="en-US" sz="2500" dirty="0"/>
              <a:t>Prime Award Protocols using the Central </a:t>
            </a:r>
            <a:r>
              <a:rPr lang="en-US" sz="2500" dirty="0" smtClean="0"/>
              <a:t>IRB</a:t>
            </a:r>
          </a:p>
          <a:p>
            <a:r>
              <a:rPr lang="en-US" sz="2500" dirty="0" smtClean="0"/>
              <a:t>164 </a:t>
            </a:r>
            <a:r>
              <a:rPr lang="en-US" sz="2500" dirty="0"/>
              <a:t>approved </a:t>
            </a:r>
            <a:r>
              <a:rPr lang="en-US" sz="2500" dirty="0" smtClean="0"/>
              <a:t>sites</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877092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r>
              <a:rPr lang="en-US" sz="3000" dirty="0" smtClean="0"/>
              <a:t>Ways </a:t>
            </a:r>
            <a:r>
              <a:rPr lang="en-US" sz="3000" dirty="0"/>
              <a:t>to </a:t>
            </a:r>
            <a:r>
              <a:rPr lang="en-US" sz="3000" dirty="0" smtClean="0"/>
              <a:t>Improve Interactions </a:t>
            </a:r>
            <a:r>
              <a:rPr lang="en-US" sz="3000" dirty="0"/>
              <a:t>with </a:t>
            </a:r>
            <a:r>
              <a:rPr lang="en-US" sz="3000" dirty="0" smtClean="0"/>
              <a:t>Central </a:t>
            </a:r>
            <a:r>
              <a:rPr lang="en-US" sz="3000" dirty="0"/>
              <a:t>IRBs</a:t>
            </a:r>
            <a:br>
              <a:rPr lang="en-US" sz="3000" dirty="0"/>
            </a:br>
            <a:endParaRPr lang="en-US" sz="3000" dirty="0"/>
          </a:p>
        </p:txBody>
      </p:sp>
      <p:sp>
        <p:nvSpPr>
          <p:cNvPr id="2" name="Content Placeholder 1"/>
          <p:cNvSpPr>
            <a:spLocks noGrp="1"/>
          </p:cNvSpPr>
          <p:nvPr>
            <p:ph idx="1"/>
          </p:nvPr>
        </p:nvSpPr>
        <p:spPr>
          <a:xfrm>
            <a:off x="533400" y="1219200"/>
            <a:ext cx="8229600" cy="4525963"/>
          </a:xfrm>
        </p:spPr>
        <p:txBody>
          <a:bodyPr>
            <a:normAutofit/>
          </a:bodyPr>
          <a:lstStyle/>
          <a:p>
            <a:r>
              <a:rPr lang="en-US" sz="2400" dirty="0" smtClean="0"/>
              <a:t>Develop internal SOPs</a:t>
            </a:r>
          </a:p>
          <a:p>
            <a:r>
              <a:rPr lang="en-US" sz="2400" dirty="0" smtClean="0"/>
              <a:t>Define your organizational structure</a:t>
            </a:r>
          </a:p>
          <a:p>
            <a:r>
              <a:rPr lang="en-US" sz="2400" dirty="0"/>
              <a:t>Understand the process</a:t>
            </a:r>
          </a:p>
          <a:p>
            <a:r>
              <a:rPr lang="en-US" sz="2400" dirty="0" smtClean="0"/>
              <a:t>Good communications </a:t>
            </a:r>
          </a:p>
          <a:p>
            <a:r>
              <a:rPr lang="en-US" sz="2400" dirty="0" smtClean="0"/>
              <a:t>Develop relationships/networking</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623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3571874"/>
          </a:xfrm>
        </p:spPr>
        <p:txBody>
          <a:bodyPr>
            <a:normAutofit/>
          </a:bodyPr>
          <a:lstStyle/>
          <a:p>
            <a:r>
              <a:rPr lang="en-US" sz="4000" dirty="0" smtClean="0"/>
              <a:t>Central IRB Submission Components</a:t>
            </a:r>
            <a:endParaRPr lang="en-US" sz="4000" dirty="0"/>
          </a:p>
        </p:txBody>
      </p:sp>
      <p:sp>
        <p:nvSpPr>
          <p:cNvPr id="3" name="Content Placeholder 2"/>
          <p:cNvSpPr>
            <a:spLocks noGrp="1"/>
          </p:cNvSpPr>
          <p:nvPr>
            <p:ph idx="1"/>
          </p:nvPr>
        </p:nvSpPr>
        <p:spPr>
          <a:xfrm>
            <a:off x="628650" y="3581399"/>
            <a:ext cx="7886700" cy="2352829"/>
          </a:xfrm>
        </p:spPr>
        <p:txBody>
          <a:bodyPr/>
          <a:lstStyle/>
          <a:p>
            <a:pPr marL="0" indent="0" algn="ctr">
              <a:buNone/>
            </a:pPr>
            <a:r>
              <a:rPr lang="en-US" dirty="0" smtClean="0"/>
              <a:t>Susan K Roll, RN, BSN</a:t>
            </a:r>
          </a:p>
          <a:p>
            <a:pPr marL="0" indent="0" algn="ctr">
              <a:buNone/>
            </a:pPr>
            <a:r>
              <a:rPr lang="en-US" dirty="0" smtClean="0"/>
              <a:t>StrokeNet Central IRB Liaison</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373775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ARCADIA Prime Award Protocol </a:t>
            </a:r>
            <a:endParaRPr lang="en-US" dirty="0"/>
          </a:p>
        </p:txBody>
      </p:sp>
      <p:sp>
        <p:nvSpPr>
          <p:cNvPr id="3" name="Content Placeholder 2"/>
          <p:cNvSpPr>
            <a:spLocks noGrp="1"/>
          </p:cNvSpPr>
          <p:nvPr>
            <p:ph idx="1"/>
          </p:nvPr>
        </p:nvSpPr>
        <p:spPr/>
        <p:txBody>
          <a:bodyPr>
            <a:normAutofit/>
          </a:bodyPr>
          <a:lstStyle/>
          <a:p>
            <a:r>
              <a:rPr lang="en-US" dirty="0" smtClean="0"/>
              <a:t>Approved Full Board</a:t>
            </a:r>
          </a:p>
          <a:p>
            <a:pPr lvl="1"/>
            <a:r>
              <a:rPr lang="en-US" dirty="0"/>
              <a:t>3/8/2017 Conditional approval with conditions being met on </a:t>
            </a:r>
            <a:r>
              <a:rPr lang="en-US" dirty="0" smtClean="0"/>
              <a:t>3/9/2017</a:t>
            </a:r>
            <a:endParaRPr lang="en-US" dirty="0"/>
          </a:p>
          <a:p>
            <a:r>
              <a:rPr lang="en-US" dirty="0" smtClean="0"/>
              <a:t>Amendment 1</a:t>
            </a:r>
          </a:p>
          <a:p>
            <a:pPr lvl="1"/>
            <a:r>
              <a:rPr lang="en-US" dirty="0" smtClean="0"/>
              <a:t>Conditionally approved 8/9/2017, conditions met 8/10/2017</a:t>
            </a:r>
          </a:p>
          <a:p>
            <a:pPr lvl="1"/>
            <a:r>
              <a:rPr lang="en-US" dirty="0" smtClean="0"/>
              <a:t>Protocol changes and ICD revisions, added vulnerable population of minors due to pregnancy surveillance, and Certificate of Confidentiality language</a:t>
            </a:r>
            <a:endParaRPr lang="en-US" dirty="0"/>
          </a:p>
          <a:p>
            <a:r>
              <a:rPr lang="en-US" dirty="0" smtClean="0"/>
              <a:t>Amendment 2</a:t>
            </a:r>
          </a:p>
          <a:p>
            <a:pPr lvl="1"/>
            <a:r>
              <a:rPr lang="en-US" dirty="0" smtClean="0"/>
              <a:t>Approved 10/9/2017</a:t>
            </a:r>
          </a:p>
          <a:p>
            <a:pPr lvl="1"/>
            <a:r>
              <a:rPr lang="en-US" dirty="0" smtClean="0"/>
              <a:t>Protocol and ICD revision, study-wide participant information added</a:t>
            </a:r>
            <a:endParaRPr lang="en-US" dirty="0"/>
          </a:p>
          <a:p>
            <a:r>
              <a:rPr lang="en-US" dirty="0" smtClean="0"/>
              <a:t>Amendment 3</a:t>
            </a:r>
          </a:p>
          <a:p>
            <a:pPr lvl="1"/>
            <a:r>
              <a:rPr lang="en-US" dirty="0" smtClean="0"/>
              <a:t>Conditionally approved 12/13/2017, conditions met 12/18/2017</a:t>
            </a:r>
          </a:p>
          <a:p>
            <a:pPr lvl="1"/>
            <a:r>
              <a:rPr lang="en-US" dirty="0" smtClean="0"/>
              <a:t>Protocol revision requested by BMS, minor changes to ICD </a:t>
            </a:r>
            <a:endParaRPr lang="en-US" dirty="0"/>
          </a:p>
          <a:p>
            <a:r>
              <a:rPr lang="en-US" dirty="0" smtClean="0"/>
              <a:t>Ready for relying sites to be added 12/18/2017</a:t>
            </a:r>
          </a:p>
          <a:p>
            <a:pPr lvl="1"/>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2778599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Documents available to sites</a:t>
            </a:r>
            <a:endParaRPr lang="en-US" dirty="0"/>
          </a:p>
        </p:txBody>
      </p:sp>
      <p:pic>
        <p:nvPicPr>
          <p:cNvPr id="4" name="Content Placeholder 3"/>
          <p:cNvPicPr>
            <a:picLocks noGrp="1" noChangeAspect="1"/>
          </p:cNvPicPr>
          <p:nvPr>
            <p:ph idx="1"/>
          </p:nvPr>
        </p:nvPicPr>
        <p:blipFill>
          <a:blip r:embed="rId3"/>
          <a:stretch>
            <a:fillRect/>
          </a:stretch>
        </p:blipFill>
        <p:spPr>
          <a:xfrm>
            <a:off x="2590801" y="1295400"/>
            <a:ext cx="5791200" cy="51816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941409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8229600" cy="1143000"/>
          </a:xfrm>
        </p:spPr>
        <p:txBody>
          <a:bodyPr>
            <a:normAutofit/>
          </a:bodyPr>
          <a:lstStyle/>
          <a:p>
            <a:r>
              <a:rPr lang="en-US" dirty="0" smtClean="0"/>
              <a:t>NIH StrokeNet Central IRB (CIRB)</a:t>
            </a:r>
            <a:endParaRPr lang="en-US" dirty="0"/>
          </a:p>
        </p:txBody>
      </p:sp>
      <p:sp>
        <p:nvSpPr>
          <p:cNvPr id="2" name="Content Placeholder 1"/>
          <p:cNvSpPr>
            <a:spLocks noGrp="1"/>
          </p:cNvSpPr>
          <p:nvPr>
            <p:ph idx="1"/>
          </p:nvPr>
        </p:nvSpPr>
        <p:spPr>
          <a:xfrm>
            <a:off x="533400" y="1600200"/>
            <a:ext cx="8229600" cy="4525963"/>
          </a:xfrm>
        </p:spPr>
        <p:txBody>
          <a:bodyPr>
            <a:normAutofit/>
          </a:bodyPr>
          <a:lstStyle/>
          <a:p>
            <a:r>
              <a:rPr lang="en-US" dirty="0"/>
              <a:t>Responsibilities </a:t>
            </a:r>
            <a:endParaRPr lang="en-US" dirty="0" smtClean="0"/>
          </a:p>
          <a:p>
            <a:pPr lvl="1"/>
            <a:r>
              <a:rPr lang="en-US" dirty="0" smtClean="0"/>
              <a:t>All </a:t>
            </a:r>
            <a:r>
              <a:rPr lang="en-US" dirty="0"/>
              <a:t>sites participating in </a:t>
            </a:r>
            <a:r>
              <a:rPr lang="en-US" dirty="0" smtClean="0"/>
              <a:t>StrokeNet studies must rely on the CIRB</a:t>
            </a:r>
          </a:p>
          <a:p>
            <a:pPr marL="393192" lvl="1" indent="0">
              <a:buNone/>
            </a:pPr>
            <a:endParaRPr lang="en-US" dirty="0" smtClean="0"/>
          </a:p>
          <a:p>
            <a:pPr lvl="1"/>
            <a:r>
              <a:rPr lang="en-US" dirty="0" smtClean="0"/>
              <a:t>The </a:t>
            </a:r>
            <a:r>
              <a:rPr lang="en-US" dirty="0"/>
              <a:t>single IRB will be the IRB of record for the other participating </a:t>
            </a:r>
            <a:r>
              <a:rPr lang="en-US" dirty="0" smtClean="0"/>
              <a:t>sites</a:t>
            </a:r>
          </a:p>
          <a:p>
            <a:pPr lvl="1"/>
            <a:endParaRPr lang="en-US" dirty="0" smtClean="0"/>
          </a:p>
          <a:p>
            <a:pPr lvl="1"/>
            <a:r>
              <a:rPr lang="en-US" dirty="0" smtClean="0"/>
              <a:t>The </a:t>
            </a:r>
            <a:r>
              <a:rPr lang="en-US" dirty="0"/>
              <a:t>single IRB will be accountable for compliance with regulatory requirements for </a:t>
            </a:r>
            <a:r>
              <a:rPr lang="en-US" dirty="0" smtClean="0"/>
              <a:t>IRBs</a:t>
            </a:r>
          </a:p>
          <a:p>
            <a:pPr lvl="1"/>
            <a:endParaRPr lang="en-US" dirty="0" smtClean="0"/>
          </a:p>
          <a:p>
            <a:pPr lvl="1"/>
            <a:r>
              <a:rPr lang="en-US" dirty="0" smtClean="0"/>
              <a:t>Relying sites responsible </a:t>
            </a:r>
            <a:r>
              <a:rPr lang="en-US" dirty="0"/>
              <a:t>for meeting other regulatory </a:t>
            </a:r>
            <a:r>
              <a:rPr lang="en-US" dirty="0" smtClean="0"/>
              <a:t>obligations (such as, ancillary reviews)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80876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components of the submission</a:t>
            </a:r>
          </a:p>
        </p:txBody>
      </p:sp>
      <p:sp>
        <p:nvSpPr>
          <p:cNvPr id="3" name="Content Placeholder 2"/>
          <p:cNvSpPr>
            <a:spLocks noGrp="1"/>
          </p:cNvSpPr>
          <p:nvPr>
            <p:ph idx="1"/>
          </p:nvPr>
        </p:nvSpPr>
        <p:spPr>
          <a:xfrm>
            <a:off x="685800" y="1447800"/>
            <a:ext cx="7886700" cy="4715029"/>
          </a:xfrm>
        </p:spPr>
        <p:txBody>
          <a:bodyPr/>
          <a:lstStyle/>
          <a:p>
            <a:pPr lvl="0"/>
            <a:r>
              <a:rPr lang="en-US" dirty="0"/>
              <a:t>Documents accessed from </a:t>
            </a:r>
            <a:r>
              <a:rPr lang="en-US" dirty="0" err="1"/>
              <a:t>WebDCU</a:t>
            </a:r>
            <a:r>
              <a:rPr lang="en-US" dirty="0"/>
              <a:t>™ </a:t>
            </a:r>
          </a:p>
          <a:p>
            <a:pPr lvl="1"/>
            <a:r>
              <a:rPr lang="en-US" dirty="0"/>
              <a:t>PI CV </a:t>
            </a:r>
          </a:p>
          <a:p>
            <a:pPr lvl="1"/>
            <a:r>
              <a:rPr lang="en-US" dirty="0"/>
              <a:t>Financial Conflict of Interest Forms</a:t>
            </a:r>
          </a:p>
          <a:p>
            <a:pPr lvl="1"/>
            <a:r>
              <a:rPr lang="en-US" dirty="0"/>
              <a:t>Delegation of Authority Report</a:t>
            </a:r>
          </a:p>
          <a:p>
            <a:pPr lvl="0"/>
            <a:r>
              <a:rPr lang="en-US" dirty="0"/>
              <a:t> Documents submitted to </a:t>
            </a:r>
            <a:r>
              <a:rPr lang="en-US" dirty="0" smtClean="0"/>
              <a:t>NCC Project </a:t>
            </a:r>
            <a:r>
              <a:rPr lang="en-US" dirty="0"/>
              <a:t>Manager, via e-mail</a:t>
            </a:r>
          </a:p>
          <a:p>
            <a:pPr lvl="1"/>
            <a:r>
              <a:rPr lang="en-US" dirty="0" err="1"/>
              <a:t>ePAS</a:t>
            </a:r>
            <a:r>
              <a:rPr lang="en-US" dirty="0"/>
              <a:t> Assurance Statement signed by Site PI</a:t>
            </a:r>
          </a:p>
          <a:p>
            <a:pPr lvl="1"/>
            <a:r>
              <a:rPr lang="en-US" dirty="0"/>
              <a:t>StrokeNet CIRB Performance Site Protocol Application Form </a:t>
            </a:r>
            <a:r>
              <a:rPr lang="en-US" dirty="0" smtClean="0"/>
              <a:t>Local </a:t>
            </a:r>
            <a:r>
              <a:rPr lang="en-US" dirty="0"/>
              <a:t>Site Context Form</a:t>
            </a:r>
          </a:p>
          <a:p>
            <a:pPr lvl="1"/>
            <a:r>
              <a:rPr lang="en-US" dirty="0"/>
              <a:t>HIPAA Authorization Waiver for Screening Purposes (if </a:t>
            </a:r>
            <a:r>
              <a:rPr lang="en-US" dirty="0" smtClean="0"/>
              <a:t>needed per local screening policy)</a:t>
            </a:r>
            <a:endParaRPr lang="en-US" dirty="0"/>
          </a:p>
          <a:p>
            <a:pPr lvl="1"/>
            <a:r>
              <a:rPr lang="en-US" dirty="0" smtClean="0"/>
              <a:t>Informed </a:t>
            </a:r>
            <a:r>
              <a:rPr lang="en-US" dirty="0"/>
              <a:t>Consent Template modified with site specific required language (Track Changes and Clean versions)</a:t>
            </a:r>
          </a:p>
          <a:p>
            <a:pPr lvl="1"/>
            <a:r>
              <a:rPr lang="en-US" dirty="0" smtClean="0"/>
              <a:t>Pregnant </a:t>
            </a:r>
            <a:r>
              <a:rPr lang="en-US" dirty="0"/>
              <a:t>Partner Informed Consent Template modified with site specific required language (Track Changes and Clean versions</a:t>
            </a:r>
            <a:r>
              <a:rPr lang="en-US" dirty="0" smtClean="0"/>
              <a:t>)</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059430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86700" cy="1219200"/>
          </a:xfrm>
        </p:spPr>
        <p:txBody>
          <a:bodyPr>
            <a:normAutofit/>
          </a:bodyPr>
          <a:lstStyle/>
          <a:p>
            <a:r>
              <a:rPr lang="en-US" sz="2600" dirty="0"/>
              <a:t>StrokeNet CIRB Performance Site Protocol </a:t>
            </a:r>
            <a:r>
              <a:rPr lang="en-US" sz="2600" dirty="0" smtClean="0"/>
              <a:t>Application</a:t>
            </a:r>
            <a:endParaRPr lang="en-US" sz="2600" dirty="0"/>
          </a:p>
        </p:txBody>
      </p:sp>
      <p:sp>
        <p:nvSpPr>
          <p:cNvPr id="3" name="Content Placeholder 2"/>
          <p:cNvSpPr>
            <a:spLocks noGrp="1"/>
          </p:cNvSpPr>
          <p:nvPr>
            <p:ph idx="1"/>
          </p:nvPr>
        </p:nvSpPr>
        <p:spPr>
          <a:xfrm>
            <a:off x="762000" y="1752600"/>
            <a:ext cx="7886700" cy="3886200"/>
          </a:xfrm>
        </p:spPr>
        <p:txBody>
          <a:bodyPr/>
          <a:lstStyle/>
          <a:p>
            <a:r>
              <a:rPr lang="en-US" dirty="0"/>
              <a:t>Provides you with the information submitted to the Central IRB by the Prime Award PI</a:t>
            </a:r>
          </a:p>
          <a:p>
            <a:r>
              <a:rPr lang="en-US" dirty="0"/>
              <a:t>This is what the Central IRB has approved will be done under this protocol</a:t>
            </a:r>
          </a:p>
          <a:p>
            <a:r>
              <a:rPr lang="en-US" dirty="0"/>
              <a:t>There are only a few questions that the sites need to answer as they should be following the protocol as submitted by the Prime Award PI and approved by the Central IRB</a:t>
            </a:r>
          </a:p>
          <a:p>
            <a:r>
              <a:rPr lang="en-US" dirty="0"/>
              <a:t>If a description is requested, please cover each point listed</a:t>
            </a:r>
          </a:p>
          <a:p>
            <a:pPr lvl="1"/>
            <a:r>
              <a:rPr lang="en-US" dirty="0"/>
              <a:t>Example: Compensation/Reimbursement – amount, form of payment, who will payment be provided to, when will the payment occur, etc.</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418031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Site Context Form</a:t>
            </a:r>
          </a:p>
        </p:txBody>
      </p:sp>
      <p:sp>
        <p:nvSpPr>
          <p:cNvPr id="3" name="Content Placeholder 2"/>
          <p:cNvSpPr>
            <a:spLocks noGrp="1"/>
          </p:cNvSpPr>
          <p:nvPr>
            <p:ph idx="1"/>
          </p:nvPr>
        </p:nvSpPr>
        <p:spPr/>
        <p:txBody>
          <a:bodyPr>
            <a:normAutofit fontScale="92500" lnSpcReduction="20000"/>
          </a:bodyPr>
          <a:lstStyle/>
          <a:p>
            <a:r>
              <a:rPr lang="en-US" dirty="0"/>
              <a:t>Provides the Central IRB with necessary information about your local site, local laws, institutional policies and procedures – what does your specific local site need</a:t>
            </a:r>
          </a:p>
          <a:p>
            <a:r>
              <a:rPr lang="en-US" dirty="0"/>
              <a:t>The contact information for the person to whom CIRB communication should be directed is to be someone at your local IRB that we can contact if we need to communicate IRB to IRB</a:t>
            </a:r>
          </a:p>
          <a:p>
            <a:r>
              <a:rPr lang="en-US" dirty="0"/>
              <a:t>Signature from your local IRB confirms the information provided is accurate and that they are aware of your intent to participate in this study, and lets us know if there are local ancillary reviews that need to be done before we can issue approval</a:t>
            </a:r>
          </a:p>
          <a:p>
            <a:r>
              <a:rPr lang="en-US" dirty="0"/>
              <a:t>If you are not enrolling non-English speaking populations, use the text box for the “description of how interpreters for oral communication will be made available” to tell us that you are not enrolling non-English speaking populations and also provide a justification for not enrolling those populations</a:t>
            </a:r>
          </a:p>
          <a:p>
            <a:r>
              <a:rPr lang="en-US" dirty="0"/>
              <a:t>If you need additional space for answers you can always submit a WORD document with more details</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2759715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HIPAA Authorization Waiver for Screening Purposes</a:t>
            </a:r>
          </a:p>
        </p:txBody>
      </p:sp>
      <p:sp>
        <p:nvSpPr>
          <p:cNvPr id="3" name="Content Placeholder 2"/>
          <p:cNvSpPr>
            <a:spLocks noGrp="1"/>
          </p:cNvSpPr>
          <p:nvPr>
            <p:ph idx="1"/>
          </p:nvPr>
        </p:nvSpPr>
        <p:spPr/>
        <p:txBody>
          <a:bodyPr/>
          <a:lstStyle/>
          <a:p>
            <a:r>
              <a:rPr lang="en-US" sz="2400" dirty="0" smtClean="0"/>
              <a:t>The </a:t>
            </a:r>
            <a:r>
              <a:rPr lang="en-US" sz="2400" dirty="0"/>
              <a:t>purpose of the this waiver is to be able screen for possible participants and to determine eligibility for the study without obtaining HIPAA Authorization from the possible </a:t>
            </a:r>
            <a:r>
              <a:rPr lang="en-US" sz="2400" dirty="0" smtClean="0"/>
              <a:t>participants</a:t>
            </a:r>
          </a:p>
          <a:p>
            <a:r>
              <a:rPr lang="en-US" sz="2400" dirty="0" smtClean="0"/>
              <a:t>Need for this partial HIPAA Authorization is determined by the local screening policy. </a:t>
            </a:r>
            <a:r>
              <a:rPr lang="en-US" sz="2400" dirty="0"/>
              <a:t> </a:t>
            </a:r>
            <a:r>
              <a:rPr lang="en-US" sz="2400" dirty="0" smtClean="0"/>
              <a:t>Example: should be requested when the research team is not involved in the potential participant’s care</a:t>
            </a:r>
            <a:endParaRPr lang="en-US" sz="2400" dirty="0"/>
          </a:p>
          <a:p>
            <a:r>
              <a:rPr lang="en-US" sz="2400" dirty="0"/>
              <a:t>The answers to the questions on the form should be directed at screening the medical record for possible eligibility</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1093793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r>
              <a:rPr lang="en-US" dirty="0"/>
              <a:t>Include a track changes version of all the changes you are making in the editable sections (please follow the instructions provided) of the template</a:t>
            </a:r>
          </a:p>
          <a:p>
            <a:r>
              <a:rPr lang="en-US" dirty="0"/>
              <a:t>After making those edits, accept all changes to make your clean version</a:t>
            </a:r>
          </a:p>
          <a:p>
            <a:r>
              <a:rPr lang="en-US" dirty="0"/>
              <a:t>The name of your site must be consistent throughout the document</a:t>
            </a:r>
          </a:p>
          <a:p>
            <a:r>
              <a:rPr lang="en-US" dirty="0"/>
              <a:t>Use complete formal first and last names of the site PI</a:t>
            </a:r>
          </a:p>
          <a:p>
            <a:r>
              <a:rPr lang="en-US" dirty="0"/>
              <a:t>Site logos are not accepted</a:t>
            </a:r>
          </a:p>
          <a:p>
            <a:r>
              <a:rPr lang="en-US" dirty="0"/>
              <a:t>Do not bold or italicize fonts </a:t>
            </a:r>
          </a:p>
          <a:p>
            <a:r>
              <a:rPr lang="en-US" dirty="0"/>
              <a:t>If you are adding local required language, make a comment to tell us it is “required language” as a courtesy</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915713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Pregnant </a:t>
            </a:r>
            <a:r>
              <a:rPr lang="en-US" sz="2800" dirty="0"/>
              <a:t>Partner Informed </a:t>
            </a:r>
            <a:r>
              <a:rPr lang="en-US" sz="2800" dirty="0" smtClean="0"/>
              <a:t>Consent</a:t>
            </a:r>
            <a:endParaRPr lang="en-US" sz="2800" dirty="0"/>
          </a:p>
        </p:txBody>
      </p:sp>
      <p:sp>
        <p:nvSpPr>
          <p:cNvPr id="3" name="Content Placeholder 2"/>
          <p:cNvSpPr>
            <a:spLocks noGrp="1"/>
          </p:cNvSpPr>
          <p:nvPr>
            <p:ph idx="1"/>
          </p:nvPr>
        </p:nvSpPr>
        <p:spPr>
          <a:xfrm>
            <a:off x="609600" y="1676400"/>
            <a:ext cx="7886700" cy="4351338"/>
          </a:xfrm>
        </p:spPr>
        <p:txBody>
          <a:bodyPr/>
          <a:lstStyle/>
          <a:p>
            <a:r>
              <a:rPr lang="en-US" dirty="0"/>
              <a:t>All of the notes on the previous slide also apply to this consent </a:t>
            </a:r>
          </a:p>
          <a:p>
            <a:r>
              <a:rPr lang="en-US" dirty="0"/>
              <a:t>Keep in mind this consent is directed at the partner of a study participant, we do not consider the pregnant partner to be a research participant as they did not participate in the study intervention</a:t>
            </a:r>
          </a:p>
          <a:p>
            <a:r>
              <a:rPr lang="en-US" dirty="0"/>
              <a:t>The language in this consent is directed at the pregnancy follow-up instead of research participation</a:t>
            </a:r>
          </a:p>
          <a:p>
            <a:r>
              <a:rPr lang="en-US" dirty="0"/>
              <a:t>The pregnant partner translated versions will be provided once your site notifies </a:t>
            </a:r>
            <a:r>
              <a:rPr lang="en-US" dirty="0" smtClean="0"/>
              <a:t>the NCC Project Manager </a:t>
            </a:r>
            <a:r>
              <a:rPr lang="en-US" dirty="0"/>
              <a:t>that a pregnancy has occurred</a:t>
            </a:r>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93890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Amendments</a:t>
            </a:r>
          </a:p>
        </p:txBody>
      </p:sp>
      <p:sp>
        <p:nvSpPr>
          <p:cNvPr id="3" name="Content Placeholder 2"/>
          <p:cNvSpPr>
            <a:spLocks noGrp="1"/>
          </p:cNvSpPr>
          <p:nvPr>
            <p:ph idx="1"/>
          </p:nvPr>
        </p:nvSpPr>
        <p:spPr/>
        <p:txBody>
          <a:bodyPr/>
          <a:lstStyle/>
          <a:p>
            <a:r>
              <a:rPr lang="en-US" sz="2800" dirty="0"/>
              <a:t>Submitted via e-mail to </a:t>
            </a:r>
            <a:r>
              <a:rPr lang="en-US" sz="2800" dirty="0" smtClean="0"/>
              <a:t>the NCC Project Manager </a:t>
            </a:r>
            <a:r>
              <a:rPr lang="en-US" sz="2800" dirty="0"/>
              <a:t>in a “timely” fashion, to allow for processing before the change takes place whenever possible</a:t>
            </a:r>
          </a:p>
          <a:p>
            <a:pPr marL="0" indent="0">
              <a:buNone/>
            </a:pPr>
            <a:endParaRPr lang="en-US" sz="2800" dirty="0"/>
          </a:p>
          <a:p>
            <a:r>
              <a:rPr lang="en-US" sz="2800" dirty="0"/>
              <a:t>Examples of administrative amendments are:</a:t>
            </a:r>
          </a:p>
          <a:p>
            <a:pPr lvl="1"/>
            <a:r>
              <a:rPr lang="en-US" sz="2400" dirty="0"/>
              <a:t>Changes to the DOA</a:t>
            </a:r>
          </a:p>
          <a:p>
            <a:pPr lvl="1"/>
            <a:r>
              <a:rPr lang="en-US" sz="2400" dirty="0"/>
              <a:t>Changes to the site phone number</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511039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a:t>IRB acknowledgement </a:t>
            </a:r>
          </a:p>
        </p:txBody>
      </p:sp>
      <p:sp>
        <p:nvSpPr>
          <p:cNvPr id="3" name="Content Placeholder 2"/>
          <p:cNvSpPr>
            <a:spLocks noGrp="1"/>
          </p:cNvSpPr>
          <p:nvPr>
            <p:ph idx="1"/>
          </p:nvPr>
        </p:nvSpPr>
        <p:spPr/>
        <p:txBody>
          <a:bodyPr>
            <a:normAutofit/>
          </a:bodyPr>
          <a:lstStyle/>
          <a:p>
            <a:r>
              <a:rPr lang="en-US" sz="2400" dirty="0"/>
              <a:t>Local IRB acknowledgement confirms the communication has been shared with your local IRB</a:t>
            </a:r>
          </a:p>
          <a:p>
            <a:r>
              <a:rPr lang="en-US" sz="2400" dirty="0"/>
              <a:t>This can be as formal as a letter generate by the local IRB or as informal as a note to file or e-mail documenting receipt of the approval notice from the Central IRB</a:t>
            </a:r>
          </a:p>
          <a:p>
            <a:r>
              <a:rPr lang="en-US" sz="2400" dirty="0"/>
              <a:t>Local IRB acknowledgement confirms for the sponsor that all necessary communication with both IRBs has been completed</a:t>
            </a:r>
          </a:p>
          <a:p>
            <a:endParaRPr lang="en-US" sz="2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2137793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407" y="1582738"/>
            <a:ext cx="6681186" cy="4351337"/>
          </a:xfr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4279797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518" y="217598"/>
            <a:ext cx="8305800" cy="721618"/>
          </a:xfrm>
        </p:spPr>
        <p:txBody>
          <a:bodyPr>
            <a:normAutofit/>
          </a:bodyPr>
          <a:lstStyle/>
          <a:p>
            <a:r>
              <a:rPr lang="en-US" sz="3000" dirty="0"/>
              <a:t>What Is NIH StrokeNet?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2" name="Rectangle 1"/>
          <p:cNvSpPr/>
          <p:nvPr/>
        </p:nvSpPr>
        <p:spPr>
          <a:xfrm>
            <a:off x="404318" y="1295400"/>
            <a:ext cx="8382000" cy="646331"/>
          </a:xfrm>
          <a:prstGeom prst="rect">
            <a:avLst/>
          </a:prstGeom>
        </p:spPr>
        <p:txBody>
          <a:bodyPr wrap="square">
            <a:spAutoFit/>
          </a:bodyPr>
          <a:lstStyle/>
          <a:p>
            <a:pPr marL="285750" indent="-285750">
              <a:buFont typeface="Arial" panose="020B0604020202020204" pitchFamily="34" charset="0"/>
              <a:buChar char="•"/>
            </a:pPr>
            <a:r>
              <a:rPr lang="en-US" dirty="0"/>
              <a:t>Funded by NINDS/NIH to conduct clinical trials for stroke prevention, treatment, and recovery.  </a:t>
            </a:r>
          </a:p>
        </p:txBody>
      </p:sp>
      <p:sp>
        <p:nvSpPr>
          <p:cNvPr id="7" name="TextBox 6"/>
          <p:cNvSpPr txBox="1"/>
          <p:nvPr/>
        </p:nvSpPr>
        <p:spPr>
          <a:xfrm>
            <a:off x="4393701" y="2454816"/>
            <a:ext cx="4573821" cy="2308324"/>
          </a:xfrm>
          <a:prstGeom prst="rect">
            <a:avLst/>
          </a:prstGeom>
          <a:noFill/>
        </p:spPr>
        <p:txBody>
          <a:bodyPr wrap="square" rtlCol="0">
            <a:spAutoFit/>
          </a:bodyPr>
          <a:lstStyle/>
          <a:p>
            <a:r>
              <a:rPr lang="en-US" sz="1400" dirty="0"/>
              <a:t>Mott M, Janis S, </a:t>
            </a:r>
            <a:r>
              <a:rPr lang="en-US" sz="1400" dirty="0" err="1"/>
              <a:t>Koroshetz</a:t>
            </a:r>
            <a:r>
              <a:rPr lang="en-US" sz="1400" dirty="0"/>
              <a:t> WJ. </a:t>
            </a:r>
            <a:r>
              <a:rPr lang="en-US" sz="1400" i="1" dirty="0"/>
              <a:t>StrokeNet Takes Off: National Institute of Neurological Disorders and Stroke Organizational Update</a:t>
            </a:r>
            <a:r>
              <a:rPr lang="en-US" sz="1400" dirty="0"/>
              <a:t>. Stroke. 2016 Mar;47(3):e51-2</a:t>
            </a:r>
            <a:r>
              <a:rPr lang="en-US" sz="1400" dirty="0" smtClean="0"/>
              <a:t>.</a:t>
            </a:r>
          </a:p>
          <a:p>
            <a:endParaRPr lang="en-US" sz="1400" dirty="0"/>
          </a:p>
          <a:p>
            <a:r>
              <a:rPr lang="en-US" sz="1400" dirty="0"/>
              <a:t>Broderick JP, </a:t>
            </a:r>
            <a:r>
              <a:rPr lang="en-US" sz="1400" dirty="0" err="1"/>
              <a:t>Palesch</a:t>
            </a:r>
            <a:r>
              <a:rPr lang="en-US" sz="1400" dirty="0"/>
              <a:t> YY, Janis LS; </a:t>
            </a:r>
            <a:r>
              <a:rPr lang="en-US" sz="1400" i="1" dirty="0"/>
              <a:t>National Institutes of Health StrokeNet Investigators. The National Institutes of Health StrokeNet</a:t>
            </a:r>
            <a:r>
              <a:rPr lang="en-US" sz="1400" dirty="0"/>
              <a:t>: A User's Guide. Stroke. 2016 Feb;47(2):301-3</a:t>
            </a: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133600"/>
            <a:ext cx="3980482" cy="3505200"/>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6399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2138103"/>
            <a:ext cx="8686800" cy="4525963"/>
          </a:xfrm>
        </p:spPr>
        <p:txBody>
          <a:bodyPr>
            <a:normAutofit/>
          </a:bodyPr>
          <a:lstStyle/>
          <a:p>
            <a:r>
              <a:rPr lang="en-US" sz="1900" dirty="0" smtClean="0"/>
              <a:t>Joseph </a:t>
            </a:r>
            <a:r>
              <a:rPr lang="en-US" sz="1900" dirty="0"/>
              <a:t>P Broderick, </a:t>
            </a:r>
            <a:r>
              <a:rPr lang="en-US" sz="1900" dirty="0" smtClean="0"/>
              <a:t>MD </a:t>
            </a:r>
            <a:r>
              <a:rPr lang="en-US" sz="1900" dirty="0"/>
              <a:t>Principal Investigator</a:t>
            </a:r>
          </a:p>
          <a:p>
            <a:r>
              <a:rPr lang="en-US" sz="1900" dirty="0" smtClean="0"/>
              <a:t>Pooja </a:t>
            </a:r>
            <a:r>
              <a:rPr lang="en-US" sz="1900" dirty="0"/>
              <a:t>Khatri, MD, MSc, </a:t>
            </a:r>
            <a:r>
              <a:rPr lang="en-US" sz="1900" dirty="0" smtClean="0"/>
              <a:t>FAHA </a:t>
            </a:r>
            <a:r>
              <a:rPr lang="en-US" sz="1900" dirty="0"/>
              <a:t>Co-Investigator</a:t>
            </a:r>
          </a:p>
          <a:p>
            <a:r>
              <a:rPr lang="en-US" sz="1900" dirty="0" smtClean="0"/>
              <a:t>Dawn </a:t>
            </a:r>
            <a:r>
              <a:rPr lang="en-US" sz="1900" dirty="0"/>
              <a:t>Kleindorfer, </a:t>
            </a:r>
            <a:r>
              <a:rPr lang="en-US" sz="1900" dirty="0" smtClean="0"/>
              <a:t>MD </a:t>
            </a:r>
            <a:r>
              <a:rPr lang="en-US" sz="1900" dirty="0"/>
              <a:t>Co-Investigator – Educational Core Chair</a:t>
            </a:r>
          </a:p>
          <a:p>
            <a:r>
              <a:rPr lang="en-US" sz="1900" dirty="0" smtClean="0"/>
              <a:t>Judith </a:t>
            </a:r>
            <a:r>
              <a:rPr lang="en-US" sz="1900" dirty="0"/>
              <a:t>Spilker, RN, BSN </a:t>
            </a:r>
            <a:r>
              <a:rPr lang="en-US" sz="1900" dirty="0" smtClean="0"/>
              <a:t> </a:t>
            </a:r>
            <a:r>
              <a:rPr lang="en-US" sz="1900" dirty="0"/>
              <a:t>Administrative Director</a:t>
            </a:r>
          </a:p>
          <a:p>
            <a:r>
              <a:rPr lang="en-US" sz="1900" dirty="0" smtClean="0"/>
              <a:t>Jamey </a:t>
            </a:r>
            <a:r>
              <a:rPr lang="en-US" sz="1900" dirty="0"/>
              <a:t>Frasure, PhD, </a:t>
            </a:r>
            <a:r>
              <a:rPr lang="en-US" sz="1900" dirty="0" smtClean="0"/>
              <a:t>RN Director  </a:t>
            </a:r>
            <a:endParaRPr lang="en-US" sz="1900" dirty="0"/>
          </a:p>
          <a:p>
            <a:r>
              <a:rPr lang="en-US" sz="1900" dirty="0"/>
              <a:t>Diane L. Sparks, RN, </a:t>
            </a:r>
            <a:r>
              <a:rPr lang="en-US" sz="1900" dirty="0" smtClean="0"/>
              <a:t>BS </a:t>
            </a:r>
            <a:r>
              <a:rPr lang="en-US" sz="1900" dirty="0"/>
              <a:t>Contracts Manager, Legal Liaison</a:t>
            </a:r>
          </a:p>
          <a:p>
            <a:r>
              <a:rPr lang="en-US" sz="1900" dirty="0" smtClean="0"/>
              <a:t>Rose </a:t>
            </a:r>
            <a:r>
              <a:rPr lang="en-US" sz="1900" dirty="0"/>
              <a:t>Beckmann, CCRP </a:t>
            </a:r>
            <a:r>
              <a:rPr lang="en-US" sz="1900" dirty="0" smtClean="0"/>
              <a:t> </a:t>
            </a:r>
            <a:r>
              <a:rPr lang="en-US" sz="1900" dirty="0"/>
              <a:t>Administrative </a:t>
            </a:r>
            <a:r>
              <a:rPr lang="en-US" sz="1900" dirty="0" smtClean="0"/>
              <a:t>Specialist      </a:t>
            </a:r>
            <a:endParaRPr lang="en-US" sz="1900" dirty="0"/>
          </a:p>
          <a:p>
            <a:r>
              <a:rPr lang="en-US" sz="1900" dirty="0" smtClean="0"/>
              <a:t>Mary Ann Harty, MBA, MLS </a:t>
            </a:r>
            <a:r>
              <a:rPr lang="en-US" sz="1900" dirty="0"/>
              <a:t>Financial Manager</a:t>
            </a:r>
          </a:p>
          <a:p>
            <a:r>
              <a:rPr lang="en-US" sz="1900" dirty="0" smtClean="0"/>
              <a:t>Jeanne Sester,  </a:t>
            </a:r>
            <a:r>
              <a:rPr lang="en-US" sz="1900" dirty="0"/>
              <a:t>Educational Coordinator </a:t>
            </a:r>
          </a:p>
          <a:p>
            <a:pPr marL="109728" indent="0">
              <a:buNone/>
            </a:pPr>
            <a:r>
              <a:rPr lang="en-US" sz="1900" dirty="0" smtClean="0"/>
              <a:t> </a:t>
            </a:r>
            <a:endParaRPr lang="en-US" sz="19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9" name="Rectangle 8"/>
          <p:cNvSpPr/>
          <p:nvPr/>
        </p:nvSpPr>
        <p:spPr>
          <a:xfrm>
            <a:off x="381000" y="1600200"/>
            <a:ext cx="8382000" cy="1200329"/>
          </a:xfrm>
          <a:prstGeom prst="rect">
            <a:avLst/>
          </a:prstGeom>
        </p:spPr>
        <p:txBody>
          <a:bodyPr wrap="square">
            <a:spAutoFit/>
          </a:bodyPr>
          <a:lstStyle/>
          <a:p>
            <a:endParaRPr lang="en-US" dirty="0" smtClean="0"/>
          </a:p>
          <a:p>
            <a:endParaRPr lang="en-US" dirty="0"/>
          </a:p>
          <a:p>
            <a:endParaRPr lang="en-US" sz="1200" dirty="0" smtClean="0"/>
          </a:p>
          <a:p>
            <a:endParaRPr lang="en-US" sz="1200" dirty="0" smtClean="0"/>
          </a:p>
          <a:p>
            <a:endParaRPr lang="en-US" sz="1200" dirty="0" smtClean="0"/>
          </a:p>
        </p:txBody>
      </p:sp>
      <p:sp>
        <p:nvSpPr>
          <p:cNvPr id="15" name="Rectangle 14"/>
          <p:cNvSpPr/>
          <p:nvPr/>
        </p:nvSpPr>
        <p:spPr>
          <a:xfrm>
            <a:off x="352425" y="1269740"/>
            <a:ext cx="8382000" cy="707886"/>
          </a:xfrm>
          <a:prstGeom prst="rect">
            <a:avLst/>
          </a:prstGeom>
        </p:spPr>
        <p:txBody>
          <a:bodyPr wrap="square">
            <a:spAutoFit/>
          </a:bodyPr>
          <a:lstStyle/>
          <a:p>
            <a:r>
              <a:rPr lang="en-US" sz="2000" dirty="0" smtClean="0"/>
              <a:t>The </a:t>
            </a:r>
            <a:r>
              <a:rPr lang="en-US" sz="2000" dirty="0"/>
              <a:t>University of Cincinnati </a:t>
            </a:r>
            <a:r>
              <a:rPr lang="en-US" sz="2000" dirty="0" smtClean="0"/>
              <a:t>serves </a:t>
            </a:r>
            <a:r>
              <a:rPr lang="en-US" sz="2000" dirty="0"/>
              <a:t>as the National Coordinating Center </a:t>
            </a:r>
            <a:r>
              <a:rPr lang="en-US" sz="2000" dirty="0" smtClean="0"/>
              <a:t>and </a:t>
            </a:r>
            <a:r>
              <a:rPr lang="en-US" sz="2000" dirty="0"/>
              <a:t>provides national leadership for StrokeNet. </a:t>
            </a:r>
          </a:p>
        </p:txBody>
      </p:sp>
      <p:sp>
        <p:nvSpPr>
          <p:cNvPr id="10" name="Title 5"/>
          <p:cNvSpPr>
            <a:spLocks noGrp="1"/>
          </p:cNvSpPr>
          <p:nvPr>
            <p:ph type="title"/>
          </p:nvPr>
        </p:nvSpPr>
        <p:spPr>
          <a:xfrm>
            <a:off x="533400" y="217598"/>
            <a:ext cx="8305800" cy="721618"/>
          </a:xfrm>
        </p:spPr>
        <p:txBody>
          <a:bodyPr>
            <a:normAutofit/>
          </a:bodyPr>
          <a:lstStyle/>
          <a:p>
            <a:r>
              <a:rPr lang="en-US" sz="3000" dirty="0"/>
              <a:t>What Is NIH StrokeNet?</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63990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843" y="2586127"/>
            <a:ext cx="8229600" cy="2885896"/>
          </a:xfrm>
        </p:spPr>
        <p:txBody>
          <a:bodyPr>
            <a:normAutofit/>
          </a:bodyPr>
          <a:lstStyle/>
          <a:p>
            <a:r>
              <a:rPr lang="en-US" sz="1800" dirty="0" smtClean="0"/>
              <a:t>Yuko </a:t>
            </a:r>
            <a:r>
              <a:rPr lang="en-US" sz="1800" dirty="0"/>
              <a:t>Y. Palesch, </a:t>
            </a:r>
            <a:r>
              <a:rPr lang="en-US" sz="1800" dirty="0" smtClean="0"/>
              <a:t>PhD, </a:t>
            </a:r>
            <a:r>
              <a:rPr lang="en-US" sz="1800" dirty="0"/>
              <a:t>Co-Principal Investigator</a:t>
            </a:r>
          </a:p>
          <a:p>
            <a:r>
              <a:rPr lang="en-US" sz="1800" dirty="0" err="1" smtClean="0"/>
              <a:t>Wenle</a:t>
            </a:r>
            <a:r>
              <a:rPr lang="en-US" sz="1800" dirty="0" smtClean="0"/>
              <a:t> </a:t>
            </a:r>
            <a:r>
              <a:rPr lang="en-US" sz="1800" dirty="0"/>
              <a:t>Zhao, </a:t>
            </a:r>
            <a:r>
              <a:rPr lang="en-US" sz="1800" dirty="0" smtClean="0"/>
              <a:t>PhD, </a:t>
            </a:r>
            <a:r>
              <a:rPr lang="en-US" sz="1800" dirty="0"/>
              <a:t>Co-Principal Investigator</a:t>
            </a:r>
          </a:p>
          <a:p>
            <a:r>
              <a:rPr lang="en-US" sz="1800" dirty="0" smtClean="0"/>
              <a:t>Catherine Dillon, </a:t>
            </a:r>
            <a:r>
              <a:rPr lang="en-US" sz="1800" dirty="0"/>
              <a:t>Director of Operations</a:t>
            </a:r>
          </a:p>
          <a:p>
            <a:r>
              <a:rPr lang="en-US" sz="1800" dirty="0" smtClean="0"/>
              <a:t>Jessica Simons, </a:t>
            </a:r>
            <a:r>
              <a:rPr lang="en-US" sz="1800" dirty="0"/>
              <a:t>Data Manager </a:t>
            </a:r>
          </a:p>
          <a:p>
            <a:pPr marL="109728" indent="0">
              <a:buNone/>
            </a:pP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9" name="Rectangle 8"/>
          <p:cNvSpPr/>
          <p:nvPr/>
        </p:nvSpPr>
        <p:spPr>
          <a:xfrm>
            <a:off x="381000" y="1600200"/>
            <a:ext cx="8382000" cy="1200329"/>
          </a:xfrm>
          <a:prstGeom prst="rect">
            <a:avLst/>
          </a:prstGeom>
        </p:spPr>
        <p:txBody>
          <a:bodyPr wrap="square">
            <a:spAutoFit/>
          </a:bodyPr>
          <a:lstStyle/>
          <a:p>
            <a:endParaRPr lang="en-US" dirty="0" smtClean="0"/>
          </a:p>
          <a:p>
            <a:endParaRPr lang="en-US" dirty="0"/>
          </a:p>
          <a:p>
            <a:endParaRPr lang="en-US" sz="1200" dirty="0" smtClean="0"/>
          </a:p>
          <a:p>
            <a:endParaRPr lang="en-US" sz="1200" dirty="0" smtClean="0"/>
          </a:p>
          <a:p>
            <a:endParaRPr lang="en-US" sz="1200"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522" y="3705447"/>
            <a:ext cx="1447800" cy="904875"/>
          </a:xfrm>
          <a:prstGeom prst="rect">
            <a:avLst/>
          </a:prstGeom>
        </p:spPr>
      </p:pic>
      <p:sp>
        <p:nvSpPr>
          <p:cNvPr id="11" name="Rectangle 10"/>
          <p:cNvSpPr/>
          <p:nvPr/>
        </p:nvSpPr>
        <p:spPr>
          <a:xfrm>
            <a:off x="404318" y="1295400"/>
            <a:ext cx="8382000" cy="1015663"/>
          </a:xfrm>
          <a:prstGeom prst="rect">
            <a:avLst/>
          </a:prstGeom>
        </p:spPr>
        <p:txBody>
          <a:bodyPr wrap="square">
            <a:spAutoFit/>
          </a:bodyPr>
          <a:lstStyle/>
          <a:p>
            <a:r>
              <a:rPr lang="en-US" sz="2000" dirty="0" smtClean="0"/>
              <a:t>The </a:t>
            </a:r>
            <a:r>
              <a:rPr lang="en-US" sz="2000" dirty="0"/>
              <a:t>National Data Management </a:t>
            </a:r>
            <a:r>
              <a:rPr lang="en-US" sz="2000" dirty="0" smtClean="0"/>
              <a:t>Center at </a:t>
            </a:r>
            <a:r>
              <a:rPr lang="en-US" sz="2000" dirty="0"/>
              <a:t>the Medical University of South </a:t>
            </a:r>
            <a:r>
              <a:rPr lang="en-US" sz="2000" dirty="0" smtClean="0"/>
              <a:t>Carolina oversees </a:t>
            </a:r>
            <a:r>
              <a:rPr lang="en-US" sz="2000" dirty="0"/>
              <a:t>all aspects of data management and provides full statistical support for StrokeNet research. </a:t>
            </a:r>
          </a:p>
        </p:txBody>
      </p:sp>
      <p:sp>
        <p:nvSpPr>
          <p:cNvPr id="10" name="Title 5"/>
          <p:cNvSpPr>
            <a:spLocks noGrp="1"/>
          </p:cNvSpPr>
          <p:nvPr>
            <p:ph type="title"/>
          </p:nvPr>
        </p:nvSpPr>
        <p:spPr>
          <a:xfrm>
            <a:off x="480518" y="217598"/>
            <a:ext cx="8305800" cy="721618"/>
          </a:xfrm>
        </p:spPr>
        <p:txBody>
          <a:bodyPr>
            <a:normAutofit/>
          </a:bodyPr>
          <a:lstStyle/>
          <a:p>
            <a:r>
              <a:rPr lang="en-US" sz="3000" dirty="0"/>
              <a:t>What Is NIH StrokeNet?</a:t>
            </a: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086943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81386" y="1105783"/>
            <a:ext cx="8229600" cy="3687173"/>
          </a:xfrm>
        </p:spPr>
        <p:txBody>
          <a:bodyPr/>
          <a:lstStyle/>
          <a:p>
            <a:pPr>
              <a:buFont typeface="Wingdings" panose="05000000000000000000" pitchFamily="2" charset="2"/>
              <a:buChar char="v"/>
            </a:pPr>
            <a:endParaRPr lang="en-US" dirty="0"/>
          </a:p>
          <a:p>
            <a:pPr>
              <a:buFont typeface="Wingdings" panose="05000000000000000000" pitchFamily="2" charset="2"/>
              <a:buChar char="v"/>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0" y="2101944"/>
            <a:ext cx="4564160" cy="3111163"/>
          </a:xfrm>
          <a:prstGeom prst="rect">
            <a:avLst/>
          </a:prstGeom>
        </p:spPr>
      </p:pic>
      <p:sp>
        <p:nvSpPr>
          <p:cNvPr id="9" name="Rectangle 8"/>
          <p:cNvSpPr/>
          <p:nvPr/>
        </p:nvSpPr>
        <p:spPr>
          <a:xfrm>
            <a:off x="404318" y="1140568"/>
            <a:ext cx="8382000" cy="400110"/>
          </a:xfrm>
          <a:prstGeom prst="rect">
            <a:avLst/>
          </a:prstGeom>
        </p:spPr>
        <p:txBody>
          <a:bodyPr wrap="square">
            <a:spAutoFit/>
          </a:bodyPr>
          <a:lstStyle/>
          <a:p>
            <a:pPr marL="285750" indent="-285750">
              <a:buFont typeface="Arial" panose="020B0604020202020204" pitchFamily="34" charset="0"/>
              <a:buChar char="•"/>
            </a:pPr>
            <a:r>
              <a:rPr lang="en-US" sz="2000" dirty="0" smtClean="0"/>
              <a:t>The </a:t>
            </a:r>
            <a:r>
              <a:rPr lang="en-US" sz="2000" dirty="0"/>
              <a:t>network includes 25 Regional Coordinating </a:t>
            </a:r>
            <a:r>
              <a:rPr lang="en-US" sz="2000" dirty="0" smtClean="0"/>
              <a:t>Centers</a:t>
            </a:r>
          </a:p>
        </p:txBody>
      </p:sp>
      <p:sp>
        <p:nvSpPr>
          <p:cNvPr id="8" name="TextBox 7"/>
          <p:cNvSpPr txBox="1"/>
          <p:nvPr/>
        </p:nvSpPr>
        <p:spPr>
          <a:xfrm>
            <a:off x="4852614" y="1630272"/>
            <a:ext cx="3962400" cy="4893647"/>
          </a:xfrm>
          <a:prstGeom prst="rect">
            <a:avLst/>
          </a:prstGeom>
          <a:noFill/>
        </p:spPr>
        <p:txBody>
          <a:bodyPr wrap="square" rtlCol="0">
            <a:spAutoFit/>
          </a:bodyPr>
          <a:lstStyle/>
          <a:p>
            <a:r>
              <a:rPr lang="en-US" sz="1200" dirty="0" smtClean="0"/>
              <a:t>1 CASE </a:t>
            </a:r>
            <a:r>
              <a:rPr lang="en-US" sz="1200" dirty="0"/>
              <a:t>WESTERN RESERVE UNIVERSITY</a:t>
            </a:r>
          </a:p>
          <a:p>
            <a:r>
              <a:rPr lang="en-US" sz="1200" dirty="0" smtClean="0"/>
              <a:t>2 COLUMBIA </a:t>
            </a:r>
            <a:r>
              <a:rPr lang="en-US" sz="1200" dirty="0"/>
              <a:t>UNIVERSITY HEALTH SCIENCES</a:t>
            </a:r>
          </a:p>
          <a:p>
            <a:r>
              <a:rPr lang="en-US" sz="1200" dirty="0" smtClean="0"/>
              <a:t>3 EMORY </a:t>
            </a:r>
            <a:r>
              <a:rPr lang="en-US" sz="1200" dirty="0"/>
              <a:t>UNIVERSITY</a:t>
            </a:r>
          </a:p>
          <a:p>
            <a:r>
              <a:rPr lang="en-US" sz="1200" dirty="0" smtClean="0"/>
              <a:t>4 MASSACHUSETTS </a:t>
            </a:r>
            <a:r>
              <a:rPr lang="en-US" sz="1200" dirty="0"/>
              <a:t>GENERAL HOSP</a:t>
            </a:r>
          </a:p>
          <a:p>
            <a:r>
              <a:rPr lang="en-US" sz="1200" dirty="0" smtClean="0"/>
              <a:t>5 MEDICAL </a:t>
            </a:r>
            <a:r>
              <a:rPr lang="en-US" sz="1200" dirty="0"/>
              <a:t>UNIVERSITY OF SOUTH CAROLINA</a:t>
            </a:r>
          </a:p>
          <a:p>
            <a:r>
              <a:rPr lang="en-US" sz="1200" dirty="0" smtClean="0"/>
              <a:t>6 MEDSTAR </a:t>
            </a:r>
            <a:r>
              <a:rPr lang="en-US" sz="1200" dirty="0"/>
              <a:t>RESEARCH INSTITUTE</a:t>
            </a:r>
          </a:p>
          <a:p>
            <a:r>
              <a:rPr lang="en-US" sz="1200" dirty="0" smtClean="0"/>
              <a:t>7 MOUNT </a:t>
            </a:r>
            <a:r>
              <a:rPr lang="en-US" sz="1200" dirty="0"/>
              <a:t>SINAI SCHOOL OF MEDICINE</a:t>
            </a:r>
          </a:p>
          <a:p>
            <a:r>
              <a:rPr lang="en-US" sz="1200" dirty="0" smtClean="0"/>
              <a:t>8 NORTHWESTERN </a:t>
            </a:r>
            <a:r>
              <a:rPr lang="en-US" sz="1200" dirty="0"/>
              <a:t>UNIVERSITY AT CHICAGO</a:t>
            </a:r>
          </a:p>
          <a:p>
            <a:r>
              <a:rPr lang="en-US" sz="1200" dirty="0" smtClean="0"/>
              <a:t>9 OHIO </a:t>
            </a:r>
            <a:r>
              <a:rPr lang="en-US" sz="1200" dirty="0"/>
              <a:t>STATE UNIVERSITY</a:t>
            </a:r>
          </a:p>
          <a:p>
            <a:r>
              <a:rPr lang="en-US" sz="1200" dirty="0" smtClean="0"/>
              <a:t>10 STANFORD </a:t>
            </a:r>
            <a:r>
              <a:rPr lang="en-US" sz="1200" dirty="0"/>
              <a:t>UNIVERSITY</a:t>
            </a:r>
          </a:p>
          <a:p>
            <a:r>
              <a:rPr lang="en-US" sz="1200" dirty="0" smtClean="0"/>
              <a:t>11 UNIVERSITY </a:t>
            </a:r>
            <a:r>
              <a:rPr lang="en-US" sz="1200" dirty="0"/>
              <a:t>OF CALIFORNIA LOS ANGELES</a:t>
            </a:r>
          </a:p>
          <a:p>
            <a:r>
              <a:rPr lang="en-US" sz="1200" dirty="0" smtClean="0"/>
              <a:t>12 UNIVERSITY </a:t>
            </a:r>
            <a:r>
              <a:rPr lang="en-US" sz="1200" dirty="0"/>
              <a:t>OF CALIFORNIA SAN DIEGO</a:t>
            </a:r>
          </a:p>
          <a:p>
            <a:r>
              <a:rPr lang="en-US" sz="1200" dirty="0" smtClean="0"/>
              <a:t>13 UNIVERSITY </a:t>
            </a:r>
            <a:r>
              <a:rPr lang="en-US" sz="1200" dirty="0"/>
              <a:t>OF CALIFORNIA SAN FRANCISCO</a:t>
            </a:r>
          </a:p>
          <a:p>
            <a:r>
              <a:rPr lang="en-US" sz="1200" dirty="0" smtClean="0"/>
              <a:t>14 UNIVERSITY </a:t>
            </a:r>
            <a:r>
              <a:rPr lang="en-US" sz="1200" dirty="0"/>
              <a:t>OF CINCINNATI</a:t>
            </a:r>
          </a:p>
          <a:p>
            <a:r>
              <a:rPr lang="en-US" sz="1200" dirty="0" smtClean="0"/>
              <a:t>15 UNIVERSITY </a:t>
            </a:r>
            <a:r>
              <a:rPr lang="en-US" sz="1200" dirty="0"/>
              <a:t>OF IOWA</a:t>
            </a:r>
          </a:p>
          <a:p>
            <a:r>
              <a:rPr lang="en-US" sz="1200" dirty="0" smtClean="0"/>
              <a:t>16 UNIVERSITY </a:t>
            </a:r>
            <a:r>
              <a:rPr lang="en-US" sz="1200" dirty="0"/>
              <a:t>OF MIAMI SCHOOL OF MEDICINE</a:t>
            </a:r>
          </a:p>
          <a:p>
            <a:r>
              <a:rPr lang="en-US" sz="1200" dirty="0" smtClean="0"/>
              <a:t>17 UNIVERSITY </a:t>
            </a:r>
            <a:r>
              <a:rPr lang="en-US" sz="1200" dirty="0"/>
              <a:t>OF MICHIGAN</a:t>
            </a:r>
          </a:p>
          <a:p>
            <a:r>
              <a:rPr lang="en-US" sz="1200" dirty="0" smtClean="0"/>
              <a:t>18 UNIVERSITY </a:t>
            </a:r>
            <a:r>
              <a:rPr lang="en-US" sz="1200" dirty="0"/>
              <a:t>OF MINNESOTA</a:t>
            </a:r>
          </a:p>
          <a:p>
            <a:r>
              <a:rPr lang="en-US" sz="1200" dirty="0" smtClean="0"/>
              <a:t>19 UNIVERSITY </a:t>
            </a:r>
            <a:r>
              <a:rPr lang="en-US" sz="1200" dirty="0"/>
              <a:t>OF PENNSYLVANIA</a:t>
            </a:r>
          </a:p>
          <a:p>
            <a:r>
              <a:rPr lang="en-US" sz="1200" dirty="0" smtClean="0"/>
              <a:t>20 UNIVERSITY </a:t>
            </a:r>
            <a:r>
              <a:rPr lang="en-US" sz="1200" dirty="0"/>
              <a:t>OF PITTSBURGH AT PITTSBURGH</a:t>
            </a:r>
          </a:p>
          <a:p>
            <a:r>
              <a:rPr lang="en-US" sz="1200" dirty="0" smtClean="0"/>
              <a:t>21 UNIVERSITY </a:t>
            </a:r>
            <a:r>
              <a:rPr lang="en-US" sz="1200" dirty="0"/>
              <a:t>OF TEXAS HLTH SCI CTR HOUSTON</a:t>
            </a:r>
          </a:p>
          <a:p>
            <a:r>
              <a:rPr lang="en-US" sz="1200" dirty="0" smtClean="0"/>
              <a:t>22 UNIVERSITY </a:t>
            </a:r>
            <a:r>
              <a:rPr lang="en-US" sz="1200" dirty="0"/>
              <a:t>OF UTAH</a:t>
            </a:r>
          </a:p>
          <a:p>
            <a:r>
              <a:rPr lang="en-US" sz="1200" dirty="0" smtClean="0"/>
              <a:t>23 UNIVERSITY </a:t>
            </a:r>
            <a:r>
              <a:rPr lang="en-US" sz="1200" dirty="0"/>
              <a:t>OF WASHINGTON</a:t>
            </a:r>
          </a:p>
          <a:p>
            <a:r>
              <a:rPr lang="en-US" sz="1200" dirty="0" smtClean="0"/>
              <a:t>24 UNIVERSITY </a:t>
            </a:r>
            <a:r>
              <a:rPr lang="en-US" sz="1200" dirty="0"/>
              <a:t>OF WISCONSIN-MADISON</a:t>
            </a:r>
          </a:p>
          <a:p>
            <a:r>
              <a:rPr lang="en-US" sz="1200" dirty="0" smtClean="0"/>
              <a:t>25 VANDERBILT </a:t>
            </a:r>
            <a:r>
              <a:rPr lang="en-US" sz="1200" dirty="0"/>
              <a:t>UNIVERSITY MED CTR</a:t>
            </a:r>
          </a:p>
        </p:txBody>
      </p:sp>
      <p:sp>
        <p:nvSpPr>
          <p:cNvPr id="10" name="Title 5"/>
          <p:cNvSpPr>
            <a:spLocks noGrp="1"/>
          </p:cNvSpPr>
          <p:nvPr>
            <p:ph type="title"/>
          </p:nvPr>
        </p:nvSpPr>
        <p:spPr>
          <a:xfrm>
            <a:off x="480518" y="217598"/>
            <a:ext cx="8305800" cy="721618"/>
          </a:xfrm>
        </p:spPr>
        <p:txBody>
          <a:bodyPr>
            <a:normAutofit/>
          </a:bodyPr>
          <a:lstStyle/>
          <a:p>
            <a:r>
              <a:rPr lang="en-US" sz="3000" dirty="0"/>
              <a:t>What Is NIH StrokeNet?</a:t>
            </a:r>
          </a:p>
        </p:txBody>
      </p:sp>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6399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718" y="2139402"/>
            <a:ext cx="8229600" cy="4525963"/>
          </a:xfrm>
        </p:spPr>
        <p:txBody>
          <a:bodyPr>
            <a:normAutofit/>
          </a:bodyPr>
          <a:lstStyle/>
          <a:p>
            <a:pPr marL="109728" indent="0">
              <a:buNone/>
            </a:pPr>
            <a:endParaRPr lang="en-US" sz="1400" dirty="0" smtClean="0"/>
          </a:p>
          <a:p>
            <a:r>
              <a:rPr lang="en-US" sz="1800" dirty="0" smtClean="0"/>
              <a:t>Michael </a:t>
            </a:r>
            <a:r>
              <a:rPr lang="en-US" sz="1800" dirty="0"/>
              <a:t>Linke, PhD, </a:t>
            </a:r>
            <a:r>
              <a:rPr lang="en-US" sz="1800" dirty="0" smtClean="0"/>
              <a:t>CIP, Chair </a:t>
            </a:r>
            <a:r>
              <a:rPr lang="en-US" sz="1800" dirty="0" smtClean="0"/>
              <a:t>CIRB – Email: </a:t>
            </a:r>
            <a:r>
              <a:rPr lang="en-US" sz="1800" u="sng" dirty="0" smtClean="0"/>
              <a:t>michael.linke@</a:t>
            </a:r>
            <a:r>
              <a:rPr lang="en-US" sz="1800" u="sng" dirty="0" smtClean="0"/>
              <a:t>uc.edu</a:t>
            </a:r>
            <a:endParaRPr lang="en-US" sz="1800" u="sng" dirty="0"/>
          </a:p>
          <a:p>
            <a:r>
              <a:rPr lang="en-US" sz="1800" dirty="0" smtClean="0"/>
              <a:t>Susan </a:t>
            </a:r>
            <a:r>
              <a:rPr lang="en-US" sz="1800" dirty="0"/>
              <a:t>K. Roll, RN, BSN, </a:t>
            </a:r>
            <a:r>
              <a:rPr lang="en-US" sz="1800" dirty="0" smtClean="0"/>
              <a:t>Central </a:t>
            </a:r>
            <a:r>
              <a:rPr lang="en-US" sz="1800" dirty="0"/>
              <a:t>IRB </a:t>
            </a:r>
            <a:r>
              <a:rPr lang="en-US" sz="1800" dirty="0" smtClean="0"/>
              <a:t>Liaison – Email: </a:t>
            </a:r>
            <a:r>
              <a:rPr lang="en-US" sz="1800" u="sng" dirty="0" smtClean="0"/>
              <a:t>susan.roll@uc.edu</a:t>
            </a:r>
            <a:endParaRPr lang="en-US" sz="1800" u="sng" dirty="0"/>
          </a:p>
          <a:p>
            <a:r>
              <a:rPr lang="en-US" sz="1800" dirty="0"/>
              <a:t>Angela Braggs-Brown, RAC, CIP, </a:t>
            </a:r>
            <a:r>
              <a:rPr lang="en-US" sz="1800" dirty="0" smtClean="0"/>
              <a:t>MA, </a:t>
            </a:r>
            <a:r>
              <a:rPr lang="en-US" sz="1800" dirty="0"/>
              <a:t>UC HRPP </a:t>
            </a:r>
            <a:r>
              <a:rPr lang="en-US" sz="1800" dirty="0" smtClean="0"/>
              <a:t>Director</a:t>
            </a:r>
            <a:endParaRPr lang="en-US" sz="1600" dirty="0"/>
          </a:p>
          <a:p>
            <a:r>
              <a:rPr lang="en-US" sz="1800" dirty="0" smtClean="0"/>
              <a:t>Jo Ann Behrle, Human Protection Administrator</a:t>
            </a:r>
          </a:p>
          <a:p>
            <a:r>
              <a:rPr lang="en-US" sz="1800" dirty="0" smtClean="0"/>
              <a:t>Keeley Hendrix, RHIT, Research Compliance Analyst </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9" name="Rectangle 8"/>
          <p:cNvSpPr/>
          <p:nvPr/>
        </p:nvSpPr>
        <p:spPr>
          <a:xfrm>
            <a:off x="381000" y="1600200"/>
            <a:ext cx="8382000" cy="1200329"/>
          </a:xfrm>
          <a:prstGeom prst="rect">
            <a:avLst/>
          </a:prstGeom>
        </p:spPr>
        <p:txBody>
          <a:bodyPr wrap="square">
            <a:spAutoFit/>
          </a:bodyPr>
          <a:lstStyle/>
          <a:p>
            <a:endParaRPr lang="en-US" dirty="0" smtClean="0"/>
          </a:p>
          <a:p>
            <a:endParaRPr lang="en-US" dirty="0"/>
          </a:p>
          <a:p>
            <a:endParaRPr lang="en-US" sz="1200" dirty="0" smtClean="0"/>
          </a:p>
          <a:p>
            <a:endParaRPr lang="en-US" sz="1200" dirty="0" smtClean="0"/>
          </a:p>
          <a:p>
            <a:endParaRPr lang="en-US" sz="1200" dirty="0" smtClean="0"/>
          </a:p>
        </p:txBody>
      </p:sp>
      <p:sp>
        <p:nvSpPr>
          <p:cNvPr id="8" name="Rectangle 7"/>
          <p:cNvSpPr/>
          <p:nvPr/>
        </p:nvSpPr>
        <p:spPr>
          <a:xfrm>
            <a:off x="404318" y="1295400"/>
            <a:ext cx="8382000" cy="400110"/>
          </a:xfrm>
          <a:prstGeom prst="rect">
            <a:avLst/>
          </a:prstGeom>
        </p:spPr>
        <p:txBody>
          <a:bodyPr wrap="square">
            <a:spAutoFit/>
          </a:bodyPr>
          <a:lstStyle/>
          <a:p>
            <a:r>
              <a:rPr lang="en-US" sz="2000" dirty="0" smtClean="0"/>
              <a:t>The University of Cincinnati </a:t>
            </a:r>
            <a:r>
              <a:rPr lang="en-US" sz="2000" dirty="0"/>
              <a:t>IRB serves as the Central IRB (CIRB) for </a:t>
            </a:r>
            <a:r>
              <a:rPr lang="en-US" sz="2000" dirty="0" smtClean="0"/>
              <a:t>StrokeNet  </a:t>
            </a:r>
            <a:endParaRPr lang="en-US" sz="2000" dirty="0"/>
          </a:p>
        </p:txBody>
      </p:sp>
      <p:sp>
        <p:nvSpPr>
          <p:cNvPr id="10" name="Title 5"/>
          <p:cNvSpPr>
            <a:spLocks noGrp="1"/>
          </p:cNvSpPr>
          <p:nvPr>
            <p:ph type="title"/>
          </p:nvPr>
        </p:nvSpPr>
        <p:spPr>
          <a:xfrm>
            <a:off x="480518" y="217598"/>
            <a:ext cx="8305800" cy="721618"/>
          </a:xfrm>
        </p:spPr>
        <p:txBody>
          <a:bodyPr>
            <a:normAutofit/>
          </a:bodyPr>
          <a:lstStyle/>
          <a:p>
            <a:r>
              <a:rPr lang="en-US" sz="3000" dirty="0"/>
              <a:t>What Is NIH StrokeNet?</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61301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96380" y="396995"/>
            <a:ext cx="8754119" cy="61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dirty="0">
                <a:latin typeface="Arial" panose="020B0604020202020204" pitchFamily="34" charset="0"/>
              </a:rPr>
              <a:t>The </a:t>
            </a:r>
            <a:r>
              <a:rPr lang="en-GB" altLang="en-US" sz="1451" b="1" dirty="0" smtClean="0">
                <a:latin typeface="Arial" panose="020B0604020202020204" pitchFamily="34" charset="0"/>
              </a:rPr>
              <a:t>Introduction </a:t>
            </a:r>
            <a:r>
              <a:rPr lang="en-GB" altLang="en-US" sz="1451" b="1" dirty="0">
                <a:latin typeface="Arial" panose="020B0604020202020204" pitchFamily="34" charset="0"/>
              </a:rPr>
              <a:t>and </a:t>
            </a:r>
            <a:r>
              <a:rPr lang="en-GB" altLang="en-US" sz="1451" b="1" dirty="0" smtClean="0">
                <a:latin typeface="Arial" panose="020B0604020202020204" pitchFamily="34" charset="0"/>
              </a:rPr>
              <a:t>Implementation </a:t>
            </a:r>
            <a:r>
              <a:rPr lang="en-GB" altLang="en-US" sz="1451" b="1" dirty="0">
                <a:latin typeface="Arial" panose="020B0604020202020204" pitchFamily="34" charset="0"/>
              </a:rPr>
              <a:t>of </a:t>
            </a:r>
            <a:r>
              <a:rPr lang="en-GB" altLang="en-US" sz="1451" b="1" dirty="0" smtClean="0">
                <a:latin typeface="Arial" panose="020B0604020202020204" pitchFamily="34" charset="0"/>
              </a:rPr>
              <a:t>Stroke Trials </a:t>
            </a:r>
            <a:r>
              <a:rPr lang="en-GB" altLang="en-US" sz="1451" b="1" dirty="0">
                <a:latin typeface="Arial" panose="020B0604020202020204" pitchFamily="34" charset="0"/>
              </a:rPr>
              <a:t>within National Institutes of Health StrokeNet. </a:t>
            </a:r>
            <a:endParaRPr lang="en-GB" altLang="en-US" sz="1451" b="1" dirty="0" smtClean="0">
              <a:latin typeface="Arial" panose="020B0604020202020204" pitchFamily="34" charset="0"/>
            </a:endParaRPr>
          </a:p>
          <a:p>
            <a:pPr algn="ctr"/>
            <a:r>
              <a:rPr lang="en-GB" altLang="en-US" sz="1300" dirty="0" smtClean="0">
                <a:latin typeface="Arial" panose="020B0604020202020204" pitchFamily="34" charset="0"/>
              </a:rPr>
              <a:t>“</a:t>
            </a:r>
            <a:r>
              <a:rPr lang="en-GB" altLang="en-US" sz="1300" dirty="0" err="1" smtClean="0">
                <a:latin typeface="Arial" panose="020B0604020202020204" pitchFamily="34" charset="0"/>
              </a:rPr>
              <a:t>cIRB</a:t>
            </a:r>
            <a:r>
              <a:rPr lang="en-GB" altLang="en-US" sz="1300" dirty="0" smtClean="0">
                <a:latin typeface="Arial" panose="020B0604020202020204" pitchFamily="34" charset="0"/>
              </a:rPr>
              <a:t>” </a:t>
            </a:r>
            <a:r>
              <a:rPr lang="en-GB" altLang="en-US" sz="1300" dirty="0">
                <a:latin typeface="Arial" panose="020B0604020202020204" pitchFamily="34" charset="0"/>
              </a:rPr>
              <a:t>indicates Central Institutional Review Board; </a:t>
            </a:r>
            <a:r>
              <a:rPr lang="en-GB" altLang="en-US" sz="1300" dirty="0" smtClean="0">
                <a:latin typeface="Arial" panose="020B0604020202020204" pitchFamily="34" charset="0"/>
              </a:rPr>
              <a:t>“NINDS” is </a:t>
            </a:r>
            <a:r>
              <a:rPr lang="en-GB" altLang="en-US" sz="1300" dirty="0">
                <a:latin typeface="Arial" panose="020B0604020202020204" pitchFamily="34" charset="0"/>
              </a:rPr>
              <a:t>National Institute of Neurological Disorders and Stroke.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191241"/>
            <a:ext cx="7804800" cy="446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295400" y="590508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Joseph P. Broderick et al. Stroke. 2016;47:301-303</a:t>
            </a:r>
          </a:p>
        </p:txBody>
      </p:sp>
      <p:sp>
        <p:nvSpPr>
          <p:cNvPr id="3077" name="Text Box 5"/>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907" dirty="0">
                <a:latin typeface="Arial" panose="020B0604020202020204" pitchFamily="34" charset="0"/>
              </a:rPr>
              <a:t>Copyright © American Heart Association, Inc.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okeNet PPT Template 3-SEP-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trokeNet PPT Template 3-SEP-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3806</TotalTime>
  <Words>2980</Words>
  <Application>Microsoft Office PowerPoint</Application>
  <PresentationFormat>On-screen Show (4:3)</PresentationFormat>
  <Paragraphs>361</Paragraphs>
  <Slides>38</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msgothic</vt:lpstr>
      <vt:lpstr>Times New Roman</vt:lpstr>
      <vt:lpstr>Wingdings</vt:lpstr>
      <vt:lpstr>StrokeNet PPT Template 3-SEP-2015</vt:lpstr>
      <vt:lpstr>2_StrokeNet PPT Template 3-SEP-2015</vt:lpstr>
      <vt:lpstr>The NIH StrokeNet Experience From A Central IRB To Local IRB Perspective</vt:lpstr>
      <vt:lpstr>Use of a Single Institutional Review Board for Multi-Site Research  </vt:lpstr>
      <vt:lpstr>NIH StrokeNet Central IRB (CIRB)</vt:lpstr>
      <vt:lpstr>What Is NIH StrokeNet?</vt:lpstr>
      <vt:lpstr>What Is NIH StrokeNet?</vt:lpstr>
      <vt:lpstr>What Is NIH StrokeNet?</vt:lpstr>
      <vt:lpstr>What Is NIH StrokeNet?</vt:lpstr>
      <vt:lpstr>What Is NIH StrokeNet?</vt:lpstr>
      <vt:lpstr>PowerPoint Presentation</vt:lpstr>
      <vt:lpstr>Building the NIH StrokeNet Central IRB Process</vt:lpstr>
      <vt:lpstr>How a University-Based IRB Established a Central IRB </vt:lpstr>
      <vt:lpstr>Resources required for establishing and administering a Central IRB  </vt:lpstr>
      <vt:lpstr>Resources required for establishing and administering a Central IRB  </vt:lpstr>
      <vt:lpstr>Reliance Agreement</vt:lpstr>
      <vt:lpstr>Reliance Agreement</vt:lpstr>
      <vt:lpstr>StrokeNet Reliance Agreements</vt:lpstr>
      <vt:lpstr>Running a Central IRB through a  University-Based IRB</vt:lpstr>
      <vt:lpstr>StrokeNet CIRB-Related SOPs*</vt:lpstr>
      <vt:lpstr>ADM 11 Central Institutional Review Board Reliance</vt:lpstr>
      <vt:lpstr>ADM 12 Central Institutional Review Board Reporting </vt:lpstr>
      <vt:lpstr>ADM 2 Reporting Conflict of Interest And Financial Disclosure</vt:lpstr>
      <vt:lpstr>Running a CIRB through a University-Based IRB</vt:lpstr>
      <vt:lpstr>Running a CIRB through a University-Based IRB</vt:lpstr>
      <vt:lpstr>How Do We Work Together?</vt:lpstr>
      <vt:lpstr>StrokeNet CIRB Experience</vt:lpstr>
      <vt:lpstr>Ways to Improve Interactions with Central IRBs </vt:lpstr>
      <vt:lpstr>Central IRB Submission Components</vt:lpstr>
      <vt:lpstr>ARCADIA Prime Award Protocol </vt:lpstr>
      <vt:lpstr>Approval Documents available to sites</vt:lpstr>
      <vt:lpstr>Necessary components of the submission</vt:lpstr>
      <vt:lpstr>StrokeNet CIRB Performance Site Protocol Application</vt:lpstr>
      <vt:lpstr>Local Site Context Form</vt:lpstr>
      <vt:lpstr>HIPAA Authorization Waiver for Screening Purposes</vt:lpstr>
      <vt:lpstr>Informed Consent</vt:lpstr>
      <vt:lpstr>Pregnant Partner Informed Consent</vt:lpstr>
      <vt:lpstr>Administrative Amendments</vt:lpstr>
      <vt:lpstr>Local IRB acknowledgement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 Sauerbeck</dc:creator>
  <cp:lastModifiedBy>Sester, Regina (sesterrj)</cp:lastModifiedBy>
  <cp:revision>311</cp:revision>
  <cp:lastPrinted>2018-03-12T18:59:46Z</cp:lastPrinted>
  <dcterms:created xsi:type="dcterms:W3CDTF">2014-01-13T15:15:44Z</dcterms:created>
  <dcterms:modified xsi:type="dcterms:W3CDTF">2018-03-13T17:48:14Z</dcterms:modified>
</cp:coreProperties>
</file>