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5"/>
  </p:notesMasterIdLst>
  <p:handoutMasterIdLst>
    <p:handoutMasterId r:id="rId26"/>
  </p:handoutMasterIdLst>
  <p:sldIdLst>
    <p:sldId id="394" r:id="rId5"/>
    <p:sldId id="384" r:id="rId6"/>
    <p:sldId id="390" r:id="rId7"/>
    <p:sldId id="411" r:id="rId8"/>
    <p:sldId id="391" r:id="rId9"/>
    <p:sldId id="392" r:id="rId10"/>
    <p:sldId id="404" r:id="rId11"/>
    <p:sldId id="403" r:id="rId12"/>
    <p:sldId id="388" r:id="rId13"/>
    <p:sldId id="396" r:id="rId14"/>
    <p:sldId id="389" r:id="rId15"/>
    <p:sldId id="395" r:id="rId16"/>
    <p:sldId id="385" r:id="rId17"/>
    <p:sldId id="402" r:id="rId18"/>
    <p:sldId id="400" r:id="rId19"/>
    <p:sldId id="401" r:id="rId20"/>
    <p:sldId id="406" r:id="rId21"/>
    <p:sldId id="409" r:id="rId22"/>
    <p:sldId id="407" r:id="rId23"/>
    <p:sldId id="405" r:id="rId24"/>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BB928E10-A69C-42F6-8B07-A2FEAC067766}">
          <p14:sldIdLst/>
        </p14:section>
        <p14:section name="SLIDE STARTERS" id="{ACC24B29-0CC7-491A-A98A-CF7CBDBE501E}">
          <p14:sldIdLst>
            <p14:sldId id="394"/>
            <p14:sldId id="384"/>
            <p14:sldId id="390"/>
            <p14:sldId id="411"/>
            <p14:sldId id="391"/>
            <p14:sldId id="392"/>
            <p14:sldId id="404"/>
            <p14:sldId id="403"/>
            <p14:sldId id="388"/>
            <p14:sldId id="396"/>
            <p14:sldId id="389"/>
            <p14:sldId id="395"/>
            <p14:sldId id="385"/>
            <p14:sldId id="402"/>
            <p14:sldId id="400"/>
            <p14:sldId id="401"/>
            <p14:sldId id="406"/>
            <p14:sldId id="409"/>
            <p14:sldId id="407"/>
            <p14:sldId id="405"/>
          </p14:sldIdLst>
        </p14:section>
        <p14:section name="THANK YOU" id="{6CD91DAB-8EC3-4802-89E9-0F1C7022FB2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rvin, Ronald (Ron)" initials="CR(" lastIdx="3" clrIdx="0">
    <p:extLst>
      <p:ext uri="{19B8F6BF-5375-455C-9EA6-DF929625EA0E}">
        <p15:presenceInfo xmlns:p15="http://schemas.microsoft.com/office/powerpoint/2012/main" userId="S::chervin@med.umich.edu::45e647c8-70ea-48cf-8a05-05687f5a66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DC5924"/>
    <a:srgbClr val="B7472A"/>
    <a:srgbClr val="000000"/>
    <a:srgbClr val="FFFFFF"/>
    <a:srgbClr val="75D1FF"/>
    <a:srgbClr val="11161C"/>
    <a:srgbClr val="7F7F7F"/>
    <a:srgbClr val="F2F2F2"/>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8" autoAdjust="0"/>
    <p:restoredTop sz="73592" autoAdjust="0"/>
  </p:normalViewPr>
  <p:slideViewPr>
    <p:cSldViewPr snapToGrid="0">
      <p:cViewPr varScale="1">
        <p:scale>
          <a:sx n="39" d="100"/>
          <a:sy n="39" d="100"/>
        </p:scale>
        <p:origin x="474" y="48"/>
      </p:cViewPr>
      <p:guideLst/>
    </p:cSldViewPr>
  </p:slideViewPr>
  <p:outlineViewPr>
    <p:cViewPr>
      <p:scale>
        <a:sx n="33" d="100"/>
        <a:sy n="33" d="100"/>
      </p:scale>
      <p:origin x="0" y="-1164"/>
    </p:cViewPr>
  </p:outlineViewPr>
  <p:notesTextViewPr>
    <p:cViewPr>
      <p:scale>
        <a:sx n="3" d="2"/>
        <a:sy n="3" d="2"/>
      </p:scale>
      <p:origin x="0" y="0"/>
    </p:cViewPr>
  </p:notesTextViewPr>
  <p:sorterViewPr>
    <p:cViewPr>
      <p:scale>
        <a:sx n="108" d="100"/>
        <a:sy n="108" d="100"/>
      </p:scale>
      <p:origin x="0" y="0"/>
    </p:cViewPr>
  </p:sorterViewPr>
  <p:notesViewPr>
    <p:cSldViewPr snapToGrid="0">
      <p:cViewPr>
        <p:scale>
          <a:sx n="66" d="100"/>
          <a:sy n="66" d="100"/>
        </p:scale>
        <p:origin x="2539" y="2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fld id="{7CCA049B-3A46-4BDA-A8F5-2925B00FE570}" type="datetimeFigureOut">
              <a:rPr lang="en-US" smtClean="0"/>
              <a:t>4/20/2022</a:t>
            </a:fld>
            <a:endParaRPr lang="en-US" dirty="0"/>
          </a:p>
        </p:txBody>
      </p:sp>
      <p:sp>
        <p:nvSpPr>
          <p:cNvPr id="4" name="Footer Placeholder 3"/>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fld id="{DBAA5490-FD59-4087-AC7E-016E8A4124C4}" type="slidenum">
              <a:rPr lang="en-US" smtClean="0"/>
              <a:t>‹#›</a:t>
            </a:fld>
            <a:endParaRPr lang="en-US" dirty="0"/>
          </a:p>
        </p:txBody>
      </p:sp>
    </p:spTree>
    <p:extLst>
      <p:ext uri="{BB962C8B-B14F-4D97-AF65-F5344CB8AC3E}">
        <p14:creationId xmlns:p14="http://schemas.microsoft.com/office/powerpoint/2010/main" val="791092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vl1pPr>
          </a:lstStyle>
          <a:p>
            <a:fld id="{44C46CEC-428A-4DD0-A7C7-21AF8DE33E93}" type="datetimeFigureOut">
              <a:rPr lang="en-US" smtClean="0"/>
              <a:t>4/20/2022</a:t>
            </a:fld>
            <a:endParaRPr lang="en-US" dirty="0"/>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vl1pPr>
          </a:lstStyle>
          <a:p>
            <a:fld id="{4CBCEA92-F142-4D57-B507-37BDAF44710C}" type="slidenum">
              <a:rPr lang="en-US" smtClean="0"/>
              <a:t>‹#›</a:t>
            </a:fld>
            <a:endParaRPr lang="en-US" dirty="0"/>
          </a:p>
        </p:txBody>
      </p:sp>
    </p:spTree>
    <p:extLst>
      <p:ext uri="{BB962C8B-B14F-4D97-AF65-F5344CB8AC3E}">
        <p14:creationId xmlns:p14="http://schemas.microsoft.com/office/powerpoint/2010/main" val="1402020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may have heard of sleep apnea, but might not know a lot of details about it.</a:t>
            </a:r>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1</a:t>
            </a:fld>
            <a:endParaRPr lang="en-US" dirty="0"/>
          </a:p>
        </p:txBody>
      </p:sp>
    </p:spTree>
    <p:extLst>
      <p:ext uri="{BB962C8B-B14F-4D97-AF65-F5344CB8AC3E}">
        <p14:creationId xmlns:p14="http://schemas.microsoft.com/office/powerpoint/2010/main" val="2997440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Sleep apnea testing assesses the airflow through your nose, the oxygen level in your blood, and the expansion of your chest and abdomen as you breathe. </a:t>
            </a:r>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10</a:t>
            </a:fld>
            <a:endParaRPr lang="en-US" dirty="0"/>
          </a:p>
        </p:txBody>
      </p:sp>
    </p:spTree>
    <p:extLst>
      <p:ext uri="{BB962C8B-B14F-4D97-AF65-F5344CB8AC3E}">
        <p14:creationId xmlns:p14="http://schemas.microsoft.com/office/powerpoint/2010/main" val="3259121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Thankfully, sleep apnea is very treatable!</a:t>
            </a:r>
          </a:p>
        </p:txBody>
      </p:sp>
      <p:sp>
        <p:nvSpPr>
          <p:cNvPr id="4" name="Slide Number Placeholder 3"/>
          <p:cNvSpPr>
            <a:spLocks noGrp="1"/>
          </p:cNvSpPr>
          <p:nvPr>
            <p:ph type="sldNum" sz="quarter" idx="5"/>
          </p:nvPr>
        </p:nvSpPr>
        <p:spPr/>
        <p:txBody>
          <a:bodyPr/>
          <a:lstStyle/>
          <a:p>
            <a:fld id="{4CBCEA92-F142-4D57-B507-37BDAF44710C}" type="slidenum">
              <a:rPr lang="en-US" smtClean="0"/>
              <a:t>11</a:t>
            </a:fld>
            <a:endParaRPr lang="en-US" dirty="0"/>
          </a:p>
        </p:txBody>
      </p:sp>
    </p:spTree>
    <p:extLst>
      <p:ext uri="{BB962C8B-B14F-4D97-AF65-F5344CB8AC3E}">
        <p14:creationId xmlns:p14="http://schemas.microsoft.com/office/powerpoint/2010/main" val="3899724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standard, commonly used treatment for sleep apnea is called CPAP. It fixes the collapse of your airway when you use it overnight. </a:t>
            </a:r>
          </a:p>
        </p:txBody>
      </p:sp>
      <p:sp>
        <p:nvSpPr>
          <p:cNvPr id="4" name="Slide Number Placeholder 3"/>
          <p:cNvSpPr>
            <a:spLocks noGrp="1"/>
          </p:cNvSpPr>
          <p:nvPr>
            <p:ph type="sldNum" sz="quarter" idx="5"/>
          </p:nvPr>
        </p:nvSpPr>
        <p:spPr/>
        <p:txBody>
          <a:bodyPr/>
          <a:lstStyle/>
          <a:p>
            <a:fld id="{4CBCEA92-F142-4D57-B507-37BDAF44710C}" type="slidenum">
              <a:rPr lang="en-US" smtClean="0"/>
              <a:t>12</a:t>
            </a:fld>
            <a:endParaRPr lang="en-US" dirty="0"/>
          </a:p>
        </p:txBody>
      </p:sp>
    </p:spTree>
    <p:extLst>
      <p:ext uri="{BB962C8B-B14F-4D97-AF65-F5344CB8AC3E}">
        <p14:creationId xmlns:p14="http://schemas.microsoft.com/office/powerpoint/2010/main" val="1735789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CPAP corrects breathing problems from sleep apnea.  As you see here, the collapsed airway that occurs during sleep is fixed by pressurized air provided by CPAP. </a:t>
            </a:r>
          </a:p>
        </p:txBody>
      </p:sp>
      <p:sp>
        <p:nvSpPr>
          <p:cNvPr id="4" name="Slide Number Placeholder 3"/>
          <p:cNvSpPr>
            <a:spLocks noGrp="1"/>
          </p:cNvSpPr>
          <p:nvPr>
            <p:ph type="sldNum" sz="quarter" idx="5"/>
          </p:nvPr>
        </p:nvSpPr>
        <p:spPr/>
        <p:txBody>
          <a:bodyPr/>
          <a:lstStyle/>
          <a:p>
            <a:fld id="{4CBCEA92-F142-4D57-B507-37BDAF44710C}" type="slidenum">
              <a:rPr lang="en-US" smtClean="0"/>
              <a:t>13</a:t>
            </a:fld>
            <a:endParaRPr lang="en-US" dirty="0"/>
          </a:p>
        </p:txBody>
      </p:sp>
    </p:spTree>
    <p:extLst>
      <p:ext uri="{BB962C8B-B14F-4D97-AF65-F5344CB8AC3E}">
        <p14:creationId xmlns:p14="http://schemas.microsoft.com/office/powerpoint/2010/main" val="3271176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helping with breathing, CPAP might improve stroke symptoms such as: weakness, numbness, speaking, walking, and thinking. </a:t>
            </a:r>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14</a:t>
            </a:fld>
            <a:endParaRPr lang="en-US" dirty="0"/>
          </a:p>
        </p:txBody>
      </p:sp>
    </p:spTree>
    <p:extLst>
      <p:ext uri="{BB962C8B-B14F-4D97-AF65-F5344CB8AC3E}">
        <p14:creationId xmlns:p14="http://schemas.microsoft.com/office/powerpoint/2010/main" val="1669951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CPAP might also help prevent another stroke, a heart attack, or even death.</a:t>
            </a:r>
          </a:p>
        </p:txBody>
      </p:sp>
      <p:sp>
        <p:nvSpPr>
          <p:cNvPr id="4" name="Slide Number Placeholder 3"/>
          <p:cNvSpPr>
            <a:spLocks noGrp="1"/>
          </p:cNvSpPr>
          <p:nvPr>
            <p:ph type="sldNum" sz="quarter" idx="5"/>
          </p:nvPr>
        </p:nvSpPr>
        <p:spPr/>
        <p:txBody>
          <a:bodyPr/>
          <a:lstStyle/>
          <a:p>
            <a:fld id="{4CBCEA92-F142-4D57-B507-37BDAF44710C}" type="slidenum">
              <a:rPr lang="en-US" smtClean="0"/>
              <a:t>15</a:t>
            </a:fld>
            <a:endParaRPr lang="en-US" dirty="0"/>
          </a:p>
        </p:txBody>
      </p:sp>
    </p:spTree>
    <p:extLst>
      <p:ext uri="{BB962C8B-B14F-4D97-AF65-F5344CB8AC3E}">
        <p14:creationId xmlns:p14="http://schemas.microsoft.com/office/powerpoint/2010/main" val="1120962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other possible benefits of CPAP. CPAP might help improve sleepiness, increase energy, improve mood, and increase quality of life.</a:t>
            </a:r>
          </a:p>
        </p:txBody>
      </p:sp>
      <p:sp>
        <p:nvSpPr>
          <p:cNvPr id="4" name="Slide Number Placeholder 3"/>
          <p:cNvSpPr>
            <a:spLocks noGrp="1"/>
          </p:cNvSpPr>
          <p:nvPr>
            <p:ph type="sldNum" sz="quarter" idx="5"/>
          </p:nvPr>
        </p:nvSpPr>
        <p:spPr/>
        <p:txBody>
          <a:bodyPr/>
          <a:lstStyle/>
          <a:p>
            <a:fld id="{4CBCEA92-F142-4D57-B507-37BDAF44710C}" type="slidenum">
              <a:rPr lang="en-US" smtClean="0"/>
              <a:t>16</a:t>
            </a:fld>
            <a:endParaRPr lang="en-US" dirty="0"/>
          </a:p>
        </p:txBody>
      </p:sp>
    </p:spTree>
    <p:extLst>
      <p:ext uri="{BB962C8B-B14F-4D97-AF65-F5344CB8AC3E}">
        <p14:creationId xmlns:p14="http://schemas.microsoft.com/office/powerpoint/2010/main" val="2537145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summarize, sleep apnea affects the majority of people with stroke; involves blockage of airflow while you sleep; puts you at increased risk of another stroke, a heart attack, and death; and may make it harder for you to recover function after your stroke.</a:t>
            </a:r>
          </a:p>
          <a:p>
            <a:endParaRPr lang="en-US" dirty="0"/>
          </a:p>
          <a:p>
            <a:r>
              <a:rPr lang="en-US" dirty="0"/>
              <a:t>Normal breathing can be restored with CPAP use.</a:t>
            </a:r>
          </a:p>
        </p:txBody>
      </p:sp>
      <p:sp>
        <p:nvSpPr>
          <p:cNvPr id="4" name="Slide Number Placeholder 3"/>
          <p:cNvSpPr>
            <a:spLocks noGrp="1"/>
          </p:cNvSpPr>
          <p:nvPr>
            <p:ph type="sldNum" sz="quarter" idx="5"/>
          </p:nvPr>
        </p:nvSpPr>
        <p:spPr/>
        <p:txBody>
          <a:bodyPr/>
          <a:lstStyle/>
          <a:p>
            <a:fld id="{4CBCEA92-F142-4D57-B507-37BDAF44710C}" type="slidenum">
              <a:rPr lang="en-US" smtClean="0"/>
              <a:t>17</a:t>
            </a:fld>
            <a:endParaRPr lang="en-US" dirty="0"/>
          </a:p>
        </p:txBody>
      </p:sp>
    </p:spTree>
    <p:extLst>
      <p:ext uri="{BB962C8B-B14F-4D97-AF65-F5344CB8AC3E}">
        <p14:creationId xmlns:p14="http://schemas.microsoft.com/office/powerpoint/2010/main" val="848414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u="sng" dirty="0"/>
              <a:t>think</a:t>
            </a:r>
            <a:r>
              <a:rPr lang="en-US" dirty="0"/>
              <a:t> CPAP could have many important health benefits, especially after a stroke.</a:t>
            </a:r>
          </a:p>
          <a:p>
            <a:endParaRPr lang="en-US" dirty="0"/>
          </a:p>
          <a:p>
            <a:r>
              <a:rPr lang="en-US" dirty="0"/>
              <a:t>However, we </a:t>
            </a:r>
            <a:r>
              <a:rPr lang="en-US" u="sng" dirty="0"/>
              <a:t>know</a:t>
            </a:r>
            <a:r>
              <a:rPr lang="en-US" dirty="0"/>
              <a:t> that to have a chance at those benefits, CPAP has to be used when you sleep.</a:t>
            </a:r>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18</a:t>
            </a:fld>
            <a:endParaRPr lang="en-US" dirty="0"/>
          </a:p>
        </p:txBody>
      </p:sp>
    </p:spTree>
    <p:extLst>
      <p:ext uri="{BB962C8B-B14F-4D97-AF65-F5344CB8AC3E}">
        <p14:creationId xmlns:p14="http://schemas.microsoft.com/office/powerpoint/2010/main" val="1468903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Stroke can be a new start for a healthy lifestyle. </a:t>
            </a:r>
          </a:p>
          <a:p>
            <a:endParaRPr lang="en-US" dirty="0"/>
          </a:p>
          <a:p>
            <a:r>
              <a:rPr lang="en-US" dirty="0"/>
              <a:t>CPAP can be a new start for your breathing.</a:t>
            </a:r>
          </a:p>
        </p:txBody>
      </p:sp>
      <p:sp>
        <p:nvSpPr>
          <p:cNvPr id="4" name="Slide Number Placeholder 3"/>
          <p:cNvSpPr>
            <a:spLocks noGrp="1"/>
          </p:cNvSpPr>
          <p:nvPr>
            <p:ph type="sldNum" sz="quarter" idx="5"/>
          </p:nvPr>
        </p:nvSpPr>
        <p:spPr/>
        <p:txBody>
          <a:bodyPr/>
          <a:lstStyle/>
          <a:p>
            <a:fld id="{4CBCEA92-F142-4D57-B507-37BDAF44710C}" type="slidenum">
              <a:rPr lang="en-US" smtClean="0"/>
              <a:t>19</a:t>
            </a:fld>
            <a:endParaRPr lang="en-US" dirty="0"/>
          </a:p>
        </p:txBody>
      </p:sp>
    </p:spTree>
    <p:extLst>
      <p:ext uri="{BB962C8B-B14F-4D97-AF65-F5344CB8AC3E}">
        <p14:creationId xmlns:p14="http://schemas.microsoft.com/office/powerpoint/2010/main" val="4246331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Normally, when you breathe, air travels through an open airway. The figure</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on the left shows this with airflow depicted by the white arrows.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sleep apnea, the airway narrows or even closes off completely, making it hard for your body to get the air and oxygen it needs. This is shown on the right where there’s a blockage at the site of the yellow arrow. Air squeezing through a small opening of a narrowed airway can cause snoring. But many people who have sleep apnea don’t snore. And some people who snore don’t have sleep apnea.</a:t>
            </a:r>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2</a:t>
            </a:fld>
            <a:endParaRPr lang="en-US" dirty="0"/>
          </a:p>
        </p:txBody>
      </p:sp>
    </p:spTree>
    <p:extLst>
      <p:ext uri="{BB962C8B-B14F-4D97-AF65-F5344CB8AC3E}">
        <p14:creationId xmlns:p14="http://schemas.microsoft.com/office/powerpoint/2010/main" val="3505190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The clinical trial, Sleep SMART, will get you tested for sleep apnea and give you an opportunity to try out CPAP</a:t>
            </a:r>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20</a:t>
            </a:fld>
            <a:endParaRPr lang="en-US" dirty="0"/>
          </a:p>
        </p:txBody>
      </p:sp>
    </p:spTree>
    <p:extLst>
      <p:ext uri="{BB962C8B-B14F-4D97-AF65-F5344CB8AC3E}">
        <p14:creationId xmlns:p14="http://schemas.microsoft.com/office/powerpoint/2010/main" val="268912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your airway closes off – which can happen hundreds of times per night –  your brain wakes you up just enough to jumpstart breathing.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Even if you don’t remember waking up repeatedly overnight, sleep apnea makes it very difficult to get a good night’s sleep. </a:t>
            </a:r>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3</a:t>
            </a:fld>
            <a:endParaRPr lang="en-US" dirty="0"/>
          </a:p>
        </p:txBody>
      </p:sp>
    </p:spTree>
    <p:extLst>
      <p:ext uri="{BB962C8B-B14F-4D97-AF65-F5344CB8AC3E}">
        <p14:creationId xmlns:p14="http://schemas.microsoft.com/office/powerpoint/2010/main" val="235504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shown in the top panel, oxygen content of the blood can swing up and down, in a roller-coaster pattern, when you sleep with untreated sleep apnea.</a:t>
            </a:r>
          </a:p>
          <a:p>
            <a:endParaRPr lang="en-US" dirty="0"/>
          </a:p>
          <a:p>
            <a:r>
              <a:rPr lang="en-US" dirty="0"/>
              <a:t>Normally, as shown in the bottom panel, oxygen levels in the blood should remain high and fairly steady.</a:t>
            </a:r>
          </a:p>
        </p:txBody>
      </p:sp>
      <p:sp>
        <p:nvSpPr>
          <p:cNvPr id="4" name="Slide Number Placeholder 3"/>
          <p:cNvSpPr>
            <a:spLocks noGrp="1"/>
          </p:cNvSpPr>
          <p:nvPr>
            <p:ph type="sldNum" sz="quarter" idx="5"/>
          </p:nvPr>
        </p:nvSpPr>
        <p:spPr/>
        <p:txBody>
          <a:bodyPr/>
          <a:lstStyle/>
          <a:p>
            <a:fld id="{4CBCEA92-F142-4D57-B507-37BDAF44710C}" type="slidenum">
              <a:rPr lang="en-US" smtClean="0"/>
              <a:t>4</a:t>
            </a:fld>
            <a:endParaRPr lang="en-US" dirty="0"/>
          </a:p>
        </p:txBody>
      </p:sp>
    </p:spTree>
    <p:extLst>
      <p:ext uri="{BB962C8B-B14F-4D97-AF65-F5344CB8AC3E}">
        <p14:creationId xmlns:p14="http://schemas.microsoft.com/office/powerpoint/2010/main" val="2812595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So, who gets sleep apnea? You may think that only overweight people, or only men get sleep apnea. But sleep apnea affects all kinds of people. </a:t>
            </a:r>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5</a:t>
            </a:fld>
            <a:endParaRPr lang="en-US" dirty="0"/>
          </a:p>
        </p:txBody>
      </p:sp>
    </p:spTree>
    <p:extLst>
      <p:ext uri="{BB962C8B-B14F-4D97-AF65-F5344CB8AC3E}">
        <p14:creationId xmlns:p14="http://schemas.microsoft.com/office/powerpoint/2010/main" val="594668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And as it turns out, sleep apnea is extremely common after stroke. It affects most - about three quarters - of stroke patients. </a:t>
            </a:r>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6</a:t>
            </a:fld>
            <a:endParaRPr lang="en-US" dirty="0"/>
          </a:p>
        </p:txBody>
      </p:sp>
    </p:spTree>
    <p:extLst>
      <p:ext uri="{BB962C8B-B14F-4D97-AF65-F5344CB8AC3E}">
        <p14:creationId xmlns:p14="http://schemas.microsoft.com/office/powerpoint/2010/main" val="1080646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kinds of symptoms can sleep apnea cause?</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Sleep apnea may cause you to feel really sleepy during the day. Or even if you don’t feel sleepy, you </a:t>
            </a: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may </a:t>
            </a:r>
            <a:r>
              <a:rPr lang="en-US" sz="1200" b="0" u="none"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lack energy, feel tired, or sense fatigue</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Sleep apnea can also cause you to have trouble concentrating and remembering things, or feel irritable, or sad without knowing why. During the night, you might have heartburn, or sweat a great deal, or get up to use the bathroom multiple times.</a:t>
            </a:r>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7</a:t>
            </a:fld>
            <a:endParaRPr lang="en-US" dirty="0"/>
          </a:p>
        </p:txBody>
      </p:sp>
    </p:spTree>
    <p:extLst>
      <p:ext uri="{BB962C8B-B14F-4D97-AF65-F5344CB8AC3E}">
        <p14:creationId xmlns:p14="http://schemas.microsoft.com/office/powerpoint/2010/main" val="4011481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Even if you have no symptoms from sleep apnea, it can increase your risk for high blood pressure, diabetes, heart attacks, heart rhythm problems</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heart failure</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other important medical conditions. Most relevant to you, sleep apnea may contribute to another stroke or may make it harder to recover from a stroke. </a:t>
            </a:r>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8</a:t>
            </a:fld>
            <a:endParaRPr lang="en-US" dirty="0"/>
          </a:p>
        </p:txBody>
      </p:sp>
    </p:spTree>
    <p:extLst>
      <p:ext uri="{BB962C8B-B14F-4D97-AF65-F5344CB8AC3E}">
        <p14:creationId xmlns:p14="http://schemas.microsoft.com/office/powerpoint/2010/main" val="1463219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stroke patients with sleep apnea don’t realize that they have it, because they don’t have any symptoms from it.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way to know if you have sleep apnea is to be tested for it. Testing your breathing overnight can be done with a pretty simple test.</a:t>
            </a:r>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9</a:t>
            </a:fld>
            <a:endParaRPr lang="en-US" dirty="0"/>
          </a:p>
        </p:txBody>
      </p:sp>
    </p:spTree>
    <p:extLst>
      <p:ext uri="{BB962C8B-B14F-4D97-AF65-F5344CB8AC3E}">
        <p14:creationId xmlns:p14="http://schemas.microsoft.com/office/powerpoint/2010/main" val="1084676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www.nealanalytics.com/neal-creative/templates/"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hyperlink" Target="http://www.nealanalytics.com/neal-creative/templates/"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2240230"/>
            <a:ext cx="9107555" cy="2308324"/>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noProof="0"/>
              <a:t>CLICK TO EDIT TITLE</a:t>
            </a:r>
          </a:p>
        </p:txBody>
      </p:sp>
    </p:spTree>
    <p:extLst>
      <p:ext uri="{BB962C8B-B14F-4D97-AF65-F5344CB8AC3E}">
        <p14:creationId xmlns:p14="http://schemas.microsoft.com/office/powerpoint/2010/main" val="23010430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6096000" y="431800"/>
            <a:ext cx="5371038" cy="1830245"/>
          </a:xfrm>
        </p:spPr>
        <p:txBody>
          <a:bodyPr wrap="square" lIns="146304" rIns="146304">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93687" y="3436331"/>
            <a:ext cx="2286000" cy="1802032"/>
          </a:xfrm>
        </p:spPr>
        <p:txBody>
          <a:bodyPr lIns="182880" tIns="146304" rIns="18288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266101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0" name="Text Placeholder 8"/>
          <p:cNvSpPr>
            <a:spLocks noGrp="1"/>
          </p:cNvSpPr>
          <p:nvPr>
            <p:ph type="body" sz="quarter" idx="13"/>
          </p:nvPr>
        </p:nvSpPr>
        <p:spPr>
          <a:xfrm>
            <a:off x="502834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1" name="Text Placeholder 8"/>
          <p:cNvSpPr>
            <a:spLocks noGrp="1"/>
          </p:cNvSpPr>
          <p:nvPr>
            <p:ph type="body" sz="quarter" idx="14"/>
          </p:nvPr>
        </p:nvSpPr>
        <p:spPr>
          <a:xfrm>
            <a:off x="739567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8"/>
          <p:cNvSpPr>
            <a:spLocks noGrp="1"/>
          </p:cNvSpPr>
          <p:nvPr>
            <p:ph type="body" sz="quarter" idx="15"/>
          </p:nvPr>
        </p:nvSpPr>
        <p:spPr>
          <a:xfrm>
            <a:off x="9763006"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15880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2" name="Title 1"/>
          <p:cNvSpPr>
            <a:spLocks noGrp="1"/>
          </p:cNvSpPr>
          <p:nvPr>
            <p:ph type="title" hasCustomPrompt="1"/>
          </p:nvPr>
        </p:nvSpPr>
        <p:spPr>
          <a:xfrm>
            <a:off x="316322" y="339408"/>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879003" y="419100"/>
            <a:ext cx="9084398" cy="1370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153865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8658"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7" name="Content Placeholder 2"/>
          <p:cNvSpPr>
            <a:spLocks noGrp="1"/>
          </p:cNvSpPr>
          <p:nvPr>
            <p:ph idx="14"/>
          </p:nvPr>
        </p:nvSpPr>
        <p:spPr>
          <a:xfrm>
            <a:off x="2483635"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4898612"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7313589"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7"/>
          </p:nvPr>
        </p:nvSpPr>
        <p:spPr>
          <a:xfrm>
            <a:off x="9728566"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957166"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13" hasCustomPrompt="1"/>
          </p:nvPr>
        </p:nvSpPr>
        <p:spPr>
          <a:xfrm>
            <a:off x="0" y="470361"/>
            <a:ext cx="12192000" cy="535531"/>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68658" y="2577396"/>
            <a:ext cx="2377440" cy="840230"/>
          </a:xfrm>
        </p:spPr>
        <p:txBody>
          <a:bodyPr lIns="146304" rIns="146304"/>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8" name="Content Placeholder 2"/>
          <p:cNvSpPr>
            <a:spLocks noGrp="1"/>
          </p:cNvSpPr>
          <p:nvPr>
            <p:ph idx="19" hasCustomPrompt="1"/>
          </p:nvPr>
        </p:nvSpPr>
        <p:spPr>
          <a:xfrm>
            <a:off x="2483635" y="2577396"/>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9728566"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3249118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8" name="Text Placeholder 6"/>
          <p:cNvSpPr>
            <a:spLocks noGrp="1"/>
          </p:cNvSpPr>
          <p:nvPr>
            <p:ph type="body" sz="quarter" idx="11"/>
          </p:nvPr>
        </p:nvSpPr>
        <p:spPr>
          <a:xfrm>
            <a:off x="0" y="342805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0" y="1554163"/>
            <a:ext cx="60960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46519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pPr/>
              <a:t>‹#›</a:t>
            </a:fld>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44395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888233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79820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180534" y="3429000"/>
            <a:ext cx="6011466"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6180534" y="1554163"/>
            <a:ext cx="57912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1"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2"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4176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138266" y="3457545"/>
            <a:ext cx="6053733"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9" hasCustomPrompt="1"/>
          </p:nvPr>
        </p:nvSpPr>
        <p:spPr>
          <a:xfrm>
            <a:off x="6138267"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628884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096000" y="2356398"/>
            <a:ext cx="6096000" cy="2145203"/>
          </a:xfrm>
        </p:spPr>
        <p:txBody>
          <a:bodyPr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80605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2641874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0413"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Text Placeholder 6"/>
          <p:cNvSpPr>
            <a:spLocks noGrp="1"/>
          </p:cNvSpPr>
          <p:nvPr>
            <p:ph type="body" sz="quarter" idx="11"/>
          </p:nvPr>
        </p:nvSpPr>
        <p:spPr>
          <a:xfrm>
            <a:off x="304800" y="3429000"/>
            <a:ext cx="5960269"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9" hasCustomPrompt="1"/>
          </p:nvPr>
        </p:nvSpPr>
        <p:spPr>
          <a:xfrm>
            <a:off x="304800"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78914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669198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a:t>Click icon to add picture</a:t>
            </a:r>
            <a:endParaRPr lang="en-US" dirty="0"/>
          </a:p>
        </p:txBody>
      </p:sp>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2" name="Title 1"/>
          <p:cNvSpPr>
            <a:spLocks noGrp="1"/>
          </p:cNvSpPr>
          <p:nvPr>
            <p:ph type="title" hasCustomPrompt="1"/>
          </p:nvPr>
        </p:nvSpPr>
        <p:spPr>
          <a:xfrm>
            <a:off x="966652" y="2567613"/>
            <a:ext cx="8804365" cy="1403495"/>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581150" y="3971108"/>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spTree>
    <p:extLst>
      <p:ext uri="{BB962C8B-B14F-4D97-AF65-F5344CB8AC3E}">
        <p14:creationId xmlns:p14="http://schemas.microsoft.com/office/powerpoint/2010/main" val="407356729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3" name="Picture Placeholder 2"/>
          <p:cNvSpPr>
            <a:spLocks noGrp="1" noChangeAspect="1"/>
          </p:cNvSpPr>
          <p:nvPr>
            <p:ph type="pic" sz="quarter" idx="13"/>
          </p:nvPr>
        </p:nvSpPr>
        <p:spPr>
          <a:xfrm>
            <a:off x="0" y="0"/>
            <a:ext cx="12066954" cy="6858000"/>
          </a:xfrm>
        </p:spPr>
        <p:txBody>
          <a:bodyPr anchor="ctr">
            <a:noAutofit/>
          </a:bodyPr>
          <a:lstStyle>
            <a:lvl1pPr algn="ct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1558395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Tree>
    <p:extLst>
      <p:ext uri="{BB962C8B-B14F-4D97-AF65-F5344CB8AC3E}">
        <p14:creationId xmlns:p14="http://schemas.microsoft.com/office/powerpoint/2010/main" val="3893648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2192000" cy="6851649"/>
          </a:xfrm>
          <a:prstGeom prst="rect">
            <a:avLst/>
          </a:prstGeom>
        </p:spPr>
      </p:pic>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6" name="TextBox 5">
            <a:hlinkClick r:id="rId3"/>
            <a:extLst>
              <a:ext uri="{FF2B5EF4-FFF2-40B4-BE49-F238E27FC236}">
                <a16:creationId xmlns:a16="http://schemas.microsoft.com/office/drawing/2014/main" id="{FC5E276D-531E-45A9-B450-EFEC62CDC8DF}"/>
              </a:ext>
            </a:extLst>
          </p:cNvPr>
          <p:cNvSpPr txBox="1"/>
          <p:nvPr userDrawn="1"/>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1"/>
                </a:solidFill>
                <a:effectLst/>
                <a:uLnTx/>
                <a:uFillTx/>
              </a:rPr>
              <a:t>Neal Creative  | click &amp; </a:t>
            </a:r>
            <a:r>
              <a:rPr kumimoji="0" lang="en-US" sz="1050" b="1" i="0" u="none" strike="noStrike" kern="0" cap="none" spc="0" normalizeH="0" baseline="0" noProof="0" dirty="0">
                <a:ln>
                  <a:noFill/>
                </a:ln>
                <a:solidFill>
                  <a:schemeClr val="tx1"/>
                </a:solidFill>
                <a:effectLst/>
                <a:uLnTx/>
                <a:uFillTx/>
              </a:rPr>
              <a:t>Learn more</a:t>
            </a:r>
          </a:p>
        </p:txBody>
      </p:sp>
      <p:sp>
        <p:nvSpPr>
          <p:cNvPr id="7" name="TextBox 6">
            <a:hlinkClick r:id="rId4"/>
          </p:cNvPr>
          <p:cNvSpPr txBox="1"/>
          <p:nvPr userDrawn="1"/>
        </p:nvSpPr>
        <p:spPr>
          <a:xfrm>
            <a:off x="0" y="6548363"/>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Neal Creative </a:t>
            </a:r>
            <a:r>
              <a:rPr lang="en-US" sz="900" kern="1200" dirty="0">
                <a:solidFill>
                  <a:schemeClr val="tx1"/>
                </a:solidFill>
                <a:latin typeface="+mn-lt"/>
                <a:ea typeface="+mn-ea"/>
                <a:cs typeface="+mn-cs"/>
              </a:rPr>
              <a:t>©</a:t>
            </a:r>
            <a:r>
              <a:rPr lang="en-US" sz="1000" baseline="0" dirty="0">
                <a:solidFill>
                  <a:schemeClr val="tx1"/>
                </a:solidFill>
              </a:rPr>
              <a:t> </a:t>
            </a:r>
            <a:endParaRPr lang="en-US" sz="1000" b="1" dirty="0">
              <a:solidFill>
                <a:schemeClr val="tx1"/>
              </a:solidFill>
            </a:endParaRPr>
          </a:p>
        </p:txBody>
      </p:sp>
      <p:grpSp>
        <p:nvGrpSpPr>
          <p:cNvPr id="8" name="Group 7">
            <a:extLst>
              <a:ext uri="{FF2B5EF4-FFF2-40B4-BE49-F238E27FC236}">
                <a16:creationId xmlns:a16="http://schemas.microsoft.com/office/drawing/2014/main" id="{EF273A61-5610-4355-89F3-7C90515BFCC9}"/>
              </a:ext>
            </a:extLst>
          </p:cNvPr>
          <p:cNvGrpSpPr/>
          <p:nvPr userDrawn="1"/>
        </p:nvGrpSpPr>
        <p:grpSpPr>
          <a:xfrm>
            <a:off x="5976075" y="3634505"/>
            <a:ext cx="1700633" cy="1798732"/>
            <a:chOff x="5976075" y="3634505"/>
            <a:chExt cx="1700633" cy="1798732"/>
          </a:xfrm>
        </p:grpSpPr>
        <p:pic>
          <p:nvPicPr>
            <p:cNvPr id="9" name="Picture 8">
              <a:extLst>
                <a:ext uri="{FF2B5EF4-FFF2-40B4-BE49-F238E27FC236}">
                  <a16:creationId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900" dirty="0">
                  <a:solidFill>
                    <a:schemeClr val="tx1">
                      <a:lumMod val="65000"/>
                      <a:lumOff val="35000"/>
                    </a:schemeClr>
                  </a:solidFill>
                </a:rPr>
                <a:t>TIP </a:t>
              </a:r>
              <a:r>
                <a:rPr lang="en-US" sz="900" dirty="0">
                  <a:solidFill>
                    <a:schemeClr val="tx1">
                      <a:lumMod val="65000"/>
                      <a:lumOff val="35000"/>
                    </a:schemeClr>
                  </a:solidFill>
                  <a:latin typeface="Calibri" panose="020F0502020204030204" pitchFamily="34" charset="0"/>
                  <a:cs typeface="Calibri" panose="020F0502020204030204" pitchFamily="34" charset="0"/>
                </a:rPr>
                <a:t>│ Use the built-in c</a:t>
              </a:r>
              <a:r>
                <a:rPr lang="en-US" sz="900" dirty="0">
                  <a:solidFill>
                    <a:schemeClr val="tx1">
                      <a:lumMod val="65000"/>
                      <a:lumOff val="35000"/>
                    </a:schemeClr>
                  </a:solidFill>
                </a:rPr>
                <a:t>olor palette with green and yellow for callouts and accents</a:t>
              </a:r>
            </a:p>
          </p:txBody>
        </p:sp>
      </p:grpSp>
    </p:spTree>
    <p:extLst>
      <p:ext uri="{BB962C8B-B14F-4D97-AF65-F5344CB8AC3E}">
        <p14:creationId xmlns:p14="http://schemas.microsoft.com/office/powerpoint/2010/main" val="2853556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2240230"/>
            <a:ext cx="9107555" cy="2308324"/>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noProof="0"/>
              <a:t>CLICK TO EDIT TITLE</a:t>
            </a:r>
          </a:p>
        </p:txBody>
      </p:sp>
      <p:sp>
        <p:nvSpPr>
          <p:cNvPr id="8" name="TextBox 7">
            <a:hlinkClick r:id="rId2"/>
            <a:extLst>
              <a:ext uri="{FF2B5EF4-FFF2-40B4-BE49-F238E27FC236}">
                <a16:creationId xmlns:a16="http://schemas.microsoft.com/office/drawing/2014/main" id="{E516C148-33F4-423B-AB9D-096AA82E12F1}"/>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noProof="0" dirty="0">
                <a:solidFill>
                  <a:schemeClr val="bg2">
                    <a:lumMod val="50000"/>
                  </a:schemeClr>
                </a:solidFill>
              </a:rPr>
              <a:t>Neal Creative </a:t>
            </a:r>
            <a:r>
              <a:rPr lang="en-US" sz="900" kern="1200" noProof="0" dirty="0">
                <a:solidFill>
                  <a:schemeClr val="bg2">
                    <a:lumMod val="50000"/>
                  </a:schemeClr>
                </a:solidFill>
                <a:latin typeface="+mn-lt"/>
                <a:ea typeface="+mn-ea"/>
                <a:cs typeface="+mn-cs"/>
              </a:rPr>
              <a:t>©</a:t>
            </a:r>
            <a:r>
              <a:rPr lang="en-US" sz="1000" baseline="0" noProof="0" dirty="0">
                <a:solidFill>
                  <a:schemeClr val="bg2">
                    <a:lumMod val="50000"/>
                  </a:schemeClr>
                </a:solidFill>
              </a:rPr>
              <a:t> </a:t>
            </a:r>
            <a:endParaRPr lang="en-US" sz="1000" b="1" noProof="0" dirty="0">
              <a:solidFill>
                <a:schemeClr val="bg2">
                  <a:lumMod val="50000"/>
                </a:schemeClr>
              </a:solidFill>
            </a:endParaRPr>
          </a:p>
        </p:txBody>
      </p:sp>
    </p:spTree>
    <p:extLst>
      <p:ext uri="{BB962C8B-B14F-4D97-AF65-F5344CB8AC3E}">
        <p14:creationId xmlns:p14="http://schemas.microsoft.com/office/powerpoint/2010/main" val="586620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endParaRPr lang="en-US" dirty="0"/>
          </a:p>
        </p:txBody>
      </p:sp>
      <p:sp>
        <p:nvSpPr>
          <p:cNvPr id="12" name="TextBox 11">
            <a:hlinkClick r:id="rId3"/>
            <a:extLst>
              <a:ext uri="{FF2B5EF4-FFF2-40B4-BE49-F238E27FC236}">
                <a16:creationId xmlns:a16="http://schemas.microsoft.com/office/drawing/2014/main" id="{B2DA80A1-9E22-4BFF-8562-466123B36943}"/>
              </a:ext>
            </a:extLst>
          </p:cNvPr>
          <p:cNvSpPr txBox="1"/>
          <p:nvPr userDrawn="1"/>
        </p:nvSpPr>
        <p:spPr>
          <a:xfrm>
            <a:off x="9089198" y="6298102"/>
            <a:ext cx="2466220" cy="367873"/>
          </a:xfrm>
          <a:prstGeom prst="roundRect">
            <a:avLst>
              <a:gd name="adj" fmla="val 50000"/>
            </a:avLst>
          </a:prstGeom>
          <a:solidFill>
            <a:srgbClr val="004568"/>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Neal Creative  | click &amp; </a:t>
            </a:r>
            <a:r>
              <a:rPr kumimoji="0" lang="en-US" sz="1100" b="1" i="0" u="none" strike="noStrike" kern="0" cap="none" spc="0" normalizeH="0" baseline="0" noProof="0" dirty="0">
                <a:ln>
                  <a:noFill/>
                </a:ln>
                <a:solidFill>
                  <a:srgbClr val="FFFFFF"/>
                </a:solidFill>
                <a:effectLst/>
                <a:uLnTx/>
                <a:uFillTx/>
              </a:rPr>
              <a:t>Learn more</a:t>
            </a:r>
          </a:p>
        </p:txBody>
      </p:sp>
      <p:sp>
        <p:nvSpPr>
          <p:cNvPr id="2" name="Title 1"/>
          <p:cNvSpPr>
            <a:spLocks noGrp="1"/>
          </p:cNvSpPr>
          <p:nvPr>
            <p:ph type="title" hasCustomPrompt="1"/>
          </p:nvPr>
        </p:nvSpPr>
        <p:spPr>
          <a:xfrm>
            <a:off x="304800" y="419099"/>
            <a:ext cx="8917577" cy="625929"/>
          </a:xfrm>
        </p:spPr>
        <p:txBody>
          <a:bodyPr/>
          <a:lstStyle/>
          <a:p>
            <a:r>
              <a:rPr lang="en-US" dirty="0"/>
              <a:t>CLICK TO EDIT MASTER TITLE STYLE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
        <p:nvSpPr>
          <p:cNvPr id="13" name="TextBox 12">
            <a:hlinkClick r:id="rId4"/>
            <a:extLst>
              <a:ext uri="{FF2B5EF4-FFF2-40B4-BE49-F238E27FC236}">
                <a16:creationId xmlns:a16="http://schemas.microsoft.com/office/drawing/2014/main" id="{1AF511EA-044E-4300-B921-D56138FE402E}"/>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75000"/>
                  </a:schemeClr>
                </a:solidFill>
              </a:rPr>
              <a:t>Neal Creative </a:t>
            </a:r>
            <a:r>
              <a:rPr lang="en-US" sz="900" kern="1200" dirty="0">
                <a:solidFill>
                  <a:schemeClr val="bg1">
                    <a:lumMod val="75000"/>
                  </a:schemeClr>
                </a:solidFill>
                <a:latin typeface="+mn-lt"/>
                <a:ea typeface="+mn-ea"/>
                <a:cs typeface="+mn-cs"/>
              </a:rPr>
              <a:t>©</a:t>
            </a:r>
            <a:r>
              <a:rPr lang="en-US" sz="1000" baseline="0" dirty="0">
                <a:solidFill>
                  <a:schemeClr val="bg1">
                    <a:lumMod val="75000"/>
                  </a:schemeClr>
                </a:solidFill>
              </a:rPr>
              <a:t> </a:t>
            </a:r>
            <a:endParaRPr lang="en-US" sz="1000" b="1" dirty="0">
              <a:solidFill>
                <a:schemeClr val="bg1">
                  <a:lumMod val="75000"/>
                </a:schemeClr>
              </a:solidFill>
            </a:endParaRPr>
          </a:p>
        </p:txBody>
      </p:sp>
    </p:spTree>
    <p:extLst>
      <p:ext uri="{BB962C8B-B14F-4D97-AF65-F5344CB8AC3E}">
        <p14:creationId xmlns:p14="http://schemas.microsoft.com/office/powerpoint/2010/main" val="376234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448777" y="2935629"/>
            <a:ext cx="5208335" cy="927824"/>
          </a:xfrm>
          <a:prstGeom prst="rect">
            <a:avLst/>
          </a:prstGeom>
        </p:spPr>
        <p:txBody>
          <a:bodyPr anchor="ctr"/>
          <a:lstStyle>
            <a:lvl1pPr algn="ctr">
              <a:lnSpc>
                <a:spcPct val="95000"/>
              </a:lnSpc>
              <a:defRPr sz="4000">
                <a:solidFill>
                  <a:schemeClr val="tx1"/>
                </a:solidFill>
              </a:defRPr>
            </a:lvl1pPr>
          </a:lstStyle>
          <a:p>
            <a:r>
              <a:rPr lang="en-US" dirty="0"/>
              <a:t>CLICK TO EDIT TITLE</a:t>
            </a:r>
          </a:p>
        </p:txBody>
      </p:sp>
      <p:sp>
        <p:nvSpPr>
          <p:cNvPr id="9" name="dots"/>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6376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Quote dark option FLUSH LEF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266280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ote dark option CENTERE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031631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207573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5648960" y="419100"/>
            <a:ext cx="894080" cy="1862048"/>
          </a:xfrm>
          <a:prstGeom prst="rect">
            <a:avLst/>
          </a:prstGeom>
          <a:noFill/>
        </p:spPr>
        <p:txBody>
          <a:bodyPr wrap="square" rtlCol="0">
            <a:spAutoFit/>
          </a:bodyPr>
          <a:lstStyle/>
          <a:p>
            <a:r>
              <a:rPr lang="en-US" sz="11500" dirty="0">
                <a:solidFill>
                  <a:schemeClr val="accent4"/>
                </a:solidFill>
                <a:latin typeface="Arial Black" panose="020B0A04020102020204" pitchFamily="34" charset="0"/>
              </a:rPr>
              <a:t>“</a:t>
            </a:r>
            <a:endParaRPr lang="en-US" sz="2800" dirty="0">
              <a:solidFill>
                <a:schemeClr val="accent4"/>
              </a:solidFill>
            </a:endParaRPr>
          </a:p>
        </p:txBody>
      </p:sp>
      <p:sp>
        <p:nvSpPr>
          <p:cNvPr id="5" name="Text Placeholder 2"/>
          <p:cNvSpPr>
            <a:spLocks noGrp="1"/>
          </p:cNvSpPr>
          <p:nvPr>
            <p:ph type="body" sz="quarter" idx="14" hasCustomPrompt="1"/>
          </p:nvPr>
        </p:nvSpPr>
        <p:spPr>
          <a:xfrm>
            <a:off x="3408362" y="5335071"/>
            <a:ext cx="8097838" cy="369332"/>
          </a:xfrm>
        </p:spPr>
        <p:txBody>
          <a:bodyPr/>
          <a:lstStyle>
            <a:lvl1pPr algn="r">
              <a:spcBef>
                <a:spcPts val="0"/>
              </a:spcBef>
              <a:defRPr sz="20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46092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920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304800" y="2472751"/>
            <a:ext cx="4566001"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697329"/>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975558"/>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067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3"/>
          <p:cNvSpPr>
            <a:spLocks noGrp="1"/>
          </p:cNvSpPr>
          <p:nvPr>
            <p:ph type="title"/>
          </p:nvPr>
        </p:nvSpPr>
        <p:spPr>
          <a:xfrm>
            <a:off x="304800" y="419100"/>
            <a:ext cx="11658600" cy="59093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860510708"/>
      </p:ext>
    </p:extLst>
  </p:cSld>
  <p:clrMap bg1="lt1" tx1="dk1" bg2="lt2" tx2="dk2" accent1="accent1" accent2="accent2" accent3="accent3" accent4="accent4" accent5="accent5" accent6="accent6" hlink="hlink" folHlink="folHlink"/>
  <p:sldLayoutIdLst>
    <p:sldLayoutId id="2147483744" r:id="rId1"/>
    <p:sldLayoutId id="2147483712" r:id="rId2"/>
    <p:sldLayoutId id="2147483672" r:id="rId3"/>
    <p:sldLayoutId id="2147483749" r:id="rId4"/>
    <p:sldLayoutId id="2147483750" r:id="rId5"/>
    <p:sldLayoutId id="2147483752" r:id="rId6"/>
    <p:sldLayoutId id="2147483674" r:id="rId7"/>
    <p:sldLayoutId id="2147483720" r:id="rId8"/>
    <p:sldLayoutId id="2147483721" r:id="rId9"/>
    <p:sldLayoutId id="2147483732" r:id="rId10"/>
    <p:sldLayoutId id="2147483730" r:id="rId11"/>
    <p:sldLayoutId id="2147483716" r:id="rId12"/>
    <p:sldLayoutId id="2147483735" r:id="rId13"/>
    <p:sldLayoutId id="2147483700" r:id="rId14"/>
    <p:sldLayoutId id="2147483734" r:id="rId15"/>
    <p:sldLayoutId id="2147483701" r:id="rId16"/>
    <p:sldLayoutId id="2147483736" r:id="rId17"/>
    <p:sldLayoutId id="2147483733" r:id="rId18"/>
    <p:sldLayoutId id="2147483741" r:id="rId19"/>
    <p:sldLayoutId id="2147483727" r:id="rId20"/>
    <p:sldLayoutId id="2147483719" r:id="rId21"/>
    <p:sldLayoutId id="2147483655" r:id="rId22"/>
    <p:sldLayoutId id="2147483748" r:id="rId23"/>
    <p:sldLayoutId id="2147483753" r:id="rId24"/>
    <p:sldLayoutId id="2147483747" r:id="rId25"/>
    <p:sldLayoutId id="2147483745" r:id="rId26"/>
    <p:sldLayoutId id="2147483737" r:id="rId27"/>
  </p:sldLayoutIdLst>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92" userDrawn="1">
          <p15:clr>
            <a:srgbClr val="F26B43"/>
          </p15:clr>
        </p15:guide>
        <p15:guide id="4" pos="7536" userDrawn="1">
          <p15:clr>
            <a:srgbClr val="F26B43"/>
          </p15:clr>
        </p15:guide>
        <p15:guide id="5" orient="horz" pos="264" userDrawn="1">
          <p15:clr>
            <a:srgbClr val="F26B43"/>
          </p15:clr>
        </p15:guide>
        <p15:guide id="6" orient="horz" pos="792" userDrawn="1">
          <p15:clr>
            <a:srgbClr val="F26B43"/>
          </p15:clr>
        </p15:guide>
        <p15:guide id="7"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C0D6137-BE26-44BE-A8D2-9FBD57DE6842}"/>
              </a:ext>
            </a:extLst>
          </p:cNvPr>
          <p:cNvSpPr>
            <a:spLocks noGrp="1"/>
          </p:cNvSpPr>
          <p:nvPr>
            <p:ph type="body" sz="quarter" idx="19"/>
          </p:nvPr>
        </p:nvSpPr>
        <p:spPr>
          <a:xfrm>
            <a:off x="0" y="1554163"/>
            <a:ext cx="6129304" cy="701731"/>
          </a:xfrm>
        </p:spPr>
        <p:txBody>
          <a:bodyPr/>
          <a:lstStyle/>
          <a:p>
            <a:r>
              <a:rPr lang="en-US" sz="4400" b="1" dirty="0"/>
              <a:t>Sleep Apnea</a:t>
            </a:r>
          </a:p>
        </p:txBody>
      </p:sp>
      <p:sp>
        <p:nvSpPr>
          <p:cNvPr id="6" name="Slide Number Placeholder 5">
            <a:extLst>
              <a:ext uri="{FF2B5EF4-FFF2-40B4-BE49-F238E27FC236}">
                <a16:creationId xmlns:a16="http://schemas.microsoft.com/office/drawing/2014/main" id="{F2993A40-9946-42C8-924A-617BC19403B1}"/>
              </a:ext>
            </a:extLst>
          </p:cNvPr>
          <p:cNvSpPr>
            <a:spLocks noGrp="1"/>
          </p:cNvSpPr>
          <p:nvPr>
            <p:ph type="sldNum" sz="quarter" idx="4"/>
          </p:nvPr>
        </p:nvSpPr>
        <p:spPr/>
        <p:txBody>
          <a:bodyPr/>
          <a:lstStyle/>
          <a:p>
            <a:fld id="{4997E989-D798-4C62-8E93-3D2D613C2488}" type="slidenum">
              <a:rPr lang="en-US" smtClean="0"/>
              <a:pPr/>
              <a:t>1</a:t>
            </a:fld>
            <a:endParaRPr lang="en-US" dirty="0"/>
          </a:p>
        </p:txBody>
      </p:sp>
      <p:pic>
        <p:nvPicPr>
          <p:cNvPr id="9" name="Picture 8">
            <a:extLst>
              <a:ext uri="{FF2B5EF4-FFF2-40B4-BE49-F238E27FC236}">
                <a16:creationId xmlns:a16="http://schemas.microsoft.com/office/drawing/2014/main" id="{424CF3F7-73D2-49DF-B992-5349AF6AEEDF}"/>
              </a:ext>
            </a:extLst>
          </p:cNvPr>
          <p:cNvPicPr>
            <a:picLocks noChangeAspect="1"/>
          </p:cNvPicPr>
          <p:nvPr/>
        </p:nvPicPr>
        <p:blipFill>
          <a:blip r:embed="rId3"/>
          <a:stretch>
            <a:fillRect/>
          </a:stretch>
        </p:blipFill>
        <p:spPr>
          <a:xfrm>
            <a:off x="6083374" y="4238624"/>
            <a:ext cx="6108625" cy="2611437"/>
          </a:xfrm>
          <a:prstGeom prst="rect">
            <a:avLst/>
          </a:prstGeom>
        </p:spPr>
      </p:pic>
      <p:pic>
        <p:nvPicPr>
          <p:cNvPr id="10" name="Picture 9">
            <a:extLst>
              <a:ext uri="{FF2B5EF4-FFF2-40B4-BE49-F238E27FC236}">
                <a16:creationId xmlns:a16="http://schemas.microsoft.com/office/drawing/2014/main" id="{3DBEB545-5C51-419D-B895-6A7CA7CC4589}"/>
              </a:ext>
            </a:extLst>
          </p:cNvPr>
          <p:cNvPicPr>
            <a:picLocks noChangeAspect="1"/>
          </p:cNvPicPr>
          <p:nvPr/>
        </p:nvPicPr>
        <p:blipFill>
          <a:blip r:embed="rId4"/>
          <a:stretch>
            <a:fillRect/>
          </a:stretch>
        </p:blipFill>
        <p:spPr>
          <a:xfrm>
            <a:off x="6129304" y="15621"/>
            <a:ext cx="6062695" cy="4041797"/>
          </a:xfrm>
          <a:prstGeom prst="rect">
            <a:avLst/>
          </a:prstGeom>
        </p:spPr>
      </p:pic>
    </p:spTree>
    <p:extLst>
      <p:ext uri="{BB962C8B-B14F-4D97-AF65-F5344CB8AC3E}">
        <p14:creationId xmlns:p14="http://schemas.microsoft.com/office/powerpoint/2010/main" val="3456969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D23DD1-6298-428F-BFE1-28F5D2C76169}"/>
              </a:ext>
            </a:extLst>
          </p:cNvPr>
          <p:cNvSpPr>
            <a:spLocks noGrp="1"/>
          </p:cNvSpPr>
          <p:nvPr>
            <p:ph type="body" sz="quarter" idx="10"/>
          </p:nvPr>
        </p:nvSpPr>
        <p:spPr>
          <a:xfrm>
            <a:off x="684485" y="2447148"/>
            <a:ext cx="4868985" cy="3422475"/>
          </a:xfrm>
        </p:spPr>
        <p:txBody>
          <a:bodyPr/>
          <a:lstStyle/>
          <a:p>
            <a:r>
              <a:rPr lang="en-US" dirty="0"/>
              <a:t>Assesses:</a:t>
            </a:r>
          </a:p>
          <a:p>
            <a:pPr marL="457200" indent="-457200">
              <a:buFont typeface="Arial" panose="020B0604020202020204" pitchFamily="34" charset="0"/>
              <a:buChar char="•"/>
            </a:pPr>
            <a:r>
              <a:rPr lang="en-US" dirty="0"/>
              <a:t>Your breathing </a:t>
            </a:r>
          </a:p>
          <a:p>
            <a:pPr marL="457200" indent="-457200">
              <a:buFont typeface="Arial" panose="020B0604020202020204" pitchFamily="34" charset="0"/>
              <a:buChar char="•"/>
            </a:pPr>
            <a:r>
              <a:rPr lang="en-US" dirty="0"/>
              <a:t>Oxygen level in your blood</a:t>
            </a:r>
          </a:p>
          <a:p>
            <a:pPr marL="457200" indent="-457200">
              <a:buFont typeface="Arial" panose="020B0604020202020204" pitchFamily="34" charset="0"/>
              <a:buChar char="•"/>
            </a:pPr>
            <a:r>
              <a:rPr lang="en-US" dirty="0"/>
              <a:t>Movement of your chest and abdomen as you breathe</a:t>
            </a:r>
          </a:p>
          <a:p>
            <a:endParaRPr lang="en-US" dirty="0"/>
          </a:p>
        </p:txBody>
      </p:sp>
      <p:sp>
        <p:nvSpPr>
          <p:cNvPr id="4" name="Title 3">
            <a:extLst>
              <a:ext uri="{FF2B5EF4-FFF2-40B4-BE49-F238E27FC236}">
                <a16:creationId xmlns:a16="http://schemas.microsoft.com/office/drawing/2014/main" id="{BF773A3A-A270-41F0-AD09-8492A5A1FE85}"/>
              </a:ext>
            </a:extLst>
          </p:cNvPr>
          <p:cNvSpPr>
            <a:spLocks noGrp="1"/>
          </p:cNvSpPr>
          <p:nvPr>
            <p:ph type="title"/>
          </p:nvPr>
        </p:nvSpPr>
        <p:spPr>
          <a:xfrm>
            <a:off x="424620" y="0"/>
            <a:ext cx="4083304" cy="914096"/>
          </a:xfrm>
        </p:spPr>
        <p:txBody>
          <a:bodyPr/>
          <a:lstStyle/>
          <a:p>
            <a:r>
              <a:rPr lang="en-US" b="1" dirty="0"/>
              <a:t>Sleep apnea testing</a:t>
            </a:r>
          </a:p>
        </p:txBody>
      </p:sp>
      <p:pic>
        <p:nvPicPr>
          <p:cNvPr id="11" name="Picture 10">
            <a:extLst>
              <a:ext uri="{FF2B5EF4-FFF2-40B4-BE49-F238E27FC236}">
                <a16:creationId xmlns:a16="http://schemas.microsoft.com/office/drawing/2014/main" id="{1B786D21-5026-421B-8E10-E057A42E38A7}"/>
              </a:ext>
            </a:extLst>
          </p:cNvPr>
          <p:cNvPicPr>
            <a:picLocks noChangeAspect="1"/>
          </p:cNvPicPr>
          <p:nvPr/>
        </p:nvPicPr>
        <p:blipFill rotWithShape="1">
          <a:blip r:embed="rId3"/>
          <a:srcRect l="4955" t="8797" r="23311" b="2955"/>
          <a:stretch/>
        </p:blipFill>
        <p:spPr>
          <a:xfrm>
            <a:off x="5696215" y="805942"/>
            <a:ext cx="6495785" cy="5326047"/>
          </a:xfrm>
          <a:prstGeom prst="rect">
            <a:avLst/>
          </a:prstGeom>
        </p:spPr>
      </p:pic>
    </p:spTree>
    <p:extLst>
      <p:ext uri="{BB962C8B-B14F-4D97-AF65-F5344CB8AC3E}">
        <p14:creationId xmlns:p14="http://schemas.microsoft.com/office/powerpoint/2010/main" val="2878322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C904C0-A85E-49E7-9B4A-382703DA14EF}"/>
              </a:ext>
            </a:extLst>
          </p:cNvPr>
          <p:cNvSpPr>
            <a:spLocks noGrp="1"/>
          </p:cNvSpPr>
          <p:nvPr>
            <p:ph type="body" sz="quarter" idx="11"/>
          </p:nvPr>
        </p:nvSpPr>
        <p:spPr>
          <a:xfrm>
            <a:off x="0" y="3428050"/>
            <a:ext cx="6129304" cy="1089529"/>
          </a:xfrm>
        </p:spPr>
        <p:txBody>
          <a:bodyPr/>
          <a:lstStyle/>
          <a:p>
            <a:r>
              <a:rPr lang="en-US" dirty="0"/>
              <a:t>Sleep apnea is very treatable!</a:t>
            </a:r>
          </a:p>
        </p:txBody>
      </p:sp>
      <p:sp>
        <p:nvSpPr>
          <p:cNvPr id="5" name="Text Placeholder 4">
            <a:extLst>
              <a:ext uri="{FF2B5EF4-FFF2-40B4-BE49-F238E27FC236}">
                <a16:creationId xmlns:a16="http://schemas.microsoft.com/office/drawing/2014/main" id="{410E71ED-F110-4F9A-981B-AC830AF1E3BA}"/>
              </a:ext>
            </a:extLst>
          </p:cNvPr>
          <p:cNvSpPr>
            <a:spLocks noGrp="1"/>
          </p:cNvSpPr>
          <p:nvPr>
            <p:ph type="body" sz="quarter" idx="19"/>
          </p:nvPr>
        </p:nvSpPr>
        <p:spPr>
          <a:xfrm>
            <a:off x="0" y="1554163"/>
            <a:ext cx="6096000" cy="590931"/>
          </a:xfrm>
        </p:spPr>
        <p:txBody>
          <a:bodyPr/>
          <a:lstStyle/>
          <a:p>
            <a:r>
              <a:rPr lang="en-US" b="1" dirty="0"/>
              <a:t>Is sleep apnea treatable?</a:t>
            </a:r>
          </a:p>
        </p:txBody>
      </p:sp>
      <p:sp>
        <p:nvSpPr>
          <p:cNvPr id="6" name="Slide Number Placeholder 5">
            <a:extLst>
              <a:ext uri="{FF2B5EF4-FFF2-40B4-BE49-F238E27FC236}">
                <a16:creationId xmlns:a16="http://schemas.microsoft.com/office/drawing/2014/main" id="{23DF1C81-49DA-466F-9219-1A731EC1C666}"/>
              </a:ext>
            </a:extLst>
          </p:cNvPr>
          <p:cNvSpPr>
            <a:spLocks noGrp="1"/>
          </p:cNvSpPr>
          <p:nvPr>
            <p:ph type="sldNum" sz="quarter" idx="4"/>
          </p:nvPr>
        </p:nvSpPr>
        <p:spPr/>
        <p:txBody>
          <a:bodyPr/>
          <a:lstStyle/>
          <a:p>
            <a:fld id="{4997E989-D798-4C62-8E93-3D2D613C2488}" type="slidenum">
              <a:rPr lang="en-US" smtClean="0"/>
              <a:pPr/>
              <a:t>11</a:t>
            </a:fld>
            <a:endParaRPr lang="en-US" dirty="0"/>
          </a:p>
        </p:txBody>
      </p:sp>
      <p:pic>
        <p:nvPicPr>
          <p:cNvPr id="7" name="Picture 6">
            <a:extLst>
              <a:ext uri="{FF2B5EF4-FFF2-40B4-BE49-F238E27FC236}">
                <a16:creationId xmlns:a16="http://schemas.microsoft.com/office/drawing/2014/main" id="{8193D47E-9A41-4F19-9515-818C01C9BE90}"/>
              </a:ext>
            </a:extLst>
          </p:cNvPr>
          <p:cNvPicPr>
            <a:picLocks noChangeAspect="1"/>
          </p:cNvPicPr>
          <p:nvPr/>
        </p:nvPicPr>
        <p:blipFill rotWithShape="1">
          <a:blip r:embed="rId3"/>
          <a:srcRect l="9401"/>
          <a:stretch/>
        </p:blipFill>
        <p:spPr>
          <a:xfrm>
            <a:off x="5945510" y="1065229"/>
            <a:ext cx="6129304" cy="4888952"/>
          </a:xfrm>
          <a:prstGeom prst="rect">
            <a:avLst/>
          </a:prstGeom>
        </p:spPr>
      </p:pic>
    </p:spTree>
    <p:extLst>
      <p:ext uri="{BB962C8B-B14F-4D97-AF65-F5344CB8AC3E}">
        <p14:creationId xmlns:p14="http://schemas.microsoft.com/office/powerpoint/2010/main" val="2088411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83884A-C4C1-42BB-A7C8-F3436150D3D6}"/>
              </a:ext>
            </a:extLst>
          </p:cNvPr>
          <p:cNvSpPr>
            <a:spLocks noGrp="1"/>
          </p:cNvSpPr>
          <p:nvPr>
            <p:ph type="body" sz="quarter" idx="11"/>
          </p:nvPr>
        </p:nvSpPr>
        <p:spPr>
          <a:xfrm>
            <a:off x="0" y="3429000"/>
            <a:ext cx="6129304" cy="1474250"/>
          </a:xfrm>
        </p:spPr>
        <p:txBody>
          <a:bodyPr/>
          <a:lstStyle/>
          <a:p>
            <a:r>
              <a:rPr lang="en-US" dirty="0"/>
              <a:t>Commonly used treatment:</a:t>
            </a:r>
          </a:p>
          <a:p>
            <a:r>
              <a:rPr lang="en-US" dirty="0"/>
              <a:t>CPAP</a:t>
            </a:r>
          </a:p>
        </p:txBody>
      </p:sp>
      <p:sp>
        <p:nvSpPr>
          <p:cNvPr id="4" name="Content Placeholder 3">
            <a:extLst>
              <a:ext uri="{FF2B5EF4-FFF2-40B4-BE49-F238E27FC236}">
                <a16:creationId xmlns:a16="http://schemas.microsoft.com/office/drawing/2014/main" id="{116EB3EE-A4AB-4CED-9B26-80B7754557A4}"/>
              </a:ext>
            </a:extLst>
          </p:cNvPr>
          <p:cNvSpPr>
            <a:spLocks noGrp="1"/>
          </p:cNvSpPr>
          <p:nvPr>
            <p:ph idx="18"/>
          </p:nvPr>
        </p:nvSpPr>
        <p:spPr/>
        <p:txBody>
          <a:bodyPr/>
          <a:lstStyle/>
          <a:p>
            <a:endParaRPr lang="en-US"/>
          </a:p>
        </p:txBody>
      </p:sp>
      <p:sp>
        <p:nvSpPr>
          <p:cNvPr id="5" name="Text Placeholder 4">
            <a:extLst>
              <a:ext uri="{FF2B5EF4-FFF2-40B4-BE49-F238E27FC236}">
                <a16:creationId xmlns:a16="http://schemas.microsoft.com/office/drawing/2014/main" id="{2B2F8C6B-2300-43F4-966C-69AAA611BD39}"/>
              </a:ext>
            </a:extLst>
          </p:cNvPr>
          <p:cNvSpPr>
            <a:spLocks noGrp="1"/>
          </p:cNvSpPr>
          <p:nvPr>
            <p:ph type="body" sz="quarter" idx="19"/>
          </p:nvPr>
        </p:nvSpPr>
        <p:spPr/>
        <p:txBody>
          <a:bodyPr/>
          <a:lstStyle/>
          <a:p>
            <a:endParaRPr lang="en-US" dirty="0"/>
          </a:p>
        </p:txBody>
      </p:sp>
      <p:sp>
        <p:nvSpPr>
          <p:cNvPr id="6" name="Slide Number Placeholder 5">
            <a:extLst>
              <a:ext uri="{FF2B5EF4-FFF2-40B4-BE49-F238E27FC236}">
                <a16:creationId xmlns:a16="http://schemas.microsoft.com/office/drawing/2014/main" id="{44E6131A-3AD5-41C4-8BB6-00BB0FF77274}"/>
              </a:ext>
            </a:extLst>
          </p:cNvPr>
          <p:cNvSpPr>
            <a:spLocks noGrp="1"/>
          </p:cNvSpPr>
          <p:nvPr>
            <p:ph type="sldNum" sz="quarter" idx="4"/>
          </p:nvPr>
        </p:nvSpPr>
        <p:spPr/>
        <p:txBody>
          <a:bodyPr/>
          <a:lstStyle/>
          <a:p>
            <a:fld id="{4997E989-D798-4C62-8E93-3D2D613C2488}" type="slidenum">
              <a:rPr lang="en-US" smtClean="0"/>
              <a:pPr/>
              <a:t>12</a:t>
            </a:fld>
            <a:endParaRPr lang="en-US" dirty="0"/>
          </a:p>
        </p:txBody>
      </p:sp>
      <p:pic>
        <p:nvPicPr>
          <p:cNvPr id="7" name="Picture 6">
            <a:extLst>
              <a:ext uri="{FF2B5EF4-FFF2-40B4-BE49-F238E27FC236}">
                <a16:creationId xmlns:a16="http://schemas.microsoft.com/office/drawing/2014/main" id="{6593FFE2-B7DD-4247-8BE4-E56FC67D5FAC}"/>
              </a:ext>
            </a:extLst>
          </p:cNvPr>
          <p:cNvPicPr>
            <a:picLocks noChangeAspect="1"/>
          </p:cNvPicPr>
          <p:nvPr/>
        </p:nvPicPr>
        <p:blipFill>
          <a:blip r:embed="rId3"/>
          <a:stretch>
            <a:fillRect/>
          </a:stretch>
        </p:blipFill>
        <p:spPr>
          <a:xfrm>
            <a:off x="6193503" y="44892"/>
            <a:ext cx="5998497" cy="3384108"/>
          </a:xfrm>
          <a:prstGeom prst="rect">
            <a:avLst/>
          </a:prstGeom>
        </p:spPr>
      </p:pic>
    </p:spTree>
    <p:extLst>
      <p:ext uri="{BB962C8B-B14F-4D97-AF65-F5344CB8AC3E}">
        <p14:creationId xmlns:p14="http://schemas.microsoft.com/office/powerpoint/2010/main" val="3061315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35EB2D-9BBC-4D4C-A42F-EF6062F9310A}"/>
              </a:ext>
            </a:extLst>
          </p:cNvPr>
          <p:cNvSpPr>
            <a:spLocks noGrp="1"/>
          </p:cNvSpPr>
          <p:nvPr>
            <p:ph type="sldNum" sz="quarter" idx="12"/>
          </p:nvPr>
        </p:nvSpPr>
        <p:spPr/>
        <p:txBody>
          <a:bodyPr/>
          <a:lstStyle/>
          <a:p>
            <a:fld id="{5AE1514C-5E56-4738-A1FF-4B1CFD2A3E36}" type="slidenum">
              <a:rPr lang="en-US" smtClean="0"/>
              <a:t>13</a:t>
            </a:fld>
            <a:endParaRPr lang="en-US" dirty="0"/>
          </a:p>
        </p:txBody>
      </p:sp>
      <p:pic>
        <p:nvPicPr>
          <p:cNvPr id="3" name="Picture 2">
            <a:extLst>
              <a:ext uri="{FF2B5EF4-FFF2-40B4-BE49-F238E27FC236}">
                <a16:creationId xmlns:a16="http://schemas.microsoft.com/office/drawing/2014/main" id="{E860172B-8DE8-4462-8F3C-D2FDD0B4E543}"/>
              </a:ext>
            </a:extLst>
          </p:cNvPr>
          <p:cNvPicPr>
            <a:picLocks noChangeAspect="1"/>
          </p:cNvPicPr>
          <p:nvPr/>
        </p:nvPicPr>
        <p:blipFill>
          <a:blip r:embed="rId3"/>
          <a:stretch>
            <a:fillRect/>
          </a:stretch>
        </p:blipFill>
        <p:spPr>
          <a:xfrm>
            <a:off x="7105975" y="2136430"/>
            <a:ext cx="3621338" cy="4224894"/>
          </a:xfrm>
          <a:prstGeom prst="rect">
            <a:avLst/>
          </a:prstGeom>
        </p:spPr>
      </p:pic>
      <p:sp>
        <p:nvSpPr>
          <p:cNvPr id="4" name="TextBox 3">
            <a:extLst>
              <a:ext uri="{FF2B5EF4-FFF2-40B4-BE49-F238E27FC236}">
                <a16:creationId xmlns:a16="http://schemas.microsoft.com/office/drawing/2014/main" id="{771F5264-2558-4F18-B040-D2FFAED106D5}"/>
              </a:ext>
            </a:extLst>
          </p:cNvPr>
          <p:cNvSpPr txBox="1"/>
          <p:nvPr/>
        </p:nvSpPr>
        <p:spPr>
          <a:xfrm>
            <a:off x="6960639" y="711692"/>
            <a:ext cx="5147626" cy="1200329"/>
          </a:xfrm>
          <a:prstGeom prst="rect">
            <a:avLst/>
          </a:prstGeom>
          <a:noFill/>
        </p:spPr>
        <p:txBody>
          <a:bodyPr wrap="square" rtlCol="0">
            <a:spAutoFit/>
          </a:bodyPr>
          <a:lstStyle/>
          <a:p>
            <a:r>
              <a:rPr lang="en-US" sz="2400" dirty="0"/>
              <a:t>CPAP supplies air under pressure to hold open the airway. Normal breathing is restored.</a:t>
            </a:r>
          </a:p>
        </p:txBody>
      </p:sp>
      <p:pic>
        <p:nvPicPr>
          <p:cNvPr id="5" name="Picture 4">
            <a:extLst>
              <a:ext uri="{FF2B5EF4-FFF2-40B4-BE49-F238E27FC236}">
                <a16:creationId xmlns:a16="http://schemas.microsoft.com/office/drawing/2014/main" id="{A155363D-C26D-4F8B-8C46-BF08A941B99C}"/>
              </a:ext>
            </a:extLst>
          </p:cNvPr>
          <p:cNvPicPr>
            <a:picLocks noChangeAspect="1"/>
          </p:cNvPicPr>
          <p:nvPr/>
        </p:nvPicPr>
        <p:blipFill>
          <a:blip r:embed="rId4"/>
          <a:stretch>
            <a:fillRect/>
          </a:stretch>
        </p:blipFill>
        <p:spPr>
          <a:xfrm>
            <a:off x="1191842" y="2391198"/>
            <a:ext cx="4041998" cy="4048095"/>
          </a:xfrm>
          <a:prstGeom prst="rect">
            <a:avLst/>
          </a:prstGeom>
        </p:spPr>
      </p:pic>
      <p:sp>
        <p:nvSpPr>
          <p:cNvPr id="7" name="TextBox 6">
            <a:extLst>
              <a:ext uri="{FF2B5EF4-FFF2-40B4-BE49-F238E27FC236}">
                <a16:creationId xmlns:a16="http://schemas.microsoft.com/office/drawing/2014/main" id="{5065E6C2-0663-466A-B36B-CB9ACD19B8C4}"/>
              </a:ext>
            </a:extLst>
          </p:cNvPr>
          <p:cNvSpPr txBox="1"/>
          <p:nvPr/>
        </p:nvSpPr>
        <p:spPr>
          <a:xfrm>
            <a:off x="1191842" y="711692"/>
            <a:ext cx="5561045" cy="461665"/>
          </a:xfrm>
          <a:prstGeom prst="rect">
            <a:avLst/>
          </a:prstGeom>
          <a:noFill/>
        </p:spPr>
        <p:txBody>
          <a:bodyPr wrap="square" rtlCol="0">
            <a:spAutoFit/>
          </a:bodyPr>
          <a:lstStyle/>
          <a:p>
            <a:r>
              <a:rPr lang="en-US" sz="2400" dirty="0"/>
              <a:t>Sleep apnea: airway is closed</a:t>
            </a:r>
          </a:p>
        </p:txBody>
      </p:sp>
    </p:spTree>
    <p:extLst>
      <p:ext uri="{BB962C8B-B14F-4D97-AF65-F5344CB8AC3E}">
        <p14:creationId xmlns:p14="http://schemas.microsoft.com/office/powerpoint/2010/main" val="1896764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8244A4-B7E2-4116-A4F0-1BAE6816D306}"/>
              </a:ext>
            </a:extLst>
          </p:cNvPr>
          <p:cNvSpPr>
            <a:spLocks noGrp="1"/>
          </p:cNvSpPr>
          <p:nvPr>
            <p:ph idx="1"/>
          </p:nvPr>
        </p:nvSpPr>
        <p:spPr>
          <a:xfrm>
            <a:off x="68658" y="3493674"/>
            <a:ext cx="2377440" cy="397032"/>
          </a:xfrm>
        </p:spPr>
        <p:txBody>
          <a:bodyPr/>
          <a:lstStyle/>
          <a:p>
            <a:r>
              <a:rPr lang="en-US" dirty="0"/>
              <a:t>Weakness</a:t>
            </a:r>
          </a:p>
        </p:txBody>
      </p:sp>
      <p:sp>
        <p:nvSpPr>
          <p:cNvPr id="3" name="Slide Number Placeholder 2">
            <a:extLst>
              <a:ext uri="{FF2B5EF4-FFF2-40B4-BE49-F238E27FC236}">
                <a16:creationId xmlns:a16="http://schemas.microsoft.com/office/drawing/2014/main" id="{DA5EC220-6A52-4925-8D48-6D6190D6C4E5}"/>
              </a:ext>
            </a:extLst>
          </p:cNvPr>
          <p:cNvSpPr>
            <a:spLocks noGrp="1"/>
          </p:cNvSpPr>
          <p:nvPr>
            <p:ph type="sldNum" sz="quarter" idx="12"/>
          </p:nvPr>
        </p:nvSpPr>
        <p:spPr/>
        <p:txBody>
          <a:bodyPr/>
          <a:lstStyle/>
          <a:p>
            <a:fld id="{5AE1514C-5E56-4738-A1FF-4B1CFD2A3E36}" type="slidenum">
              <a:rPr lang="en-US" smtClean="0"/>
              <a:t>14</a:t>
            </a:fld>
            <a:endParaRPr lang="en-US" dirty="0"/>
          </a:p>
        </p:txBody>
      </p:sp>
      <p:sp>
        <p:nvSpPr>
          <p:cNvPr id="4" name="Content Placeholder 3">
            <a:extLst>
              <a:ext uri="{FF2B5EF4-FFF2-40B4-BE49-F238E27FC236}">
                <a16:creationId xmlns:a16="http://schemas.microsoft.com/office/drawing/2014/main" id="{618992CE-5A6C-47A4-AD23-321228E6BB00}"/>
              </a:ext>
            </a:extLst>
          </p:cNvPr>
          <p:cNvSpPr>
            <a:spLocks noGrp="1"/>
          </p:cNvSpPr>
          <p:nvPr>
            <p:ph idx="14"/>
          </p:nvPr>
        </p:nvSpPr>
        <p:spPr>
          <a:xfrm>
            <a:off x="2483635" y="3493674"/>
            <a:ext cx="2377440" cy="397032"/>
          </a:xfrm>
        </p:spPr>
        <p:txBody>
          <a:bodyPr/>
          <a:lstStyle/>
          <a:p>
            <a:r>
              <a:rPr lang="en-US" dirty="0"/>
              <a:t>Numbness</a:t>
            </a:r>
          </a:p>
        </p:txBody>
      </p:sp>
      <p:sp>
        <p:nvSpPr>
          <p:cNvPr id="5" name="Content Placeholder 4">
            <a:extLst>
              <a:ext uri="{FF2B5EF4-FFF2-40B4-BE49-F238E27FC236}">
                <a16:creationId xmlns:a16="http://schemas.microsoft.com/office/drawing/2014/main" id="{0356304C-9A13-42BA-9D5D-F8BB252E25D1}"/>
              </a:ext>
            </a:extLst>
          </p:cNvPr>
          <p:cNvSpPr>
            <a:spLocks noGrp="1"/>
          </p:cNvSpPr>
          <p:nvPr>
            <p:ph idx="15"/>
          </p:nvPr>
        </p:nvSpPr>
        <p:spPr>
          <a:xfrm>
            <a:off x="4898612" y="3493674"/>
            <a:ext cx="2377440" cy="397032"/>
          </a:xfrm>
        </p:spPr>
        <p:txBody>
          <a:bodyPr/>
          <a:lstStyle/>
          <a:p>
            <a:r>
              <a:rPr lang="en-US" dirty="0"/>
              <a:t>Speaking</a:t>
            </a:r>
          </a:p>
        </p:txBody>
      </p:sp>
      <p:sp>
        <p:nvSpPr>
          <p:cNvPr id="6" name="Content Placeholder 5">
            <a:extLst>
              <a:ext uri="{FF2B5EF4-FFF2-40B4-BE49-F238E27FC236}">
                <a16:creationId xmlns:a16="http://schemas.microsoft.com/office/drawing/2014/main" id="{E6C9CC00-B022-49FC-8FD6-F029E689C8A8}"/>
              </a:ext>
            </a:extLst>
          </p:cNvPr>
          <p:cNvSpPr>
            <a:spLocks noGrp="1"/>
          </p:cNvSpPr>
          <p:nvPr>
            <p:ph idx="16"/>
          </p:nvPr>
        </p:nvSpPr>
        <p:spPr>
          <a:xfrm>
            <a:off x="7313589" y="3493674"/>
            <a:ext cx="2377440" cy="397032"/>
          </a:xfrm>
        </p:spPr>
        <p:txBody>
          <a:bodyPr/>
          <a:lstStyle/>
          <a:p>
            <a:r>
              <a:rPr lang="en-US" dirty="0"/>
              <a:t>Walking</a:t>
            </a:r>
          </a:p>
        </p:txBody>
      </p:sp>
      <p:sp>
        <p:nvSpPr>
          <p:cNvPr id="7" name="Content Placeholder 6">
            <a:extLst>
              <a:ext uri="{FF2B5EF4-FFF2-40B4-BE49-F238E27FC236}">
                <a16:creationId xmlns:a16="http://schemas.microsoft.com/office/drawing/2014/main" id="{1A931625-E51F-483E-B66D-89F41B28CFF5}"/>
              </a:ext>
            </a:extLst>
          </p:cNvPr>
          <p:cNvSpPr>
            <a:spLocks noGrp="1"/>
          </p:cNvSpPr>
          <p:nvPr>
            <p:ph idx="17"/>
          </p:nvPr>
        </p:nvSpPr>
        <p:spPr>
          <a:xfrm>
            <a:off x="9728566" y="3493674"/>
            <a:ext cx="2377440" cy="397032"/>
          </a:xfrm>
        </p:spPr>
        <p:txBody>
          <a:bodyPr/>
          <a:lstStyle/>
          <a:p>
            <a:r>
              <a:rPr lang="en-US" dirty="0"/>
              <a:t>Thinking</a:t>
            </a:r>
          </a:p>
        </p:txBody>
      </p:sp>
      <p:sp>
        <p:nvSpPr>
          <p:cNvPr id="8" name="Text Placeholder 7">
            <a:extLst>
              <a:ext uri="{FF2B5EF4-FFF2-40B4-BE49-F238E27FC236}">
                <a16:creationId xmlns:a16="http://schemas.microsoft.com/office/drawing/2014/main" id="{5E50B089-2A50-470F-980E-CCD043EEA333}"/>
              </a:ext>
            </a:extLst>
          </p:cNvPr>
          <p:cNvSpPr>
            <a:spLocks noGrp="1"/>
          </p:cNvSpPr>
          <p:nvPr>
            <p:ph type="body" sz="quarter" idx="13"/>
          </p:nvPr>
        </p:nvSpPr>
        <p:spPr>
          <a:xfrm>
            <a:off x="0" y="470361"/>
            <a:ext cx="12192000" cy="1106970"/>
          </a:xfrm>
        </p:spPr>
        <p:txBody>
          <a:bodyPr/>
          <a:lstStyle/>
          <a:p>
            <a:r>
              <a:rPr lang="en-US" b="1" dirty="0"/>
              <a:t>CPAP might improve your stroke symptoms, such as:</a:t>
            </a:r>
          </a:p>
          <a:p>
            <a:endParaRPr lang="en-US" dirty="0"/>
          </a:p>
        </p:txBody>
      </p:sp>
      <p:sp>
        <p:nvSpPr>
          <p:cNvPr id="9" name="Content Placeholder 8">
            <a:extLst>
              <a:ext uri="{FF2B5EF4-FFF2-40B4-BE49-F238E27FC236}">
                <a16:creationId xmlns:a16="http://schemas.microsoft.com/office/drawing/2014/main" id="{7BF85E64-2A3D-4911-992D-E6E4242305A5}"/>
              </a:ext>
            </a:extLst>
          </p:cNvPr>
          <p:cNvSpPr>
            <a:spLocks noGrp="1"/>
          </p:cNvSpPr>
          <p:nvPr>
            <p:ph idx="18"/>
          </p:nvPr>
        </p:nvSpPr>
        <p:spPr/>
        <p:txBody>
          <a:bodyPr/>
          <a:lstStyle/>
          <a:p>
            <a:endParaRPr lang="en-US"/>
          </a:p>
        </p:txBody>
      </p:sp>
      <p:sp>
        <p:nvSpPr>
          <p:cNvPr id="10" name="Content Placeholder 9">
            <a:extLst>
              <a:ext uri="{FF2B5EF4-FFF2-40B4-BE49-F238E27FC236}">
                <a16:creationId xmlns:a16="http://schemas.microsoft.com/office/drawing/2014/main" id="{2D010E9E-9D7A-425B-AA9D-FE0017CA51CF}"/>
              </a:ext>
            </a:extLst>
          </p:cNvPr>
          <p:cNvSpPr>
            <a:spLocks noGrp="1"/>
          </p:cNvSpPr>
          <p:nvPr>
            <p:ph idx="19"/>
          </p:nvPr>
        </p:nvSpPr>
        <p:spPr/>
        <p:txBody>
          <a:bodyPr/>
          <a:lstStyle/>
          <a:p>
            <a:endParaRPr lang="en-US"/>
          </a:p>
        </p:txBody>
      </p:sp>
      <p:sp>
        <p:nvSpPr>
          <p:cNvPr id="11" name="Content Placeholder 10">
            <a:extLst>
              <a:ext uri="{FF2B5EF4-FFF2-40B4-BE49-F238E27FC236}">
                <a16:creationId xmlns:a16="http://schemas.microsoft.com/office/drawing/2014/main" id="{F8479DCA-DD08-4AC8-B093-F3CD90FA23FA}"/>
              </a:ext>
            </a:extLst>
          </p:cNvPr>
          <p:cNvSpPr>
            <a:spLocks noGrp="1"/>
          </p:cNvSpPr>
          <p:nvPr>
            <p:ph idx="20"/>
          </p:nvPr>
        </p:nvSpPr>
        <p:spPr/>
        <p:txBody>
          <a:bodyPr/>
          <a:lstStyle/>
          <a:p>
            <a:endParaRPr lang="en-US"/>
          </a:p>
        </p:txBody>
      </p:sp>
      <p:sp>
        <p:nvSpPr>
          <p:cNvPr id="12" name="Content Placeholder 11">
            <a:extLst>
              <a:ext uri="{FF2B5EF4-FFF2-40B4-BE49-F238E27FC236}">
                <a16:creationId xmlns:a16="http://schemas.microsoft.com/office/drawing/2014/main" id="{47FB804E-7582-458A-BC7B-97B22DF3491B}"/>
              </a:ext>
            </a:extLst>
          </p:cNvPr>
          <p:cNvSpPr>
            <a:spLocks noGrp="1"/>
          </p:cNvSpPr>
          <p:nvPr>
            <p:ph idx="21"/>
          </p:nvPr>
        </p:nvSpPr>
        <p:spPr/>
        <p:txBody>
          <a:bodyPr/>
          <a:lstStyle/>
          <a:p>
            <a:endParaRPr lang="en-US"/>
          </a:p>
        </p:txBody>
      </p:sp>
      <p:sp>
        <p:nvSpPr>
          <p:cNvPr id="13" name="Content Placeholder 12">
            <a:extLst>
              <a:ext uri="{FF2B5EF4-FFF2-40B4-BE49-F238E27FC236}">
                <a16:creationId xmlns:a16="http://schemas.microsoft.com/office/drawing/2014/main" id="{34CB1DE4-A1DC-4362-8E90-B8D5C4DBA206}"/>
              </a:ext>
            </a:extLst>
          </p:cNvPr>
          <p:cNvSpPr>
            <a:spLocks noGrp="1"/>
          </p:cNvSpPr>
          <p:nvPr>
            <p:ph idx="22"/>
          </p:nvPr>
        </p:nvSpPr>
        <p:spPr/>
        <p:txBody>
          <a:bodyPr/>
          <a:lstStyle/>
          <a:p>
            <a:endParaRPr lang="en-US"/>
          </a:p>
        </p:txBody>
      </p:sp>
      <p:pic>
        <p:nvPicPr>
          <p:cNvPr id="14" name="Picture 13">
            <a:extLst>
              <a:ext uri="{FF2B5EF4-FFF2-40B4-BE49-F238E27FC236}">
                <a16:creationId xmlns:a16="http://schemas.microsoft.com/office/drawing/2014/main" id="{4FA48DA5-590F-4F8E-B8F1-270AB7ABC7E7}"/>
              </a:ext>
            </a:extLst>
          </p:cNvPr>
          <p:cNvPicPr>
            <a:picLocks noChangeAspect="1"/>
          </p:cNvPicPr>
          <p:nvPr/>
        </p:nvPicPr>
        <p:blipFill>
          <a:blip r:embed="rId3"/>
          <a:stretch>
            <a:fillRect/>
          </a:stretch>
        </p:blipFill>
        <p:spPr>
          <a:xfrm>
            <a:off x="8631535" y="4189057"/>
            <a:ext cx="3526470" cy="2641449"/>
          </a:xfrm>
          <a:prstGeom prst="rect">
            <a:avLst/>
          </a:prstGeom>
        </p:spPr>
      </p:pic>
    </p:spTree>
    <p:extLst>
      <p:ext uri="{BB962C8B-B14F-4D97-AF65-F5344CB8AC3E}">
        <p14:creationId xmlns:p14="http://schemas.microsoft.com/office/powerpoint/2010/main" val="2775936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3BFD562-490C-4FEB-B088-4FBC06C43AEA}"/>
              </a:ext>
            </a:extLst>
          </p:cNvPr>
          <p:cNvSpPr>
            <a:spLocks noGrp="1"/>
          </p:cNvSpPr>
          <p:nvPr>
            <p:ph type="sldNum" sz="quarter" idx="4"/>
          </p:nvPr>
        </p:nvSpPr>
        <p:spPr/>
        <p:txBody>
          <a:bodyPr/>
          <a:lstStyle/>
          <a:p>
            <a:fld id="{4997E989-D798-4C62-8E93-3D2D613C2488}" type="slidenum">
              <a:rPr lang="en-US" smtClean="0"/>
              <a:pPr/>
              <a:t>15</a:t>
            </a:fld>
            <a:endParaRPr lang="en-US" dirty="0"/>
          </a:p>
        </p:txBody>
      </p:sp>
      <p:pic>
        <p:nvPicPr>
          <p:cNvPr id="8" name="Content Placeholder 19">
            <a:extLst>
              <a:ext uri="{FF2B5EF4-FFF2-40B4-BE49-F238E27FC236}">
                <a16:creationId xmlns:a16="http://schemas.microsoft.com/office/drawing/2014/main" id="{F1A80AF3-47C6-4B75-88C2-DD0A46358CB8}"/>
              </a:ext>
            </a:extLst>
          </p:cNvPr>
          <p:cNvPicPr>
            <a:picLocks noChangeAspect="1"/>
          </p:cNvPicPr>
          <p:nvPr/>
        </p:nvPicPr>
        <p:blipFill>
          <a:blip r:embed="rId3"/>
          <a:stretch>
            <a:fillRect/>
          </a:stretch>
        </p:blipFill>
        <p:spPr>
          <a:xfrm>
            <a:off x="1296237" y="2273388"/>
            <a:ext cx="2950605" cy="1965139"/>
          </a:xfrm>
          <a:prstGeom prst="rect">
            <a:avLst/>
          </a:prstGeom>
        </p:spPr>
      </p:pic>
      <p:pic>
        <p:nvPicPr>
          <p:cNvPr id="9" name="Content Placeholder 16">
            <a:extLst>
              <a:ext uri="{FF2B5EF4-FFF2-40B4-BE49-F238E27FC236}">
                <a16:creationId xmlns:a16="http://schemas.microsoft.com/office/drawing/2014/main" id="{377B5282-ACEA-41BC-B813-88605947592E}"/>
              </a:ext>
            </a:extLst>
          </p:cNvPr>
          <p:cNvPicPr>
            <a:picLocks noChangeAspect="1"/>
          </p:cNvPicPr>
          <p:nvPr/>
        </p:nvPicPr>
        <p:blipFill>
          <a:blip r:embed="rId4"/>
          <a:stretch>
            <a:fillRect/>
          </a:stretch>
        </p:blipFill>
        <p:spPr>
          <a:xfrm>
            <a:off x="5350432" y="2224618"/>
            <a:ext cx="2004958" cy="2013911"/>
          </a:xfrm>
          <a:prstGeom prst="rect">
            <a:avLst/>
          </a:prstGeom>
        </p:spPr>
      </p:pic>
      <p:pic>
        <p:nvPicPr>
          <p:cNvPr id="10" name="Content Placeholder 26">
            <a:extLst>
              <a:ext uri="{FF2B5EF4-FFF2-40B4-BE49-F238E27FC236}">
                <a16:creationId xmlns:a16="http://schemas.microsoft.com/office/drawing/2014/main" id="{A8C61C28-B8CB-41D7-81F3-258894ED6BD1}"/>
              </a:ext>
            </a:extLst>
          </p:cNvPr>
          <p:cNvPicPr>
            <a:picLocks noChangeAspect="1"/>
          </p:cNvPicPr>
          <p:nvPr/>
        </p:nvPicPr>
        <p:blipFill>
          <a:blip r:embed="rId5"/>
          <a:stretch>
            <a:fillRect/>
          </a:stretch>
        </p:blipFill>
        <p:spPr>
          <a:xfrm>
            <a:off x="8635206" y="2273388"/>
            <a:ext cx="1100478" cy="1965141"/>
          </a:xfrm>
          <a:prstGeom prst="rect">
            <a:avLst/>
          </a:prstGeom>
        </p:spPr>
      </p:pic>
      <p:sp>
        <p:nvSpPr>
          <p:cNvPr id="11" name="Content Placeholder 3">
            <a:extLst>
              <a:ext uri="{FF2B5EF4-FFF2-40B4-BE49-F238E27FC236}">
                <a16:creationId xmlns:a16="http://schemas.microsoft.com/office/drawing/2014/main" id="{F6B61103-20C1-4668-8DAD-41A17A4D0E7D}"/>
              </a:ext>
            </a:extLst>
          </p:cNvPr>
          <p:cNvSpPr txBox="1">
            <a:spLocks/>
          </p:cNvSpPr>
          <p:nvPr/>
        </p:nvSpPr>
        <p:spPr>
          <a:xfrm>
            <a:off x="5136402" y="4367877"/>
            <a:ext cx="2377440" cy="397032"/>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2400" b="1"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 heart attack</a:t>
            </a:r>
          </a:p>
        </p:txBody>
      </p:sp>
      <p:sp>
        <p:nvSpPr>
          <p:cNvPr id="12" name="Content Placeholder 4">
            <a:extLst>
              <a:ext uri="{FF2B5EF4-FFF2-40B4-BE49-F238E27FC236}">
                <a16:creationId xmlns:a16="http://schemas.microsoft.com/office/drawing/2014/main" id="{44329481-DB92-43D1-A0CB-0ACE0C6AB1E3}"/>
              </a:ext>
            </a:extLst>
          </p:cNvPr>
          <p:cNvSpPr txBox="1">
            <a:spLocks/>
          </p:cNvSpPr>
          <p:nvPr/>
        </p:nvSpPr>
        <p:spPr>
          <a:xfrm>
            <a:off x="7996725" y="4367877"/>
            <a:ext cx="2377440" cy="397032"/>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2400" b="1"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Death</a:t>
            </a:r>
          </a:p>
        </p:txBody>
      </p:sp>
      <p:sp>
        <p:nvSpPr>
          <p:cNvPr id="13" name="Content Placeholder 1">
            <a:extLst>
              <a:ext uri="{FF2B5EF4-FFF2-40B4-BE49-F238E27FC236}">
                <a16:creationId xmlns:a16="http://schemas.microsoft.com/office/drawing/2014/main" id="{F67F33C2-D24F-43E4-AD61-700D6071337C}"/>
              </a:ext>
            </a:extLst>
          </p:cNvPr>
          <p:cNvSpPr txBox="1">
            <a:spLocks/>
          </p:cNvSpPr>
          <p:nvPr/>
        </p:nvSpPr>
        <p:spPr>
          <a:xfrm>
            <a:off x="1498017" y="4313127"/>
            <a:ext cx="2596018" cy="424732"/>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spcAft>
                <a:spcPts val="3000"/>
              </a:spcAft>
              <a:buFont typeface="Arial" panose="020B0604020202020204" pitchFamily="34" charset="0"/>
              <a:buNone/>
              <a:defRPr sz="2400" b="1" kern="120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Another stroke</a:t>
            </a:r>
            <a:endParaRPr lang="en-US" dirty="0"/>
          </a:p>
        </p:txBody>
      </p:sp>
      <p:sp>
        <p:nvSpPr>
          <p:cNvPr id="14" name="Text Placeholder 7">
            <a:extLst>
              <a:ext uri="{FF2B5EF4-FFF2-40B4-BE49-F238E27FC236}">
                <a16:creationId xmlns:a16="http://schemas.microsoft.com/office/drawing/2014/main" id="{9A3646DB-3964-4C16-9D2C-3692BA6E337D}"/>
              </a:ext>
            </a:extLst>
          </p:cNvPr>
          <p:cNvSpPr txBox="1">
            <a:spLocks/>
          </p:cNvSpPr>
          <p:nvPr/>
        </p:nvSpPr>
        <p:spPr>
          <a:xfrm>
            <a:off x="0" y="470361"/>
            <a:ext cx="12192000" cy="53553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0" dirty="0"/>
              <a:t>CPAP might also help prevent</a:t>
            </a:r>
          </a:p>
        </p:txBody>
      </p:sp>
    </p:spTree>
    <p:extLst>
      <p:ext uri="{BB962C8B-B14F-4D97-AF65-F5344CB8AC3E}">
        <p14:creationId xmlns:p14="http://schemas.microsoft.com/office/powerpoint/2010/main" val="318302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A9B712F-904C-4624-A232-9B87313E1B21}"/>
              </a:ext>
            </a:extLst>
          </p:cNvPr>
          <p:cNvSpPr>
            <a:spLocks noGrp="1"/>
          </p:cNvSpPr>
          <p:nvPr>
            <p:ph type="sldNum" sz="quarter" idx="4"/>
          </p:nvPr>
        </p:nvSpPr>
        <p:spPr/>
        <p:txBody>
          <a:bodyPr/>
          <a:lstStyle/>
          <a:p>
            <a:fld id="{4997E989-D798-4C62-8E93-3D2D613C2488}" type="slidenum">
              <a:rPr lang="en-US" smtClean="0"/>
              <a:pPr/>
              <a:t>16</a:t>
            </a:fld>
            <a:endParaRPr lang="en-US" dirty="0"/>
          </a:p>
        </p:txBody>
      </p:sp>
      <p:sp>
        <p:nvSpPr>
          <p:cNvPr id="8" name="Text Placeholder 7">
            <a:extLst>
              <a:ext uri="{FF2B5EF4-FFF2-40B4-BE49-F238E27FC236}">
                <a16:creationId xmlns:a16="http://schemas.microsoft.com/office/drawing/2014/main" id="{06E44833-03F7-4F0E-8953-AF2650775521}"/>
              </a:ext>
            </a:extLst>
          </p:cNvPr>
          <p:cNvSpPr txBox="1">
            <a:spLocks/>
          </p:cNvSpPr>
          <p:nvPr/>
        </p:nvSpPr>
        <p:spPr>
          <a:xfrm>
            <a:off x="0" y="470361"/>
            <a:ext cx="12192000" cy="53553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0" dirty="0"/>
              <a:t>Other possible benefits of CPAP</a:t>
            </a:r>
          </a:p>
        </p:txBody>
      </p:sp>
      <p:sp>
        <p:nvSpPr>
          <p:cNvPr id="9" name="Content Placeholder 1">
            <a:extLst>
              <a:ext uri="{FF2B5EF4-FFF2-40B4-BE49-F238E27FC236}">
                <a16:creationId xmlns:a16="http://schemas.microsoft.com/office/drawing/2014/main" id="{083A11BC-EF1D-48E3-B349-4965275F37A6}"/>
              </a:ext>
            </a:extLst>
          </p:cNvPr>
          <p:cNvSpPr>
            <a:spLocks noGrp="1"/>
          </p:cNvSpPr>
          <p:nvPr>
            <p:ph idx="1"/>
          </p:nvPr>
        </p:nvSpPr>
        <p:spPr>
          <a:xfrm>
            <a:off x="1254361" y="3493674"/>
            <a:ext cx="2377440" cy="397032"/>
          </a:xfrm>
        </p:spPr>
        <p:txBody>
          <a:bodyPr/>
          <a:lstStyle/>
          <a:p>
            <a:r>
              <a:rPr lang="en-US" dirty="0"/>
              <a:t>Less sleepiness</a:t>
            </a:r>
          </a:p>
        </p:txBody>
      </p:sp>
      <p:sp>
        <p:nvSpPr>
          <p:cNvPr id="10" name="Slide Number Placeholder 2">
            <a:extLst>
              <a:ext uri="{FF2B5EF4-FFF2-40B4-BE49-F238E27FC236}">
                <a16:creationId xmlns:a16="http://schemas.microsoft.com/office/drawing/2014/main" id="{59C523E9-30A4-4650-93F8-48AEB247AA16}"/>
              </a:ext>
            </a:extLst>
          </p:cNvPr>
          <p:cNvSpPr txBox="1">
            <a:spLocks/>
          </p:cNvSpPr>
          <p:nvPr/>
        </p:nvSpPr>
        <p:spPr>
          <a:xfrm>
            <a:off x="11747687" y="6465381"/>
            <a:ext cx="4314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1514C-5E56-4738-A1FF-4B1CFD2A3E36}" type="slidenum">
              <a:rPr lang="en-US" smtClean="0"/>
              <a:pPr/>
              <a:t>16</a:t>
            </a:fld>
            <a:endParaRPr lang="en-US" dirty="0"/>
          </a:p>
        </p:txBody>
      </p:sp>
      <p:sp>
        <p:nvSpPr>
          <p:cNvPr id="11" name="Content Placeholder 3">
            <a:extLst>
              <a:ext uri="{FF2B5EF4-FFF2-40B4-BE49-F238E27FC236}">
                <a16:creationId xmlns:a16="http://schemas.microsoft.com/office/drawing/2014/main" id="{A3434028-EF71-4108-813B-220C55C76BB4}"/>
              </a:ext>
            </a:extLst>
          </p:cNvPr>
          <p:cNvSpPr>
            <a:spLocks noGrp="1"/>
          </p:cNvSpPr>
          <p:nvPr>
            <p:ph idx="14"/>
          </p:nvPr>
        </p:nvSpPr>
        <p:spPr>
          <a:xfrm>
            <a:off x="3669338" y="3493674"/>
            <a:ext cx="2377440" cy="701731"/>
          </a:xfrm>
        </p:spPr>
        <p:txBody>
          <a:bodyPr/>
          <a:lstStyle/>
          <a:p>
            <a:r>
              <a:rPr lang="en-US" dirty="0"/>
              <a:t>Increased energy levels</a:t>
            </a:r>
          </a:p>
        </p:txBody>
      </p:sp>
      <p:sp>
        <p:nvSpPr>
          <p:cNvPr id="12" name="Content Placeholder 4">
            <a:extLst>
              <a:ext uri="{FF2B5EF4-FFF2-40B4-BE49-F238E27FC236}">
                <a16:creationId xmlns:a16="http://schemas.microsoft.com/office/drawing/2014/main" id="{FDBF90A8-8B3B-47DE-B317-E529AEFECA68}"/>
              </a:ext>
            </a:extLst>
          </p:cNvPr>
          <p:cNvSpPr>
            <a:spLocks noGrp="1"/>
          </p:cNvSpPr>
          <p:nvPr>
            <p:ph idx="15"/>
          </p:nvPr>
        </p:nvSpPr>
        <p:spPr>
          <a:xfrm>
            <a:off x="6084315" y="3493674"/>
            <a:ext cx="2377440" cy="397032"/>
          </a:xfrm>
        </p:spPr>
        <p:txBody>
          <a:bodyPr/>
          <a:lstStyle/>
          <a:p>
            <a:r>
              <a:rPr lang="en-US" dirty="0"/>
              <a:t>Better mood</a:t>
            </a:r>
          </a:p>
        </p:txBody>
      </p:sp>
      <p:sp>
        <p:nvSpPr>
          <p:cNvPr id="13" name="Content Placeholder 5">
            <a:extLst>
              <a:ext uri="{FF2B5EF4-FFF2-40B4-BE49-F238E27FC236}">
                <a16:creationId xmlns:a16="http://schemas.microsoft.com/office/drawing/2014/main" id="{11C742B6-EAE8-4AB9-A180-DE00CCE8A3CD}"/>
              </a:ext>
            </a:extLst>
          </p:cNvPr>
          <p:cNvSpPr txBox="1">
            <a:spLocks/>
          </p:cNvSpPr>
          <p:nvPr/>
        </p:nvSpPr>
        <p:spPr>
          <a:xfrm>
            <a:off x="8499292" y="3493674"/>
            <a:ext cx="2377440" cy="75713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rgbClr val="0070C0"/>
                </a:solidFill>
              </a:rPr>
              <a:t>Increased quality of life</a:t>
            </a:r>
          </a:p>
        </p:txBody>
      </p:sp>
    </p:spTree>
    <p:extLst>
      <p:ext uri="{BB962C8B-B14F-4D97-AF65-F5344CB8AC3E}">
        <p14:creationId xmlns:p14="http://schemas.microsoft.com/office/powerpoint/2010/main" val="413798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P spid="12" grpId="0" build="p"/>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821BD8-9446-414D-B2A0-D4850BFB7D06}"/>
              </a:ext>
            </a:extLst>
          </p:cNvPr>
          <p:cNvSpPr>
            <a:spLocks noGrp="1"/>
          </p:cNvSpPr>
          <p:nvPr>
            <p:ph type="sldNum" sz="quarter" idx="12"/>
          </p:nvPr>
        </p:nvSpPr>
        <p:spPr/>
        <p:txBody>
          <a:bodyPr/>
          <a:lstStyle/>
          <a:p>
            <a:fld id="{5AE1514C-5E56-4738-A1FF-4B1CFD2A3E36}" type="slidenum">
              <a:rPr lang="en-US" smtClean="0"/>
              <a:t>17</a:t>
            </a:fld>
            <a:endParaRPr lang="en-US" dirty="0"/>
          </a:p>
        </p:txBody>
      </p:sp>
      <p:sp>
        <p:nvSpPr>
          <p:cNvPr id="3" name="TextBox 2">
            <a:extLst>
              <a:ext uri="{FF2B5EF4-FFF2-40B4-BE49-F238E27FC236}">
                <a16:creationId xmlns:a16="http://schemas.microsoft.com/office/drawing/2014/main" id="{0E2173ED-BFF9-435C-8BD9-E2B84F5B3253}"/>
              </a:ext>
            </a:extLst>
          </p:cNvPr>
          <p:cNvSpPr txBox="1"/>
          <p:nvPr/>
        </p:nvSpPr>
        <p:spPr>
          <a:xfrm>
            <a:off x="1051560" y="640080"/>
            <a:ext cx="8972550" cy="523220"/>
          </a:xfrm>
          <a:prstGeom prst="rect">
            <a:avLst/>
          </a:prstGeom>
          <a:noFill/>
        </p:spPr>
        <p:txBody>
          <a:bodyPr wrap="square" rtlCol="0">
            <a:spAutoFit/>
          </a:bodyPr>
          <a:lstStyle/>
          <a:p>
            <a:r>
              <a:rPr lang="en-US" sz="2800" dirty="0"/>
              <a:t>Summary: sleep apnea</a:t>
            </a:r>
          </a:p>
        </p:txBody>
      </p:sp>
      <p:sp>
        <p:nvSpPr>
          <p:cNvPr id="4" name="TextBox 3">
            <a:extLst>
              <a:ext uri="{FF2B5EF4-FFF2-40B4-BE49-F238E27FC236}">
                <a16:creationId xmlns:a16="http://schemas.microsoft.com/office/drawing/2014/main" id="{38BCB455-BFF8-467C-A036-05F862BE36E5}"/>
              </a:ext>
            </a:extLst>
          </p:cNvPr>
          <p:cNvSpPr txBox="1"/>
          <p:nvPr/>
        </p:nvSpPr>
        <p:spPr>
          <a:xfrm>
            <a:off x="1120140" y="1680210"/>
            <a:ext cx="10298430"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Affects most people with stroke</a:t>
            </a:r>
          </a:p>
          <a:p>
            <a:pPr marL="457200" indent="-457200">
              <a:buFont typeface="Arial" panose="020B0604020202020204" pitchFamily="34" charset="0"/>
              <a:buChar char="•"/>
            </a:pPr>
            <a:r>
              <a:rPr lang="en-US" sz="2800" dirty="0"/>
              <a:t>Involves blockage of airflow while you sleep</a:t>
            </a:r>
          </a:p>
          <a:p>
            <a:pPr marL="457200" indent="-457200">
              <a:buFont typeface="Arial" panose="020B0604020202020204" pitchFamily="34" charset="0"/>
              <a:buChar char="•"/>
            </a:pPr>
            <a:r>
              <a:rPr lang="en-US" sz="2800" dirty="0"/>
              <a:t>Is a risk factor for another stroke, heart attack, and death</a:t>
            </a:r>
          </a:p>
          <a:p>
            <a:pPr marL="457200" indent="-457200">
              <a:buFont typeface="Arial" panose="020B0604020202020204" pitchFamily="34" charset="0"/>
              <a:buChar char="•"/>
            </a:pPr>
            <a:r>
              <a:rPr lang="en-US" sz="2800" dirty="0"/>
              <a:t>May make it harder for you to recover function after a stroke</a:t>
            </a:r>
          </a:p>
          <a:p>
            <a:pPr marL="457200" indent="-457200">
              <a:buFont typeface="Arial" panose="020B0604020202020204" pitchFamily="34" charset="0"/>
              <a:buChar char="•"/>
            </a:pPr>
            <a:r>
              <a:rPr lang="en-US" sz="2800" dirty="0"/>
              <a:t>Can be treated with CPAP</a:t>
            </a:r>
          </a:p>
        </p:txBody>
      </p:sp>
    </p:spTree>
    <p:extLst>
      <p:ext uri="{BB962C8B-B14F-4D97-AF65-F5344CB8AC3E}">
        <p14:creationId xmlns:p14="http://schemas.microsoft.com/office/powerpoint/2010/main" val="3717822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821BD8-9446-414D-B2A0-D4850BFB7D06}"/>
              </a:ext>
            </a:extLst>
          </p:cNvPr>
          <p:cNvSpPr>
            <a:spLocks noGrp="1"/>
          </p:cNvSpPr>
          <p:nvPr>
            <p:ph type="sldNum" sz="quarter" idx="12"/>
          </p:nvPr>
        </p:nvSpPr>
        <p:spPr/>
        <p:txBody>
          <a:bodyPr/>
          <a:lstStyle/>
          <a:p>
            <a:fld id="{5AE1514C-5E56-4738-A1FF-4B1CFD2A3E36}" type="slidenum">
              <a:rPr lang="en-US" smtClean="0"/>
              <a:t>18</a:t>
            </a:fld>
            <a:endParaRPr lang="en-US" dirty="0"/>
          </a:p>
        </p:txBody>
      </p:sp>
      <p:sp>
        <p:nvSpPr>
          <p:cNvPr id="3" name="TextBox 2">
            <a:extLst>
              <a:ext uri="{FF2B5EF4-FFF2-40B4-BE49-F238E27FC236}">
                <a16:creationId xmlns:a16="http://schemas.microsoft.com/office/drawing/2014/main" id="{0E2173ED-BFF9-435C-8BD9-E2B84F5B3253}"/>
              </a:ext>
            </a:extLst>
          </p:cNvPr>
          <p:cNvSpPr txBox="1"/>
          <p:nvPr/>
        </p:nvSpPr>
        <p:spPr>
          <a:xfrm>
            <a:off x="1051560" y="640080"/>
            <a:ext cx="8972550" cy="523220"/>
          </a:xfrm>
          <a:prstGeom prst="rect">
            <a:avLst/>
          </a:prstGeom>
          <a:noFill/>
        </p:spPr>
        <p:txBody>
          <a:bodyPr wrap="square" rtlCol="0">
            <a:spAutoFit/>
          </a:bodyPr>
          <a:lstStyle/>
          <a:p>
            <a:r>
              <a:rPr lang="en-US" sz="2800" dirty="0"/>
              <a:t>One Hitch: </a:t>
            </a:r>
          </a:p>
        </p:txBody>
      </p:sp>
      <p:sp>
        <p:nvSpPr>
          <p:cNvPr id="4" name="TextBox 3">
            <a:extLst>
              <a:ext uri="{FF2B5EF4-FFF2-40B4-BE49-F238E27FC236}">
                <a16:creationId xmlns:a16="http://schemas.microsoft.com/office/drawing/2014/main" id="{38BCB455-BFF8-467C-A036-05F862BE36E5}"/>
              </a:ext>
            </a:extLst>
          </p:cNvPr>
          <p:cNvSpPr txBox="1"/>
          <p:nvPr/>
        </p:nvSpPr>
        <p:spPr>
          <a:xfrm>
            <a:off x="1120140" y="1680210"/>
            <a:ext cx="10298430" cy="4093428"/>
          </a:xfrm>
          <a:prstGeom prst="rect">
            <a:avLst/>
          </a:prstGeom>
          <a:noFill/>
        </p:spPr>
        <p:txBody>
          <a:bodyPr wrap="square" rtlCol="0">
            <a:spAutoFit/>
          </a:bodyPr>
          <a:lstStyle/>
          <a:p>
            <a:r>
              <a:rPr lang="en-US" sz="3200" dirty="0"/>
              <a:t>            CPAP can only have benefits …. </a:t>
            </a:r>
          </a:p>
          <a:p>
            <a:pPr algn="ctr"/>
            <a:endParaRPr lang="en-US" sz="2800" dirty="0"/>
          </a:p>
          <a:p>
            <a:pPr algn="ctr"/>
            <a:endParaRPr lang="en-US" sz="2800" dirty="0"/>
          </a:p>
          <a:p>
            <a:pPr algn="ctr"/>
            <a:endParaRPr lang="en-US" sz="2800" dirty="0"/>
          </a:p>
          <a:p>
            <a:pPr algn="ctr"/>
            <a:endParaRPr lang="en-US" sz="2800" dirty="0"/>
          </a:p>
          <a:p>
            <a:pPr algn="ctr"/>
            <a:endParaRPr lang="en-US" sz="2800" dirty="0"/>
          </a:p>
          <a:p>
            <a:pPr algn="ctr"/>
            <a:endParaRPr lang="en-US" sz="2800" dirty="0"/>
          </a:p>
          <a:p>
            <a:pPr algn="ctr"/>
            <a:endParaRPr lang="en-US" sz="2800" dirty="0"/>
          </a:p>
          <a:p>
            <a:pPr algn="r"/>
            <a:r>
              <a:rPr lang="en-US" sz="3200" dirty="0"/>
              <a:t>… If you use it! </a:t>
            </a:r>
          </a:p>
        </p:txBody>
      </p:sp>
      <p:pic>
        <p:nvPicPr>
          <p:cNvPr id="5" name="Picture 4">
            <a:extLst>
              <a:ext uri="{FF2B5EF4-FFF2-40B4-BE49-F238E27FC236}">
                <a16:creationId xmlns:a16="http://schemas.microsoft.com/office/drawing/2014/main" id="{D0768AA9-AB33-453A-920F-50E2238813FF}"/>
              </a:ext>
            </a:extLst>
          </p:cNvPr>
          <p:cNvPicPr>
            <a:picLocks noChangeAspect="1"/>
          </p:cNvPicPr>
          <p:nvPr/>
        </p:nvPicPr>
        <p:blipFill>
          <a:blip r:embed="rId3"/>
          <a:stretch>
            <a:fillRect/>
          </a:stretch>
        </p:blipFill>
        <p:spPr>
          <a:xfrm>
            <a:off x="5494698" y="2478638"/>
            <a:ext cx="1469029" cy="1713867"/>
          </a:xfrm>
          <a:prstGeom prst="rect">
            <a:avLst/>
          </a:prstGeom>
        </p:spPr>
      </p:pic>
      <p:pic>
        <p:nvPicPr>
          <p:cNvPr id="1026" name="Picture 2" descr="Applause, Community, Silhouette">
            <a:extLst>
              <a:ext uri="{FF2B5EF4-FFF2-40B4-BE49-F238E27FC236}">
                <a16:creationId xmlns:a16="http://schemas.microsoft.com/office/drawing/2014/main" id="{FF52B540-7CA1-4CBD-A264-E7E403BEC898}"/>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334702" y="4709839"/>
            <a:ext cx="4703445" cy="18813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althy, Strong, Heart, Heartbeat, Icon">
            <a:extLst>
              <a:ext uri="{FF2B5EF4-FFF2-40B4-BE49-F238E27FC236}">
                <a16:creationId xmlns:a16="http://schemas.microsoft.com/office/drawing/2014/main" id="{EEB9DB69-DE0B-4BE3-8FEF-53D6F235D86B}"/>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801100" y="2135444"/>
            <a:ext cx="2786062"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ain, Exercise, Training, Common Sense">
            <a:extLst>
              <a:ext uri="{FF2B5EF4-FFF2-40B4-BE49-F238E27FC236}">
                <a16:creationId xmlns:a16="http://schemas.microsoft.com/office/drawing/2014/main" id="{12A76203-A1A5-47BD-A406-7F377613558A}"/>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73430" y="2849819"/>
            <a:ext cx="2324190" cy="2324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781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600839-1D36-4DFE-AFA0-430AA75A87ED}"/>
              </a:ext>
            </a:extLst>
          </p:cNvPr>
          <p:cNvSpPr>
            <a:spLocks noGrp="1"/>
          </p:cNvSpPr>
          <p:nvPr>
            <p:ph type="sldNum" sz="quarter" idx="12"/>
          </p:nvPr>
        </p:nvSpPr>
        <p:spPr/>
        <p:txBody>
          <a:bodyPr/>
          <a:lstStyle/>
          <a:p>
            <a:fld id="{5AE1514C-5E56-4738-A1FF-4B1CFD2A3E36}" type="slidenum">
              <a:rPr lang="en-US" smtClean="0"/>
              <a:t>19</a:t>
            </a:fld>
            <a:endParaRPr lang="en-US" dirty="0"/>
          </a:p>
        </p:txBody>
      </p:sp>
      <p:sp>
        <p:nvSpPr>
          <p:cNvPr id="5" name="TextBox 4">
            <a:extLst>
              <a:ext uri="{FF2B5EF4-FFF2-40B4-BE49-F238E27FC236}">
                <a16:creationId xmlns:a16="http://schemas.microsoft.com/office/drawing/2014/main" id="{DBB19BAB-2B05-4FEB-990C-18D6D933C3E6}"/>
              </a:ext>
            </a:extLst>
          </p:cNvPr>
          <p:cNvSpPr txBox="1"/>
          <p:nvPr/>
        </p:nvSpPr>
        <p:spPr>
          <a:xfrm>
            <a:off x="754380" y="914400"/>
            <a:ext cx="9486900" cy="2677656"/>
          </a:xfrm>
          <a:prstGeom prst="rect">
            <a:avLst/>
          </a:prstGeom>
          <a:noFill/>
        </p:spPr>
        <p:txBody>
          <a:bodyPr wrap="square" rtlCol="0">
            <a:spAutoFit/>
          </a:bodyPr>
          <a:lstStyle/>
          <a:p>
            <a:endParaRPr lang="en-US" sz="2800" dirty="0"/>
          </a:p>
          <a:p>
            <a:r>
              <a:rPr lang="en-US" sz="2800" dirty="0"/>
              <a:t>Stroke can be a new start for a healthy lifestyle</a:t>
            </a:r>
          </a:p>
          <a:p>
            <a:endParaRPr lang="en-US" sz="2800" dirty="0"/>
          </a:p>
          <a:p>
            <a:endParaRPr lang="en-US" sz="2800" dirty="0"/>
          </a:p>
          <a:p>
            <a:endParaRPr lang="en-US" sz="2800" dirty="0"/>
          </a:p>
          <a:p>
            <a:r>
              <a:rPr lang="en-US" sz="2800" dirty="0"/>
              <a:t>CPAP can be a new start for your breathing</a:t>
            </a:r>
          </a:p>
        </p:txBody>
      </p:sp>
      <p:pic>
        <p:nvPicPr>
          <p:cNvPr id="8" name="Picture 7">
            <a:extLst>
              <a:ext uri="{FF2B5EF4-FFF2-40B4-BE49-F238E27FC236}">
                <a16:creationId xmlns:a16="http://schemas.microsoft.com/office/drawing/2014/main" id="{EDF977E8-EE63-43DB-A1CB-C93F200966A8}"/>
              </a:ext>
            </a:extLst>
          </p:cNvPr>
          <p:cNvPicPr>
            <a:picLocks noChangeAspect="1"/>
          </p:cNvPicPr>
          <p:nvPr/>
        </p:nvPicPr>
        <p:blipFill>
          <a:blip r:embed="rId3"/>
          <a:stretch>
            <a:fillRect/>
          </a:stretch>
        </p:blipFill>
        <p:spPr>
          <a:xfrm>
            <a:off x="8457488" y="305796"/>
            <a:ext cx="3567583" cy="2677656"/>
          </a:xfrm>
          <a:prstGeom prst="rect">
            <a:avLst/>
          </a:prstGeom>
        </p:spPr>
      </p:pic>
      <p:pic>
        <p:nvPicPr>
          <p:cNvPr id="9" name="Picture 8">
            <a:extLst>
              <a:ext uri="{FF2B5EF4-FFF2-40B4-BE49-F238E27FC236}">
                <a16:creationId xmlns:a16="http://schemas.microsoft.com/office/drawing/2014/main" id="{69877B6A-4C83-457F-B4E5-6CB2FEE6707A}"/>
              </a:ext>
            </a:extLst>
          </p:cNvPr>
          <p:cNvPicPr>
            <a:picLocks noChangeAspect="1"/>
          </p:cNvPicPr>
          <p:nvPr/>
        </p:nvPicPr>
        <p:blipFill>
          <a:blip r:embed="rId4"/>
          <a:stretch>
            <a:fillRect/>
          </a:stretch>
        </p:blipFill>
        <p:spPr>
          <a:xfrm>
            <a:off x="2861786" y="4139049"/>
            <a:ext cx="3356134" cy="2303472"/>
          </a:xfrm>
          <a:prstGeom prst="rect">
            <a:avLst/>
          </a:prstGeom>
        </p:spPr>
      </p:pic>
    </p:spTree>
    <p:extLst>
      <p:ext uri="{BB962C8B-B14F-4D97-AF65-F5344CB8AC3E}">
        <p14:creationId xmlns:p14="http://schemas.microsoft.com/office/powerpoint/2010/main" val="156767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FE5531-B9AA-4A10-8F41-8FDE964A92ED}"/>
              </a:ext>
            </a:extLst>
          </p:cNvPr>
          <p:cNvSpPr>
            <a:spLocks noGrp="1"/>
          </p:cNvSpPr>
          <p:nvPr>
            <p:ph type="sldNum" sz="quarter" idx="12"/>
          </p:nvPr>
        </p:nvSpPr>
        <p:spPr/>
        <p:txBody>
          <a:bodyPr/>
          <a:lstStyle/>
          <a:p>
            <a:fld id="{5AE1514C-5E56-4738-A1FF-4B1CFD2A3E36}" type="slidenum">
              <a:rPr lang="en-US" smtClean="0"/>
              <a:t>2</a:t>
            </a:fld>
            <a:endParaRPr lang="en-US" dirty="0"/>
          </a:p>
        </p:txBody>
      </p:sp>
      <p:pic>
        <p:nvPicPr>
          <p:cNvPr id="4" name="Picture 3">
            <a:extLst>
              <a:ext uri="{FF2B5EF4-FFF2-40B4-BE49-F238E27FC236}">
                <a16:creationId xmlns:a16="http://schemas.microsoft.com/office/drawing/2014/main" id="{FCFCE6CA-BE92-423B-8915-C1F3FDBC3A66}"/>
              </a:ext>
            </a:extLst>
          </p:cNvPr>
          <p:cNvPicPr>
            <a:picLocks noChangeAspect="1"/>
          </p:cNvPicPr>
          <p:nvPr/>
        </p:nvPicPr>
        <p:blipFill>
          <a:blip r:embed="rId3"/>
          <a:stretch>
            <a:fillRect/>
          </a:stretch>
        </p:blipFill>
        <p:spPr>
          <a:xfrm rot="5400000" flipH="1">
            <a:off x="6221730" y="2421887"/>
            <a:ext cx="4043494" cy="4043494"/>
          </a:xfrm>
          <a:prstGeom prst="rect">
            <a:avLst/>
          </a:prstGeom>
        </p:spPr>
      </p:pic>
      <p:pic>
        <p:nvPicPr>
          <p:cNvPr id="5" name="Picture 4">
            <a:extLst>
              <a:ext uri="{FF2B5EF4-FFF2-40B4-BE49-F238E27FC236}">
                <a16:creationId xmlns:a16="http://schemas.microsoft.com/office/drawing/2014/main" id="{DCD4994B-317E-41F9-8A4B-37CB5B2D2282}"/>
              </a:ext>
            </a:extLst>
          </p:cNvPr>
          <p:cNvPicPr>
            <a:picLocks noChangeAspect="1"/>
          </p:cNvPicPr>
          <p:nvPr/>
        </p:nvPicPr>
        <p:blipFill>
          <a:blip r:embed="rId4"/>
          <a:stretch>
            <a:fillRect/>
          </a:stretch>
        </p:blipFill>
        <p:spPr>
          <a:xfrm rot="5400000" flipH="1">
            <a:off x="1130264" y="2362814"/>
            <a:ext cx="4161639" cy="4161639"/>
          </a:xfrm>
          <a:prstGeom prst="rect">
            <a:avLst/>
          </a:prstGeom>
        </p:spPr>
      </p:pic>
      <p:sp>
        <p:nvSpPr>
          <p:cNvPr id="6" name="TextBox 5">
            <a:extLst>
              <a:ext uri="{FF2B5EF4-FFF2-40B4-BE49-F238E27FC236}">
                <a16:creationId xmlns:a16="http://schemas.microsoft.com/office/drawing/2014/main" id="{A5A6EEF2-D215-4C1E-A077-03B53336D5EF}"/>
              </a:ext>
            </a:extLst>
          </p:cNvPr>
          <p:cNvSpPr txBox="1"/>
          <p:nvPr/>
        </p:nvSpPr>
        <p:spPr>
          <a:xfrm>
            <a:off x="1315616" y="845428"/>
            <a:ext cx="4066009" cy="1292662"/>
          </a:xfrm>
          <a:prstGeom prst="rect">
            <a:avLst/>
          </a:prstGeom>
          <a:noFill/>
        </p:spPr>
        <p:txBody>
          <a:bodyPr wrap="square" rtlCol="0">
            <a:spAutoFit/>
          </a:bodyPr>
          <a:lstStyle/>
          <a:p>
            <a:pPr algn="ctr"/>
            <a:r>
              <a:rPr lang="en-US" sz="2400" u="sng" dirty="0"/>
              <a:t>Open airway</a:t>
            </a:r>
          </a:p>
          <a:p>
            <a:endParaRPr lang="en-US" dirty="0"/>
          </a:p>
          <a:p>
            <a:r>
              <a:rPr lang="en-US" dirty="0"/>
              <a:t>Air flows through airway: </a:t>
            </a:r>
          </a:p>
          <a:p>
            <a:r>
              <a:rPr lang="en-US" dirty="0"/>
              <a:t>normal</a:t>
            </a:r>
          </a:p>
        </p:txBody>
      </p:sp>
      <p:sp>
        <p:nvSpPr>
          <p:cNvPr id="7" name="TextBox 6">
            <a:extLst>
              <a:ext uri="{FF2B5EF4-FFF2-40B4-BE49-F238E27FC236}">
                <a16:creationId xmlns:a16="http://schemas.microsoft.com/office/drawing/2014/main" id="{F3934B5E-143A-47BE-B040-ABB15E0B3AE8}"/>
              </a:ext>
            </a:extLst>
          </p:cNvPr>
          <p:cNvSpPr txBox="1"/>
          <p:nvPr/>
        </p:nvSpPr>
        <p:spPr>
          <a:xfrm>
            <a:off x="6450563" y="876530"/>
            <a:ext cx="4350787" cy="1292662"/>
          </a:xfrm>
          <a:prstGeom prst="rect">
            <a:avLst/>
          </a:prstGeom>
          <a:noFill/>
        </p:spPr>
        <p:txBody>
          <a:bodyPr wrap="square" rtlCol="0">
            <a:spAutoFit/>
          </a:bodyPr>
          <a:lstStyle/>
          <a:p>
            <a:pPr algn="ctr"/>
            <a:r>
              <a:rPr lang="en-US" sz="2400" u="sng" dirty="0"/>
              <a:t>Closed airway</a:t>
            </a:r>
          </a:p>
          <a:p>
            <a:endParaRPr lang="en-US" dirty="0"/>
          </a:p>
          <a:p>
            <a:r>
              <a:rPr lang="en-US" dirty="0"/>
              <a:t>Airflow blocked repeatedly during sleep: sleep apnea</a:t>
            </a:r>
          </a:p>
        </p:txBody>
      </p:sp>
    </p:spTree>
    <p:extLst>
      <p:ext uri="{BB962C8B-B14F-4D97-AF65-F5344CB8AC3E}">
        <p14:creationId xmlns:p14="http://schemas.microsoft.com/office/powerpoint/2010/main" val="3600613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E0933-7EA4-4C78-B728-21BC14D655DE}"/>
              </a:ext>
            </a:extLst>
          </p:cNvPr>
          <p:cNvSpPr>
            <a:spLocks noGrp="1"/>
          </p:cNvSpPr>
          <p:nvPr>
            <p:ph type="ctrTitle" idx="4294967295"/>
          </p:nvPr>
        </p:nvSpPr>
        <p:spPr>
          <a:xfrm>
            <a:off x="1185706" y="2430881"/>
            <a:ext cx="9109075" cy="2086725"/>
          </a:xfrm>
        </p:spPr>
        <p:txBody>
          <a:bodyPr/>
          <a:lstStyle/>
          <a:p>
            <a:r>
              <a:rPr lang="en-US" dirty="0">
                <a:solidFill>
                  <a:schemeClr val="bg1"/>
                </a:solidFill>
              </a:rPr>
              <a:t>The clinical trial, Sleep SMART, will get you tested for sleep apnea and give you an opportunity to try out CPAP</a:t>
            </a:r>
          </a:p>
        </p:txBody>
      </p:sp>
    </p:spTree>
    <p:extLst>
      <p:ext uri="{BB962C8B-B14F-4D97-AF65-F5344CB8AC3E}">
        <p14:creationId xmlns:p14="http://schemas.microsoft.com/office/powerpoint/2010/main" val="4035171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CA117C5-5186-40E3-851D-80E171E87445}"/>
              </a:ext>
            </a:extLst>
          </p:cNvPr>
          <p:cNvPicPr>
            <a:picLocks noGrp="1" noChangeAspect="1"/>
          </p:cNvPicPr>
          <p:nvPr>
            <p:ph type="pic" sz="quarter" idx="10"/>
          </p:nvPr>
        </p:nvPicPr>
        <p:blipFill>
          <a:blip r:embed="rId3"/>
          <a:srcRect l="6762" r="6762"/>
          <a:stretch>
            <a:fillRect/>
          </a:stretch>
        </p:blipFill>
        <p:spPr>
          <a:prstGeom prst="rect">
            <a:avLst/>
          </a:prstGeom>
        </p:spPr>
      </p:pic>
      <p:sp>
        <p:nvSpPr>
          <p:cNvPr id="3" name="Slide Number Placeholder 2">
            <a:extLst>
              <a:ext uri="{FF2B5EF4-FFF2-40B4-BE49-F238E27FC236}">
                <a16:creationId xmlns:a16="http://schemas.microsoft.com/office/drawing/2014/main" id="{1E521FB6-FFA7-4FB1-B9B4-7AA7991F584F}"/>
              </a:ext>
            </a:extLst>
          </p:cNvPr>
          <p:cNvSpPr>
            <a:spLocks noGrp="1"/>
          </p:cNvSpPr>
          <p:nvPr>
            <p:ph type="sldNum" sz="quarter" idx="4"/>
          </p:nvPr>
        </p:nvSpPr>
        <p:spPr/>
        <p:txBody>
          <a:bodyPr/>
          <a:lstStyle/>
          <a:p>
            <a:fld id="{5AE1514C-5E56-4738-A1FF-4B1CFD2A3E36}" type="slidenum">
              <a:rPr lang="en-US" smtClean="0"/>
              <a:pPr/>
              <a:t>3</a:t>
            </a:fld>
            <a:endParaRPr lang="en-US" dirty="0"/>
          </a:p>
        </p:txBody>
      </p:sp>
      <p:sp>
        <p:nvSpPr>
          <p:cNvPr id="5" name="Text Placeholder 4">
            <a:extLst>
              <a:ext uri="{FF2B5EF4-FFF2-40B4-BE49-F238E27FC236}">
                <a16:creationId xmlns:a16="http://schemas.microsoft.com/office/drawing/2014/main" id="{22550189-CFC7-46A0-AEBE-A465661BAC46}"/>
              </a:ext>
            </a:extLst>
          </p:cNvPr>
          <p:cNvSpPr>
            <a:spLocks noGrp="1"/>
          </p:cNvSpPr>
          <p:nvPr>
            <p:ph type="body" sz="quarter" idx="11"/>
          </p:nvPr>
        </p:nvSpPr>
        <p:spPr>
          <a:xfrm>
            <a:off x="0" y="3429000"/>
            <a:ext cx="6096000" cy="2471446"/>
          </a:xfrm>
        </p:spPr>
        <p:txBody>
          <a:bodyPr/>
          <a:lstStyle/>
          <a:p>
            <a:r>
              <a:rPr lang="en-US" dirty="0"/>
              <a:t>Can stop breathing 100’s of times per night</a:t>
            </a:r>
          </a:p>
          <a:p>
            <a:r>
              <a:rPr lang="en-US" dirty="0"/>
              <a:t>Makes good night’s sleep very difficult.</a:t>
            </a:r>
          </a:p>
        </p:txBody>
      </p:sp>
      <p:sp>
        <p:nvSpPr>
          <p:cNvPr id="6" name="Text Placeholder 5">
            <a:extLst>
              <a:ext uri="{FF2B5EF4-FFF2-40B4-BE49-F238E27FC236}">
                <a16:creationId xmlns:a16="http://schemas.microsoft.com/office/drawing/2014/main" id="{A983F640-2E9A-41F8-8515-15A6FDB5BAE5}"/>
              </a:ext>
            </a:extLst>
          </p:cNvPr>
          <p:cNvSpPr>
            <a:spLocks noGrp="1"/>
          </p:cNvSpPr>
          <p:nvPr>
            <p:ph type="body" sz="quarter" idx="19"/>
          </p:nvPr>
        </p:nvSpPr>
        <p:spPr>
          <a:xfrm>
            <a:off x="0" y="1554163"/>
            <a:ext cx="6096000" cy="590931"/>
          </a:xfrm>
        </p:spPr>
        <p:txBody>
          <a:bodyPr/>
          <a:lstStyle/>
          <a:p>
            <a:r>
              <a:rPr lang="en-US" b="1" dirty="0"/>
              <a:t>Sleep apnea </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3427963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F96497-ADD5-4589-86CF-7FD02494D964}"/>
              </a:ext>
            </a:extLst>
          </p:cNvPr>
          <p:cNvSpPr>
            <a:spLocks noGrp="1"/>
          </p:cNvSpPr>
          <p:nvPr>
            <p:ph type="sldNum" sz="quarter" idx="4"/>
          </p:nvPr>
        </p:nvSpPr>
        <p:spPr/>
        <p:txBody>
          <a:bodyPr/>
          <a:lstStyle/>
          <a:p>
            <a:fld id="{5AE1514C-5E56-4738-A1FF-4B1CFD2A3E36}" type="slidenum">
              <a:rPr lang="en-US" smtClean="0"/>
              <a:pPr/>
              <a:t>4</a:t>
            </a:fld>
            <a:endParaRPr lang="en-US" dirty="0"/>
          </a:p>
        </p:txBody>
      </p:sp>
      <p:pic>
        <p:nvPicPr>
          <p:cNvPr id="8" name="Picture 7">
            <a:extLst>
              <a:ext uri="{FF2B5EF4-FFF2-40B4-BE49-F238E27FC236}">
                <a16:creationId xmlns:a16="http://schemas.microsoft.com/office/drawing/2014/main" id="{E159727F-22D4-4D7F-8175-5961693AD0C2}"/>
              </a:ext>
            </a:extLst>
          </p:cNvPr>
          <p:cNvPicPr>
            <a:picLocks noChangeAspect="1"/>
          </p:cNvPicPr>
          <p:nvPr/>
        </p:nvPicPr>
        <p:blipFill>
          <a:blip r:embed="rId3"/>
          <a:stretch>
            <a:fillRect/>
          </a:stretch>
        </p:blipFill>
        <p:spPr>
          <a:xfrm>
            <a:off x="613597" y="1643231"/>
            <a:ext cx="10964805" cy="1314633"/>
          </a:xfrm>
          <a:prstGeom prst="rect">
            <a:avLst/>
          </a:prstGeom>
        </p:spPr>
      </p:pic>
      <p:sp>
        <p:nvSpPr>
          <p:cNvPr id="9" name="Text Placeholder 7">
            <a:extLst>
              <a:ext uri="{FF2B5EF4-FFF2-40B4-BE49-F238E27FC236}">
                <a16:creationId xmlns:a16="http://schemas.microsoft.com/office/drawing/2014/main" id="{9D6EEE88-9DD4-4B36-A9DC-63D84DC69E15}"/>
              </a:ext>
            </a:extLst>
          </p:cNvPr>
          <p:cNvSpPr txBox="1">
            <a:spLocks/>
          </p:cNvSpPr>
          <p:nvPr/>
        </p:nvSpPr>
        <p:spPr>
          <a:xfrm>
            <a:off x="0" y="685799"/>
            <a:ext cx="12192000" cy="89153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0" dirty="0"/>
              <a:t>Oxygen levels during one hour </a:t>
            </a:r>
            <a:r>
              <a:rPr lang="en-US" sz="3200" b="0" u="sng" dirty="0"/>
              <a:t>with</a:t>
            </a:r>
            <a:r>
              <a:rPr lang="en-US" sz="3200" b="0" dirty="0"/>
              <a:t> Sleep Apnea</a:t>
            </a:r>
          </a:p>
        </p:txBody>
      </p:sp>
      <p:pic>
        <p:nvPicPr>
          <p:cNvPr id="11" name="Picture 10">
            <a:extLst>
              <a:ext uri="{FF2B5EF4-FFF2-40B4-BE49-F238E27FC236}">
                <a16:creationId xmlns:a16="http://schemas.microsoft.com/office/drawing/2014/main" id="{1305BB72-355E-403C-8B3C-885B792E0E66}"/>
              </a:ext>
            </a:extLst>
          </p:cNvPr>
          <p:cNvPicPr>
            <a:picLocks noChangeAspect="1"/>
          </p:cNvPicPr>
          <p:nvPr/>
        </p:nvPicPr>
        <p:blipFill>
          <a:blip r:embed="rId4"/>
          <a:stretch>
            <a:fillRect/>
          </a:stretch>
        </p:blipFill>
        <p:spPr>
          <a:xfrm>
            <a:off x="492646" y="4752778"/>
            <a:ext cx="11085756" cy="1419423"/>
          </a:xfrm>
          <a:prstGeom prst="rect">
            <a:avLst/>
          </a:prstGeom>
        </p:spPr>
      </p:pic>
      <p:sp>
        <p:nvSpPr>
          <p:cNvPr id="12" name="Text Placeholder 7">
            <a:extLst>
              <a:ext uri="{FF2B5EF4-FFF2-40B4-BE49-F238E27FC236}">
                <a16:creationId xmlns:a16="http://schemas.microsoft.com/office/drawing/2014/main" id="{E968B50A-2013-4286-8A07-EB4932FE0ACC}"/>
              </a:ext>
            </a:extLst>
          </p:cNvPr>
          <p:cNvSpPr txBox="1">
            <a:spLocks/>
          </p:cNvSpPr>
          <p:nvPr/>
        </p:nvSpPr>
        <p:spPr>
          <a:xfrm>
            <a:off x="-1" y="4026987"/>
            <a:ext cx="12192000" cy="89153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0" dirty="0"/>
              <a:t>Oxygen levels during one hour </a:t>
            </a:r>
            <a:r>
              <a:rPr lang="en-US" sz="3200" b="0" u="sng" dirty="0"/>
              <a:t>without</a:t>
            </a:r>
            <a:r>
              <a:rPr lang="en-US" sz="3200" b="0" dirty="0"/>
              <a:t> Sleep Apnea</a:t>
            </a:r>
          </a:p>
          <a:p>
            <a:endParaRPr lang="en-US" dirty="0"/>
          </a:p>
        </p:txBody>
      </p:sp>
    </p:spTree>
    <p:extLst>
      <p:ext uri="{BB962C8B-B14F-4D97-AF65-F5344CB8AC3E}">
        <p14:creationId xmlns:p14="http://schemas.microsoft.com/office/powerpoint/2010/main" val="2101747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DF4BD1-23A9-4647-980B-22DBAF4481F9}"/>
              </a:ext>
            </a:extLst>
          </p:cNvPr>
          <p:cNvSpPr>
            <a:spLocks noGrp="1"/>
          </p:cNvSpPr>
          <p:nvPr>
            <p:ph type="sldNum" sz="quarter" idx="12"/>
          </p:nvPr>
        </p:nvSpPr>
        <p:spPr/>
        <p:txBody>
          <a:bodyPr/>
          <a:lstStyle/>
          <a:p>
            <a:fld id="{5AE1514C-5E56-4738-A1FF-4B1CFD2A3E36}" type="slidenum">
              <a:rPr lang="en-US" smtClean="0"/>
              <a:t>5</a:t>
            </a:fld>
            <a:endParaRPr lang="en-US" dirty="0"/>
          </a:p>
        </p:txBody>
      </p:sp>
      <p:sp>
        <p:nvSpPr>
          <p:cNvPr id="3" name="TextBox 2">
            <a:extLst>
              <a:ext uri="{FF2B5EF4-FFF2-40B4-BE49-F238E27FC236}">
                <a16:creationId xmlns:a16="http://schemas.microsoft.com/office/drawing/2014/main" id="{74F900E4-88B0-47CF-A6BE-C5AD7C427D76}"/>
              </a:ext>
            </a:extLst>
          </p:cNvPr>
          <p:cNvSpPr txBox="1"/>
          <p:nvPr/>
        </p:nvSpPr>
        <p:spPr>
          <a:xfrm>
            <a:off x="952500" y="476250"/>
            <a:ext cx="7191375" cy="1077218"/>
          </a:xfrm>
          <a:prstGeom prst="rect">
            <a:avLst/>
          </a:prstGeom>
          <a:noFill/>
        </p:spPr>
        <p:txBody>
          <a:bodyPr wrap="square" rtlCol="0">
            <a:spAutoFit/>
          </a:bodyPr>
          <a:lstStyle/>
          <a:p>
            <a:r>
              <a:rPr lang="en-US" sz="3200" dirty="0"/>
              <a:t>Who gets sleep apnea?</a:t>
            </a:r>
          </a:p>
          <a:p>
            <a:pPr algn="ctr"/>
            <a:r>
              <a:rPr lang="en-US" sz="3200" dirty="0"/>
              <a:t>Anyone.</a:t>
            </a:r>
          </a:p>
        </p:txBody>
      </p:sp>
      <p:pic>
        <p:nvPicPr>
          <p:cNvPr id="4" name="Picture 3">
            <a:extLst>
              <a:ext uri="{FF2B5EF4-FFF2-40B4-BE49-F238E27FC236}">
                <a16:creationId xmlns:a16="http://schemas.microsoft.com/office/drawing/2014/main" id="{39F7B15D-AEEC-4618-91AE-C555B2B2F4A7}"/>
              </a:ext>
            </a:extLst>
          </p:cNvPr>
          <p:cNvPicPr>
            <a:picLocks noChangeAspect="1"/>
          </p:cNvPicPr>
          <p:nvPr/>
        </p:nvPicPr>
        <p:blipFill>
          <a:blip r:embed="rId3"/>
          <a:stretch>
            <a:fillRect/>
          </a:stretch>
        </p:blipFill>
        <p:spPr>
          <a:xfrm flipH="1">
            <a:off x="8727818" y="1661652"/>
            <a:ext cx="2809875" cy="2286000"/>
          </a:xfrm>
          <a:prstGeom prst="rect">
            <a:avLst/>
          </a:prstGeom>
        </p:spPr>
      </p:pic>
      <p:pic>
        <p:nvPicPr>
          <p:cNvPr id="6" name="Picture 5">
            <a:extLst>
              <a:ext uri="{FF2B5EF4-FFF2-40B4-BE49-F238E27FC236}">
                <a16:creationId xmlns:a16="http://schemas.microsoft.com/office/drawing/2014/main" id="{BA829FCE-EB25-45AB-93C2-3F31F250B871}"/>
              </a:ext>
            </a:extLst>
          </p:cNvPr>
          <p:cNvPicPr>
            <a:picLocks noChangeAspect="1"/>
          </p:cNvPicPr>
          <p:nvPr/>
        </p:nvPicPr>
        <p:blipFill>
          <a:blip r:embed="rId4"/>
          <a:stretch>
            <a:fillRect/>
          </a:stretch>
        </p:blipFill>
        <p:spPr>
          <a:xfrm>
            <a:off x="5913919" y="476250"/>
            <a:ext cx="2229956" cy="2787445"/>
          </a:xfrm>
          <a:prstGeom prst="rect">
            <a:avLst/>
          </a:prstGeom>
        </p:spPr>
      </p:pic>
      <p:pic>
        <p:nvPicPr>
          <p:cNvPr id="9" name="Picture 8">
            <a:extLst>
              <a:ext uri="{FF2B5EF4-FFF2-40B4-BE49-F238E27FC236}">
                <a16:creationId xmlns:a16="http://schemas.microsoft.com/office/drawing/2014/main" id="{83C59D25-3968-441D-A0CE-66EF0F5BA665}"/>
              </a:ext>
            </a:extLst>
          </p:cNvPr>
          <p:cNvPicPr>
            <a:picLocks noChangeAspect="1"/>
          </p:cNvPicPr>
          <p:nvPr/>
        </p:nvPicPr>
        <p:blipFill rotWithShape="1">
          <a:blip r:embed="rId5"/>
          <a:srcRect b="7675"/>
          <a:stretch/>
        </p:blipFill>
        <p:spPr>
          <a:xfrm>
            <a:off x="8640404" y="3469665"/>
            <a:ext cx="1695450" cy="2488684"/>
          </a:xfrm>
          <a:prstGeom prst="rect">
            <a:avLst/>
          </a:prstGeom>
        </p:spPr>
      </p:pic>
      <p:pic>
        <p:nvPicPr>
          <p:cNvPr id="10" name="Picture 9">
            <a:extLst>
              <a:ext uri="{FF2B5EF4-FFF2-40B4-BE49-F238E27FC236}">
                <a16:creationId xmlns:a16="http://schemas.microsoft.com/office/drawing/2014/main" id="{5874F9B7-F351-4780-A787-E5D9CE8AA20B}"/>
              </a:ext>
            </a:extLst>
          </p:cNvPr>
          <p:cNvPicPr>
            <a:picLocks noChangeAspect="1"/>
          </p:cNvPicPr>
          <p:nvPr/>
        </p:nvPicPr>
        <p:blipFill>
          <a:blip r:embed="rId6"/>
          <a:stretch>
            <a:fillRect/>
          </a:stretch>
        </p:blipFill>
        <p:spPr>
          <a:xfrm>
            <a:off x="4923963" y="4925436"/>
            <a:ext cx="2619375" cy="1743075"/>
          </a:xfrm>
          <a:prstGeom prst="rect">
            <a:avLst/>
          </a:prstGeom>
        </p:spPr>
      </p:pic>
      <p:pic>
        <p:nvPicPr>
          <p:cNvPr id="11" name="Picture 10">
            <a:extLst>
              <a:ext uri="{FF2B5EF4-FFF2-40B4-BE49-F238E27FC236}">
                <a16:creationId xmlns:a16="http://schemas.microsoft.com/office/drawing/2014/main" id="{683C1F3F-E84A-4AD5-8A2C-8B1C2D6090EA}"/>
              </a:ext>
            </a:extLst>
          </p:cNvPr>
          <p:cNvPicPr>
            <a:picLocks noChangeAspect="1"/>
          </p:cNvPicPr>
          <p:nvPr/>
        </p:nvPicPr>
        <p:blipFill>
          <a:blip r:embed="rId7"/>
          <a:stretch>
            <a:fillRect/>
          </a:stretch>
        </p:blipFill>
        <p:spPr>
          <a:xfrm>
            <a:off x="2746011" y="2718072"/>
            <a:ext cx="2619375" cy="1743075"/>
          </a:xfrm>
          <a:prstGeom prst="rect">
            <a:avLst/>
          </a:prstGeom>
        </p:spPr>
      </p:pic>
      <p:pic>
        <p:nvPicPr>
          <p:cNvPr id="12" name="Picture 11">
            <a:extLst>
              <a:ext uri="{FF2B5EF4-FFF2-40B4-BE49-F238E27FC236}">
                <a16:creationId xmlns:a16="http://schemas.microsoft.com/office/drawing/2014/main" id="{D0FC952F-4CC9-4153-86F9-909093CDC6BC}"/>
              </a:ext>
            </a:extLst>
          </p:cNvPr>
          <p:cNvPicPr>
            <a:picLocks noChangeAspect="1"/>
          </p:cNvPicPr>
          <p:nvPr/>
        </p:nvPicPr>
        <p:blipFill>
          <a:blip r:embed="rId8"/>
          <a:stretch>
            <a:fillRect/>
          </a:stretch>
        </p:blipFill>
        <p:spPr>
          <a:xfrm>
            <a:off x="7632596" y="1208359"/>
            <a:ext cx="1914525" cy="2381250"/>
          </a:xfrm>
          <a:prstGeom prst="rect">
            <a:avLst/>
          </a:prstGeom>
        </p:spPr>
      </p:pic>
      <p:pic>
        <p:nvPicPr>
          <p:cNvPr id="13" name="Picture 12">
            <a:extLst>
              <a:ext uri="{FF2B5EF4-FFF2-40B4-BE49-F238E27FC236}">
                <a16:creationId xmlns:a16="http://schemas.microsoft.com/office/drawing/2014/main" id="{4676FA0C-56D4-4F09-87AA-DA28C2A5B664}"/>
              </a:ext>
            </a:extLst>
          </p:cNvPr>
          <p:cNvPicPr>
            <a:picLocks noChangeAspect="1"/>
          </p:cNvPicPr>
          <p:nvPr/>
        </p:nvPicPr>
        <p:blipFill>
          <a:blip r:embed="rId9"/>
          <a:stretch>
            <a:fillRect/>
          </a:stretch>
        </p:blipFill>
        <p:spPr>
          <a:xfrm>
            <a:off x="1976767" y="3997056"/>
            <a:ext cx="2619375" cy="1743075"/>
          </a:xfrm>
          <a:prstGeom prst="rect">
            <a:avLst/>
          </a:prstGeom>
        </p:spPr>
      </p:pic>
      <p:pic>
        <p:nvPicPr>
          <p:cNvPr id="14" name="Picture 13">
            <a:extLst>
              <a:ext uri="{FF2B5EF4-FFF2-40B4-BE49-F238E27FC236}">
                <a16:creationId xmlns:a16="http://schemas.microsoft.com/office/drawing/2014/main" id="{317CB4E4-791E-43FD-8361-AB25792AA679}"/>
              </a:ext>
            </a:extLst>
          </p:cNvPr>
          <p:cNvPicPr>
            <a:picLocks noChangeAspect="1"/>
          </p:cNvPicPr>
          <p:nvPr/>
        </p:nvPicPr>
        <p:blipFill>
          <a:blip r:embed="rId10"/>
          <a:stretch>
            <a:fillRect/>
          </a:stretch>
        </p:blipFill>
        <p:spPr>
          <a:xfrm>
            <a:off x="277347" y="1852614"/>
            <a:ext cx="2533650" cy="1800225"/>
          </a:xfrm>
          <a:prstGeom prst="rect">
            <a:avLst/>
          </a:prstGeom>
        </p:spPr>
      </p:pic>
      <p:pic>
        <p:nvPicPr>
          <p:cNvPr id="15" name="Picture 14">
            <a:extLst>
              <a:ext uri="{FF2B5EF4-FFF2-40B4-BE49-F238E27FC236}">
                <a16:creationId xmlns:a16="http://schemas.microsoft.com/office/drawing/2014/main" id="{69C17DC7-E8CF-4A0D-9D46-279E6849B4FF}"/>
              </a:ext>
            </a:extLst>
          </p:cNvPr>
          <p:cNvPicPr>
            <a:picLocks noChangeAspect="1"/>
          </p:cNvPicPr>
          <p:nvPr/>
        </p:nvPicPr>
        <p:blipFill>
          <a:blip r:embed="rId11"/>
          <a:stretch>
            <a:fillRect/>
          </a:stretch>
        </p:blipFill>
        <p:spPr>
          <a:xfrm>
            <a:off x="444878" y="4215983"/>
            <a:ext cx="1752600" cy="2609850"/>
          </a:xfrm>
          <a:prstGeom prst="rect">
            <a:avLst/>
          </a:prstGeom>
        </p:spPr>
      </p:pic>
      <p:pic>
        <p:nvPicPr>
          <p:cNvPr id="16" name="Picture 15">
            <a:extLst>
              <a:ext uri="{FF2B5EF4-FFF2-40B4-BE49-F238E27FC236}">
                <a16:creationId xmlns:a16="http://schemas.microsoft.com/office/drawing/2014/main" id="{8F0497FB-2BC1-4FB7-AAA3-BD66720F4E9C}"/>
              </a:ext>
            </a:extLst>
          </p:cNvPr>
          <p:cNvPicPr>
            <a:picLocks noChangeAspect="1"/>
          </p:cNvPicPr>
          <p:nvPr/>
        </p:nvPicPr>
        <p:blipFill>
          <a:blip r:embed="rId12"/>
          <a:stretch>
            <a:fillRect/>
          </a:stretch>
        </p:blipFill>
        <p:spPr>
          <a:xfrm>
            <a:off x="9835690" y="4626870"/>
            <a:ext cx="2143125" cy="2143125"/>
          </a:xfrm>
          <a:prstGeom prst="rect">
            <a:avLst/>
          </a:prstGeom>
        </p:spPr>
      </p:pic>
      <p:pic>
        <p:nvPicPr>
          <p:cNvPr id="17" name="Picture 16">
            <a:extLst>
              <a:ext uri="{FF2B5EF4-FFF2-40B4-BE49-F238E27FC236}">
                <a16:creationId xmlns:a16="http://schemas.microsoft.com/office/drawing/2014/main" id="{CDF687DB-61B2-4887-BF9B-8ADD3F5589EE}"/>
              </a:ext>
            </a:extLst>
          </p:cNvPr>
          <p:cNvPicPr>
            <a:picLocks noChangeAspect="1"/>
          </p:cNvPicPr>
          <p:nvPr/>
        </p:nvPicPr>
        <p:blipFill>
          <a:blip r:embed="rId13"/>
          <a:stretch>
            <a:fillRect/>
          </a:stretch>
        </p:blipFill>
        <p:spPr>
          <a:xfrm>
            <a:off x="5029666" y="3101254"/>
            <a:ext cx="2378021" cy="1582465"/>
          </a:xfrm>
          <a:prstGeom prst="rect">
            <a:avLst/>
          </a:prstGeom>
        </p:spPr>
      </p:pic>
    </p:spTree>
    <p:extLst>
      <p:ext uri="{BB962C8B-B14F-4D97-AF65-F5344CB8AC3E}">
        <p14:creationId xmlns:p14="http://schemas.microsoft.com/office/powerpoint/2010/main" val="2087466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4E04C4-7F53-4FBB-A813-BF989C201A2B}"/>
              </a:ext>
            </a:extLst>
          </p:cNvPr>
          <p:cNvSpPr>
            <a:spLocks noGrp="1"/>
          </p:cNvSpPr>
          <p:nvPr>
            <p:ph type="sldNum" sz="quarter" idx="12"/>
          </p:nvPr>
        </p:nvSpPr>
        <p:spPr/>
        <p:txBody>
          <a:bodyPr/>
          <a:lstStyle/>
          <a:p>
            <a:fld id="{5AE1514C-5E56-4738-A1FF-4B1CFD2A3E36}" type="slidenum">
              <a:rPr lang="en-US" smtClean="0"/>
              <a:t>6</a:t>
            </a:fld>
            <a:endParaRPr lang="en-US" dirty="0"/>
          </a:p>
        </p:txBody>
      </p:sp>
      <p:sp>
        <p:nvSpPr>
          <p:cNvPr id="3" name="TextBox 2">
            <a:extLst>
              <a:ext uri="{FF2B5EF4-FFF2-40B4-BE49-F238E27FC236}">
                <a16:creationId xmlns:a16="http://schemas.microsoft.com/office/drawing/2014/main" id="{3B7753B9-7943-46EB-B40F-53DD61280ACE}"/>
              </a:ext>
            </a:extLst>
          </p:cNvPr>
          <p:cNvSpPr txBox="1"/>
          <p:nvPr/>
        </p:nvSpPr>
        <p:spPr>
          <a:xfrm>
            <a:off x="717755" y="511277"/>
            <a:ext cx="9953594" cy="461665"/>
          </a:xfrm>
          <a:prstGeom prst="rect">
            <a:avLst/>
          </a:prstGeom>
          <a:noFill/>
        </p:spPr>
        <p:txBody>
          <a:bodyPr wrap="square" rtlCol="0">
            <a:spAutoFit/>
          </a:bodyPr>
          <a:lstStyle/>
          <a:p>
            <a:r>
              <a:rPr lang="en-US" sz="2400" b="1" dirty="0"/>
              <a:t>About </a:t>
            </a:r>
            <a:r>
              <a:rPr lang="en-US" sz="2400" b="1" u="sng" dirty="0"/>
              <a:t>three quarters</a:t>
            </a:r>
            <a:r>
              <a:rPr lang="en-US" sz="2400" b="1" dirty="0"/>
              <a:t> (75%) of people with stroke have sleep apnea</a:t>
            </a:r>
            <a:r>
              <a:rPr lang="en-US" b="1" dirty="0"/>
              <a:t>.</a:t>
            </a:r>
          </a:p>
        </p:txBody>
      </p:sp>
      <p:pic>
        <p:nvPicPr>
          <p:cNvPr id="15" name="Picture 14">
            <a:extLst>
              <a:ext uri="{FF2B5EF4-FFF2-40B4-BE49-F238E27FC236}">
                <a16:creationId xmlns:a16="http://schemas.microsoft.com/office/drawing/2014/main" id="{9C65C7A1-FF1F-4A50-A2B6-6D8B54129866}"/>
              </a:ext>
            </a:extLst>
          </p:cNvPr>
          <p:cNvPicPr>
            <a:picLocks noChangeAspect="1"/>
          </p:cNvPicPr>
          <p:nvPr/>
        </p:nvPicPr>
        <p:blipFill>
          <a:blip r:embed="rId3"/>
          <a:stretch>
            <a:fillRect/>
          </a:stretch>
        </p:blipFill>
        <p:spPr>
          <a:xfrm>
            <a:off x="4326193" y="1299164"/>
            <a:ext cx="3131041" cy="5166217"/>
          </a:xfrm>
          <a:prstGeom prst="rect">
            <a:avLst/>
          </a:prstGeom>
        </p:spPr>
      </p:pic>
    </p:spTree>
    <p:extLst>
      <p:ext uri="{BB962C8B-B14F-4D97-AF65-F5344CB8AC3E}">
        <p14:creationId xmlns:p14="http://schemas.microsoft.com/office/powerpoint/2010/main" val="625205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33DDAD-22C4-4188-B3AB-5DEC74E3E15F}"/>
              </a:ext>
            </a:extLst>
          </p:cNvPr>
          <p:cNvSpPr>
            <a:spLocks noGrp="1"/>
          </p:cNvSpPr>
          <p:nvPr>
            <p:ph idx="1"/>
          </p:nvPr>
        </p:nvSpPr>
        <p:spPr>
          <a:xfrm>
            <a:off x="68658" y="3493674"/>
            <a:ext cx="2377440" cy="397032"/>
          </a:xfrm>
        </p:spPr>
        <p:txBody>
          <a:bodyPr/>
          <a:lstStyle/>
          <a:p>
            <a:r>
              <a:rPr lang="en-US" dirty="0"/>
              <a:t>Sleepiness</a:t>
            </a:r>
          </a:p>
        </p:txBody>
      </p:sp>
      <p:sp>
        <p:nvSpPr>
          <p:cNvPr id="3" name="Slide Number Placeholder 2">
            <a:extLst>
              <a:ext uri="{FF2B5EF4-FFF2-40B4-BE49-F238E27FC236}">
                <a16:creationId xmlns:a16="http://schemas.microsoft.com/office/drawing/2014/main" id="{BAF27208-0C27-4199-96CE-5067BB10023A}"/>
              </a:ext>
            </a:extLst>
          </p:cNvPr>
          <p:cNvSpPr>
            <a:spLocks noGrp="1"/>
          </p:cNvSpPr>
          <p:nvPr>
            <p:ph type="sldNum" sz="quarter" idx="12"/>
          </p:nvPr>
        </p:nvSpPr>
        <p:spPr/>
        <p:txBody>
          <a:bodyPr/>
          <a:lstStyle/>
          <a:p>
            <a:fld id="{5AE1514C-5E56-4738-A1FF-4B1CFD2A3E36}" type="slidenum">
              <a:rPr lang="en-US" smtClean="0"/>
              <a:t>7</a:t>
            </a:fld>
            <a:endParaRPr lang="en-US" dirty="0"/>
          </a:p>
        </p:txBody>
      </p:sp>
      <p:sp>
        <p:nvSpPr>
          <p:cNvPr id="4" name="Content Placeholder 3">
            <a:extLst>
              <a:ext uri="{FF2B5EF4-FFF2-40B4-BE49-F238E27FC236}">
                <a16:creationId xmlns:a16="http://schemas.microsoft.com/office/drawing/2014/main" id="{F9DF78C8-AA36-4B7A-B26B-12B0B7FD1682}"/>
              </a:ext>
            </a:extLst>
          </p:cNvPr>
          <p:cNvSpPr>
            <a:spLocks noGrp="1"/>
          </p:cNvSpPr>
          <p:nvPr>
            <p:ph idx="14"/>
          </p:nvPr>
        </p:nvSpPr>
        <p:spPr>
          <a:xfrm>
            <a:off x="2483635" y="3493674"/>
            <a:ext cx="2377440" cy="397032"/>
          </a:xfrm>
        </p:spPr>
        <p:txBody>
          <a:bodyPr/>
          <a:lstStyle/>
          <a:p>
            <a:r>
              <a:rPr lang="en-US" dirty="0"/>
              <a:t>Lack of energy</a:t>
            </a:r>
          </a:p>
        </p:txBody>
      </p:sp>
      <p:sp>
        <p:nvSpPr>
          <p:cNvPr id="5" name="Content Placeholder 4">
            <a:extLst>
              <a:ext uri="{FF2B5EF4-FFF2-40B4-BE49-F238E27FC236}">
                <a16:creationId xmlns:a16="http://schemas.microsoft.com/office/drawing/2014/main" id="{463F2769-3D0F-43D5-9228-B0F993E739D7}"/>
              </a:ext>
            </a:extLst>
          </p:cNvPr>
          <p:cNvSpPr>
            <a:spLocks noGrp="1"/>
          </p:cNvSpPr>
          <p:nvPr>
            <p:ph idx="15"/>
          </p:nvPr>
        </p:nvSpPr>
        <p:spPr>
          <a:xfrm>
            <a:off x="4898612" y="3493674"/>
            <a:ext cx="2377440" cy="397032"/>
          </a:xfrm>
        </p:spPr>
        <p:txBody>
          <a:bodyPr/>
          <a:lstStyle/>
          <a:p>
            <a:r>
              <a:rPr lang="en-US" dirty="0"/>
              <a:t>Forgetfulness</a:t>
            </a:r>
          </a:p>
        </p:txBody>
      </p:sp>
      <p:sp>
        <p:nvSpPr>
          <p:cNvPr id="6" name="Content Placeholder 5">
            <a:extLst>
              <a:ext uri="{FF2B5EF4-FFF2-40B4-BE49-F238E27FC236}">
                <a16:creationId xmlns:a16="http://schemas.microsoft.com/office/drawing/2014/main" id="{5C75B9C8-6FE1-44F9-999F-554BA97527CE}"/>
              </a:ext>
            </a:extLst>
          </p:cNvPr>
          <p:cNvSpPr>
            <a:spLocks noGrp="1"/>
          </p:cNvSpPr>
          <p:nvPr>
            <p:ph idx="16"/>
          </p:nvPr>
        </p:nvSpPr>
        <p:spPr>
          <a:xfrm>
            <a:off x="7313589" y="3493674"/>
            <a:ext cx="2377440" cy="397032"/>
          </a:xfrm>
        </p:spPr>
        <p:txBody>
          <a:bodyPr/>
          <a:lstStyle/>
          <a:p>
            <a:r>
              <a:rPr lang="en-US" dirty="0"/>
              <a:t>Irritability</a:t>
            </a:r>
          </a:p>
        </p:txBody>
      </p:sp>
      <p:sp>
        <p:nvSpPr>
          <p:cNvPr id="7" name="Content Placeholder 6">
            <a:extLst>
              <a:ext uri="{FF2B5EF4-FFF2-40B4-BE49-F238E27FC236}">
                <a16:creationId xmlns:a16="http://schemas.microsoft.com/office/drawing/2014/main" id="{AADF53FF-0EDF-4259-8A6A-246036F1C290}"/>
              </a:ext>
            </a:extLst>
          </p:cNvPr>
          <p:cNvSpPr>
            <a:spLocks noGrp="1"/>
          </p:cNvSpPr>
          <p:nvPr>
            <p:ph idx="17"/>
          </p:nvPr>
        </p:nvSpPr>
        <p:spPr>
          <a:xfrm>
            <a:off x="9728566" y="3493674"/>
            <a:ext cx="2377440" cy="397032"/>
          </a:xfrm>
        </p:spPr>
        <p:txBody>
          <a:bodyPr/>
          <a:lstStyle/>
          <a:p>
            <a:r>
              <a:rPr lang="en-US" dirty="0"/>
              <a:t>Heartburn</a:t>
            </a:r>
          </a:p>
        </p:txBody>
      </p:sp>
      <p:sp>
        <p:nvSpPr>
          <p:cNvPr id="8" name="Text Placeholder 7">
            <a:extLst>
              <a:ext uri="{FF2B5EF4-FFF2-40B4-BE49-F238E27FC236}">
                <a16:creationId xmlns:a16="http://schemas.microsoft.com/office/drawing/2014/main" id="{58E7BBCF-0D68-4AB6-A025-1A86AE91D5E8}"/>
              </a:ext>
            </a:extLst>
          </p:cNvPr>
          <p:cNvSpPr>
            <a:spLocks noGrp="1"/>
          </p:cNvSpPr>
          <p:nvPr>
            <p:ph type="body" sz="quarter" idx="13"/>
          </p:nvPr>
        </p:nvSpPr>
        <p:spPr>
          <a:xfrm>
            <a:off x="0" y="470361"/>
            <a:ext cx="12192000" cy="1106970"/>
          </a:xfrm>
        </p:spPr>
        <p:txBody>
          <a:bodyPr/>
          <a:lstStyle/>
          <a:p>
            <a:r>
              <a:rPr lang="en-US" b="1" dirty="0"/>
              <a:t>What kind of symptoms can sleep apnea cause?</a:t>
            </a:r>
          </a:p>
          <a:p>
            <a:endParaRPr lang="en-US" dirty="0"/>
          </a:p>
        </p:txBody>
      </p:sp>
      <p:sp>
        <p:nvSpPr>
          <p:cNvPr id="9" name="Content Placeholder 8">
            <a:extLst>
              <a:ext uri="{FF2B5EF4-FFF2-40B4-BE49-F238E27FC236}">
                <a16:creationId xmlns:a16="http://schemas.microsoft.com/office/drawing/2014/main" id="{BE2DDB39-52AE-4BF7-A3F8-DA461D26103B}"/>
              </a:ext>
            </a:extLst>
          </p:cNvPr>
          <p:cNvSpPr>
            <a:spLocks noGrp="1"/>
          </p:cNvSpPr>
          <p:nvPr>
            <p:ph idx="18"/>
          </p:nvPr>
        </p:nvSpPr>
        <p:spPr/>
        <p:txBody>
          <a:bodyPr/>
          <a:lstStyle/>
          <a:p>
            <a:endParaRPr lang="en-US"/>
          </a:p>
        </p:txBody>
      </p:sp>
      <p:sp>
        <p:nvSpPr>
          <p:cNvPr id="10" name="Content Placeholder 9">
            <a:extLst>
              <a:ext uri="{FF2B5EF4-FFF2-40B4-BE49-F238E27FC236}">
                <a16:creationId xmlns:a16="http://schemas.microsoft.com/office/drawing/2014/main" id="{2590027A-E597-440E-B5AB-F7733D5F3D9A}"/>
              </a:ext>
            </a:extLst>
          </p:cNvPr>
          <p:cNvSpPr>
            <a:spLocks noGrp="1"/>
          </p:cNvSpPr>
          <p:nvPr>
            <p:ph idx="19"/>
          </p:nvPr>
        </p:nvSpPr>
        <p:spPr/>
        <p:txBody>
          <a:bodyPr/>
          <a:lstStyle/>
          <a:p>
            <a:endParaRPr lang="en-US"/>
          </a:p>
        </p:txBody>
      </p:sp>
      <p:sp>
        <p:nvSpPr>
          <p:cNvPr id="11" name="Content Placeholder 10">
            <a:extLst>
              <a:ext uri="{FF2B5EF4-FFF2-40B4-BE49-F238E27FC236}">
                <a16:creationId xmlns:a16="http://schemas.microsoft.com/office/drawing/2014/main" id="{04F0BC4C-FF33-4BC0-B43F-22717F65CCF2}"/>
              </a:ext>
            </a:extLst>
          </p:cNvPr>
          <p:cNvSpPr>
            <a:spLocks noGrp="1"/>
          </p:cNvSpPr>
          <p:nvPr>
            <p:ph idx="20"/>
          </p:nvPr>
        </p:nvSpPr>
        <p:spPr/>
        <p:txBody>
          <a:bodyPr/>
          <a:lstStyle/>
          <a:p>
            <a:endParaRPr lang="en-US"/>
          </a:p>
        </p:txBody>
      </p:sp>
      <p:sp>
        <p:nvSpPr>
          <p:cNvPr id="12" name="Content Placeholder 11">
            <a:extLst>
              <a:ext uri="{FF2B5EF4-FFF2-40B4-BE49-F238E27FC236}">
                <a16:creationId xmlns:a16="http://schemas.microsoft.com/office/drawing/2014/main" id="{A777CF8D-D40B-4AA4-B98A-8D7A6ACBB986}"/>
              </a:ext>
            </a:extLst>
          </p:cNvPr>
          <p:cNvSpPr>
            <a:spLocks noGrp="1"/>
          </p:cNvSpPr>
          <p:nvPr>
            <p:ph idx="21"/>
          </p:nvPr>
        </p:nvSpPr>
        <p:spPr/>
        <p:txBody>
          <a:bodyPr/>
          <a:lstStyle/>
          <a:p>
            <a:endParaRPr lang="en-US"/>
          </a:p>
        </p:txBody>
      </p:sp>
      <p:sp>
        <p:nvSpPr>
          <p:cNvPr id="13" name="Content Placeholder 12">
            <a:extLst>
              <a:ext uri="{FF2B5EF4-FFF2-40B4-BE49-F238E27FC236}">
                <a16:creationId xmlns:a16="http://schemas.microsoft.com/office/drawing/2014/main" id="{48D31150-43E4-4A89-8E0D-6B5A102BAA70}"/>
              </a:ext>
            </a:extLst>
          </p:cNvPr>
          <p:cNvSpPr>
            <a:spLocks noGrp="1"/>
          </p:cNvSpPr>
          <p:nvPr>
            <p:ph idx="22"/>
          </p:nvPr>
        </p:nvSpPr>
        <p:spPr/>
        <p:txBody>
          <a:bodyPr/>
          <a:lstStyle/>
          <a:p>
            <a:endParaRPr lang="en-US"/>
          </a:p>
        </p:txBody>
      </p:sp>
    </p:spTree>
    <p:extLst>
      <p:ext uri="{BB962C8B-B14F-4D97-AF65-F5344CB8AC3E}">
        <p14:creationId xmlns:p14="http://schemas.microsoft.com/office/powerpoint/2010/main" val="3707897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61BA3E-7E97-4BE2-B62E-62ABA6A5076D}"/>
              </a:ext>
            </a:extLst>
          </p:cNvPr>
          <p:cNvSpPr>
            <a:spLocks noGrp="1"/>
          </p:cNvSpPr>
          <p:nvPr>
            <p:ph idx="1"/>
          </p:nvPr>
        </p:nvSpPr>
        <p:spPr>
          <a:xfrm>
            <a:off x="68658" y="3493674"/>
            <a:ext cx="2377440" cy="701731"/>
          </a:xfrm>
        </p:spPr>
        <p:txBody>
          <a:bodyPr/>
          <a:lstStyle/>
          <a:p>
            <a:r>
              <a:rPr lang="en-US" dirty="0"/>
              <a:t>High blood pressure</a:t>
            </a:r>
          </a:p>
        </p:txBody>
      </p:sp>
      <p:sp>
        <p:nvSpPr>
          <p:cNvPr id="3" name="Slide Number Placeholder 2">
            <a:extLst>
              <a:ext uri="{FF2B5EF4-FFF2-40B4-BE49-F238E27FC236}">
                <a16:creationId xmlns:a16="http://schemas.microsoft.com/office/drawing/2014/main" id="{07895698-1603-4D4F-8B41-CA8AD1F561E6}"/>
              </a:ext>
            </a:extLst>
          </p:cNvPr>
          <p:cNvSpPr>
            <a:spLocks noGrp="1"/>
          </p:cNvSpPr>
          <p:nvPr>
            <p:ph type="sldNum" sz="quarter" idx="12"/>
          </p:nvPr>
        </p:nvSpPr>
        <p:spPr/>
        <p:txBody>
          <a:bodyPr/>
          <a:lstStyle/>
          <a:p>
            <a:fld id="{5AE1514C-5E56-4738-A1FF-4B1CFD2A3E36}" type="slidenum">
              <a:rPr lang="en-US" smtClean="0"/>
              <a:t>8</a:t>
            </a:fld>
            <a:endParaRPr lang="en-US" dirty="0"/>
          </a:p>
        </p:txBody>
      </p:sp>
      <p:sp>
        <p:nvSpPr>
          <p:cNvPr id="4" name="Content Placeholder 3">
            <a:extLst>
              <a:ext uri="{FF2B5EF4-FFF2-40B4-BE49-F238E27FC236}">
                <a16:creationId xmlns:a16="http://schemas.microsoft.com/office/drawing/2014/main" id="{97D3DE1D-58BF-4E3B-9A60-F0BB06C330BB}"/>
              </a:ext>
            </a:extLst>
          </p:cNvPr>
          <p:cNvSpPr>
            <a:spLocks noGrp="1"/>
          </p:cNvSpPr>
          <p:nvPr>
            <p:ph idx="14"/>
          </p:nvPr>
        </p:nvSpPr>
        <p:spPr>
          <a:xfrm>
            <a:off x="2483635" y="3493674"/>
            <a:ext cx="2377440" cy="397032"/>
          </a:xfrm>
        </p:spPr>
        <p:txBody>
          <a:bodyPr/>
          <a:lstStyle/>
          <a:p>
            <a:r>
              <a:rPr lang="en-US" dirty="0"/>
              <a:t>Diabetes</a:t>
            </a:r>
          </a:p>
        </p:txBody>
      </p:sp>
      <p:sp>
        <p:nvSpPr>
          <p:cNvPr id="5" name="Content Placeholder 4">
            <a:extLst>
              <a:ext uri="{FF2B5EF4-FFF2-40B4-BE49-F238E27FC236}">
                <a16:creationId xmlns:a16="http://schemas.microsoft.com/office/drawing/2014/main" id="{D2A9C58C-41D6-4586-9E2C-3A8C8EE25DD2}"/>
              </a:ext>
            </a:extLst>
          </p:cNvPr>
          <p:cNvSpPr>
            <a:spLocks noGrp="1"/>
          </p:cNvSpPr>
          <p:nvPr>
            <p:ph idx="15"/>
          </p:nvPr>
        </p:nvSpPr>
        <p:spPr>
          <a:xfrm>
            <a:off x="4898612" y="3493674"/>
            <a:ext cx="2377440" cy="397032"/>
          </a:xfrm>
        </p:spPr>
        <p:txBody>
          <a:bodyPr/>
          <a:lstStyle/>
          <a:p>
            <a:r>
              <a:rPr lang="en-US" dirty="0"/>
              <a:t>Heart attacks</a:t>
            </a:r>
          </a:p>
        </p:txBody>
      </p:sp>
      <p:sp>
        <p:nvSpPr>
          <p:cNvPr id="6" name="Content Placeholder 5">
            <a:extLst>
              <a:ext uri="{FF2B5EF4-FFF2-40B4-BE49-F238E27FC236}">
                <a16:creationId xmlns:a16="http://schemas.microsoft.com/office/drawing/2014/main" id="{20C0EE4B-28F0-47D7-A586-2B912600D823}"/>
              </a:ext>
            </a:extLst>
          </p:cNvPr>
          <p:cNvSpPr>
            <a:spLocks noGrp="1"/>
          </p:cNvSpPr>
          <p:nvPr>
            <p:ph idx="16"/>
          </p:nvPr>
        </p:nvSpPr>
        <p:spPr>
          <a:xfrm>
            <a:off x="7313589" y="3493674"/>
            <a:ext cx="2377440" cy="480131"/>
          </a:xfrm>
        </p:spPr>
        <p:txBody>
          <a:bodyPr/>
          <a:lstStyle/>
          <a:p>
            <a:r>
              <a:rPr lang="en-US" sz="2800" dirty="0"/>
              <a:t>Strokes</a:t>
            </a:r>
          </a:p>
        </p:txBody>
      </p:sp>
      <p:sp>
        <p:nvSpPr>
          <p:cNvPr id="7" name="Content Placeholder 6">
            <a:extLst>
              <a:ext uri="{FF2B5EF4-FFF2-40B4-BE49-F238E27FC236}">
                <a16:creationId xmlns:a16="http://schemas.microsoft.com/office/drawing/2014/main" id="{9B7AEDFD-4D98-4636-8453-40DA76521784}"/>
              </a:ext>
            </a:extLst>
          </p:cNvPr>
          <p:cNvSpPr>
            <a:spLocks noGrp="1"/>
          </p:cNvSpPr>
          <p:nvPr>
            <p:ph idx="17"/>
          </p:nvPr>
        </p:nvSpPr>
        <p:spPr>
          <a:xfrm>
            <a:off x="9728566" y="3493674"/>
            <a:ext cx="2377440" cy="1255728"/>
          </a:xfrm>
        </p:spPr>
        <p:txBody>
          <a:bodyPr/>
          <a:lstStyle/>
          <a:p>
            <a:r>
              <a:rPr lang="en-US" sz="2800" dirty="0"/>
              <a:t>Trouble recovering from stroke</a:t>
            </a:r>
          </a:p>
        </p:txBody>
      </p:sp>
      <p:sp>
        <p:nvSpPr>
          <p:cNvPr id="8" name="Text Placeholder 7">
            <a:extLst>
              <a:ext uri="{FF2B5EF4-FFF2-40B4-BE49-F238E27FC236}">
                <a16:creationId xmlns:a16="http://schemas.microsoft.com/office/drawing/2014/main" id="{6F308C37-AEA6-4851-B8BE-E76760AD0C57}"/>
              </a:ext>
            </a:extLst>
          </p:cNvPr>
          <p:cNvSpPr>
            <a:spLocks noGrp="1"/>
          </p:cNvSpPr>
          <p:nvPr>
            <p:ph type="body" sz="quarter" idx="13"/>
          </p:nvPr>
        </p:nvSpPr>
        <p:spPr>
          <a:xfrm>
            <a:off x="0" y="470361"/>
            <a:ext cx="12192000" cy="1106970"/>
          </a:xfrm>
        </p:spPr>
        <p:txBody>
          <a:bodyPr/>
          <a:lstStyle/>
          <a:p>
            <a:r>
              <a:rPr lang="en-US" b="1" dirty="0"/>
              <a:t>What kind of conditions can sleep apnea contribute to?</a:t>
            </a:r>
          </a:p>
          <a:p>
            <a:endParaRPr lang="en-US" dirty="0"/>
          </a:p>
        </p:txBody>
      </p:sp>
      <p:sp>
        <p:nvSpPr>
          <p:cNvPr id="9" name="Content Placeholder 8">
            <a:extLst>
              <a:ext uri="{FF2B5EF4-FFF2-40B4-BE49-F238E27FC236}">
                <a16:creationId xmlns:a16="http://schemas.microsoft.com/office/drawing/2014/main" id="{213C08D0-C4AE-4C85-A66D-1652D8600A7B}"/>
              </a:ext>
            </a:extLst>
          </p:cNvPr>
          <p:cNvSpPr>
            <a:spLocks noGrp="1"/>
          </p:cNvSpPr>
          <p:nvPr>
            <p:ph idx="18"/>
          </p:nvPr>
        </p:nvSpPr>
        <p:spPr/>
        <p:txBody>
          <a:bodyPr/>
          <a:lstStyle/>
          <a:p>
            <a:endParaRPr lang="en-US"/>
          </a:p>
        </p:txBody>
      </p:sp>
      <p:sp>
        <p:nvSpPr>
          <p:cNvPr id="10" name="Content Placeholder 9">
            <a:extLst>
              <a:ext uri="{FF2B5EF4-FFF2-40B4-BE49-F238E27FC236}">
                <a16:creationId xmlns:a16="http://schemas.microsoft.com/office/drawing/2014/main" id="{739C2895-75CB-4621-BAC2-47993A016941}"/>
              </a:ext>
            </a:extLst>
          </p:cNvPr>
          <p:cNvSpPr>
            <a:spLocks noGrp="1"/>
          </p:cNvSpPr>
          <p:nvPr>
            <p:ph idx="19"/>
          </p:nvPr>
        </p:nvSpPr>
        <p:spPr/>
        <p:txBody>
          <a:bodyPr/>
          <a:lstStyle/>
          <a:p>
            <a:endParaRPr lang="en-US"/>
          </a:p>
        </p:txBody>
      </p:sp>
      <p:sp>
        <p:nvSpPr>
          <p:cNvPr id="11" name="Content Placeholder 10">
            <a:extLst>
              <a:ext uri="{FF2B5EF4-FFF2-40B4-BE49-F238E27FC236}">
                <a16:creationId xmlns:a16="http://schemas.microsoft.com/office/drawing/2014/main" id="{2494C53A-9CA8-4CCE-BB3F-761986DD9F55}"/>
              </a:ext>
            </a:extLst>
          </p:cNvPr>
          <p:cNvSpPr>
            <a:spLocks noGrp="1"/>
          </p:cNvSpPr>
          <p:nvPr>
            <p:ph idx="20"/>
          </p:nvPr>
        </p:nvSpPr>
        <p:spPr/>
        <p:txBody>
          <a:bodyPr/>
          <a:lstStyle/>
          <a:p>
            <a:endParaRPr lang="en-US"/>
          </a:p>
        </p:txBody>
      </p:sp>
      <p:sp>
        <p:nvSpPr>
          <p:cNvPr id="12" name="Content Placeholder 11">
            <a:extLst>
              <a:ext uri="{FF2B5EF4-FFF2-40B4-BE49-F238E27FC236}">
                <a16:creationId xmlns:a16="http://schemas.microsoft.com/office/drawing/2014/main" id="{672445C7-5B7F-4ED1-B1FC-1729FE54E0ED}"/>
              </a:ext>
            </a:extLst>
          </p:cNvPr>
          <p:cNvSpPr>
            <a:spLocks noGrp="1"/>
          </p:cNvSpPr>
          <p:nvPr>
            <p:ph idx="21"/>
          </p:nvPr>
        </p:nvSpPr>
        <p:spPr/>
        <p:txBody>
          <a:bodyPr/>
          <a:lstStyle/>
          <a:p>
            <a:endParaRPr lang="en-US"/>
          </a:p>
        </p:txBody>
      </p:sp>
      <p:sp>
        <p:nvSpPr>
          <p:cNvPr id="13" name="Content Placeholder 12">
            <a:extLst>
              <a:ext uri="{FF2B5EF4-FFF2-40B4-BE49-F238E27FC236}">
                <a16:creationId xmlns:a16="http://schemas.microsoft.com/office/drawing/2014/main" id="{F4203382-729C-491E-B780-E92755F4C9AB}"/>
              </a:ext>
            </a:extLst>
          </p:cNvPr>
          <p:cNvSpPr>
            <a:spLocks noGrp="1"/>
          </p:cNvSpPr>
          <p:nvPr>
            <p:ph idx="22"/>
          </p:nvPr>
        </p:nvSpPr>
        <p:spPr/>
        <p:txBody>
          <a:bodyPr/>
          <a:lstStyle/>
          <a:p>
            <a:endParaRPr lang="en-US"/>
          </a:p>
        </p:txBody>
      </p:sp>
    </p:spTree>
    <p:extLst>
      <p:ext uri="{BB962C8B-B14F-4D97-AF65-F5344CB8AC3E}">
        <p14:creationId xmlns:p14="http://schemas.microsoft.com/office/powerpoint/2010/main" val="1490740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D23DD1-6298-428F-BFE1-28F5D2C76169}"/>
              </a:ext>
            </a:extLst>
          </p:cNvPr>
          <p:cNvSpPr>
            <a:spLocks noGrp="1"/>
          </p:cNvSpPr>
          <p:nvPr>
            <p:ph type="body" sz="quarter" idx="10"/>
          </p:nvPr>
        </p:nvSpPr>
        <p:spPr>
          <a:xfrm>
            <a:off x="945741" y="2447147"/>
            <a:ext cx="4868985" cy="1021818"/>
          </a:xfrm>
        </p:spPr>
        <p:txBody>
          <a:bodyPr/>
          <a:lstStyle/>
          <a:p>
            <a:r>
              <a:rPr lang="en-US" dirty="0"/>
              <a:t>GET TESTED!</a:t>
            </a:r>
          </a:p>
          <a:p>
            <a:endParaRPr lang="en-US" dirty="0"/>
          </a:p>
        </p:txBody>
      </p:sp>
      <p:sp>
        <p:nvSpPr>
          <p:cNvPr id="4" name="Title 3">
            <a:extLst>
              <a:ext uri="{FF2B5EF4-FFF2-40B4-BE49-F238E27FC236}">
                <a16:creationId xmlns:a16="http://schemas.microsoft.com/office/drawing/2014/main" id="{BF773A3A-A270-41F0-AD09-8492A5A1FE85}"/>
              </a:ext>
            </a:extLst>
          </p:cNvPr>
          <p:cNvSpPr>
            <a:spLocks noGrp="1"/>
          </p:cNvSpPr>
          <p:nvPr>
            <p:ph type="title"/>
          </p:nvPr>
        </p:nvSpPr>
        <p:spPr>
          <a:xfrm>
            <a:off x="555244" y="0"/>
            <a:ext cx="4083304" cy="1357295"/>
          </a:xfrm>
        </p:spPr>
        <p:txBody>
          <a:bodyPr/>
          <a:lstStyle/>
          <a:p>
            <a:r>
              <a:rPr lang="en-US" b="1" dirty="0"/>
              <a:t>How do I know if I have sleep apnea?</a:t>
            </a:r>
          </a:p>
        </p:txBody>
      </p:sp>
      <p:pic>
        <p:nvPicPr>
          <p:cNvPr id="11" name="Picture 10">
            <a:extLst>
              <a:ext uri="{FF2B5EF4-FFF2-40B4-BE49-F238E27FC236}">
                <a16:creationId xmlns:a16="http://schemas.microsoft.com/office/drawing/2014/main" id="{1B786D21-5026-421B-8E10-E057A42E38A7}"/>
              </a:ext>
            </a:extLst>
          </p:cNvPr>
          <p:cNvPicPr>
            <a:picLocks noChangeAspect="1"/>
          </p:cNvPicPr>
          <p:nvPr/>
        </p:nvPicPr>
        <p:blipFill rotWithShape="1">
          <a:blip r:embed="rId3"/>
          <a:srcRect l="4955" t="8797" r="23311" b="2955"/>
          <a:stretch/>
        </p:blipFill>
        <p:spPr>
          <a:xfrm>
            <a:off x="5696215" y="805942"/>
            <a:ext cx="6495785" cy="5326047"/>
          </a:xfrm>
          <a:prstGeom prst="rect">
            <a:avLst/>
          </a:prstGeom>
        </p:spPr>
      </p:pic>
    </p:spTree>
    <p:extLst>
      <p:ext uri="{BB962C8B-B14F-4D97-AF65-F5344CB8AC3E}">
        <p14:creationId xmlns:p14="http://schemas.microsoft.com/office/powerpoint/2010/main" val="3380949494"/>
      </p:ext>
    </p:extLst>
  </p:cSld>
  <p:clrMapOvr>
    <a:masterClrMapping/>
  </p:clrMapOvr>
</p:sld>
</file>

<file path=ppt/theme/theme1.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6401425_Powerful Presentations_Win32_mlw - v2" id="{7CBB6D80-F69F-4458-A96A-A39B855A93D5}" vid="{827664DE-2D82-4B7F-8582-8671022436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480f6609812271f56e53f2aff71704">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b48d77c16982ba2890c3fe2b4c067b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2E6351-E64A-42DD-A554-7DF75222212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B1C2FF92-1ACE-4D23-9586-85906FF02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30CA71C-6B24-463C-853F-076A02E27C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Powerful Presentations</Template>
  <TotalTime>6708</TotalTime>
  <Words>1156</Words>
  <Application>Microsoft Office PowerPoint</Application>
  <PresentationFormat>Widescreen</PresentationFormat>
  <Paragraphs>155</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Arial Black</vt:lpstr>
      <vt:lpstr>Calibri</vt:lpstr>
      <vt:lpstr>Segoe UI</vt:lpstr>
      <vt:lpstr>Segoe UI Black</vt:lpstr>
      <vt:lpstr>Segoe UI Light</vt:lpstr>
      <vt:lpstr>Segoe UI Semibold</vt:lpstr>
      <vt:lpstr>Segoe UI Semilight</vt:lpstr>
      <vt:lpstr>Wingdings</vt:lpstr>
      <vt:lpstr>Storybuilding Neal Creative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I know if I have sleep apnea?</vt:lpstr>
      <vt:lpstr>Sleep apnea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clinical trial, Sleep SMART, will get you tested for sleep apnea and give you an opportunity to try out CPAP</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POWERFUL</dc:title>
  <dc:subject/>
  <dc:creator>Devin Brown</dc:creator>
  <cp:keywords/>
  <dc:description/>
  <cp:lastModifiedBy>Sester, Regina (sesterrj)</cp:lastModifiedBy>
  <cp:revision>29</cp:revision>
  <dcterms:created xsi:type="dcterms:W3CDTF">2022-01-10T23:39:09Z</dcterms:created>
  <dcterms:modified xsi:type="dcterms:W3CDTF">2022-04-20T14:33:24Z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