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7" r:id="rId6"/>
    <p:sldId id="264" r:id="rId7"/>
    <p:sldId id="269" r:id="rId8"/>
    <p:sldId id="267" r:id="rId9"/>
    <p:sldId id="268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48" d="100"/>
          <a:sy n="48" d="100"/>
        </p:scale>
        <p:origin x="8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740937"/>
            <a:ext cx="1591853" cy="980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38" y="5738237"/>
            <a:ext cx="2254562" cy="98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29" y="5763236"/>
            <a:ext cx="1311923" cy="10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" y="106603"/>
            <a:ext cx="365150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51517"/>
            <a:ext cx="10515600" cy="1325563"/>
          </a:xfrm>
        </p:spPr>
        <p:txBody>
          <a:bodyPr/>
          <a:lstStyle>
            <a:lvl1pPr>
              <a:defRPr>
                <a:solidFill>
                  <a:srgbClr val="33609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46570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560" y="965200"/>
            <a:ext cx="11843740" cy="0"/>
          </a:xfrm>
          <a:prstGeom prst="line">
            <a:avLst/>
          </a:prstGeom>
          <a:ln w="19050">
            <a:solidFill>
              <a:srgbClr val="33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7" y="6266582"/>
            <a:ext cx="2249144" cy="4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2620-6C75-41C4-BA2C-9167EF6E0246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tinsoey@ucmail.uc.edu" TargetMode="External"/><Relationship Id="rId2" Type="http://schemas.openxmlformats.org/officeDocument/2006/relationships/hyperlink" Target="mailto:golanjl@ucmail.u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huljd@ucmail.u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StrokeNet CIRB Submission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Jennifer Golan, NCC Regulatory Specialist </a:t>
            </a:r>
          </a:p>
        </p:txBody>
      </p:sp>
    </p:spTree>
    <p:extLst>
      <p:ext uri="{BB962C8B-B14F-4D97-AF65-F5344CB8AC3E}">
        <p14:creationId xmlns:p14="http://schemas.microsoft.com/office/powerpoint/2010/main" val="224865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44" y="1"/>
            <a:ext cx="10579022" cy="980902"/>
          </a:xfrm>
        </p:spPr>
        <p:txBody>
          <a:bodyPr>
            <a:normAutofit/>
          </a:bodyPr>
          <a:lstStyle/>
          <a:p>
            <a:r>
              <a:rPr lang="en-US" sz="2900" dirty="0"/>
              <a:t>StrokeNet CIRB Submission Process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000" b="1" dirty="0">
                <a:cs typeface="Calibri" panose="020F0502020204030204" pitchFamily="34" charset="0"/>
              </a:rPr>
              <a:t>StrokeNet Central IRB (CIRB) </a:t>
            </a:r>
          </a:p>
          <a:p>
            <a:r>
              <a:rPr lang="en-US" altLang="en-US" sz="2200" dirty="0">
                <a:cs typeface="Calibri" panose="020F0502020204030204" pitchFamily="34" charset="0"/>
              </a:rPr>
              <a:t>University of Cincinnati IRB</a:t>
            </a:r>
          </a:p>
          <a:p>
            <a:pPr lvl="1"/>
            <a:r>
              <a:rPr lang="en-US" altLang="en-US" sz="1800" dirty="0">
                <a:cs typeface="Calibri" panose="020F0502020204030204" pitchFamily="34" charset="0"/>
              </a:rPr>
              <a:t>ARCADIA, ARCADIA-CSI, ASPIRE, I-ACQUIRE, MOST, </a:t>
            </a:r>
            <a:r>
              <a:rPr lang="en-US" altLang="en-US" sz="1800" dirty="0" err="1">
                <a:cs typeface="Calibri" panose="020F0502020204030204" pitchFamily="34" charset="0"/>
              </a:rPr>
              <a:t>SleepSMART</a:t>
            </a:r>
            <a:r>
              <a:rPr lang="en-US" altLang="en-US" sz="1800" dirty="0">
                <a:cs typeface="Calibri" panose="020F0502020204030204" pitchFamily="34" charset="0"/>
              </a:rPr>
              <a:t>, SATURN, and TRANSPORT2 </a:t>
            </a:r>
            <a:endParaRPr lang="en-US" altLang="en-US" sz="3000" b="1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3000" b="1" dirty="0">
                <a:cs typeface="Calibri" panose="020F0502020204030204" pitchFamily="34" charset="0"/>
              </a:rPr>
              <a:t>Initial Submission Process</a:t>
            </a:r>
          </a:p>
          <a:p>
            <a:pPr lvl="1"/>
            <a:r>
              <a:rPr lang="en-US" altLang="en-US" sz="2200" dirty="0">
                <a:cs typeface="Calibri" panose="020F0502020204030204" pitchFamily="34" charset="0"/>
              </a:rPr>
              <a:t>Start-up email from Regulatory Specialists contains CIRB regulatory documents needed for submission</a:t>
            </a:r>
          </a:p>
          <a:p>
            <a:pPr lvl="1"/>
            <a:r>
              <a:rPr lang="en-US" altLang="en-US" sz="2200" dirty="0">
                <a:cs typeface="Calibri" panose="020F0502020204030204" pitchFamily="34" charset="0"/>
              </a:rPr>
              <a:t>Complete documents and send via email to regulatory specialist for submission to CIRB on your behalf</a:t>
            </a:r>
          </a:p>
          <a:p>
            <a:pPr lvl="1"/>
            <a:r>
              <a:rPr lang="en-US" altLang="en-US" sz="2200" dirty="0">
                <a:cs typeface="Calibri" panose="020F0502020204030204" pitchFamily="34" charset="0"/>
              </a:rPr>
              <a:t>After CIRB review NCC regulatory specialist will send IRB queries and/or approvals to you via email.  </a:t>
            </a:r>
          </a:p>
          <a:p>
            <a:pPr lvl="1"/>
            <a:r>
              <a:rPr lang="en-US" altLang="en-US" sz="2200" dirty="0">
                <a:cs typeface="Calibri" panose="020F0502020204030204" pitchFamily="34" charset="0"/>
              </a:rPr>
              <a:t>Approval documents will be uploaded by the site to </a:t>
            </a:r>
            <a:r>
              <a:rPr lang="en-US" altLang="en-US" sz="2200" dirty="0" err="1">
                <a:cs typeface="Calibri" panose="020F0502020204030204" pitchFamily="34" charset="0"/>
              </a:rPr>
              <a:t>WebDCU</a:t>
            </a:r>
            <a:r>
              <a:rPr lang="en-US" altLang="en-US" sz="2200" dirty="0">
                <a:cs typeface="Calibri" panose="020F0502020204030204" pitchFamily="34" charset="0"/>
              </a:rPr>
              <a:t>. </a:t>
            </a:r>
          </a:p>
          <a:p>
            <a:pPr lvl="1"/>
            <a:endParaRPr lang="en-US" altLang="en-US" sz="2200" dirty="0">
              <a:cs typeface="Calibri" panose="020F0502020204030204" pitchFamily="34" charset="0"/>
            </a:endParaRPr>
          </a:p>
          <a:p>
            <a:pPr marL="1828800" lvl="4" indent="0">
              <a:buNone/>
            </a:pPr>
            <a:endParaRPr lang="en-US" altLang="en-US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3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173811"/>
            <a:ext cx="10515600" cy="1447858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r>
              <a:rPr lang="en-US" sz="3200" dirty="0"/>
              <a:t>Documents Needed for Initial CIRB Submission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				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				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prstClr val="black"/>
                </a:solidFill>
              </a:rPr>
              <a:t>Local Site Context Form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prstClr val="black"/>
                </a:solidFill>
              </a:rPr>
              <a:t>Informed Consent Document (ICD)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prstClr val="black"/>
                </a:solidFill>
              </a:rPr>
              <a:t>StrokeNet CIRB Assurance Statement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prstClr val="black"/>
                </a:solidFill>
              </a:rPr>
              <a:t>Partial Waiver of HIPAA Authorization For Screening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prstClr val="black"/>
                </a:solidFill>
              </a:rPr>
              <a:t>Performance Site Application Supplement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prstClr val="black"/>
                </a:solidFill>
              </a:rPr>
              <a:t>PI Financial Conflict of Interest (COI) form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prstClr val="black"/>
                </a:solidFill>
              </a:rPr>
              <a:t>PI CV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prstClr val="black"/>
                </a:solidFill>
              </a:rPr>
              <a:t>Remote Consent Implementation Form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4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173811"/>
            <a:ext cx="10515600" cy="1447858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r>
              <a:rPr lang="en-US" sz="3200" dirty="0"/>
              <a:t>Documents</a:t>
            </a:r>
            <a:r>
              <a:rPr lang="en-US" sz="4000" dirty="0"/>
              <a:t> </a:t>
            </a:r>
            <a:r>
              <a:rPr lang="en-US" sz="3200" dirty="0"/>
              <a:t>Needed for Initial CIRB Submission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				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				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/>
                </a:solidFill>
              </a:rPr>
              <a:t>Local Site Context Form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endParaRPr lang="en-US" dirty="0"/>
          </a:p>
          <a:p>
            <a:r>
              <a:rPr lang="en-US" sz="2000" dirty="0"/>
              <a:t>This form serves as notification to your local IRB that your site is preparing their submission to the CIRB for participation in the study</a:t>
            </a:r>
          </a:p>
          <a:p>
            <a:r>
              <a:rPr lang="en-US" sz="2000" dirty="0"/>
              <a:t>Provides site specific information such as translation needs, specific site requirements for privacy and PHI</a:t>
            </a:r>
          </a:p>
          <a:p>
            <a:r>
              <a:rPr lang="en-US" sz="2000" dirty="0"/>
              <a:t>Please complete this form asap and route to your local IRB representative for signature.</a:t>
            </a:r>
          </a:p>
          <a:p>
            <a:pPr lvl="1"/>
            <a:r>
              <a:rPr lang="en-US" sz="1600" dirty="0"/>
              <a:t>Often this is the document that takes the longest to complete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</a:rPr>
              <a:t>Informed Consent Document (ICD) </a:t>
            </a:r>
          </a:p>
          <a:p>
            <a:r>
              <a:rPr lang="en-US" sz="2000" dirty="0">
                <a:solidFill>
                  <a:prstClr val="black"/>
                </a:solidFill>
              </a:rPr>
              <a:t>The ICD template is created by the study team and certain areas are editable for site information. </a:t>
            </a:r>
          </a:p>
          <a:p>
            <a:r>
              <a:rPr lang="en-US" sz="2000" dirty="0">
                <a:solidFill>
                  <a:prstClr val="black"/>
                </a:solidFill>
              </a:rPr>
              <a:t>Please review provided consent instruction document. Using the track changes function, add your site changes into editable areas. </a:t>
            </a:r>
          </a:p>
          <a:p>
            <a:endParaRPr lang="en-US" sz="2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solidFill>
                <a:prstClr val="black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0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173811"/>
            <a:ext cx="10515600" cy="1447858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r>
              <a:rPr lang="en-US" sz="3200" dirty="0"/>
              <a:t>Documents Needed for Initial CIRB Submission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				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				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Partial waiver of HIPAA authorization for screening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Complete document based on site requirements for PHI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Performance Site Application Supplement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Provides more information to CIRB on site methods for recruitment, compensation for injury, etc.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Provide answers to form based on site processes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PI Financial Conflict of Interest (COI) form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Only PI’s form (and any positive disclosures) are needed for CIRB submission.  All other study team members will need to complete a COI form, and forms are to remain onsite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PI form must be signed within 3 months of submission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prstClr val="black"/>
                </a:solidFill>
              </a:rPr>
              <a:t>Remote Consent Implementation Form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Informs the </a:t>
            </a:r>
            <a:r>
              <a:rPr lang="en-US" sz="1800" dirty="0" err="1">
                <a:solidFill>
                  <a:prstClr val="black"/>
                </a:solidFill>
              </a:rPr>
              <a:t>cIRB</a:t>
            </a:r>
            <a:r>
              <a:rPr lang="en-US" sz="1800" dirty="0">
                <a:solidFill>
                  <a:prstClr val="black"/>
                </a:solidFill>
              </a:rPr>
              <a:t> if your site would like to use remote consent and/or </a:t>
            </a:r>
            <a:r>
              <a:rPr lang="en-US" sz="1800" dirty="0" err="1">
                <a:solidFill>
                  <a:prstClr val="black"/>
                </a:solidFill>
              </a:rPr>
              <a:t>econsent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prstClr val="black"/>
                </a:solidFill>
              </a:rPr>
              <a:t>PI CV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</a:rPr>
              <a:t>Must be signed, dated, and show current affiliation with the site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8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173811"/>
            <a:ext cx="10515600" cy="1447858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r>
              <a:rPr lang="en-US" sz="3200" dirty="0"/>
              <a:t>Documents Needed for PI Change Submission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				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				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</a:rPr>
              <a:t>PI CV – </a:t>
            </a:r>
            <a:r>
              <a:rPr lang="en-US" sz="2000" dirty="0">
                <a:solidFill>
                  <a:prstClr val="black"/>
                </a:solidFill>
              </a:rPr>
              <a:t>n</a:t>
            </a:r>
            <a:r>
              <a:rPr lang="en-US" sz="1800" dirty="0">
                <a:solidFill>
                  <a:prstClr val="black"/>
                </a:solidFill>
              </a:rPr>
              <a:t>eeded for the study team to approve the PI change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</a:rPr>
              <a:t>Local Site Context Form- </a:t>
            </a:r>
            <a:r>
              <a:rPr lang="en-US" sz="1800" dirty="0">
                <a:solidFill>
                  <a:prstClr val="black"/>
                </a:solidFill>
              </a:rPr>
              <a:t>update with new PI name and have local IRB re-sign document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</a:rPr>
              <a:t>Informed Consent </a:t>
            </a:r>
            <a:r>
              <a:rPr lang="en-US" sz="1800" b="1" dirty="0">
                <a:solidFill>
                  <a:prstClr val="black"/>
                </a:solidFill>
              </a:rPr>
              <a:t>Form</a:t>
            </a:r>
            <a:r>
              <a:rPr lang="en-US" sz="1800" dirty="0">
                <a:solidFill>
                  <a:prstClr val="black"/>
                </a:solidFill>
              </a:rPr>
              <a:t> – track new PI name and contact information throughout document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</a:rPr>
              <a:t>StrokeNet CIRB Assurance Statement- </a:t>
            </a:r>
            <a:r>
              <a:rPr lang="en-US" sz="1800" dirty="0">
                <a:solidFill>
                  <a:prstClr val="black"/>
                </a:solidFill>
              </a:rPr>
              <a:t>needs to be signed by the new PI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</a:rPr>
              <a:t>Partial Waiver of HIPAA Authorization For Screening – </a:t>
            </a:r>
            <a:r>
              <a:rPr lang="en-US" sz="1800" dirty="0">
                <a:solidFill>
                  <a:prstClr val="black"/>
                </a:solidFill>
              </a:rPr>
              <a:t>update with new PI name on first page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</a:rPr>
              <a:t>Performance Site Application Supplement</a:t>
            </a:r>
            <a:r>
              <a:rPr lang="en-US" sz="1800" dirty="0">
                <a:solidFill>
                  <a:prstClr val="black"/>
                </a:solidFill>
              </a:rPr>
              <a:t> –update with new PI name on first page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</a:rPr>
              <a:t>PI Financial Conflict of Interest (COI) form</a:t>
            </a:r>
            <a:r>
              <a:rPr lang="en-US" sz="2000" dirty="0">
                <a:solidFill>
                  <a:prstClr val="black"/>
                </a:solidFill>
              </a:rPr>
              <a:t>- </a:t>
            </a:r>
            <a:r>
              <a:rPr lang="en-US" sz="1800" dirty="0">
                <a:solidFill>
                  <a:prstClr val="black"/>
                </a:solidFill>
              </a:rPr>
              <a:t>needs to be signed by the new PI</a:t>
            </a:r>
          </a:p>
        </p:txBody>
      </p:sp>
    </p:spTree>
    <p:extLst>
      <p:ext uri="{BB962C8B-B14F-4D97-AF65-F5344CB8AC3E}">
        <p14:creationId xmlns:p14="http://schemas.microsoft.com/office/powerpoint/2010/main" val="227362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173811"/>
            <a:ext cx="10515600" cy="1447858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r>
              <a:rPr lang="en-US" sz="3200" dirty="0"/>
              <a:t>Documents Needed for Additional Location Submission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				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				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</a:rPr>
              <a:t>Local Site Context Form- </a:t>
            </a:r>
            <a:r>
              <a:rPr lang="en-US" sz="1800" dirty="0">
                <a:solidFill>
                  <a:prstClr val="black"/>
                </a:solidFill>
              </a:rPr>
              <a:t>update to add additional site names and have local IRB re-sign document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</a:rPr>
              <a:t>Informed Consent </a:t>
            </a:r>
            <a:r>
              <a:rPr lang="en-US" sz="1800" b="1" dirty="0">
                <a:solidFill>
                  <a:prstClr val="black"/>
                </a:solidFill>
              </a:rPr>
              <a:t>Form</a:t>
            </a:r>
            <a:r>
              <a:rPr lang="en-US" sz="1800" dirty="0">
                <a:solidFill>
                  <a:prstClr val="black"/>
                </a:solidFill>
              </a:rPr>
              <a:t> – track new site name throughout document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</a:rPr>
              <a:t>Partial Waiver of HIPAA Authorization For Screening – </a:t>
            </a:r>
            <a:r>
              <a:rPr lang="en-US" sz="1800" dirty="0">
                <a:solidFill>
                  <a:prstClr val="black"/>
                </a:solidFill>
              </a:rPr>
              <a:t>update with new site name on first page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prstClr val="black"/>
                </a:solidFill>
              </a:rPr>
              <a:t>Performance Site Application Supplement</a:t>
            </a:r>
            <a:r>
              <a:rPr lang="en-US" sz="1800" dirty="0">
                <a:solidFill>
                  <a:prstClr val="black"/>
                </a:solidFill>
              </a:rPr>
              <a:t> –update with new site name on first page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0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173811"/>
            <a:ext cx="10515600" cy="1447858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r>
              <a:rPr lang="en-US" sz="3200" dirty="0"/>
              <a:t>Questions? Contact Us!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				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				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Jennifer Golan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golanjl@ucmail.uc.edu</a:t>
            </a:r>
            <a:r>
              <a:rPr lang="en-US" sz="2400" dirty="0"/>
              <a:t>                                                                     </a:t>
            </a:r>
            <a:endParaRPr lang="en-US" sz="2400" b="1" u="sng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Emily Stinson</a:t>
            </a:r>
          </a:p>
          <a:p>
            <a:pPr marL="0" indent="0">
              <a:buNone/>
            </a:pPr>
            <a:r>
              <a:rPr lang="en-US" sz="2400" u="sng" dirty="0">
                <a:hlinkClick r:id="rId3"/>
              </a:rPr>
              <a:t>stinsoey@ucmail.uc.edu</a:t>
            </a:r>
          </a:p>
          <a:p>
            <a:pPr marL="0" indent="0"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400" dirty="0"/>
              <a:t>Jordyn Schultz</a:t>
            </a:r>
          </a:p>
          <a:p>
            <a:pPr marL="0" indent="0">
              <a:buNone/>
            </a:pPr>
            <a:r>
              <a:rPr lang="en-US" sz="2400" u="sng" dirty="0">
                <a:hlinkClick r:id="rId4"/>
              </a:rPr>
              <a:t>schuljd@ucmail.uc.edu</a:t>
            </a:r>
            <a:r>
              <a:rPr lang="en-US" sz="2400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67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BB8F4374906A409FD9F7C4C457461B" ma:contentTypeVersion="9" ma:contentTypeDescription="Create a new document." ma:contentTypeScope="" ma:versionID="c5ce072b637e30dbd2ea9a9c66d249ae">
  <xsd:schema xmlns:xsd="http://www.w3.org/2001/XMLSchema" xmlns:xs="http://www.w3.org/2001/XMLSchema" xmlns:p="http://schemas.microsoft.com/office/2006/metadata/properties" xmlns:ns3="2d8b63ce-4dc4-4905-b0e0-28660f74b3b5" targetNamespace="http://schemas.microsoft.com/office/2006/metadata/properties" ma:root="true" ma:fieldsID="122db9745491af58843b0644a9dfff02" ns3:_="">
    <xsd:import namespace="2d8b63ce-4dc4-4905-b0e0-28660f74b3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b63ce-4dc4-4905-b0e0-28660f74b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CDC28E-40D4-4726-B066-5AC1B7F82C81}">
  <ds:schemaRefs>
    <ds:schemaRef ds:uri="http://purl.org/dc/dcmitype/"/>
    <ds:schemaRef ds:uri="2d8b63ce-4dc4-4905-b0e0-28660f74b3b5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EBACCB-8E71-4C0F-9957-09B03307D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b63ce-4dc4-4905-b0e0-28660f74b3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142EBD-A79B-4402-887A-CEFB66068A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675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StrokeNet CIRB Submission</vt:lpstr>
      <vt:lpstr>StrokeNet CIRB Submission Process</vt:lpstr>
      <vt:lpstr> Documents Needed for Initial CIRB Submission                      </vt:lpstr>
      <vt:lpstr> Documents Needed for Initial CIRB Submission                      </vt:lpstr>
      <vt:lpstr> Documents Needed for Initial CIRB Submission                      </vt:lpstr>
      <vt:lpstr> Documents Needed for PI Change Submission                      </vt:lpstr>
      <vt:lpstr> Documents Needed for Additional Location Submission                      </vt:lpstr>
      <vt:lpstr> Questions? Contact Us!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Gunslinger</dc:creator>
  <cp:lastModifiedBy>Sester, Regina (sesterrj)</cp:lastModifiedBy>
  <cp:revision>65</cp:revision>
  <dcterms:created xsi:type="dcterms:W3CDTF">2014-05-24T16:32:07Z</dcterms:created>
  <dcterms:modified xsi:type="dcterms:W3CDTF">2021-06-23T18:46:27Z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0x010100E2BB8F4374906A409FD9F7C4C457461B</vt:lpwstr>
  </property>
</Properties>
</file>