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50" d="100"/>
          <a:sy n="50" d="100"/>
        </p:scale>
        <p:origin x="5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45F67-ACC0-404B-BE50-73A7DD2083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0CFF89-3A94-4F42-9111-9279F19EA7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015EDB-C294-416A-AFE1-995B303A2F20}"/>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5" name="Footer Placeholder 4">
            <a:extLst>
              <a:ext uri="{FF2B5EF4-FFF2-40B4-BE49-F238E27FC236}">
                <a16:creationId xmlns:a16="http://schemas.microsoft.com/office/drawing/2014/main" id="{7EC4A6C9-9942-43AE-8514-EE873832F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10DB3-5BDD-4B7D-8F03-E3DE12A9F361}"/>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30042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801F2-DB89-4E85-B744-CDFC8A8615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2A3FBD-C89F-4727-ACF2-A31FC28246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3FDD7A-85FE-4903-99FD-7C3B5A6DDD66}"/>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5" name="Footer Placeholder 4">
            <a:extLst>
              <a:ext uri="{FF2B5EF4-FFF2-40B4-BE49-F238E27FC236}">
                <a16:creationId xmlns:a16="http://schemas.microsoft.com/office/drawing/2014/main" id="{A6BEC9FC-DA80-4071-935C-5494AE3C3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64F1F2-FBBB-447F-86F1-BD5DCA519207}"/>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3546397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14D7B4-F105-4C9B-89E4-241AEB28CA6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E7E171-D6C1-420A-BD8E-62AF9D4FEC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4007F-0EE4-490E-B2A9-7E42B38D856B}"/>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5" name="Footer Placeholder 4">
            <a:extLst>
              <a:ext uri="{FF2B5EF4-FFF2-40B4-BE49-F238E27FC236}">
                <a16:creationId xmlns:a16="http://schemas.microsoft.com/office/drawing/2014/main" id="{7165D543-251D-4244-8FAC-D9B26EF695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C3B286-5CE2-4A59-A5B9-E52B1DD3A72D}"/>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1118874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CE5F-6AE1-4D9B-8C88-A060D5438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4356B2-0492-4081-A246-45431FC2D4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22ECB-EED6-41D2-8EE4-E03F2755B38B}"/>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5" name="Footer Placeholder 4">
            <a:extLst>
              <a:ext uri="{FF2B5EF4-FFF2-40B4-BE49-F238E27FC236}">
                <a16:creationId xmlns:a16="http://schemas.microsoft.com/office/drawing/2014/main" id="{FFE3C140-CC69-4667-99B3-05AF992D2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927968-E1D8-447A-B704-0B73CFD9C3DE}"/>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714777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E379D-57CA-4AF2-83F4-BF929A35DF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EA2A38-F84A-4CEE-B55B-75640345DE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B4E683-022A-476B-8F92-25678907E620}"/>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5" name="Footer Placeholder 4">
            <a:extLst>
              <a:ext uri="{FF2B5EF4-FFF2-40B4-BE49-F238E27FC236}">
                <a16:creationId xmlns:a16="http://schemas.microsoft.com/office/drawing/2014/main" id="{D0268FA2-241A-407E-B02C-2E17D63A29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DA5949-6FE1-43A9-AD57-064DFDEFC679}"/>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405226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BB7A2-05BE-4AFA-870C-97FA1E888C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C392D9-D38B-449F-9820-30FECEEA57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9E72D0-2204-4829-8035-00E871778C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8C4DF0-7066-4E44-A989-03750021FAF4}"/>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6" name="Footer Placeholder 5">
            <a:extLst>
              <a:ext uri="{FF2B5EF4-FFF2-40B4-BE49-F238E27FC236}">
                <a16:creationId xmlns:a16="http://schemas.microsoft.com/office/drawing/2014/main" id="{8AA33EC9-8E7B-4432-A223-7A98D6AD53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64FD48-B5C5-4938-A08E-993818E766F3}"/>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2232400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ED70-83E9-40BD-AA5D-6FB0C3F15C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9B5E62-D9C6-4B7B-A37A-74A9467763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DD68F6-4DEC-412F-A5C7-E6B41D27CE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AD1237-E937-42A8-A9BA-6B0A78B28E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38FEF6-5637-4E25-8E66-2E01C6F63D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CBA2CD-3697-42C6-875B-CF9DB794FD16}"/>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8" name="Footer Placeholder 7">
            <a:extLst>
              <a:ext uri="{FF2B5EF4-FFF2-40B4-BE49-F238E27FC236}">
                <a16:creationId xmlns:a16="http://schemas.microsoft.com/office/drawing/2014/main" id="{372E24CD-4544-46F0-9C1A-0858BCDA1D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B084AE-4A9D-40BC-8734-44B0510F5D97}"/>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394661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F08D7-442C-48DA-B5FB-DEA74F6D69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46672D-B0BC-4E12-9C10-AAAF82FFDEFA}"/>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4" name="Footer Placeholder 3">
            <a:extLst>
              <a:ext uri="{FF2B5EF4-FFF2-40B4-BE49-F238E27FC236}">
                <a16:creationId xmlns:a16="http://schemas.microsoft.com/office/drawing/2014/main" id="{944A5368-2FA8-4326-BFE6-0AEDDD7D29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A71F49-FF71-436A-B6A9-AB63B2EF0370}"/>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166508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11F1FD-1B91-480F-B7AE-8DF792DF2807}"/>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3" name="Footer Placeholder 2">
            <a:extLst>
              <a:ext uri="{FF2B5EF4-FFF2-40B4-BE49-F238E27FC236}">
                <a16:creationId xmlns:a16="http://schemas.microsoft.com/office/drawing/2014/main" id="{B6762304-874C-4A5D-8B97-AB776BEA88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DA3040-153D-4640-A6FA-61045B5F6BC2}"/>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156463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B0154-6547-4EE3-A9B4-DEA713FBDB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95B66A-883A-46B7-AC79-6E3356D1A6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4DAFDC-77CC-4F26-9F43-ABDEDD6F88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A0E293-104D-4448-8BDF-953F92D448AA}"/>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6" name="Footer Placeholder 5">
            <a:extLst>
              <a:ext uri="{FF2B5EF4-FFF2-40B4-BE49-F238E27FC236}">
                <a16:creationId xmlns:a16="http://schemas.microsoft.com/office/drawing/2014/main" id="{01B104DD-DB5A-418B-8AED-5B23CF14C4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5959DD-B314-4694-AB22-1E983E689BC0}"/>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3131395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8DC70-6793-4F88-9163-88F41C9AAD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DEF989-DBF3-487E-A7DE-06DDD07983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2C2665-35DD-42F5-B063-3F76A11E7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77B557-A1AB-4A7E-940A-4F6A0CC5E8FA}"/>
              </a:ext>
            </a:extLst>
          </p:cNvPr>
          <p:cNvSpPr>
            <a:spLocks noGrp="1"/>
          </p:cNvSpPr>
          <p:nvPr>
            <p:ph type="dt" sz="half" idx="10"/>
          </p:nvPr>
        </p:nvSpPr>
        <p:spPr/>
        <p:txBody>
          <a:bodyPr/>
          <a:lstStyle/>
          <a:p>
            <a:fld id="{93A9CFB2-F4EB-484E-A4D3-E9212904E7EC}" type="datetimeFigureOut">
              <a:rPr lang="en-US" smtClean="0"/>
              <a:t>4/27/2021</a:t>
            </a:fld>
            <a:endParaRPr lang="en-US"/>
          </a:p>
        </p:txBody>
      </p:sp>
      <p:sp>
        <p:nvSpPr>
          <p:cNvPr id="6" name="Footer Placeholder 5">
            <a:extLst>
              <a:ext uri="{FF2B5EF4-FFF2-40B4-BE49-F238E27FC236}">
                <a16:creationId xmlns:a16="http://schemas.microsoft.com/office/drawing/2014/main" id="{E9A205FB-9033-4950-8539-96653CB276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D130BA-1178-4C30-85E5-31DCACAEB3AE}"/>
              </a:ext>
            </a:extLst>
          </p:cNvPr>
          <p:cNvSpPr>
            <a:spLocks noGrp="1"/>
          </p:cNvSpPr>
          <p:nvPr>
            <p:ph type="sldNum" sz="quarter" idx="12"/>
          </p:nvPr>
        </p:nvSpPr>
        <p:spPr/>
        <p:txBody>
          <a:bodyPr/>
          <a:lstStyle/>
          <a:p>
            <a:fld id="{5AFBE34C-B902-41CC-A0A4-C552B8F2A32D}" type="slidenum">
              <a:rPr lang="en-US" smtClean="0"/>
              <a:t>‹#›</a:t>
            </a:fld>
            <a:endParaRPr lang="en-US"/>
          </a:p>
        </p:txBody>
      </p:sp>
    </p:spTree>
    <p:extLst>
      <p:ext uri="{BB962C8B-B14F-4D97-AF65-F5344CB8AC3E}">
        <p14:creationId xmlns:p14="http://schemas.microsoft.com/office/powerpoint/2010/main" val="357937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87466F-2E0A-47E7-8BED-C768E56B5E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855849-724F-4771-8B69-7CC022503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6018C7-15A4-4FD9-A024-6A2534F49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9CFB2-F4EB-484E-A4D3-E9212904E7EC}" type="datetimeFigureOut">
              <a:rPr lang="en-US" smtClean="0"/>
              <a:t>4/27/2021</a:t>
            </a:fld>
            <a:endParaRPr lang="en-US"/>
          </a:p>
        </p:txBody>
      </p:sp>
      <p:sp>
        <p:nvSpPr>
          <p:cNvPr id="5" name="Footer Placeholder 4">
            <a:extLst>
              <a:ext uri="{FF2B5EF4-FFF2-40B4-BE49-F238E27FC236}">
                <a16:creationId xmlns:a16="http://schemas.microsoft.com/office/drawing/2014/main" id="{11092504-661A-4E59-BE65-4305B64016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C221C7-ECD2-413E-953F-53276F3B1B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BE34C-B902-41CC-A0A4-C552B8F2A32D}" type="slidenum">
              <a:rPr lang="en-US" smtClean="0"/>
              <a:t>‹#›</a:t>
            </a:fld>
            <a:endParaRPr lang="en-US"/>
          </a:p>
        </p:txBody>
      </p:sp>
    </p:spTree>
    <p:extLst>
      <p:ext uri="{BB962C8B-B14F-4D97-AF65-F5344CB8AC3E}">
        <p14:creationId xmlns:p14="http://schemas.microsoft.com/office/powerpoint/2010/main" val="2262084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ra.nih.gov/grantees/submit-reports/rppr.ht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ra.nih.gov/erahelp/commons/default.htm#cshid=10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ra.nih.gov/erahelp/commons/default.htm#cshid=103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ra.nih.gov/erahelp/commons/Commons/rppr/rppr_field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Joanna.Vivalda@nih.gov" TargetMode="External"/><Relationship Id="rId2" Type="http://schemas.openxmlformats.org/officeDocument/2006/relationships/hyperlink" Target="https://grants.nih.gov/faqs#/research-performance-progress-report.ht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D2CA8-E06B-47D0-895E-25A35E63E54B}"/>
              </a:ext>
            </a:extLst>
          </p:cNvPr>
          <p:cNvSpPr>
            <a:spLocks noGrp="1"/>
          </p:cNvSpPr>
          <p:nvPr>
            <p:ph type="ctrTitle"/>
          </p:nvPr>
        </p:nvSpPr>
        <p:spPr/>
        <p:txBody>
          <a:bodyPr/>
          <a:lstStyle/>
          <a:p>
            <a:r>
              <a:rPr lang="en-US" dirty="0"/>
              <a:t>	</a:t>
            </a:r>
          </a:p>
        </p:txBody>
      </p:sp>
      <p:sp>
        <p:nvSpPr>
          <p:cNvPr id="3" name="Subtitle 2">
            <a:extLst>
              <a:ext uri="{FF2B5EF4-FFF2-40B4-BE49-F238E27FC236}">
                <a16:creationId xmlns:a16="http://schemas.microsoft.com/office/drawing/2014/main" id="{F9CF6A7A-1101-4E2B-9607-4E3728D40B46}"/>
              </a:ext>
            </a:extLst>
          </p:cNvPr>
          <p:cNvSpPr>
            <a:spLocks noGrp="1"/>
          </p:cNvSpPr>
          <p:nvPr>
            <p:ph type="subTitle" idx="1"/>
          </p:nvPr>
        </p:nvSpPr>
        <p:spPr>
          <a:xfrm>
            <a:off x="1831181" y="2967819"/>
            <a:ext cx="9144000" cy="2218544"/>
          </a:xfrm>
        </p:spPr>
        <p:txBody>
          <a:bodyPr>
            <a:normAutofit lnSpcReduction="10000"/>
          </a:bodyPr>
          <a:lstStyle/>
          <a:p>
            <a:r>
              <a:rPr lang="en-US" sz="3600" b="1" dirty="0"/>
              <a:t>Annual Research Performance Progress Report  </a:t>
            </a:r>
          </a:p>
          <a:p>
            <a:r>
              <a:rPr lang="en-US" sz="3600" b="1" dirty="0"/>
              <a:t>(RPPR)</a:t>
            </a:r>
          </a:p>
          <a:p>
            <a:r>
              <a:rPr lang="en-US" sz="3600" b="1" dirty="0">
                <a:hlinkClick r:id="rId2"/>
              </a:rPr>
              <a:t>https://era.nih.gov/grantees/submit-reports/rppr.htm</a:t>
            </a:r>
            <a:endParaRPr lang="en-US" sz="3600" b="1" dirty="0"/>
          </a:p>
          <a:p>
            <a:endParaRPr lang="en-US" sz="3600" b="1" dirty="0"/>
          </a:p>
        </p:txBody>
      </p:sp>
      <p:pic>
        <p:nvPicPr>
          <p:cNvPr id="4" name="Picture 3" descr="NIH STROKENET">
            <a:extLst>
              <a:ext uri="{FF2B5EF4-FFF2-40B4-BE49-F238E27FC236}">
                <a16:creationId xmlns:a16="http://schemas.microsoft.com/office/drawing/2014/main" id="{DC8DEB2D-7998-4F43-89E3-1D0A1776353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80598" y="483431"/>
            <a:ext cx="3999982" cy="1019333"/>
          </a:xfrm>
          <a:prstGeom prst="rect">
            <a:avLst/>
          </a:prstGeom>
          <a:noFill/>
          <a:ln>
            <a:noFill/>
          </a:ln>
        </p:spPr>
      </p:pic>
    </p:spTree>
    <p:extLst>
      <p:ext uri="{BB962C8B-B14F-4D97-AF65-F5344CB8AC3E}">
        <p14:creationId xmlns:p14="http://schemas.microsoft.com/office/powerpoint/2010/main" val="1165220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D4333-52A1-4D08-A507-868F176649B3}"/>
              </a:ext>
            </a:extLst>
          </p:cNvPr>
          <p:cNvSpPr>
            <a:spLocks noGrp="1"/>
          </p:cNvSpPr>
          <p:nvPr>
            <p:ph type="title"/>
          </p:nvPr>
        </p:nvSpPr>
        <p:spPr>
          <a:xfrm>
            <a:off x="447040" y="365125"/>
            <a:ext cx="10906760" cy="1325563"/>
          </a:xfrm>
        </p:spPr>
        <p:txBody>
          <a:bodyPr/>
          <a:lstStyle/>
          <a:p>
            <a:r>
              <a:rPr lang="en-US" dirty="0"/>
              <a:t>	</a:t>
            </a:r>
          </a:p>
        </p:txBody>
      </p:sp>
      <p:sp>
        <p:nvSpPr>
          <p:cNvPr id="3" name="Content Placeholder 2">
            <a:extLst>
              <a:ext uri="{FF2B5EF4-FFF2-40B4-BE49-F238E27FC236}">
                <a16:creationId xmlns:a16="http://schemas.microsoft.com/office/drawing/2014/main" id="{4AA957F7-F2AE-4CEC-80A3-2C7AAD2F73C3}"/>
              </a:ext>
            </a:extLst>
          </p:cNvPr>
          <p:cNvSpPr>
            <a:spLocks noGrp="1"/>
          </p:cNvSpPr>
          <p:nvPr>
            <p:ph idx="1"/>
          </p:nvPr>
        </p:nvSpPr>
        <p:spPr>
          <a:xfrm>
            <a:off x="838200" y="1825625"/>
            <a:ext cx="10515600" cy="4667250"/>
          </a:xfrm>
        </p:spPr>
        <p:txBody>
          <a:bodyPr>
            <a:normAutofit fontScale="92500" lnSpcReduction="20000"/>
          </a:bodyPr>
          <a:lstStyle/>
          <a:p>
            <a:pPr marL="0" indent="0">
              <a:buNone/>
            </a:pPr>
            <a:r>
              <a:rPr lang="en-US" b="1" dirty="0"/>
              <a:t>Where: </a:t>
            </a:r>
          </a:p>
          <a:p>
            <a:r>
              <a:rPr lang="en-US" dirty="0"/>
              <a:t>There is no RPPR form available for download. Submit RPPR data through </a:t>
            </a:r>
            <a:r>
              <a:rPr lang="en-US" dirty="0" err="1"/>
              <a:t>eRA</a:t>
            </a:r>
            <a:r>
              <a:rPr lang="en-US" dirty="0"/>
              <a:t> Commons. The links for each type of RPPR are accessed through the Commons Status tab.</a:t>
            </a:r>
          </a:p>
          <a:p>
            <a:pPr marL="0" indent="0">
              <a:buNone/>
            </a:pPr>
            <a:r>
              <a:rPr lang="en-US" b="1" dirty="0"/>
              <a:t>Who: </a:t>
            </a:r>
          </a:p>
          <a:p>
            <a:r>
              <a:rPr lang="en-US" dirty="0"/>
              <a:t>Only the Principal Investigator (PD/PI) or their delegate can initiate RPPRs. For multi-PD/PI grants only the Contact PI or the Contact PD/PI’s delegate can initiate the RPPR. </a:t>
            </a:r>
          </a:p>
          <a:p>
            <a:r>
              <a:rPr lang="en-US" dirty="0"/>
              <a:t>Signing Officials typically submit the annual RPPR but may delegate preparation (Delegate Progress Report) on behalf of the Contact PD/PI. Additionally, a Principal Investigator (PI) can delegate “Progress Report” to any </a:t>
            </a:r>
            <a:r>
              <a:rPr lang="en-US" dirty="0" err="1"/>
              <a:t>eRA</a:t>
            </a:r>
            <a:r>
              <a:rPr lang="en-US" dirty="0"/>
              <a:t> Commons user in their organization with the Assistant (ASST) role.</a:t>
            </a:r>
          </a:p>
          <a:p>
            <a:pPr marL="0" indent="0">
              <a:buNone/>
            </a:pPr>
            <a:r>
              <a:rPr lang="en-US" dirty="0">
                <a:hlinkClick r:id="rId2"/>
              </a:rPr>
              <a:t>https://era.nih.gov/erahelp/commons/default.htm#cshid=1021</a:t>
            </a:r>
            <a:endParaRPr lang="en-US" dirty="0"/>
          </a:p>
          <a:p>
            <a:endParaRPr lang="en-US" dirty="0"/>
          </a:p>
          <a:p>
            <a:endParaRPr lang="en-US" dirty="0"/>
          </a:p>
        </p:txBody>
      </p:sp>
      <p:pic>
        <p:nvPicPr>
          <p:cNvPr id="9" name="Picture 8" descr="NIH STROKENET">
            <a:extLst>
              <a:ext uri="{FF2B5EF4-FFF2-40B4-BE49-F238E27FC236}">
                <a16:creationId xmlns:a16="http://schemas.microsoft.com/office/drawing/2014/main" id="{A64E3D53-9D42-46C6-BE4F-55AB949B0E1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22838" y="518239"/>
            <a:ext cx="3999982" cy="1019333"/>
          </a:xfrm>
          <a:prstGeom prst="rect">
            <a:avLst/>
          </a:prstGeom>
          <a:noFill/>
          <a:ln>
            <a:noFill/>
          </a:ln>
        </p:spPr>
      </p:pic>
    </p:spTree>
    <p:extLst>
      <p:ext uri="{BB962C8B-B14F-4D97-AF65-F5344CB8AC3E}">
        <p14:creationId xmlns:p14="http://schemas.microsoft.com/office/powerpoint/2010/main" val="2099246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C8940-9D87-442E-9435-C3D87D1948BD}"/>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752CBF1B-4A26-4BFC-8D8E-E014D830429D}"/>
              </a:ext>
            </a:extLst>
          </p:cNvPr>
          <p:cNvSpPr>
            <a:spLocks noGrp="1"/>
          </p:cNvSpPr>
          <p:nvPr>
            <p:ph idx="1"/>
          </p:nvPr>
        </p:nvSpPr>
        <p:spPr/>
        <p:txBody>
          <a:bodyPr>
            <a:normAutofit lnSpcReduction="10000"/>
          </a:bodyPr>
          <a:lstStyle/>
          <a:p>
            <a:pPr marL="0" indent="0">
              <a:buNone/>
            </a:pPr>
            <a:r>
              <a:rPr lang="en-US" b="1" dirty="0"/>
              <a:t>What:</a:t>
            </a:r>
          </a:p>
          <a:p>
            <a:r>
              <a:rPr lang="en-US" b="1" dirty="0"/>
              <a:t>Annual RPPR </a:t>
            </a:r>
            <a:r>
              <a:rPr lang="en-US" dirty="0"/>
              <a:t>– Used to describe a grant’s scientific progress, identify significant changes, report on personnel, and describe plans for the subsequent budget period or year.</a:t>
            </a:r>
            <a:endParaRPr lang="en-US" b="1" dirty="0"/>
          </a:p>
          <a:p>
            <a:pPr marL="0" indent="0">
              <a:buNone/>
            </a:pPr>
            <a:r>
              <a:rPr lang="en-US" b="1" dirty="0"/>
              <a:t>How: </a:t>
            </a:r>
          </a:p>
          <a:p>
            <a:r>
              <a:rPr lang="en-US" dirty="0"/>
              <a:t>Follow the instructions in the RPPR User Guide to submit the RPPR</a:t>
            </a:r>
          </a:p>
          <a:p>
            <a:pPr marL="0" indent="0">
              <a:buNone/>
            </a:pPr>
            <a:r>
              <a:rPr lang="en-US" dirty="0">
                <a:hlinkClick r:id="rId2"/>
              </a:rPr>
              <a:t>https://era.nih.gov/erahelp/commons/default.htm#cshid=1032</a:t>
            </a:r>
            <a:endParaRPr lang="en-US" dirty="0"/>
          </a:p>
          <a:p>
            <a:pPr marL="0" indent="0">
              <a:buNone/>
            </a:pPr>
            <a:r>
              <a:rPr lang="en-US" b="1" dirty="0"/>
              <a:t>When:</a:t>
            </a:r>
          </a:p>
          <a:p>
            <a:r>
              <a:rPr lang="en-US" dirty="0"/>
              <a:t>Annual RPPR Due Date is approximately 45 days before the next budget period start date of August 01, 2021 (most centers).</a:t>
            </a:r>
          </a:p>
          <a:p>
            <a:pPr marL="0" indent="0">
              <a:buNone/>
            </a:pPr>
            <a:endParaRPr lang="en-US" dirty="0"/>
          </a:p>
          <a:p>
            <a:pPr marL="0" indent="0">
              <a:buNone/>
            </a:pPr>
            <a:endParaRPr lang="en-US" dirty="0"/>
          </a:p>
        </p:txBody>
      </p:sp>
      <p:pic>
        <p:nvPicPr>
          <p:cNvPr id="4" name="Picture 3" descr="NIH STROKENET">
            <a:extLst>
              <a:ext uri="{FF2B5EF4-FFF2-40B4-BE49-F238E27FC236}">
                <a16:creationId xmlns:a16="http://schemas.microsoft.com/office/drawing/2014/main" id="{E4683AC7-F453-4101-8205-D0BA738EAD0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1078" y="365125"/>
            <a:ext cx="3999982" cy="1019333"/>
          </a:xfrm>
          <a:prstGeom prst="rect">
            <a:avLst/>
          </a:prstGeom>
          <a:noFill/>
          <a:ln>
            <a:noFill/>
          </a:ln>
        </p:spPr>
      </p:pic>
    </p:spTree>
    <p:extLst>
      <p:ext uri="{BB962C8B-B14F-4D97-AF65-F5344CB8AC3E}">
        <p14:creationId xmlns:p14="http://schemas.microsoft.com/office/powerpoint/2010/main" val="383722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1ED1-8F10-4075-B15D-0E90F9AD2A7D}"/>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22ED547A-BAFA-49D5-A012-6E3426D6DD8A}"/>
              </a:ext>
            </a:extLst>
          </p:cNvPr>
          <p:cNvSpPr>
            <a:spLocks noGrp="1"/>
          </p:cNvSpPr>
          <p:nvPr>
            <p:ph idx="1"/>
          </p:nvPr>
        </p:nvSpPr>
        <p:spPr/>
        <p:txBody>
          <a:bodyPr>
            <a:normAutofit lnSpcReduction="10000"/>
          </a:bodyPr>
          <a:lstStyle/>
          <a:p>
            <a:pPr marL="0" indent="0">
              <a:buNone/>
            </a:pPr>
            <a:endParaRPr lang="en-US" dirty="0"/>
          </a:p>
          <a:p>
            <a:pPr marL="0" indent="0">
              <a:buNone/>
            </a:pPr>
            <a:r>
              <a:rPr lang="en-US" dirty="0"/>
              <a:t>The RPPR requests various types of information, including:</a:t>
            </a:r>
          </a:p>
          <a:p>
            <a:pPr marL="0" indent="0">
              <a:buNone/>
            </a:pPr>
            <a:endParaRPr lang="en-US" dirty="0"/>
          </a:p>
          <a:p>
            <a:pPr lvl="1"/>
            <a:r>
              <a:rPr lang="en-US" dirty="0"/>
              <a:t> Major goals and objectives of the project </a:t>
            </a:r>
          </a:p>
          <a:p>
            <a:pPr lvl="1"/>
            <a:r>
              <a:rPr lang="en-US" dirty="0"/>
              <a:t>What was accomplished? </a:t>
            </a:r>
          </a:p>
          <a:p>
            <a:pPr lvl="1"/>
            <a:r>
              <a:rPr lang="en-US" dirty="0"/>
              <a:t>Plans for the next reporting period</a:t>
            </a:r>
          </a:p>
          <a:p>
            <a:pPr lvl="1"/>
            <a:r>
              <a:rPr lang="en-US" dirty="0"/>
              <a:t>Please document any challenges (COVID-19 delays, furloughs, etc.)</a:t>
            </a:r>
          </a:p>
          <a:p>
            <a:pPr lvl="1"/>
            <a:r>
              <a:rPr lang="en-US" dirty="0"/>
              <a:t>Budget </a:t>
            </a:r>
          </a:p>
          <a:p>
            <a:pPr marL="457200" lvl="1" indent="0">
              <a:buNone/>
            </a:pPr>
            <a:endParaRPr lang="en-US" dirty="0"/>
          </a:p>
          <a:p>
            <a:pPr marL="0" indent="0">
              <a:buNone/>
            </a:pPr>
            <a:r>
              <a:rPr lang="en-US" dirty="0"/>
              <a:t> </a:t>
            </a:r>
            <a:r>
              <a:rPr lang="en-US" dirty="0">
                <a:hlinkClick r:id="rId2"/>
              </a:rPr>
              <a:t>https://era.nih.gov/erahelp/commons/Commons/rppr/rppr_fields.htm</a:t>
            </a:r>
            <a:endParaRPr lang="en-US" dirty="0"/>
          </a:p>
          <a:p>
            <a:pPr marL="0" indent="0">
              <a:buNone/>
            </a:pPr>
            <a:endParaRPr lang="en-US" dirty="0"/>
          </a:p>
          <a:p>
            <a:pPr marL="0" indent="0">
              <a:buNone/>
            </a:pPr>
            <a:endParaRPr lang="en-US" dirty="0"/>
          </a:p>
          <a:p>
            <a:endParaRPr lang="en-US" dirty="0"/>
          </a:p>
        </p:txBody>
      </p:sp>
      <p:pic>
        <p:nvPicPr>
          <p:cNvPr id="4" name="Picture 3" descr="NIH STROKENET">
            <a:extLst>
              <a:ext uri="{FF2B5EF4-FFF2-40B4-BE49-F238E27FC236}">
                <a16:creationId xmlns:a16="http://schemas.microsoft.com/office/drawing/2014/main" id="{CD12CD59-05EC-4B36-9E14-9856B2A4A06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11078" y="365125"/>
            <a:ext cx="3999982" cy="1019333"/>
          </a:xfrm>
          <a:prstGeom prst="rect">
            <a:avLst/>
          </a:prstGeom>
          <a:noFill/>
          <a:ln>
            <a:noFill/>
          </a:ln>
        </p:spPr>
      </p:pic>
    </p:spTree>
    <p:extLst>
      <p:ext uri="{BB962C8B-B14F-4D97-AF65-F5344CB8AC3E}">
        <p14:creationId xmlns:p14="http://schemas.microsoft.com/office/powerpoint/2010/main" val="411859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5FE4-B359-4169-BFA0-DE83BCA9E13D}"/>
              </a:ext>
            </a:extLst>
          </p:cNvPr>
          <p:cNvSpPr>
            <a:spLocks noGrp="1"/>
          </p:cNvSpPr>
          <p:nvPr>
            <p:ph type="title"/>
          </p:nvPr>
        </p:nvSpPr>
        <p:spPr/>
        <p:txBody>
          <a:bodyPr/>
          <a:lstStyle/>
          <a:p>
            <a:br>
              <a:rPr lang="en-US" dirty="0"/>
            </a:br>
            <a:endParaRPr lang="en-US" dirty="0"/>
          </a:p>
        </p:txBody>
      </p:sp>
      <p:sp>
        <p:nvSpPr>
          <p:cNvPr id="3" name="Content Placeholder 2">
            <a:extLst>
              <a:ext uri="{FF2B5EF4-FFF2-40B4-BE49-F238E27FC236}">
                <a16:creationId xmlns:a16="http://schemas.microsoft.com/office/drawing/2014/main" id="{F4DFEC89-9E48-4DAD-8001-460BD85E32C1}"/>
              </a:ext>
            </a:extLst>
          </p:cNvPr>
          <p:cNvSpPr>
            <a:spLocks noGrp="1"/>
          </p:cNvSpPr>
          <p:nvPr>
            <p:ph idx="1"/>
          </p:nvPr>
        </p:nvSpPr>
        <p:spPr/>
        <p:txBody>
          <a:bodyPr>
            <a:normAutofit/>
          </a:bodyPr>
          <a:lstStyle/>
          <a:p>
            <a:pPr marL="0" indent="0">
              <a:buNone/>
            </a:pPr>
            <a:endParaRPr lang="en-US" dirty="0"/>
          </a:p>
          <a:p>
            <a:r>
              <a:rPr lang="en-US" dirty="0"/>
              <a:t>Is this Human Subject Research? </a:t>
            </a:r>
            <a:r>
              <a:rPr lang="en-US" b="1" dirty="0">
                <a:solidFill>
                  <a:srgbClr val="FF0000"/>
                </a:solidFill>
              </a:rPr>
              <a:t>YES (change from last year) </a:t>
            </a:r>
          </a:p>
          <a:p>
            <a:pPr marL="0" indent="0">
              <a:buNone/>
            </a:pPr>
            <a:endParaRPr lang="en-US" b="1" dirty="0"/>
          </a:p>
          <a:p>
            <a:r>
              <a:rPr lang="en-US" b="1" i="1" dirty="0"/>
              <a:t>DRAFT TEXT</a:t>
            </a:r>
            <a:r>
              <a:rPr lang="en-US" i="1" dirty="0"/>
              <a:t>: “There is no change to the human subject work from what was originally proposed in the application. This award supports administrative tasks for this NIH StrokeNet Regional Coordinating Center.  Direct human subject (research participant) activity is funded through separate NIH StrokeNet clinical trial awards”</a:t>
            </a:r>
            <a:r>
              <a:rPr lang="en-US" dirty="0"/>
              <a:t>   </a:t>
            </a:r>
          </a:p>
        </p:txBody>
      </p:sp>
      <p:pic>
        <p:nvPicPr>
          <p:cNvPr id="6" name="Picture 5" descr="NIH STROKENET">
            <a:extLst>
              <a:ext uri="{FF2B5EF4-FFF2-40B4-BE49-F238E27FC236}">
                <a16:creationId xmlns:a16="http://schemas.microsoft.com/office/drawing/2014/main" id="{7D8D3700-755F-451B-AAC8-4FF272383C01}"/>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11078" y="365125"/>
            <a:ext cx="3999982" cy="1019333"/>
          </a:xfrm>
          <a:prstGeom prst="rect">
            <a:avLst/>
          </a:prstGeom>
          <a:noFill/>
          <a:ln>
            <a:noFill/>
          </a:ln>
        </p:spPr>
      </p:pic>
    </p:spTree>
    <p:extLst>
      <p:ext uri="{BB962C8B-B14F-4D97-AF65-F5344CB8AC3E}">
        <p14:creationId xmlns:p14="http://schemas.microsoft.com/office/powerpoint/2010/main" val="985693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C305E-8AE7-410A-BF61-1FCC51A4ECCD}"/>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FCEE229F-894B-41FF-9C86-B7391DA0B942}"/>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4800" dirty="0"/>
              <a:t>Questions?</a:t>
            </a:r>
          </a:p>
          <a:p>
            <a:pPr marL="0" indent="0" algn="ctr">
              <a:buNone/>
            </a:pPr>
            <a:r>
              <a:rPr lang="en-US" sz="3200" dirty="0">
                <a:hlinkClick r:id="rId2"/>
              </a:rPr>
              <a:t>https://grants.nih.gov/faqs#/research-performance-progress-report.htm</a:t>
            </a:r>
            <a:endParaRPr lang="en-US" sz="3200" dirty="0"/>
          </a:p>
          <a:p>
            <a:pPr marL="0" indent="0" algn="ctr">
              <a:buNone/>
            </a:pPr>
            <a:r>
              <a:rPr lang="en-US" sz="3200" dirty="0">
                <a:hlinkClick r:id="rId3"/>
              </a:rPr>
              <a:t>Joanna.Vivalda@nih.gov</a:t>
            </a:r>
            <a:endParaRPr lang="en-US" sz="3200" dirty="0"/>
          </a:p>
          <a:p>
            <a:pPr marL="0" indent="0" algn="ctr">
              <a:buNone/>
            </a:pPr>
            <a:endParaRPr lang="en-US" sz="4800" dirty="0"/>
          </a:p>
        </p:txBody>
      </p:sp>
      <p:pic>
        <p:nvPicPr>
          <p:cNvPr id="4" name="Picture 3" descr="NIH STROKENET">
            <a:extLst>
              <a:ext uri="{FF2B5EF4-FFF2-40B4-BE49-F238E27FC236}">
                <a16:creationId xmlns:a16="http://schemas.microsoft.com/office/drawing/2014/main" id="{3AB192B1-3409-4633-A645-44B1E7FA7D0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11078" y="365125"/>
            <a:ext cx="3999982" cy="1019333"/>
          </a:xfrm>
          <a:prstGeom prst="rect">
            <a:avLst/>
          </a:prstGeom>
          <a:noFill/>
          <a:ln>
            <a:noFill/>
          </a:ln>
        </p:spPr>
      </p:pic>
    </p:spTree>
    <p:extLst>
      <p:ext uri="{BB962C8B-B14F-4D97-AF65-F5344CB8AC3E}">
        <p14:creationId xmlns:p14="http://schemas.microsoft.com/office/powerpoint/2010/main" val="1275014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0369A-2B4D-490A-948F-A96A8D9A8000}"/>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36B0960C-1F70-4309-BC17-28207D7FC1A3}"/>
              </a:ext>
            </a:extLst>
          </p:cNvPr>
          <p:cNvSpPr>
            <a:spLocks noGrp="1"/>
          </p:cNvSpPr>
          <p:nvPr>
            <p:ph idx="1"/>
          </p:nvPr>
        </p:nvSpPr>
        <p:spPr/>
        <p:txBody>
          <a:bodyPr>
            <a:normAutofit/>
          </a:bodyPr>
          <a:lstStyle/>
          <a:p>
            <a:pPr marL="0" indent="0" algn="ctr">
              <a:buNone/>
            </a:pPr>
            <a:endParaRPr lang="en-US" sz="4800" dirty="0"/>
          </a:p>
          <a:p>
            <a:pPr marL="0" indent="0" algn="ctr">
              <a:buNone/>
            </a:pPr>
            <a:endParaRPr lang="en-US" sz="4800" dirty="0"/>
          </a:p>
          <a:p>
            <a:pPr marL="0" indent="0" algn="ctr">
              <a:buNone/>
            </a:pPr>
            <a:endParaRPr lang="en-US" sz="4800" b="1" dirty="0"/>
          </a:p>
          <a:p>
            <a:pPr marL="0" indent="0" algn="ctr">
              <a:buNone/>
            </a:pPr>
            <a:endParaRPr lang="en-US" sz="4800" b="1" dirty="0"/>
          </a:p>
          <a:p>
            <a:pPr marL="0" indent="0" algn="ctr">
              <a:buNone/>
            </a:pPr>
            <a:r>
              <a:rPr lang="en-US" sz="4800" b="1" dirty="0"/>
              <a:t>Thank you for all you do!</a:t>
            </a:r>
          </a:p>
        </p:txBody>
      </p:sp>
      <p:pic>
        <p:nvPicPr>
          <p:cNvPr id="4" name="Picture 3" descr="NIH STROKENET">
            <a:extLst>
              <a:ext uri="{FF2B5EF4-FFF2-40B4-BE49-F238E27FC236}">
                <a16:creationId xmlns:a16="http://schemas.microsoft.com/office/drawing/2014/main" id="{E371A6E4-3B07-4DFD-B9B1-478C5FAF6D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11078" y="365125"/>
            <a:ext cx="3999982" cy="1019333"/>
          </a:xfrm>
          <a:prstGeom prst="rect">
            <a:avLst/>
          </a:prstGeom>
          <a:noFill/>
          <a:ln>
            <a:noFill/>
          </a:ln>
        </p:spPr>
      </p:pic>
      <p:pic>
        <p:nvPicPr>
          <p:cNvPr id="6" name="Picture 5" descr="A picture containing dog&#10;&#10;Description automatically generated">
            <a:extLst>
              <a:ext uri="{FF2B5EF4-FFF2-40B4-BE49-F238E27FC236}">
                <a16:creationId xmlns:a16="http://schemas.microsoft.com/office/drawing/2014/main" id="{7AB47CD4-3DD6-4971-A373-F0DFAA06A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1715" y="1690689"/>
            <a:ext cx="2899306" cy="3137134"/>
          </a:xfrm>
          <a:prstGeom prst="rect">
            <a:avLst/>
          </a:prstGeom>
        </p:spPr>
      </p:pic>
    </p:spTree>
    <p:extLst>
      <p:ext uri="{BB962C8B-B14F-4D97-AF65-F5344CB8AC3E}">
        <p14:creationId xmlns:p14="http://schemas.microsoft.com/office/powerpoint/2010/main" val="3304457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425</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Vivalda, Joanna (NIH/NINDS) [E]</dc:creator>
  <cp:lastModifiedBy>Sester, Regina (sesterrj)</cp:lastModifiedBy>
  <cp:revision>14</cp:revision>
  <dcterms:created xsi:type="dcterms:W3CDTF">2020-04-10T12:38:56Z</dcterms:created>
  <dcterms:modified xsi:type="dcterms:W3CDTF">2021-04-27T17:23:45Z</dcterms:modified>
</cp:coreProperties>
</file>