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46" d="100"/>
          <a:sy n="46" d="100"/>
        </p:scale>
        <p:origin x="58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45F67-ACC0-404B-BE50-73A7DD2083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0CFF89-3A94-4F42-9111-9279F19EA7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015EDB-C294-416A-AFE1-995B303A2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CFB2-F4EB-484E-A4D3-E9212904E7E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4A6C9-9942-43AE-8514-EE873832F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10DB3-5BDD-4B7D-8F03-E3DE12A9F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E34C-B902-41CC-A0A4-C552B8F2A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801F2-DB89-4E85-B744-CDFC8A861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2A3FBD-C89F-4727-ACF2-A31FC28246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FDD7A-85FE-4903-99FD-7C3B5A6DD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CFB2-F4EB-484E-A4D3-E9212904E7E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EC9FC-DA80-4071-935C-5494AE3C3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4F1F2-FBBB-447F-86F1-BD5DCA519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E34C-B902-41CC-A0A4-C552B8F2A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97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14D7B4-F105-4C9B-89E4-241AEB28CA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E7E171-D6C1-420A-BD8E-62AF9D4FEC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4007F-0EE4-490E-B2A9-7E42B38D8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CFB2-F4EB-484E-A4D3-E9212904E7E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5D543-251D-4244-8FAC-D9B26EF69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3B286-5CE2-4A59-A5B9-E52B1DD3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E34C-B902-41CC-A0A4-C552B8F2A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7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6CE5F-6AE1-4D9B-8C88-A060D5438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356B2-0492-4081-A246-45431FC2D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22ECB-EED6-41D2-8EE4-E03F2755B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CFB2-F4EB-484E-A4D3-E9212904E7E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3C140-CC69-4667-99B3-05AF992D2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27968-E1D8-447A-B704-0B73CFD9C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E34C-B902-41CC-A0A4-C552B8F2A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777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E379D-57CA-4AF2-83F4-BF929A35D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EA2A38-F84A-4CEE-B55B-75640345D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B4E683-022A-476B-8F92-25678907E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CFB2-F4EB-484E-A4D3-E9212904E7E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68FA2-241A-407E-B02C-2E17D63A2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A5949-6FE1-43A9-AD57-064DFDEFC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E34C-B902-41CC-A0A4-C552B8F2A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26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BB7A2-05BE-4AFA-870C-97FA1E888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392D9-D38B-449F-9820-30FECEEA57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9E72D0-2204-4829-8035-00E871778C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8C4DF0-7066-4E44-A989-03750021F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CFB2-F4EB-484E-A4D3-E9212904E7E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A33EC9-8E7B-4432-A223-7A98D6AD5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64FD48-B5C5-4938-A08E-993818E76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E34C-B902-41CC-A0A4-C552B8F2A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00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FED70-83E9-40BD-AA5D-6FB0C3F15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9B5E62-D9C6-4B7B-A37A-74A946776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DD68F6-4DEC-412F-A5C7-E6B41D27C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AD1237-E937-42A8-A9BA-6B0A78B28E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38FEF6-5637-4E25-8E66-2E01C6F63D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CBA2CD-3697-42C6-875B-CF9DB794F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CFB2-F4EB-484E-A4D3-E9212904E7E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2E24CD-4544-46F0-9C1A-0858BCDA1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B084AE-4A9D-40BC-8734-44B0510F5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E34C-B902-41CC-A0A4-C552B8F2A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1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F08D7-442C-48DA-B5FB-DEA74F6D6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46672D-B0BC-4E12-9C10-AAAF82FF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CFB2-F4EB-484E-A4D3-E9212904E7E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4A5368-2FA8-4326-BFE6-0AEDDD7D2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A71F49-FF71-436A-B6A9-AB63B2EF0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E34C-B902-41CC-A0A4-C552B8F2A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086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11F1FD-1B91-480F-B7AE-8DF792DF2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CFB2-F4EB-484E-A4D3-E9212904E7E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762304-874C-4A5D-8B97-AB776BEA8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DA3040-153D-4640-A6FA-61045B5F6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E34C-B902-41CC-A0A4-C552B8F2A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36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B0154-6547-4EE3-A9B4-DEA713FBD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5B66A-883A-46B7-AC79-6E3356D1A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4DAFDC-77CC-4F26-9F43-ABDEDD6F8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A0E293-104D-4448-8BDF-953F92D44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CFB2-F4EB-484E-A4D3-E9212904E7E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B104DD-DB5A-418B-8AED-5B23CF14C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5959DD-B314-4694-AB22-1E983E689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E34C-B902-41CC-A0A4-C552B8F2A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395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8DC70-6793-4F88-9163-88F41C9AA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DEF989-DBF3-487E-A7DE-06DDD07983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2C2665-35DD-42F5-B063-3F76A11E71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77B557-A1AB-4A7E-940A-4F6A0CC5E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CFB2-F4EB-484E-A4D3-E9212904E7E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A205FB-9033-4950-8539-96653CB27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130BA-1178-4C30-85E5-31DCACAEB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E34C-B902-41CC-A0A4-C552B8F2A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7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87466F-2E0A-47E7-8BED-C768E56B5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855849-724F-4771-8B69-7CC022503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018C7-15A4-4FD9-A024-6A2534F499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9CFB2-F4EB-484E-A4D3-E9212904E7E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92504-661A-4E59-BE65-4305B6401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C221C7-ECD2-413E-953F-53276F3B1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BE34C-B902-41CC-A0A4-C552B8F2A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84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rants.nih.gov/grants/rppr/index.ht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ra.nih.gov/erahelp/commons/default.htm#cshid=102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ra.nih.gov/erahelp/commons/default.htm#cshid=103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ra.nih.gov/erahelp/commons/Commons/rppr/rppr_fields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Joanna.Vivalda@nih.gov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Joanna.Vivalda@nih.gov" TargetMode="External"/><Relationship Id="rId2" Type="http://schemas.openxmlformats.org/officeDocument/2006/relationships/hyperlink" Target="https://grants.nih.gov/faqs#/research-performance-progress-report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D2CA8-E06B-47D0-895E-25A35E63E5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CF6A7A-1101-4E2B-9607-4E3728D40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31181" y="2967819"/>
            <a:ext cx="9144000" cy="2218544"/>
          </a:xfrm>
        </p:spPr>
        <p:txBody>
          <a:bodyPr>
            <a:normAutofit/>
          </a:bodyPr>
          <a:lstStyle/>
          <a:p>
            <a:r>
              <a:rPr lang="en-US" sz="3600" b="1" dirty="0"/>
              <a:t>Annual Research Performance Progress Report  </a:t>
            </a:r>
          </a:p>
          <a:p>
            <a:r>
              <a:rPr lang="en-US" sz="3600" b="1" dirty="0"/>
              <a:t>(RPPR)</a:t>
            </a:r>
          </a:p>
          <a:p>
            <a:r>
              <a:rPr lang="en-US" sz="3600" b="1" dirty="0">
                <a:hlinkClick r:id="rId2"/>
              </a:rPr>
              <a:t>https://grants.nih.gov/grants/rppr/index.htm</a:t>
            </a:r>
            <a:endParaRPr lang="en-US" sz="3600" b="1" dirty="0"/>
          </a:p>
          <a:p>
            <a:endParaRPr lang="en-US" sz="3600" b="1" dirty="0"/>
          </a:p>
        </p:txBody>
      </p:sp>
      <p:pic>
        <p:nvPicPr>
          <p:cNvPr id="4" name="Picture 3" descr="NIH STROKENET">
            <a:extLst>
              <a:ext uri="{FF2B5EF4-FFF2-40B4-BE49-F238E27FC236}">
                <a16:creationId xmlns:a16="http://schemas.microsoft.com/office/drawing/2014/main" id="{DC8DEB2D-7998-4F43-89E3-1D0A1776353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98" y="483431"/>
            <a:ext cx="3999982" cy="10193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5220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D4333-52A1-4D08-A507-868F17664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040" y="365125"/>
            <a:ext cx="10906760" cy="1325563"/>
          </a:xfrm>
        </p:spPr>
        <p:txBody>
          <a:bodyPr/>
          <a:lstStyle/>
          <a:p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957F7-F2AE-4CEC-80A3-2C7AAD2F7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Where: </a:t>
            </a:r>
          </a:p>
          <a:p>
            <a:r>
              <a:rPr lang="en-US" dirty="0"/>
              <a:t>There is no RPPR form available for download. Submit RPPR data through the </a:t>
            </a:r>
            <a:r>
              <a:rPr lang="en-US" dirty="0" err="1"/>
              <a:t>eRA</a:t>
            </a:r>
            <a:r>
              <a:rPr lang="en-US" dirty="0"/>
              <a:t> Commons. The links for each type of RPPR are accessed through the Commons Status tab.</a:t>
            </a:r>
          </a:p>
          <a:p>
            <a:pPr marL="0" indent="0">
              <a:buNone/>
            </a:pPr>
            <a:r>
              <a:rPr lang="en-US" b="1" dirty="0"/>
              <a:t>Who: </a:t>
            </a:r>
          </a:p>
          <a:p>
            <a:r>
              <a:rPr lang="en-US" dirty="0"/>
              <a:t>Only the Principal Investigator (PD/PI) or their delegate can initiate RPPRs. For multi-PD/PI grants only the Contact PI or the Contact PD/PI’s delegate can initiate the RPPR. </a:t>
            </a:r>
          </a:p>
          <a:p>
            <a:r>
              <a:rPr lang="en-US" dirty="0"/>
              <a:t>Signing Officials typically submit the annual RPPR, but may delegate preparation (Delegate Progress Report) on behalf of the Contact PD/PI. Additionally, a Principal Investigator (PI) can delegate “Progress Report” to any </a:t>
            </a:r>
            <a:r>
              <a:rPr lang="en-US" dirty="0" err="1"/>
              <a:t>eRA</a:t>
            </a:r>
            <a:r>
              <a:rPr lang="en-US" dirty="0"/>
              <a:t> Commons user in their organization with the Assistant (ASST) role.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https://era.nih.gov/erahelp/commons/default.htm#cshid=1021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9" name="Picture 8" descr="NIH STROKENET">
            <a:extLst>
              <a:ext uri="{FF2B5EF4-FFF2-40B4-BE49-F238E27FC236}">
                <a16:creationId xmlns:a16="http://schemas.microsoft.com/office/drawing/2014/main" id="{A64E3D53-9D42-46C6-BE4F-55AB949B0E1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838" y="518239"/>
            <a:ext cx="3999982" cy="10193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9246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C8940-9D87-442E-9435-C3D87D194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CBF1B-4A26-4BFC-8D8E-E014D8304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How: </a:t>
            </a:r>
          </a:p>
          <a:p>
            <a:r>
              <a:rPr lang="en-US" dirty="0"/>
              <a:t>Follow the instructions in the RPPR User Guide to submit the RPPR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https://era.nih.gov/erahelp/commons/default.htm#cshid=1032</a:t>
            </a: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When:</a:t>
            </a:r>
          </a:p>
          <a:p>
            <a:r>
              <a:rPr lang="en-US" dirty="0"/>
              <a:t>Annual RPPR Due Date is approximately 45 days before the next budget period start date.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NIH STROKENET">
            <a:extLst>
              <a:ext uri="{FF2B5EF4-FFF2-40B4-BE49-F238E27FC236}">
                <a16:creationId xmlns:a16="http://schemas.microsoft.com/office/drawing/2014/main" id="{E4683AC7-F453-4101-8205-D0BA738EAD0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78" y="365125"/>
            <a:ext cx="3999982" cy="10193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7224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91ED1-8F10-4075-B15D-0E90F9AD2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D547A-BAFA-49D5-A012-6E3426D6D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What: </a:t>
            </a:r>
          </a:p>
          <a:p>
            <a:pPr marL="0" indent="0">
              <a:buNone/>
            </a:pPr>
            <a:r>
              <a:rPr lang="en-US" dirty="0"/>
              <a:t>The RPPR requests various types of information, including:</a:t>
            </a:r>
          </a:p>
          <a:p>
            <a:r>
              <a:rPr lang="en-US" dirty="0"/>
              <a:t> Major goals and objectives of the project </a:t>
            </a:r>
          </a:p>
          <a:p>
            <a:r>
              <a:rPr lang="en-US" dirty="0"/>
              <a:t>What was accomplished? </a:t>
            </a:r>
          </a:p>
          <a:p>
            <a:r>
              <a:rPr lang="en-US" dirty="0"/>
              <a:t>Plans to do during the next reporting period</a:t>
            </a:r>
          </a:p>
          <a:p>
            <a:r>
              <a:rPr lang="en-US" dirty="0"/>
              <a:t>Changes or problems (i.e. COVID-19 delays, etc.)</a:t>
            </a:r>
          </a:p>
          <a:p>
            <a:r>
              <a:rPr lang="en-US" dirty="0"/>
              <a:t>Budget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hlinkClick r:id="rId2"/>
              </a:rPr>
              <a:t>https://era.nih.gov/erahelp/commons/Commons/rppr/rppr_fields.htm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 descr="NIH STROKENET">
            <a:extLst>
              <a:ext uri="{FF2B5EF4-FFF2-40B4-BE49-F238E27FC236}">
                <a16:creationId xmlns:a16="http://schemas.microsoft.com/office/drawing/2014/main" id="{CD12CD59-05EC-4B36-9E14-9856B2A4A06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78" y="365125"/>
            <a:ext cx="3999982" cy="10193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8597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75FE4-B359-4169-BFA0-DE83BCA9E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FEC89-9E48-4DAD-8001-460BD85E3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Is this Human Subject Research: </a:t>
            </a:r>
            <a:r>
              <a:rPr lang="en-US" b="1" dirty="0"/>
              <a:t>NO</a:t>
            </a:r>
          </a:p>
          <a:p>
            <a:r>
              <a:rPr lang="en-US" dirty="0"/>
              <a:t>If you have not yet requested release of Year 2 restricted funds, do so now as a separate action. </a:t>
            </a:r>
          </a:p>
          <a:p>
            <a:r>
              <a:rPr lang="en-US" dirty="0"/>
              <a:t>Please contact me if you need the template to request release of the restriction. </a:t>
            </a:r>
          </a:p>
          <a:p>
            <a:r>
              <a:rPr lang="en-US" dirty="0"/>
              <a:t>Funds will become available to request as carryover for use in Year 3. </a:t>
            </a:r>
            <a:r>
              <a:rPr lang="en-US" dirty="0">
                <a:hlinkClick r:id="rId2"/>
              </a:rPr>
              <a:t>Joanna.Vivalda@nih.gov</a:t>
            </a:r>
            <a:r>
              <a:rPr lang="en-US" dirty="0"/>
              <a:t>  </a:t>
            </a:r>
          </a:p>
        </p:txBody>
      </p:sp>
      <p:pic>
        <p:nvPicPr>
          <p:cNvPr id="6" name="Picture 5" descr="NIH STROKENET">
            <a:extLst>
              <a:ext uri="{FF2B5EF4-FFF2-40B4-BE49-F238E27FC236}">
                <a16:creationId xmlns:a16="http://schemas.microsoft.com/office/drawing/2014/main" id="{7D8D3700-755F-451B-AAC8-4FF272383C01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78" y="365125"/>
            <a:ext cx="3999982" cy="10193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5693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C305E-8AE7-410A-BF61-1FCC51A4E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E229F-894B-41FF-9C86-B7391DA0B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800" dirty="0"/>
              <a:t>Questions?</a:t>
            </a:r>
          </a:p>
          <a:p>
            <a:pPr marL="0" indent="0" algn="ctr">
              <a:buNone/>
            </a:pPr>
            <a:r>
              <a:rPr lang="en-US" sz="3200" dirty="0">
                <a:hlinkClick r:id="rId2"/>
              </a:rPr>
              <a:t>https://grants.nih.gov/faqs#/research-performance-progress-report.htm</a:t>
            </a:r>
            <a:endParaRPr lang="en-US" sz="3200" dirty="0"/>
          </a:p>
          <a:p>
            <a:pPr marL="0" indent="0" algn="ctr">
              <a:buNone/>
            </a:pPr>
            <a:r>
              <a:rPr lang="en-US" sz="3200" dirty="0">
                <a:hlinkClick r:id="rId3"/>
              </a:rPr>
              <a:t>Joanna.Vivalda@nih.gov</a:t>
            </a:r>
            <a:endParaRPr lang="en-US" sz="3200" dirty="0"/>
          </a:p>
          <a:p>
            <a:pPr marL="0" indent="0" algn="ctr">
              <a:buNone/>
            </a:pPr>
            <a:endParaRPr lang="en-US" sz="4800" dirty="0"/>
          </a:p>
        </p:txBody>
      </p:sp>
      <p:pic>
        <p:nvPicPr>
          <p:cNvPr id="4" name="Picture 3" descr="NIH STROKENET">
            <a:extLst>
              <a:ext uri="{FF2B5EF4-FFF2-40B4-BE49-F238E27FC236}">
                <a16:creationId xmlns:a16="http://schemas.microsoft.com/office/drawing/2014/main" id="{3AB192B1-3409-4633-A645-44B1E7FA7D0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78" y="365125"/>
            <a:ext cx="3999982" cy="10193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5014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0369A-2B4D-490A-948F-A96A8D9A8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0960C-1F70-4309-BC17-28207D7FC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4800" b="1" dirty="0"/>
              <a:t>Thank you for all you do!</a:t>
            </a:r>
          </a:p>
        </p:txBody>
      </p:sp>
      <p:pic>
        <p:nvPicPr>
          <p:cNvPr id="4" name="Picture 3" descr="NIH STROKENET">
            <a:extLst>
              <a:ext uri="{FF2B5EF4-FFF2-40B4-BE49-F238E27FC236}">
                <a16:creationId xmlns:a16="http://schemas.microsoft.com/office/drawing/2014/main" id="{E371A6E4-3B07-4DFD-B9B1-478C5FAF6D1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78" y="365125"/>
            <a:ext cx="3999982" cy="10193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4457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302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Vivalda, Joanna (NIH/NINDS) [E]</dc:creator>
  <cp:lastModifiedBy>Sester, Regina (sesterrj)</cp:lastModifiedBy>
  <cp:revision>6</cp:revision>
  <dcterms:created xsi:type="dcterms:W3CDTF">2020-04-10T12:38:56Z</dcterms:created>
  <dcterms:modified xsi:type="dcterms:W3CDTF">2020-04-21T16:42:26Z</dcterms:modified>
</cp:coreProperties>
</file>