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2"/>
  </p:notesMasterIdLst>
  <p:sldIdLst>
    <p:sldId id="256" r:id="rId2"/>
    <p:sldId id="314" r:id="rId3"/>
    <p:sldId id="315" r:id="rId4"/>
    <p:sldId id="316" r:id="rId5"/>
    <p:sldId id="351" r:id="rId6"/>
    <p:sldId id="352" r:id="rId7"/>
    <p:sldId id="353" r:id="rId8"/>
    <p:sldId id="354" r:id="rId9"/>
    <p:sldId id="355" r:id="rId10"/>
    <p:sldId id="356" r:id="rId11"/>
    <p:sldId id="357" r:id="rId12"/>
    <p:sldId id="358" r:id="rId13"/>
    <p:sldId id="359" r:id="rId14"/>
    <p:sldId id="362" r:id="rId15"/>
    <p:sldId id="363" r:id="rId16"/>
    <p:sldId id="364" r:id="rId17"/>
    <p:sldId id="365" r:id="rId18"/>
    <p:sldId id="366" r:id="rId19"/>
    <p:sldId id="367" r:id="rId20"/>
    <p:sldId id="368" r:id="rId21"/>
    <p:sldId id="369" r:id="rId22"/>
    <p:sldId id="370" r:id="rId23"/>
    <p:sldId id="371" r:id="rId24"/>
    <p:sldId id="338" r:id="rId25"/>
    <p:sldId id="337" r:id="rId26"/>
    <p:sldId id="319" r:id="rId27"/>
    <p:sldId id="317" r:id="rId28"/>
    <p:sldId id="260" r:id="rId29"/>
    <p:sldId id="277" r:id="rId30"/>
    <p:sldId id="280" r:id="rId31"/>
    <p:sldId id="321" r:id="rId32"/>
    <p:sldId id="322" r:id="rId33"/>
    <p:sldId id="323" r:id="rId34"/>
    <p:sldId id="332" r:id="rId35"/>
    <p:sldId id="328" r:id="rId36"/>
    <p:sldId id="257" r:id="rId37"/>
    <p:sldId id="334" r:id="rId38"/>
    <p:sldId id="330" r:id="rId39"/>
    <p:sldId id="331" r:id="rId40"/>
    <p:sldId id="304"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970">
          <p15:clr>
            <a:srgbClr val="A4A3A4"/>
          </p15:clr>
        </p15:guide>
        <p15:guide id="4" pos="437">
          <p15:clr>
            <a:srgbClr val="A4A3A4"/>
          </p15:clr>
        </p15:guide>
        <p15:guide id="5" orient="horz" pos="972">
          <p15:clr>
            <a:srgbClr val="A4A3A4"/>
          </p15:clr>
        </p15:guide>
        <p15:guide id="6" orient="horz" pos="3103">
          <p15:clr>
            <a:srgbClr val="A4A3A4"/>
          </p15:clr>
        </p15:guide>
        <p15:guide id="7" pos="2334">
          <p15:clr>
            <a:srgbClr val="A4A3A4"/>
          </p15:clr>
        </p15:guide>
        <p15:guide id="8" pos="438">
          <p15:clr>
            <a:srgbClr val="A4A3A4"/>
          </p15:clr>
        </p15:guide>
        <p15:guide id="9" orient="horz" pos="3566">
          <p15:clr>
            <a:srgbClr val="A4A3A4"/>
          </p15:clr>
        </p15:guide>
        <p15:guide id="10" orient="horz" pos="2196">
          <p15:clr>
            <a:srgbClr val="A4A3A4"/>
          </p15:clr>
        </p15:guide>
        <p15:guide id="11" orient="horz" pos="971">
          <p15:clr>
            <a:srgbClr val="A4A3A4"/>
          </p15:clr>
        </p15:guide>
        <p15:guide id="12" pos="6075">
          <p15:clr>
            <a:srgbClr val="A4A3A4"/>
          </p15:clr>
        </p15:guide>
        <p15:guide id="13" pos="7220">
          <p15:clr>
            <a:srgbClr val="A4A3A4"/>
          </p15:clr>
        </p15:guide>
        <p15:guide id="14" pos="7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DCD"/>
    <a:srgbClr val="4E7ADC"/>
    <a:srgbClr val="000258"/>
    <a:srgbClr val="2C2B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3606" autoAdjust="0"/>
  </p:normalViewPr>
  <p:slideViewPr>
    <p:cSldViewPr snapToGrid="0">
      <p:cViewPr varScale="1">
        <p:scale>
          <a:sx n="80" d="100"/>
          <a:sy n="80" d="100"/>
        </p:scale>
        <p:origin x="821" y="53"/>
      </p:cViewPr>
      <p:guideLst>
        <p:guide orient="horz" pos="2160"/>
        <p:guide pos="3840"/>
        <p:guide orient="horz" pos="970"/>
        <p:guide pos="437"/>
        <p:guide orient="horz" pos="972"/>
        <p:guide orient="horz" pos="3103"/>
        <p:guide pos="2334"/>
        <p:guide pos="438"/>
        <p:guide orient="horz" pos="3566"/>
        <p:guide orient="horz" pos="2196"/>
        <p:guide orient="horz" pos="971"/>
        <p:guide pos="6075"/>
        <p:guide pos="7220"/>
        <p:guide pos="79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23086C-6817-4F6B-A13B-AEA5F357533E}"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en-US"/>
        </a:p>
      </dgm:t>
    </dgm:pt>
    <dgm:pt modelId="{C9E98DCC-78C1-49DA-A1D2-7983C225CF54}">
      <dgm:prSet phldrT="[Text]" custT="1"/>
      <dgm:spPr/>
      <dgm:t>
        <a:bodyPr/>
        <a:lstStyle/>
        <a:p>
          <a:r>
            <a:rPr lang="en-US" sz="1000" b="1" dirty="0" smtClean="0">
              <a:latin typeface="Candara" panose="020E0502030303020204" pitchFamily="34" charset="0"/>
            </a:rPr>
            <a:t>Screening</a:t>
          </a:r>
          <a:endParaRPr lang="en-US" sz="1000" b="1" dirty="0">
            <a:latin typeface="Candara" panose="020E0502030303020204" pitchFamily="34" charset="0"/>
          </a:endParaRPr>
        </a:p>
      </dgm:t>
    </dgm:pt>
    <dgm:pt modelId="{4D9A49CA-33BF-499E-907B-A50CAC5592A9}" type="parTrans" cxnId="{98C9216F-8450-4FDC-A86A-0B03157B204F}">
      <dgm:prSet/>
      <dgm:spPr/>
      <dgm:t>
        <a:bodyPr/>
        <a:lstStyle/>
        <a:p>
          <a:endParaRPr lang="en-US"/>
        </a:p>
      </dgm:t>
    </dgm:pt>
    <dgm:pt modelId="{628CAE04-3A09-459D-9FDF-49D71E1160AD}" type="sibTrans" cxnId="{98C9216F-8450-4FDC-A86A-0B03157B204F}">
      <dgm:prSet/>
      <dgm:spPr/>
      <dgm:t>
        <a:bodyPr/>
        <a:lstStyle/>
        <a:p>
          <a:endParaRPr lang="en-US"/>
        </a:p>
      </dgm:t>
    </dgm:pt>
    <dgm:pt modelId="{3AEB6F3D-D70E-46D1-9BBB-02B54FB9AFE0}">
      <dgm:prSet phldrT="[Text]" custT="1"/>
      <dgm:spPr/>
      <dgm:t>
        <a:bodyPr/>
        <a:lstStyle/>
        <a:p>
          <a:r>
            <a:rPr lang="en-US" sz="1000" b="1" dirty="0" smtClean="0">
              <a:latin typeface="Candara" panose="020E0502030303020204" pitchFamily="34" charset="0"/>
            </a:rPr>
            <a:t>Inclusion/</a:t>
          </a:r>
        </a:p>
        <a:p>
          <a:r>
            <a:rPr lang="en-US" sz="1000" b="1" dirty="0" smtClean="0">
              <a:latin typeface="Candara" panose="020E0502030303020204" pitchFamily="34" charset="0"/>
            </a:rPr>
            <a:t>Exclusion</a:t>
          </a:r>
          <a:endParaRPr lang="en-US" sz="1000" b="1" dirty="0">
            <a:latin typeface="Candara" panose="020E0502030303020204" pitchFamily="34" charset="0"/>
          </a:endParaRPr>
        </a:p>
      </dgm:t>
    </dgm:pt>
    <dgm:pt modelId="{4B83899B-6CE0-4C34-96C2-05B32D2ECB2D}" type="parTrans" cxnId="{9BCFF27F-4DDB-49EE-8958-01A1D8862414}">
      <dgm:prSet/>
      <dgm:spPr/>
      <dgm:t>
        <a:bodyPr/>
        <a:lstStyle/>
        <a:p>
          <a:endParaRPr lang="en-US"/>
        </a:p>
      </dgm:t>
    </dgm:pt>
    <dgm:pt modelId="{ACD2CAA9-D94A-46D6-ADCD-DD7CFB7262B4}" type="sibTrans" cxnId="{9BCFF27F-4DDB-49EE-8958-01A1D8862414}">
      <dgm:prSet/>
      <dgm:spPr/>
      <dgm:t>
        <a:bodyPr/>
        <a:lstStyle/>
        <a:p>
          <a:endParaRPr lang="en-US"/>
        </a:p>
      </dgm:t>
    </dgm:pt>
    <dgm:pt modelId="{8D6F60F2-8F19-4C5E-B375-71508E3D8C1C}">
      <dgm:prSet phldrT="[Text]" custT="1"/>
      <dgm:spPr/>
      <dgm:t>
        <a:bodyPr/>
        <a:lstStyle/>
        <a:p>
          <a:r>
            <a:rPr lang="en-US" sz="1000" b="1" dirty="0" smtClean="0">
              <a:latin typeface="Candara" panose="020E0502030303020204" pitchFamily="34" charset="0"/>
            </a:rPr>
            <a:t>Informed Consent</a:t>
          </a:r>
          <a:endParaRPr lang="en-US" sz="1000" b="1" dirty="0">
            <a:latin typeface="Candara" panose="020E0502030303020204" pitchFamily="34" charset="0"/>
          </a:endParaRPr>
        </a:p>
      </dgm:t>
    </dgm:pt>
    <dgm:pt modelId="{F6998CF2-2C07-46E1-9B64-50C4F2A11F07}" type="parTrans" cxnId="{815FD0B1-DB54-4942-8933-F029DC6C6BA3}">
      <dgm:prSet/>
      <dgm:spPr/>
      <dgm:t>
        <a:bodyPr/>
        <a:lstStyle/>
        <a:p>
          <a:endParaRPr lang="en-US"/>
        </a:p>
      </dgm:t>
    </dgm:pt>
    <dgm:pt modelId="{10BECF0F-CD34-433F-A141-01466DB66631}" type="sibTrans" cxnId="{815FD0B1-DB54-4942-8933-F029DC6C6BA3}">
      <dgm:prSet/>
      <dgm:spPr/>
      <dgm:t>
        <a:bodyPr/>
        <a:lstStyle/>
        <a:p>
          <a:endParaRPr lang="en-US"/>
        </a:p>
      </dgm:t>
    </dgm:pt>
    <dgm:pt modelId="{F6B24E8D-C8B0-4338-88A2-68748D814B5D}">
      <dgm:prSet phldrT="[Text]" custT="1"/>
      <dgm:spPr/>
      <dgm:t>
        <a:bodyPr/>
        <a:lstStyle/>
        <a:p>
          <a:r>
            <a:rPr lang="en-US" sz="1000" b="1" dirty="0" smtClean="0">
              <a:latin typeface="Candara" panose="020E0502030303020204" pitchFamily="34" charset="0"/>
            </a:rPr>
            <a:t>Randomization</a:t>
          </a:r>
          <a:endParaRPr lang="en-US" sz="1000" b="1" dirty="0">
            <a:latin typeface="Candara" panose="020E0502030303020204" pitchFamily="34" charset="0"/>
          </a:endParaRPr>
        </a:p>
      </dgm:t>
    </dgm:pt>
    <dgm:pt modelId="{5651CD5F-A50B-4FF6-99FA-771912306CE2}" type="parTrans" cxnId="{3B3B53A5-FBDB-4DD4-B680-385517951DA7}">
      <dgm:prSet/>
      <dgm:spPr/>
      <dgm:t>
        <a:bodyPr/>
        <a:lstStyle/>
        <a:p>
          <a:endParaRPr lang="en-US"/>
        </a:p>
      </dgm:t>
    </dgm:pt>
    <dgm:pt modelId="{6BEBCD81-DA89-47EC-A415-A717C17F16AD}" type="sibTrans" cxnId="{3B3B53A5-FBDB-4DD4-B680-385517951DA7}">
      <dgm:prSet/>
      <dgm:spPr/>
      <dgm:t>
        <a:bodyPr/>
        <a:lstStyle/>
        <a:p>
          <a:endParaRPr lang="en-US"/>
        </a:p>
      </dgm:t>
    </dgm:pt>
    <dgm:pt modelId="{5857943F-4C46-4714-9986-4A6EF163B1AE}">
      <dgm:prSet phldrT="[Text]" custT="1"/>
      <dgm:spPr/>
      <dgm:t>
        <a:bodyPr/>
        <a:lstStyle/>
        <a:p>
          <a:r>
            <a:rPr lang="en-US" sz="1000" b="1" dirty="0" smtClean="0">
              <a:latin typeface="Candara" panose="020E0502030303020204" pitchFamily="34" charset="0"/>
            </a:rPr>
            <a:t>Allocation to treatment</a:t>
          </a:r>
          <a:endParaRPr lang="en-US" sz="1000" b="1" dirty="0">
            <a:latin typeface="Candara" panose="020E0502030303020204" pitchFamily="34" charset="0"/>
          </a:endParaRPr>
        </a:p>
      </dgm:t>
    </dgm:pt>
    <dgm:pt modelId="{0E85E57A-C8B9-4CCD-A0F3-33CA656ECEC2}" type="parTrans" cxnId="{DB63F732-996E-4DEF-8355-738D49F53BC1}">
      <dgm:prSet/>
      <dgm:spPr/>
      <dgm:t>
        <a:bodyPr/>
        <a:lstStyle/>
        <a:p>
          <a:endParaRPr lang="en-US"/>
        </a:p>
      </dgm:t>
    </dgm:pt>
    <dgm:pt modelId="{98D27375-7311-43CC-B0D6-016576233876}" type="sibTrans" cxnId="{DB63F732-996E-4DEF-8355-738D49F53BC1}">
      <dgm:prSet/>
      <dgm:spPr/>
      <dgm:t>
        <a:bodyPr/>
        <a:lstStyle/>
        <a:p>
          <a:endParaRPr lang="en-US"/>
        </a:p>
      </dgm:t>
    </dgm:pt>
    <dgm:pt modelId="{CD040F28-D311-43D6-8993-74D589E1C3B6}">
      <dgm:prSet phldrT="[Text]" custT="1"/>
      <dgm:spPr/>
      <dgm:t>
        <a:bodyPr/>
        <a:lstStyle/>
        <a:p>
          <a:r>
            <a:rPr lang="en-US" sz="1000" b="1" dirty="0" smtClean="0">
              <a:latin typeface="Candara" panose="020E0502030303020204" pitchFamily="34" charset="0"/>
            </a:rPr>
            <a:t>Blood Sample Collection</a:t>
          </a:r>
          <a:endParaRPr lang="en-US" sz="1000" b="1" dirty="0">
            <a:latin typeface="Candara" panose="020E0502030303020204" pitchFamily="34" charset="0"/>
          </a:endParaRPr>
        </a:p>
      </dgm:t>
    </dgm:pt>
    <dgm:pt modelId="{2949308A-1D86-48B6-87BF-F0E96B98E67E}" type="parTrans" cxnId="{70A6B5A9-8C07-498A-BD09-9BAA2B66BE01}">
      <dgm:prSet/>
      <dgm:spPr/>
      <dgm:t>
        <a:bodyPr/>
        <a:lstStyle/>
        <a:p>
          <a:endParaRPr lang="en-US"/>
        </a:p>
      </dgm:t>
    </dgm:pt>
    <dgm:pt modelId="{F61BF91D-4357-458A-90AB-376C90AD71B9}" type="sibTrans" cxnId="{70A6B5A9-8C07-498A-BD09-9BAA2B66BE01}">
      <dgm:prSet/>
      <dgm:spPr/>
      <dgm:t>
        <a:bodyPr/>
        <a:lstStyle/>
        <a:p>
          <a:endParaRPr lang="en-US"/>
        </a:p>
      </dgm:t>
    </dgm:pt>
    <dgm:pt modelId="{FB6C39C5-635E-455E-9C3B-D229495F7BD9}">
      <dgm:prSet phldrT="[Text]" custT="1"/>
      <dgm:spPr/>
      <dgm:t>
        <a:bodyPr/>
        <a:lstStyle/>
        <a:p>
          <a:r>
            <a:rPr lang="en-US" sz="1000" b="1" dirty="0" smtClean="0">
              <a:latin typeface="Candara" panose="020E0502030303020204" pitchFamily="34" charset="0"/>
            </a:rPr>
            <a:t>Discharge</a:t>
          </a:r>
          <a:endParaRPr lang="en-US" sz="1000" b="1" dirty="0">
            <a:latin typeface="Candara" panose="020E0502030303020204" pitchFamily="34" charset="0"/>
          </a:endParaRPr>
        </a:p>
      </dgm:t>
    </dgm:pt>
    <dgm:pt modelId="{D4EE49AD-2B76-4A76-A8D1-37B985F430D3}" type="parTrans" cxnId="{68998448-8529-4678-A120-7040101C0833}">
      <dgm:prSet/>
      <dgm:spPr/>
      <dgm:t>
        <a:bodyPr/>
        <a:lstStyle/>
        <a:p>
          <a:endParaRPr lang="en-US"/>
        </a:p>
      </dgm:t>
    </dgm:pt>
    <dgm:pt modelId="{6E0A631F-1F44-4EF1-BCCD-1BC21C39D852}" type="sibTrans" cxnId="{68998448-8529-4678-A120-7040101C0833}">
      <dgm:prSet/>
      <dgm:spPr/>
      <dgm:t>
        <a:bodyPr/>
        <a:lstStyle/>
        <a:p>
          <a:endParaRPr lang="en-US"/>
        </a:p>
      </dgm:t>
    </dgm:pt>
    <dgm:pt modelId="{B25B47AD-7EF8-4899-924E-F35739597A2B}">
      <dgm:prSet phldrT="[Text]" custT="1"/>
      <dgm:spPr/>
      <dgm:t>
        <a:bodyPr/>
        <a:lstStyle/>
        <a:p>
          <a:r>
            <a:rPr lang="en-US" sz="1000" b="1" dirty="0" smtClean="0">
              <a:latin typeface="Candara" panose="020E0502030303020204" pitchFamily="34" charset="0"/>
            </a:rPr>
            <a:t>Follow-ups</a:t>
          </a:r>
          <a:endParaRPr lang="en-US" sz="1000" b="1" dirty="0">
            <a:latin typeface="Candara" panose="020E0502030303020204" pitchFamily="34" charset="0"/>
          </a:endParaRPr>
        </a:p>
      </dgm:t>
    </dgm:pt>
    <dgm:pt modelId="{B8AAB506-1C40-40F9-A0F0-4332905AFFE4}" type="parTrans" cxnId="{501769F9-457A-4ECA-98FF-16E6534892C1}">
      <dgm:prSet/>
      <dgm:spPr/>
      <dgm:t>
        <a:bodyPr/>
        <a:lstStyle/>
        <a:p>
          <a:endParaRPr lang="en-US"/>
        </a:p>
      </dgm:t>
    </dgm:pt>
    <dgm:pt modelId="{80648052-417F-4E38-AA92-2646E20FD011}" type="sibTrans" cxnId="{501769F9-457A-4ECA-98FF-16E6534892C1}">
      <dgm:prSet/>
      <dgm:spPr/>
      <dgm:t>
        <a:bodyPr/>
        <a:lstStyle/>
        <a:p>
          <a:endParaRPr lang="en-US"/>
        </a:p>
      </dgm:t>
    </dgm:pt>
    <dgm:pt modelId="{0A73E1EF-E6E6-4E38-ADD8-D41938D49BF7}" type="pres">
      <dgm:prSet presAssocID="{D923086C-6817-4F6B-A13B-AEA5F357533E}" presName="Name0" presStyleCnt="0">
        <dgm:presLayoutVars>
          <dgm:dir/>
          <dgm:resizeHandles val="exact"/>
        </dgm:presLayoutVars>
      </dgm:prSet>
      <dgm:spPr/>
      <dgm:t>
        <a:bodyPr/>
        <a:lstStyle/>
        <a:p>
          <a:endParaRPr lang="en-US"/>
        </a:p>
      </dgm:t>
    </dgm:pt>
    <dgm:pt modelId="{21D852DF-6D32-421D-8F09-D1783714A394}" type="pres">
      <dgm:prSet presAssocID="{C9E98DCC-78C1-49DA-A1D2-7983C225CF54}" presName="node" presStyleLbl="node1" presStyleIdx="0" presStyleCnt="8" custScaleY="121583">
        <dgm:presLayoutVars>
          <dgm:bulletEnabled val="1"/>
        </dgm:presLayoutVars>
      </dgm:prSet>
      <dgm:spPr/>
      <dgm:t>
        <a:bodyPr/>
        <a:lstStyle/>
        <a:p>
          <a:endParaRPr lang="en-US"/>
        </a:p>
      </dgm:t>
    </dgm:pt>
    <dgm:pt modelId="{4534B527-63CA-4651-8EF1-27CF0B94A9CE}" type="pres">
      <dgm:prSet presAssocID="{628CAE04-3A09-459D-9FDF-49D71E1160AD}" presName="sibTrans" presStyleLbl="sibTrans2D1" presStyleIdx="0" presStyleCnt="7"/>
      <dgm:spPr/>
      <dgm:t>
        <a:bodyPr/>
        <a:lstStyle/>
        <a:p>
          <a:endParaRPr lang="en-US"/>
        </a:p>
      </dgm:t>
    </dgm:pt>
    <dgm:pt modelId="{94B1B818-BDCF-4A31-88B0-0A238A9B448D}" type="pres">
      <dgm:prSet presAssocID="{628CAE04-3A09-459D-9FDF-49D71E1160AD}" presName="connectorText" presStyleLbl="sibTrans2D1" presStyleIdx="0" presStyleCnt="7"/>
      <dgm:spPr/>
      <dgm:t>
        <a:bodyPr/>
        <a:lstStyle/>
        <a:p>
          <a:endParaRPr lang="en-US"/>
        </a:p>
      </dgm:t>
    </dgm:pt>
    <dgm:pt modelId="{5CB12BEC-6B18-46CE-8050-95A2D317B854}" type="pres">
      <dgm:prSet presAssocID="{3AEB6F3D-D70E-46D1-9BBB-02B54FB9AFE0}" presName="node" presStyleLbl="node1" presStyleIdx="1" presStyleCnt="8" custScaleY="121583" custLinFactNeighborX="8332">
        <dgm:presLayoutVars>
          <dgm:bulletEnabled val="1"/>
        </dgm:presLayoutVars>
      </dgm:prSet>
      <dgm:spPr/>
      <dgm:t>
        <a:bodyPr/>
        <a:lstStyle/>
        <a:p>
          <a:endParaRPr lang="en-US"/>
        </a:p>
      </dgm:t>
    </dgm:pt>
    <dgm:pt modelId="{3F0535FD-445A-480A-9BFC-CDFA6AC312DD}" type="pres">
      <dgm:prSet presAssocID="{ACD2CAA9-D94A-46D6-ADCD-DD7CFB7262B4}" presName="sibTrans" presStyleLbl="sibTrans2D1" presStyleIdx="1" presStyleCnt="7"/>
      <dgm:spPr/>
      <dgm:t>
        <a:bodyPr/>
        <a:lstStyle/>
        <a:p>
          <a:endParaRPr lang="en-US"/>
        </a:p>
      </dgm:t>
    </dgm:pt>
    <dgm:pt modelId="{57FCA505-107D-4D91-B032-8AF2FF96C210}" type="pres">
      <dgm:prSet presAssocID="{ACD2CAA9-D94A-46D6-ADCD-DD7CFB7262B4}" presName="connectorText" presStyleLbl="sibTrans2D1" presStyleIdx="1" presStyleCnt="7"/>
      <dgm:spPr/>
      <dgm:t>
        <a:bodyPr/>
        <a:lstStyle/>
        <a:p>
          <a:endParaRPr lang="en-US"/>
        </a:p>
      </dgm:t>
    </dgm:pt>
    <dgm:pt modelId="{358C33C6-950A-41E1-9035-C0CE20661A88}" type="pres">
      <dgm:prSet presAssocID="{8D6F60F2-8F19-4C5E-B375-71508E3D8C1C}" presName="node" presStyleLbl="node1" presStyleIdx="2" presStyleCnt="8" custScaleY="121583">
        <dgm:presLayoutVars>
          <dgm:bulletEnabled val="1"/>
        </dgm:presLayoutVars>
      </dgm:prSet>
      <dgm:spPr/>
      <dgm:t>
        <a:bodyPr/>
        <a:lstStyle/>
        <a:p>
          <a:endParaRPr lang="en-US"/>
        </a:p>
      </dgm:t>
    </dgm:pt>
    <dgm:pt modelId="{FC91F05D-AE44-49AF-9FD9-316B781F0578}" type="pres">
      <dgm:prSet presAssocID="{10BECF0F-CD34-433F-A141-01466DB66631}" presName="sibTrans" presStyleLbl="sibTrans2D1" presStyleIdx="2" presStyleCnt="7"/>
      <dgm:spPr/>
      <dgm:t>
        <a:bodyPr/>
        <a:lstStyle/>
        <a:p>
          <a:endParaRPr lang="en-US"/>
        </a:p>
      </dgm:t>
    </dgm:pt>
    <dgm:pt modelId="{A96DDBB5-56A3-4BF6-AC5D-1CAE1C751190}" type="pres">
      <dgm:prSet presAssocID="{10BECF0F-CD34-433F-A141-01466DB66631}" presName="connectorText" presStyleLbl="sibTrans2D1" presStyleIdx="2" presStyleCnt="7"/>
      <dgm:spPr/>
      <dgm:t>
        <a:bodyPr/>
        <a:lstStyle/>
        <a:p>
          <a:endParaRPr lang="en-US"/>
        </a:p>
      </dgm:t>
    </dgm:pt>
    <dgm:pt modelId="{929B67A7-121C-4A3A-9CE2-1E97D06F3F0A}" type="pres">
      <dgm:prSet presAssocID="{F6B24E8D-C8B0-4338-88A2-68748D814B5D}" presName="node" presStyleLbl="node1" presStyleIdx="3" presStyleCnt="8" custScaleY="121583">
        <dgm:presLayoutVars>
          <dgm:bulletEnabled val="1"/>
        </dgm:presLayoutVars>
      </dgm:prSet>
      <dgm:spPr/>
      <dgm:t>
        <a:bodyPr/>
        <a:lstStyle/>
        <a:p>
          <a:endParaRPr lang="en-US"/>
        </a:p>
      </dgm:t>
    </dgm:pt>
    <dgm:pt modelId="{98FE1A13-B1D0-4AE3-BDCA-F216987C4890}" type="pres">
      <dgm:prSet presAssocID="{6BEBCD81-DA89-47EC-A415-A717C17F16AD}" presName="sibTrans" presStyleLbl="sibTrans2D1" presStyleIdx="3" presStyleCnt="7"/>
      <dgm:spPr/>
      <dgm:t>
        <a:bodyPr/>
        <a:lstStyle/>
        <a:p>
          <a:endParaRPr lang="en-US"/>
        </a:p>
      </dgm:t>
    </dgm:pt>
    <dgm:pt modelId="{C8D3BE2C-F6FF-448F-9FDF-B176E768DBEA}" type="pres">
      <dgm:prSet presAssocID="{6BEBCD81-DA89-47EC-A415-A717C17F16AD}" presName="connectorText" presStyleLbl="sibTrans2D1" presStyleIdx="3" presStyleCnt="7"/>
      <dgm:spPr/>
      <dgm:t>
        <a:bodyPr/>
        <a:lstStyle/>
        <a:p>
          <a:endParaRPr lang="en-US"/>
        </a:p>
      </dgm:t>
    </dgm:pt>
    <dgm:pt modelId="{835775E2-5AEF-4A77-93A1-922FBAF7E753}" type="pres">
      <dgm:prSet presAssocID="{5857943F-4C46-4714-9986-4A6EF163B1AE}" presName="node" presStyleLbl="node1" presStyleIdx="4" presStyleCnt="8" custScaleY="121583">
        <dgm:presLayoutVars>
          <dgm:bulletEnabled val="1"/>
        </dgm:presLayoutVars>
      </dgm:prSet>
      <dgm:spPr/>
      <dgm:t>
        <a:bodyPr/>
        <a:lstStyle/>
        <a:p>
          <a:endParaRPr lang="en-US"/>
        </a:p>
      </dgm:t>
    </dgm:pt>
    <dgm:pt modelId="{E3B83A6A-BD33-49E6-9AC6-A119B1F07676}" type="pres">
      <dgm:prSet presAssocID="{98D27375-7311-43CC-B0D6-016576233876}" presName="sibTrans" presStyleLbl="sibTrans2D1" presStyleIdx="4" presStyleCnt="7"/>
      <dgm:spPr/>
      <dgm:t>
        <a:bodyPr/>
        <a:lstStyle/>
        <a:p>
          <a:endParaRPr lang="en-US"/>
        </a:p>
      </dgm:t>
    </dgm:pt>
    <dgm:pt modelId="{E28A89FD-2CE6-48B3-AEE7-A21C2B19C4C0}" type="pres">
      <dgm:prSet presAssocID="{98D27375-7311-43CC-B0D6-016576233876}" presName="connectorText" presStyleLbl="sibTrans2D1" presStyleIdx="4" presStyleCnt="7"/>
      <dgm:spPr/>
      <dgm:t>
        <a:bodyPr/>
        <a:lstStyle/>
        <a:p>
          <a:endParaRPr lang="en-US"/>
        </a:p>
      </dgm:t>
    </dgm:pt>
    <dgm:pt modelId="{8F7A865D-6512-43DB-9323-CF2DE84323C4}" type="pres">
      <dgm:prSet presAssocID="{CD040F28-D311-43D6-8993-74D589E1C3B6}" presName="node" presStyleLbl="node1" presStyleIdx="5" presStyleCnt="8" custScaleY="121583">
        <dgm:presLayoutVars>
          <dgm:bulletEnabled val="1"/>
        </dgm:presLayoutVars>
      </dgm:prSet>
      <dgm:spPr/>
      <dgm:t>
        <a:bodyPr/>
        <a:lstStyle/>
        <a:p>
          <a:endParaRPr lang="en-US"/>
        </a:p>
      </dgm:t>
    </dgm:pt>
    <dgm:pt modelId="{8458C3DF-00D1-4BE7-BACF-F8F94188325F}" type="pres">
      <dgm:prSet presAssocID="{F61BF91D-4357-458A-90AB-376C90AD71B9}" presName="sibTrans" presStyleLbl="sibTrans2D1" presStyleIdx="5" presStyleCnt="7"/>
      <dgm:spPr/>
      <dgm:t>
        <a:bodyPr/>
        <a:lstStyle/>
        <a:p>
          <a:endParaRPr lang="en-US"/>
        </a:p>
      </dgm:t>
    </dgm:pt>
    <dgm:pt modelId="{4E8F5053-48AC-4646-A231-2F7F930B102E}" type="pres">
      <dgm:prSet presAssocID="{F61BF91D-4357-458A-90AB-376C90AD71B9}" presName="connectorText" presStyleLbl="sibTrans2D1" presStyleIdx="5" presStyleCnt="7"/>
      <dgm:spPr/>
      <dgm:t>
        <a:bodyPr/>
        <a:lstStyle/>
        <a:p>
          <a:endParaRPr lang="en-US"/>
        </a:p>
      </dgm:t>
    </dgm:pt>
    <dgm:pt modelId="{B2C04513-29BB-49C1-8307-CEA71C67BB5D}" type="pres">
      <dgm:prSet presAssocID="{FB6C39C5-635E-455E-9C3B-D229495F7BD9}" presName="node" presStyleLbl="node1" presStyleIdx="6" presStyleCnt="8" custScaleY="121583">
        <dgm:presLayoutVars>
          <dgm:bulletEnabled val="1"/>
        </dgm:presLayoutVars>
      </dgm:prSet>
      <dgm:spPr/>
      <dgm:t>
        <a:bodyPr/>
        <a:lstStyle/>
        <a:p>
          <a:endParaRPr lang="en-US"/>
        </a:p>
      </dgm:t>
    </dgm:pt>
    <dgm:pt modelId="{2986CE95-8F33-407A-BDCF-B8873F54F218}" type="pres">
      <dgm:prSet presAssocID="{6E0A631F-1F44-4EF1-BCCD-1BC21C39D852}" presName="sibTrans" presStyleLbl="sibTrans2D1" presStyleIdx="6" presStyleCnt="7"/>
      <dgm:spPr/>
      <dgm:t>
        <a:bodyPr/>
        <a:lstStyle/>
        <a:p>
          <a:endParaRPr lang="en-US"/>
        </a:p>
      </dgm:t>
    </dgm:pt>
    <dgm:pt modelId="{3E4F13AB-3F28-433C-95EC-BD6EBA73FCB7}" type="pres">
      <dgm:prSet presAssocID="{6E0A631F-1F44-4EF1-BCCD-1BC21C39D852}" presName="connectorText" presStyleLbl="sibTrans2D1" presStyleIdx="6" presStyleCnt="7"/>
      <dgm:spPr/>
      <dgm:t>
        <a:bodyPr/>
        <a:lstStyle/>
        <a:p>
          <a:endParaRPr lang="en-US"/>
        </a:p>
      </dgm:t>
    </dgm:pt>
    <dgm:pt modelId="{B8B2F8FC-F7A4-4EA0-BF12-3CE40744B395}" type="pres">
      <dgm:prSet presAssocID="{B25B47AD-7EF8-4899-924E-F35739597A2B}" presName="node" presStyleLbl="node1" presStyleIdx="7" presStyleCnt="8" custScaleY="121583">
        <dgm:presLayoutVars>
          <dgm:bulletEnabled val="1"/>
        </dgm:presLayoutVars>
      </dgm:prSet>
      <dgm:spPr/>
      <dgm:t>
        <a:bodyPr/>
        <a:lstStyle/>
        <a:p>
          <a:endParaRPr lang="en-US"/>
        </a:p>
      </dgm:t>
    </dgm:pt>
  </dgm:ptLst>
  <dgm:cxnLst>
    <dgm:cxn modelId="{272915C4-49A6-466B-A319-61D1B06E7424}" type="presOf" srcId="{10BECF0F-CD34-433F-A141-01466DB66631}" destId="{FC91F05D-AE44-49AF-9FD9-316B781F0578}" srcOrd="0" destOrd="0" presId="urn:microsoft.com/office/officeart/2005/8/layout/process1"/>
    <dgm:cxn modelId="{32AEB7D9-1E74-46FA-96A3-1BDDCC5BE491}" type="presOf" srcId="{5857943F-4C46-4714-9986-4A6EF163B1AE}" destId="{835775E2-5AEF-4A77-93A1-922FBAF7E753}" srcOrd="0" destOrd="0" presId="urn:microsoft.com/office/officeart/2005/8/layout/process1"/>
    <dgm:cxn modelId="{795F0173-F61F-4DD6-AB01-EC02F9737272}" type="presOf" srcId="{ACD2CAA9-D94A-46D6-ADCD-DD7CFB7262B4}" destId="{57FCA505-107D-4D91-B032-8AF2FF96C210}" srcOrd="1" destOrd="0" presId="urn:microsoft.com/office/officeart/2005/8/layout/process1"/>
    <dgm:cxn modelId="{8C3E0F03-60DA-463E-99C6-AFBC9C035B1D}" type="presOf" srcId="{628CAE04-3A09-459D-9FDF-49D71E1160AD}" destId="{4534B527-63CA-4651-8EF1-27CF0B94A9CE}" srcOrd="0" destOrd="0" presId="urn:microsoft.com/office/officeart/2005/8/layout/process1"/>
    <dgm:cxn modelId="{E458FA34-EB62-41FC-BE2B-4FFFED151ADB}" type="presOf" srcId="{FB6C39C5-635E-455E-9C3B-D229495F7BD9}" destId="{B2C04513-29BB-49C1-8307-CEA71C67BB5D}" srcOrd="0" destOrd="0" presId="urn:microsoft.com/office/officeart/2005/8/layout/process1"/>
    <dgm:cxn modelId="{98C9216F-8450-4FDC-A86A-0B03157B204F}" srcId="{D923086C-6817-4F6B-A13B-AEA5F357533E}" destId="{C9E98DCC-78C1-49DA-A1D2-7983C225CF54}" srcOrd="0" destOrd="0" parTransId="{4D9A49CA-33BF-499E-907B-A50CAC5592A9}" sibTransId="{628CAE04-3A09-459D-9FDF-49D71E1160AD}"/>
    <dgm:cxn modelId="{B75D0843-6AF5-4F9B-B707-269F2552A320}" type="presOf" srcId="{98D27375-7311-43CC-B0D6-016576233876}" destId="{E28A89FD-2CE6-48B3-AEE7-A21C2B19C4C0}" srcOrd="1" destOrd="0" presId="urn:microsoft.com/office/officeart/2005/8/layout/process1"/>
    <dgm:cxn modelId="{64502C24-FFA4-4383-ABD2-410D472DE231}" type="presOf" srcId="{D923086C-6817-4F6B-A13B-AEA5F357533E}" destId="{0A73E1EF-E6E6-4E38-ADD8-D41938D49BF7}" srcOrd="0" destOrd="0" presId="urn:microsoft.com/office/officeart/2005/8/layout/process1"/>
    <dgm:cxn modelId="{3B3B53A5-FBDB-4DD4-B680-385517951DA7}" srcId="{D923086C-6817-4F6B-A13B-AEA5F357533E}" destId="{F6B24E8D-C8B0-4338-88A2-68748D814B5D}" srcOrd="3" destOrd="0" parTransId="{5651CD5F-A50B-4FF6-99FA-771912306CE2}" sibTransId="{6BEBCD81-DA89-47EC-A415-A717C17F16AD}"/>
    <dgm:cxn modelId="{E67E76BA-76A0-41FD-A3AD-D0AC0BBD0A24}" type="presOf" srcId="{6BEBCD81-DA89-47EC-A415-A717C17F16AD}" destId="{98FE1A13-B1D0-4AE3-BDCA-F216987C4890}" srcOrd="0" destOrd="0" presId="urn:microsoft.com/office/officeart/2005/8/layout/process1"/>
    <dgm:cxn modelId="{CDD637F7-DAD1-485E-BBB6-7BC70812F529}" type="presOf" srcId="{CD040F28-D311-43D6-8993-74D589E1C3B6}" destId="{8F7A865D-6512-43DB-9323-CF2DE84323C4}" srcOrd="0" destOrd="0" presId="urn:microsoft.com/office/officeart/2005/8/layout/process1"/>
    <dgm:cxn modelId="{7E47CE2C-93E0-4EB1-A1FE-99F58DEF777A}" type="presOf" srcId="{F61BF91D-4357-458A-90AB-376C90AD71B9}" destId="{4E8F5053-48AC-4646-A231-2F7F930B102E}" srcOrd="1" destOrd="0" presId="urn:microsoft.com/office/officeart/2005/8/layout/process1"/>
    <dgm:cxn modelId="{DB63F732-996E-4DEF-8355-738D49F53BC1}" srcId="{D923086C-6817-4F6B-A13B-AEA5F357533E}" destId="{5857943F-4C46-4714-9986-4A6EF163B1AE}" srcOrd="4" destOrd="0" parTransId="{0E85E57A-C8B9-4CCD-A0F3-33CA656ECEC2}" sibTransId="{98D27375-7311-43CC-B0D6-016576233876}"/>
    <dgm:cxn modelId="{68998448-8529-4678-A120-7040101C0833}" srcId="{D923086C-6817-4F6B-A13B-AEA5F357533E}" destId="{FB6C39C5-635E-455E-9C3B-D229495F7BD9}" srcOrd="6" destOrd="0" parTransId="{D4EE49AD-2B76-4A76-A8D1-37B985F430D3}" sibTransId="{6E0A631F-1F44-4EF1-BCCD-1BC21C39D852}"/>
    <dgm:cxn modelId="{501769F9-457A-4ECA-98FF-16E6534892C1}" srcId="{D923086C-6817-4F6B-A13B-AEA5F357533E}" destId="{B25B47AD-7EF8-4899-924E-F35739597A2B}" srcOrd="7" destOrd="0" parTransId="{B8AAB506-1C40-40F9-A0F0-4332905AFFE4}" sibTransId="{80648052-417F-4E38-AA92-2646E20FD011}"/>
    <dgm:cxn modelId="{BB113658-1AC7-4AD0-8778-B208F7538D07}" type="presOf" srcId="{6BEBCD81-DA89-47EC-A415-A717C17F16AD}" destId="{C8D3BE2C-F6FF-448F-9FDF-B176E768DBEA}" srcOrd="1" destOrd="0" presId="urn:microsoft.com/office/officeart/2005/8/layout/process1"/>
    <dgm:cxn modelId="{C2E72F7E-A361-485D-83BB-65FEDE324AFD}" type="presOf" srcId="{C9E98DCC-78C1-49DA-A1D2-7983C225CF54}" destId="{21D852DF-6D32-421D-8F09-D1783714A394}" srcOrd="0" destOrd="0" presId="urn:microsoft.com/office/officeart/2005/8/layout/process1"/>
    <dgm:cxn modelId="{70A6B5A9-8C07-498A-BD09-9BAA2B66BE01}" srcId="{D923086C-6817-4F6B-A13B-AEA5F357533E}" destId="{CD040F28-D311-43D6-8993-74D589E1C3B6}" srcOrd="5" destOrd="0" parTransId="{2949308A-1D86-48B6-87BF-F0E96B98E67E}" sibTransId="{F61BF91D-4357-458A-90AB-376C90AD71B9}"/>
    <dgm:cxn modelId="{033F7E97-A960-49FE-9CA6-B497CBDA8139}" type="presOf" srcId="{3AEB6F3D-D70E-46D1-9BBB-02B54FB9AFE0}" destId="{5CB12BEC-6B18-46CE-8050-95A2D317B854}" srcOrd="0" destOrd="0" presId="urn:microsoft.com/office/officeart/2005/8/layout/process1"/>
    <dgm:cxn modelId="{A2E374AA-0E32-4C00-9032-5CB87387B752}" type="presOf" srcId="{628CAE04-3A09-459D-9FDF-49D71E1160AD}" destId="{94B1B818-BDCF-4A31-88B0-0A238A9B448D}" srcOrd="1" destOrd="0" presId="urn:microsoft.com/office/officeart/2005/8/layout/process1"/>
    <dgm:cxn modelId="{7F64D269-CA9D-43F7-A46A-745F6ACB1EBA}" type="presOf" srcId="{F61BF91D-4357-458A-90AB-376C90AD71B9}" destId="{8458C3DF-00D1-4BE7-BACF-F8F94188325F}" srcOrd="0" destOrd="0" presId="urn:microsoft.com/office/officeart/2005/8/layout/process1"/>
    <dgm:cxn modelId="{F095E265-018B-446D-BE95-2B21A46C8E7D}" type="presOf" srcId="{6E0A631F-1F44-4EF1-BCCD-1BC21C39D852}" destId="{3E4F13AB-3F28-433C-95EC-BD6EBA73FCB7}" srcOrd="1" destOrd="0" presId="urn:microsoft.com/office/officeart/2005/8/layout/process1"/>
    <dgm:cxn modelId="{2B098384-51FC-4251-B7F0-848E75CF383A}" type="presOf" srcId="{ACD2CAA9-D94A-46D6-ADCD-DD7CFB7262B4}" destId="{3F0535FD-445A-480A-9BFC-CDFA6AC312DD}" srcOrd="0" destOrd="0" presId="urn:microsoft.com/office/officeart/2005/8/layout/process1"/>
    <dgm:cxn modelId="{9BCFF27F-4DDB-49EE-8958-01A1D8862414}" srcId="{D923086C-6817-4F6B-A13B-AEA5F357533E}" destId="{3AEB6F3D-D70E-46D1-9BBB-02B54FB9AFE0}" srcOrd="1" destOrd="0" parTransId="{4B83899B-6CE0-4C34-96C2-05B32D2ECB2D}" sibTransId="{ACD2CAA9-D94A-46D6-ADCD-DD7CFB7262B4}"/>
    <dgm:cxn modelId="{BBC98045-00A6-403E-B4C5-AD90BFE7C171}" type="presOf" srcId="{B25B47AD-7EF8-4899-924E-F35739597A2B}" destId="{B8B2F8FC-F7A4-4EA0-BF12-3CE40744B395}" srcOrd="0" destOrd="0" presId="urn:microsoft.com/office/officeart/2005/8/layout/process1"/>
    <dgm:cxn modelId="{804C97FB-F708-4D44-BE2E-087C4532BCB7}" type="presOf" srcId="{98D27375-7311-43CC-B0D6-016576233876}" destId="{E3B83A6A-BD33-49E6-9AC6-A119B1F07676}" srcOrd="0" destOrd="0" presId="urn:microsoft.com/office/officeart/2005/8/layout/process1"/>
    <dgm:cxn modelId="{B497414A-C08D-49CC-A0D2-B0EDD8CB3061}" type="presOf" srcId="{10BECF0F-CD34-433F-A141-01466DB66631}" destId="{A96DDBB5-56A3-4BF6-AC5D-1CAE1C751190}" srcOrd="1" destOrd="0" presId="urn:microsoft.com/office/officeart/2005/8/layout/process1"/>
    <dgm:cxn modelId="{F5010FB8-2B47-4A6E-88F6-9C37BB046113}" type="presOf" srcId="{F6B24E8D-C8B0-4338-88A2-68748D814B5D}" destId="{929B67A7-121C-4A3A-9CE2-1E97D06F3F0A}" srcOrd="0" destOrd="0" presId="urn:microsoft.com/office/officeart/2005/8/layout/process1"/>
    <dgm:cxn modelId="{815FD0B1-DB54-4942-8933-F029DC6C6BA3}" srcId="{D923086C-6817-4F6B-A13B-AEA5F357533E}" destId="{8D6F60F2-8F19-4C5E-B375-71508E3D8C1C}" srcOrd="2" destOrd="0" parTransId="{F6998CF2-2C07-46E1-9B64-50C4F2A11F07}" sibTransId="{10BECF0F-CD34-433F-A141-01466DB66631}"/>
    <dgm:cxn modelId="{E9CF5D6E-E6AB-4163-BFA1-91EC23289C07}" type="presOf" srcId="{6E0A631F-1F44-4EF1-BCCD-1BC21C39D852}" destId="{2986CE95-8F33-407A-BDCF-B8873F54F218}" srcOrd="0" destOrd="0" presId="urn:microsoft.com/office/officeart/2005/8/layout/process1"/>
    <dgm:cxn modelId="{69E52979-BB95-4A10-B541-60777D7AE2E6}" type="presOf" srcId="{8D6F60F2-8F19-4C5E-B375-71508E3D8C1C}" destId="{358C33C6-950A-41E1-9035-C0CE20661A88}" srcOrd="0" destOrd="0" presId="urn:microsoft.com/office/officeart/2005/8/layout/process1"/>
    <dgm:cxn modelId="{1593E3CD-7603-469F-936D-C41D2A30DD51}" type="presParOf" srcId="{0A73E1EF-E6E6-4E38-ADD8-D41938D49BF7}" destId="{21D852DF-6D32-421D-8F09-D1783714A394}" srcOrd="0" destOrd="0" presId="urn:microsoft.com/office/officeart/2005/8/layout/process1"/>
    <dgm:cxn modelId="{CBAAE203-8728-494F-919D-BBE4DE844EFF}" type="presParOf" srcId="{0A73E1EF-E6E6-4E38-ADD8-D41938D49BF7}" destId="{4534B527-63CA-4651-8EF1-27CF0B94A9CE}" srcOrd="1" destOrd="0" presId="urn:microsoft.com/office/officeart/2005/8/layout/process1"/>
    <dgm:cxn modelId="{194FA272-4AC4-4DA5-A4CF-DCCF656423C6}" type="presParOf" srcId="{4534B527-63CA-4651-8EF1-27CF0B94A9CE}" destId="{94B1B818-BDCF-4A31-88B0-0A238A9B448D}" srcOrd="0" destOrd="0" presId="urn:microsoft.com/office/officeart/2005/8/layout/process1"/>
    <dgm:cxn modelId="{15F5B9A8-01C0-43D4-9E95-92A6CEF0152C}" type="presParOf" srcId="{0A73E1EF-E6E6-4E38-ADD8-D41938D49BF7}" destId="{5CB12BEC-6B18-46CE-8050-95A2D317B854}" srcOrd="2" destOrd="0" presId="urn:microsoft.com/office/officeart/2005/8/layout/process1"/>
    <dgm:cxn modelId="{98CF8E12-24FC-4753-A184-0CB3D0208D0B}" type="presParOf" srcId="{0A73E1EF-E6E6-4E38-ADD8-D41938D49BF7}" destId="{3F0535FD-445A-480A-9BFC-CDFA6AC312DD}" srcOrd="3" destOrd="0" presId="urn:microsoft.com/office/officeart/2005/8/layout/process1"/>
    <dgm:cxn modelId="{F8336990-6E83-4562-A900-45996D361903}" type="presParOf" srcId="{3F0535FD-445A-480A-9BFC-CDFA6AC312DD}" destId="{57FCA505-107D-4D91-B032-8AF2FF96C210}" srcOrd="0" destOrd="0" presId="urn:microsoft.com/office/officeart/2005/8/layout/process1"/>
    <dgm:cxn modelId="{206B3B27-AA9A-4A92-A402-A0116E98E980}" type="presParOf" srcId="{0A73E1EF-E6E6-4E38-ADD8-D41938D49BF7}" destId="{358C33C6-950A-41E1-9035-C0CE20661A88}" srcOrd="4" destOrd="0" presId="urn:microsoft.com/office/officeart/2005/8/layout/process1"/>
    <dgm:cxn modelId="{D04B00F4-28E6-4C10-9706-FCAAE25D28BA}" type="presParOf" srcId="{0A73E1EF-E6E6-4E38-ADD8-D41938D49BF7}" destId="{FC91F05D-AE44-49AF-9FD9-316B781F0578}" srcOrd="5" destOrd="0" presId="urn:microsoft.com/office/officeart/2005/8/layout/process1"/>
    <dgm:cxn modelId="{40A3A64B-1C5B-41CF-8A74-6101419D128B}" type="presParOf" srcId="{FC91F05D-AE44-49AF-9FD9-316B781F0578}" destId="{A96DDBB5-56A3-4BF6-AC5D-1CAE1C751190}" srcOrd="0" destOrd="0" presId="urn:microsoft.com/office/officeart/2005/8/layout/process1"/>
    <dgm:cxn modelId="{780F6371-6C2F-4268-B8A8-964566326500}" type="presParOf" srcId="{0A73E1EF-E6E6-4E38-ADD8-D41938D49BF7}" destId="{929B67A7-121C-4A3A-9CE2-1E97D06F3F0A}" srcOrd="6" destOrd="0" presId="urn:microsoft.com/office/officeart/2005/8/layout/process1"/>
    <dgm:cxn modelId="{49B12BCA-4FD8-4AB3-8851-333261C7AC8A}" type="presParOf" srcId="{0A73E1EF-E6E6-4E38-ADD8-D41938D49BF7}" destId="{98FE1A13-B1D0-4AE3-BDCA-F216987C4890}" srcOrd="7" destOrd="0" presId="urn:microsoft.com/office/officeart/2005/8/layout/process1"/>
    <dgm:cxn modelId="{701FC052-F574-4DDE-B09F-90832D0F32C7}" type="presParOf" srcId="{98FE1A13-B1D0-4AE3-BDCA-F216987C4890}" destId="{C8D3BE2C-F6FF-448F-9FDF-B176E768DBEA}" srcOrd="0" destOrd="0" presId="urn:microsoft.com/office/officeart/2005/8/layout/process1"/>
    <dgm:cxn modelId="{E8E87F24-710D-4E08-BA24-3CAC236AB4ED}" type="presParOf" srcId="{0A73E1EF-E6E6-4E38-ADD8-D41938D49BF7}" destId="{835775E2-5AEF-4A77-93A1-922FBAF7E753}" srcOrd="8" destOrd="0" presId="urn:microsoft.com/office/officeart/2005/8/layout/process1"/>
    <dgm:cxn modelId="{921408F2-D25F-4DF7-BC60-FF284B2C7031}" type="presParOf" srcId="{0A73E1EF-E6E6-4E38-ADD8-D41938D49BF7}" destId="{E3B83A6A-BD33-49E6-9AC6-A119B1F07676}" srcOrd="9" destOrd="0" presId="urn:microsoft.com/office/officeart/2005/8/layout/process1"/>
    <dgm:cxn modelId="{6FEB1817-5ADA-4C20-AEFE-62E3C4792643}" type="presParOf" srcId="{E3B83A6A-BD33-49E6-9AC6-A119B1F07676}" destId="{E28A89FD-2CE6-48B3-AEE7-A21C2B19C4C0}" srcOrd="0" destOrd="0" presId="urn:microsoft.com/office/officeart/2005/8/layout/process1"/>
    <dgm:cxn modelId="{C872DA1D-CB48-4A72-B5E5-ADB1C84ABB21}" type="presParOf" srcId="{0A73E1EF-E6E6-4E38-ADD8-D41938D49BF7}" destId="{8F7A865D-6512-43DB-9323-CF2DE84323C4}" srcOrd="10" destOrd="0" presId="urn:microsoft.com/office/officeart/2005/8/layout/process1"/>
    <dgm:cxn modelId="{78D1F11B-9B81-4C8F-A7CE-6F8C76F81FEA}" type="presParOf" srcId="{0A73E1EF-E6E6-4E38-ADD8-D41938D49BF7}" destId="{8458C3DF-00D1-4BE7-BACF-F8F94188325F}" srcOrd="11" destOrd="0" presId="urn:microsoft.com/office/officeart/2005/8/layout/process1"/>
    <dgm:cxn modelId="{0989289B-EFA6-4F37-BB65-C9A938E3FDB0}" type="presParOf" srcId="{8458C3DF-00D1-4BE7-BACF-F8F94188325F}" destId="{4E8F5053-48AC-4646-A231-2F7F930B102E}" srcOrd="0" destOrd="0" presId="urn:microsoft.com/office/officeart/2005/8/layout/process1"/>
    <dgm:cxn modelId="{E585C400-95B1-459D-B6EA-DA37DF3D66AC}" type="presParOf" srcId="{0A73E1EF-E6E6-4E38-ADD8-D41938D49BF7}" destId="{B2C04513-29BB-49C1-8307-CEA71C67BB5D}" srcOrd="12" destOrd="0" presId="urn:microsoft.com/office/officeart/2005/8/layout/process1"/>
    <dgm:cxn modelId="{8CDFA8C9-2D70-4847-82D1-FDE7356B72BA}" type="presParOf" srcId="{0A73E1EF-E6E6-4E38-ADD8-D41938D49BF7}" destId="{2986CE95-8F33-407A-BDCF-B8873F54F218}" srcOrd="13" destOrd="0" presId="urn:microsoft.com/office/officeart/2005/8/layout/process1"/>
    <dgm:cxn modelId="{AFB20EF5-90C8-4DF0-A93C-ABB2D13341CF}" type="presParOf" srcId="{2986CE95-8F33-407A-BDCF-B8873F54F218}" destId="{3E4F13AB-3F28-433C-95EC-BD6EBA73FCB7}" srcOrd="0" destOrd="0" presId="urn:microsoft.com/office/officeart/2005/8/layout/process1"/>
    <dgm:cxn modelId="{DF257ECB-BF1C-4CFF-8317-57593C3BD93C}" type="presParOf" srcId="{0A73E1EF-E6E6-4E38-ADD8-D41938D49BF7}" destId="{B8B2F8FC-F7A4-4EA0-BF12-3CE40744B395}" srcOrd="1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852DF-6D32-421D-8F09-D1783714A394}">
      <dsp:nvSpPr>
        <dsp:cNvPr id="0" name=""/>
        <dsp:cNvSpPr/>
      </dsp:nvSpPr>
      <dsp:spPr>
        <a:xfrm>
          <a:off x="3619" y="2426655"/>
          <a:ext cx="979758" cy="71473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latin typeface="Candara" panose="020E0502030303020204" pitchFamily="34" charset="0"/>
            </a:rPr>
            <a:t>Screening</a:t>
          </a:r>
          <a:endParaRPr lang="en-US" sz="1000" b="1" kern="1200" dirty="0">
            <a:latin typeface="Candara" panose="020E0502030303020204" pitchFamily="34" charset="0"/>
          </a:endParaRPr>
        </a:p>
      </dsp:txBody>
      <dsp:txXfrm>
        <a:off x="24553" y="2447589"/>
        <a:ext cx="937890" cy="672863"/>
      </dsp:txXfrm>
    </dsp:sp>
    <dsp:sp modelId="{4534B527-63CA-4651-8EF1-27CF0B94A9CE}">
      <dsp:nvSpPr>
        <dsp:cNvPr id="0" name=""/>
        <dsp:cNvSpPr/>
      </dsp:nvSpPr>
      <dsp:spPr>
        <a:xfrm>
          <a:off x="1089516" y="2662531"/>
          <a:ext cx="225014" cy="242979"/>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tint val="60000"/>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089516" y="2711127"/>
        <a:ext cx="157510" cy="145787"/>
      </dsp:txXfrm>
    </dsp:sp>
    <dsp:sp modelId="{5CB12BEC-6B18-46CE-8050-95A2D317B854}">
      <dsp:nvSpPr>
        <dsp:cNvPr id="0" name=""/>
        <dsp:cNvSpPr/>
      </dsp:nvSpPr>
      <dsp:spPr>
        <a:xfrm>
          <a:off x="1407933" y="2426655"/>
          <a:ext cx="979758" cy="71473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latin typeface="Candara" panose="020E0502030303020204" pitchFamily="34" charset="0"/>
            </a:rPr>
            <a:t>Inclusion/</a:t>
          </a:r>
        </a:p>
        <a:p>
          <a:pPr lvl="0" algn="ctr" defTabSz="444500">
            <a:lnSpc>
              <a:spcPct val="90000"/>
            </a:lnSpc>
            <a:spcBef>
              <a:spcPct val="0"/>
            </a:spcBef>
            <a:spcAft>
              <a:spcPct val="35000"/>
            </a:spcAft>
          </a:pPr>
          <a:r>
            <a:rPr lang="en-US" sz="1000" b="1" kern="1200" dirty="0" smtClean="0">
              <a:latin typeface="Candara" panose="020E0502030303020204" pitchFamily="34" charset="0"/>
            </a:rPr>
            <a:t>Exclusion</a:t>
          </a:r>
          <a:endParaRPr lang="en-US" sz="1000" b="1" kern="1200" dirty="0">
            <a:latin typeface="Candara" panose="020E0502030303020204" pitchFamily="34" charset="0"/>
          </a:endParaRPr>
        </a:p>
      </dsp:txBody>
      <dsp:txXfrm>
        <a:off x="1428867" y="2447589"/>
        <a:ext cx="937890" cy="672863"/>
      </dsp:txXfrm>
    </dsp:sp>
    <dsp:sp modelId="{3F0535FD-445A-480A-9BFC-CDFA6AC312DD}">
      <dsp:nvSpPr>
        <dsp:cNvPr id="0" name=""/>
        <dsp:cNvSpPr/>
      </dsp:nvSpPr>
      <dsp:spPr>
        <a:xfrm>
          <a:off x="2477504" y="2662531"/>
          <a:ext cx="190402" cy="242979"/>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tint val="60000"/>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477504" y="2711127"/>
        <a:ext cx="133281" cy="145787"/>
      </dsp:txXfrm>
    </dsp:sp>
    <dsp:sp modelId="{358C33C6-950A-41E1-9035-C0CE20661A88}">
      <dsp:nvSpPr>
        <dsp:cNvPr id="0" name=""/>
        <dsp:cNvSpPr/>
      </dsp:nvSpPr>
      <dsp:spPr>
        <a:xfrm>
          <a:off x="2746941" y="2426655"/>
          <a:ext cx="979758" cy="71473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latin typeface="Candara" panose="020E0502030303020204" pitchFamily="34" charset="0"/>
            </a:rPr>
            <a:t>Informed Consent</a:t>
          </a:r>
          <a:endParaRPr lang="en-US" sz="1000" b="1" kern="1200" dirty="0">
            <a:latin typeface="Candara" panose="020E0502030303020204" pitchFamily="34" charset="0"/>
          </a:endParaRPr>
        </a:p>
      </dsp:txBody>
      <dsp:txXfrm>
        <a:off x="2767875" y="2447589"/>
        <a:ext cx="937890" cy="672863"/>
      </dsp:txXfrm>
    </dsp:sp>
    <dsp:sp modelId="{FC91F05D-AE44-49AF-9FD9-316B781F0578}">
      <dsp:nvSpPr>
        <dsp:cNvPr id="0" name=""/>
        <dsp:cNvSpPr/>
      </dsp:nvSpPr>
      <dsp:spPr>
        <a:xfrm>
          <a:off x="3824675" y="2662531"/>
          <a:ext cx="207708" cy="242979"/>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tint val="60000"/>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824675" y="2711127"/>
        <a:ext cx="145396" cy="145787"/>
      </dsp:txXfrm>
    </dsp:sp>
    <dsp:sp modelId="{929B67A7-121C-4A3A-9CE2-1E97D06F3F0A}">
      <dsp:nvSpPr>
        <dsp:cNvPr id="0" name=""/>
        <dsp:cNvSpPr/>
      </dsp:nvSpPr>
      <dsp:spPr>
        <a:xfrm>
          <a:off x="4118602" y="2426655"/>
          <a:ext cx="979758" cy="71473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latin typeface="Candara" panose="020E0502030303020204" pitchFamily="34" charset="0"/>
            </a:rPr>
            <a:t>Randomization</a:t>
          </a:r>
          <a:endParaRPr lang="en-US" sz="1000" b="1" kern="1200" dirty="0">
            <a:latin typeface="Candara" panose="020E0502030303020204" pitchFamily="34" charset="0"/>
          </a:endParaRPr>
        </a:p>
      </dsp:txBody>
      <dsp:txXfrm>
        <a:off x="4139536" y="2447589"/>
        <a:ext cx="937890" cy="672863"/>
      </dsp:txXfrm>
    </dsp:sp>
    <dsp:sp modelId="{98FE1A13-B1D0-4AE3-BDCA-F216987C4890}">
      <dsp:nvSpPr>
        <dsp:cNvPr id="0" name=""/>
        <dsp:cNvSpPr/>
      </dsp:nvSpPr>
      <dsp:spPr>
        <a:xfrm>
          <a:off x="5196336" y="2662531"/>
          <a:ext cx="207708" cy="242979"/>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tint val="60000"/>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196336" y="2711127"/>
        <a:ext cx="145396" cy="145787"/>
      </dsp:txXfrm>
    </dsp:sp>
    <dsp:sp modelId="{835775E2-5AEF-4A77-93A1-922FBAF7E753}">
      <dsp:nvSpPr>
        <dsp:cNvPr id="0" name=""/>
        <dsp:cNvSpPr/>
      </dsp:nvSpPr>
      <dsp:spPr>
        <a:xfrm>
          <a:off x="5490264" y="2426655"/>
          <a:ext cx="979758" cy="71473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latin typeface="Candara" panose="020E0502030303020204" pitchFamily="34" charset="0"/>
            </a:rPr>
            <a:t>Allocation to treatment</a:t>
          </a:r>
          <a:endParaRPr lang="en-US" sz="1000" b="1" kern="1200" dirty="0">
            <a:latin typeface="Candara" panose="020E0502030303020204" pitchFamily="34" charset="0"/>
          </a:endParaRPr>
        </a:p>
      </dsp:txBody>
      <dsp:txXfrm>
        <a:off x="5511198" y="2447589"/>
        <a:ext cx="937890" cy="672863"/>
      </dsp:txXfrm>
    </dsp:sp>
    <dsp:sp modelId="{E3B83A6A-BD33-49E6-9AC6-A119B1F07676}">
      <dsp:nvSpPr>
        <dsp:cNvPr id="0" name=""/>
        <dsp:cNvSpPr/>
      </dsp:nvSpPr>
      <dsp:spPr>
        <a:xfrm>
          <a:off x="6567997" y="2662531"/>
          <a:ext cx="207708" cy="242979"/>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tint val="60000"/>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567997" y="2711127"/>
        <a:ext cx="145396" cy="145787"/>
      </dsp:txXfrm>
    </dsp:sp>
    <dsp:sp modelId="{8F7A865D-6512-43DB-9323-CF2DE84323C4}">
      <dsp:nvSpPr>
        <dsp:cNvPr id="0" name=""/>
        <dsp:cNvSpPr/>
      </dsp:nvSpPr>
      <dsp:spPr>
        <a:xfrm>
          <a:off x="6861925" y="2426655"/>
          <a:ext cx="979758" cy="71473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latin typeface="Candara" panose="020E0502030303020204" pitchFamily="34" charset="0"/>
            </a:rPr>
            <a:t>Blood Sample Collection</a:t>
          </a:r>
          <a:endParaRPr lang="en-US" sz="1000" b="1" kern="1200" dirty="0">
            <a:latin typeface="Candara" panose="020E0502030303020204" pitchFamily="34" charset="0"/>
          </a:endParaRPr>
        </a:p>
      </dsp:txBody>
      <dsp:txXfrm>
        <a:off x="6882859" y="2447589"/>
        <a:ext cx="937890" cy="672863"/>
      </dsp:txXfrm>
    </dsp:sp>
    <dsp:sp modelId="{8458C3DF-00D1-4BE7-BACF-F8F94188325F}">
      <dsp:nvSpPr>
        <dsp:cNvPr id="0" name=""/>
        <dsp:cNvSpPr/>
      </dsp:nvSpPr>
      <dsp:spPr>
        <a:xfrm>
          <a:off x="7939659" y="2662531"/>
          <a:ext cx="207708" cy="242979"/>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tint val="60000"/>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7939659" y="2711127"/>
        <a:ext cx="145396" cy="145787"/>
      </dsp:txXfrm>
    </dsp:sp>
    <dsp:sp modelId="{B2C04513-29BB-49C1-8307-CEA71C67BB5D}">
      <dsp:nvSpPr>
        <dsp:cNvPr id="0" name=""/>
        <dsp:cNvSpPr/>
      </dsp:nvSpPr>
      <dsp:spPr>
        <a:xfrm>
          <a:off x="8233586" y="2426655"/>
          <a:ext cx="979758" cy="71473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latin typeface="Candara" panose="020E0502030303020204" pitchFamily="34" charset="0"/>
            </a:rPr>
            <a:t>Discharge</a:t>
          </a:r>
          <a:endParaRPr lang="en-US" sz="1000" b="1" kern="1200" dirty="0">
            <a:latin typeface="Candara" panose="020E0502030303020204" pitchFamily="34" charset="0"/>
          </a:endParaRPr>
        </a:p>
      </dsp:txBody>
      <dsp:txXfrm>
        <a:off x="8254520" y="2447589"/>
        <a:ext cx="937890" cy="672863"/>
      </dsp:txXfrm>
    </dsp:sp>
    <dsp:sp modelId="{2986CE95-8F33-407A-BDCF-B8873F54F218}">
      <dsp:nvSpPr>
        <dsp:cNvPr id="0" name=""/>
        <dsp:cNvSpPr/>
      </dsp:nvSpPr>
      <dsp:spPr>
        <a:xfrm>
          <a:off x="9311320" y="2662531"/>
          <a:ext cx="207708" cy="242979"/>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tint val="60000"/>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9311320" y="2711127"/>
        <a:ext cx="145396" cy="145787"/>
      </dsp:txXfrm>
    </dsp:sp>
    <dsp:sp modelId="{B8B2F8FC-F7A4-4EA0-BF12-3CE40744B395}">
      <dsp:nvSpPr>
        <dsp:cNvPr id="0" name=""/>
        <dsp:cNvSpPr/>
      </dsp:nvSpPr>
      <dsp:spPr>
        <a:xfrm>
          <a:off x="9605247" y="2426655"/>
          <a:ext cx="979758" cy="71473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latin typeface="Candara" panose="020E0502030303020204" pitchFamily="34" charset="0"/>
            </a:rPr>
            <a:t>Follow-ups</a:t>
          </a:r>
          <a:endParaRPr lang="en-US" sz="1000" b="1" kern="1200" dirty="0">
            <a:latin typeface="Candara" panose="020E0502030303020204" pitchFamily="34" charset="0"/>
          </a:endParaRPr>
        </a:p>
      </dsp:txBody>
      <dsp:txXfrm>
        <a:off x="9626181" y="2447589"/>
        <a:ext cx="937890" cy="6728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BC873A-5FCF-425D-A0F5-9197CD357887}" type="datetimeFigureOut">
              <a:rPr lang="en-US" smtClean="0"/>
              <a:t>2/26/2020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28BC11A-31DD-40BC-8BBE-B6C74A364A47}" type="slidenum">
              <a:rPr lang="en-US" smtClean="0"/>
              <a:t>‹#›</a:t>
            </a:fld>
            <a:endParaRPr lang="en-US"/>
          </a:p>
        </p:txBody>
      </p:sp>
    </p:spTree>
    <p:extLst>
      <p:ext uri="{BB962C8B-B14F-4D97-AF65-F5344CB8AC3E}">
        <p14:creationId xmlns:p14="http://schemas.microsoft.com/office/powerpoint/2010/main" val="389703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508" y="533400"/>
            <a:ext cx="109728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29768" y="1554480"/>
            <a:ext cx="10972800"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686229A-CF71-47CF-9328-731692C989BA}"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7F9E6-A347-4C39-A90B-F036425BC0E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6229A-CF71-47CF-9328-731692C989BA}"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7F9E6-A347-4C39-A90B-F036425BC0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86229A-CF71-47CF-9328-731692C989BA}"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7F9E6-A347-4C39-A90B-F036425BC0E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86229A-CF71-47CF-9328-731692C989BA}"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17F9E6-A347-4C39-A90B-F036425BC0E6}" type="slidenum">
              <a:rPr lang="en-US" smtClean="0"/>
              <a:t>‹#›</a:t>
            </a:fld>
            <a:endParaRPr lang="en-US"/>
          </a:p>
        </p:txBody>
      </p:sp>
    </p:spTree>
    <p:extLst>
      <p:ext uri="{BB962C8B-B14F-4D97-AF65-F5344CB8AC3E}">
        <p14:creationId xmlns:p14="http://schemas.microsoft.com/office/powerpoint/2010/main" val="173399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86229A-CF71-47CF-9328-731692C989BA}"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7F9E6-A347-4C39-A90B-F036425BC0E6}"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86229A-CF71-47CF-9328-731692C989BA}"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7F9E6-A347-4C39-A90B-F036425BC0E6}"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86229A-CF71-47CF-9328-731692C989BA}"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7F9E6-A347-4C39-A90B-F036425BC0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86229A-CF71-47CF-9328-731692C989BA}" type="datetimeFigureOut">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17F9E6-A347-4C39-A90B-F036425BC0E6}"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86229A-CF71-47CF-9328-731692C989BA}"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17F9E6-A347-4C39-A90B-F036425BC0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6229A-CF71-47CF-9328-731692C989BA}" type="datetimeFigureOut">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17F9E6-A347-4C39-A90B-F036425BC0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6229A-CF71-47CF-9328-731692C989BA}"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7F9E6-A347-4C39-A90B-F036425BC0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6229A-CF71-47CF-9328-731692C989BA}"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7F9E6-A347-4C39-A90B-F036425BC0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latin typeface="Candara" panose="020E0502030303020204" pitchFamily="34" charset="0"/>
              </a:defRPr>
            </a:lvl1pPr>
          </a:lstStyle>
          <a:p>
            <a:fld id="{9686229A-CF71-47CF-9328-731692C989BA}" type="datetimeFigureOut">
              <a:rPr lang="en-US" smtClean="0"/>
              <a:pPr/>
              <a:t>2/26/2020</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latin typeface="Candara" panose="020E0502030303020204" pitchFamily="34" charset="0"/>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latin typeface="Candara" panose="020E0502030303020204" pitchFamily="34" charset="0"/>
              </a:defRPr>
            </a:lvl1pPr>
          </a:lstStyle>
          <a:p>
            <a:fld id="{0B17F9E6-A347-4C39-A90B-F036425BC0E6}" type="slidenum">
              <a:rPr lang="en-US" smtClean="0"/>
              <a:pPr/>
              <a:t>‹#›</a:t>
            </a:fld>
            <a:endParaRPr lang="en-US"/>
          </a:p>
        </p:txBody>
      </p:sp>
      <p:pic>
        <p:nvPicPr>
          <p:cNvPr id="8" name="Picture 7"/>
          <p:cNvPicPr>
            <a:picLocks noChangeAspect="1"/>
          </p:cNvPicPr>
          <p:nvPr/>
        </p:nvPicPr>
        <p:blipFill>
          <a:blip r:embed="rId14"/>
          <a:stretch>
            <a:fillRect/>
          </a:stretch>
        </p:blipFill>
        <p:spPr>
          <a:xfrm>
            <a:off x="10579395" y="6181186"/>
            <a:ext cx="1282963" cy="412144"/>
          </a:xfrm>
          <a:prstGeom prst="rect">
            <a:avLst/>
          </a:prstGeom>
        </p:spPr>
      </p:pic>
      <p:pic>
        <p:nvPicPr>
          <p:cNvPr id="9" name="Picture 8"/>
          <p:cNvPicPr>
            <a:picLocks noChangeAspect="1"/>
          </p:cNvPicPr>
          <p:nvPr/>
        </p:nvPicPr>
        <p:blipFill>
          <a:blip r:embed="rId15"/>
          <a:stretch>
            <a:fillRect/>
          </a:stretch>
        </p:blipFill>
        <p:spPr>
          <a:xfrm>
            <a:off x="393421" y="6226122"/>
            <a:ext cx="1365622" cy="292633"/>
          </a:xfrm>
          <a:prstGeom prst="rect">
            <a:avLst/>
          </a:prstGeom>
        </p:spPr>
      </p:pic>
    </p:spTree>
  </p:cSld>
  <p:clrMap bg1="lt1" tx1="dk1" bg2="lt2" tx2="dk2" accent1="accent1" accent2="accent2" accent3="accent3" accent4="accent4" accent5="accent5" accent6="accent6" hlink="hlink" folHlink="folHlink"/>
  <p:sldLayoutIdLst>
    <p:sldLayoutId id="2147483722" r:id="rId1"/>
    <p:sldLayoutId id="2147483721"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19" r:id="rId12"/>
  </p:sldLayoutIdLst>
  <p:timing>
    <p:tnLst>
      <p:par>
        <p:cTn id="1" dur="indefinite" restart="never" nodeType="tmRoot"/>
      </p:par>
    </p:tnLst>
  </p:timing>
  <p:txStyles>
    <p:titleStyle>
      <a:lvl1pPr algn="l" defTabSz="914400" rtl="0" eaLnBrk="1" latinLnBrk="0" hangingPunct="1">
        <a:spcBef>
          <a:spcPct val="0"/>
        </a:spcBef>
        <a:buNone/>
        <a:defRPr sz="4000" b="1" kern="1200" spc="-100" baseline="0">
          <a:solidFill>
            <a:schemeClr val="accent1"/>
          </a:solidFill>
          <a:latin typeface="Candara" panose="020E0502030303020204"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ndara" panose="020E0502030303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Candara" panose="020E050203030302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Candara" panose="020E050203030302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Candara" panose="020E050203030302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Candara" panose="020E0502030303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tif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g"/></Relationships>
</file>

<file path=ppt/slides/_rels/slide3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image" Target="../media/image16.jpg"/><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5.jpeg"/><Relationship Id="rId2" Type="http://schemas.openxmlformats.org/officeDocument/2006/relationships/hyperlink" Target="mailto:PhDmselim@bidmc.harvard.edu" TargetMode="External"/><Relationship Id="rId1" Type="http://schemas.openxmlformats.org/officeDocument/2006/relationships/slideLayout" Target="../slideLayouts/slideLayout8.xml"/><Relationship Id="rId6" Type="http://schemas.openxmlformats.org/officeDocument/2006/relationships/hyperlink" Target="mailto:smarchin@bidmc.harvard.edu" TargetMode="External"/><Relationship Id="rId5" Type="http://schemas.openxmlformats.org/officeDocument/2006/relationships/hyperlink" Target="mailto:gammk@ucmail.uc.edu" TargetMode="External"/><Relationship Id="rId4" Type="http://schemas.openxmlformats.org/officeDocument/2006/relationships/hyperlink" Target="mailto:SATURN@bidmc.harvard.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07431" y="3507600"/>
            <a:ext cx="8510446" cy="623530"/>
          </a:xfrm>
        </p:spPr>
        <p:txBody>
          <a:bodyPr>
            <a:noAutofit/>
          </a:bodyPr>
          <a:lstStyle/>
          <a:p>
            <a:pPr algn="ctr"/>
            <a:r>
              <a:rPr lang="en-US" sz="2800" b="1" dirty="0" err="1">
                <a:solidFill>
                  <a:srgbClr val="000258"/>
                </a:solidFill>
                <a:latin typeface="Candara" panose="020E0502030303020204" pitchFamily="34" charset="0"/>
                <a:cs typeface="Calibri" panose="020F0502020204030204" pitchFamily="34" charset="0"/>
              </a:rPr>
              <a:t>StATins</a:t>
            </a:r>
            <a:r>
              <a:rPr lang="en-US" sz="2800" b="1" dirty="0">
                <a:solidFill>
                  <a:srgbClr val="000258"/>
                </a:solidFill>
                <a:latin typeface="Candara" panose="020E0502030303020204" pitchFamily="34" charset="0"/>
                <a:cs typeface="Calibri" panose="020F0502020204030204" pitchFamily="34" charset="0"/>
              </a:rPr>
              <a:t> Use in </a:t>
            </a:r>
            <a:r>
              <a:rPr lang="en-US" sz="2800" b="1" dirty="0" err="1">
                <a:solidFill>
                  <a:srgbClr val="000258"/>
                </a:solidFill>
                <a:latin typeface="Candara" panose="020E0502030303020204" pitchFamily="34" charset="0"/>
                <a:cs typeface="Calibri" panose="020F0502020204030204" pitchFamily="34" charset="0"/>
              </a:rPr>
              <a:t>intRacerebral</a:t>
            </a:r>
            <a:r>
              <a:rPr lang="en-US" sz="2800" b="1" dirty="0">
                <a:solidFill>
                  <a:srgbClr val="000258"/>
                </a:solidFill>
                <a:latin typeface="Candara" panose="020E0502030303020204" pitchFamily="34" charset="0"/>
                <a:cs typeface="Calibri" panose="020F0502020204030204" pitchFamily="34" charset="0"/>
              </a:rPr>
              <a:t> </a:t>
            </a:r>
            <a:r>
              <a:rPr lang="en-US" sz="2800" b="1" dirty="0" smtClean="0">
                <a:solidFill>
                  <a:srgbClr val="000258"/>
                </a:solidFill>
                <a:latin typeface="Candara" panose="020E0502030303020204" pitchFamily="34" charset="0"/>
                <a:cs typeface="Calibri" panose="020F0502020204030204" pitchFamily="34" charset="0"/>
              </a:rPr>
              <a:t>hemorrhage </a:t>
            </a:r>
            <a:r>
              <a:rPr lang="en-US" sz="2800" b="1" dirty="0" err="1" smtClean="0">
                <a:solidFill>
                  <a:srgbClr val="000258"/>
                </a:solidFill>
                <a:latin typeface="Candara" panose="020E0502030303020204" pitchFamily="34" charset="0"/>
                <a:cs typeface="Calibri" panose="020F0502020204030204" pitchFamily="34" charset="0"/>
              </a:rPr>
              <a:t>patieNts</a:t>
            </a:r>
            <a:endParaRPr lang="en-US" sz="2800" b="1" dirty="0">
              <a:solidFill>
                <a:schemeClr val="tx1"/>
              </a:solidFill>
              <a:latin typeface="Candara" panose="020E050203030302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3433981" y="6170544"/>
            <a:ext cx="521335" cy="589109"/>
          </a:xfrm>
          <a:prstGeom prst="rect">
            <a:avLst/>
          </a:prstGeom>
        </p:spPr>
      </p:pic>
      <p:pic>
        <p:nvPicPr>
          <p:cNvPr id="8" name="Picture 7"/>
          <p:cNvPicPr>
            <a:picLocks noChangeAspect="1"/>
          </p:cNvPicPr>
          <p:nvPr/>
        </p:nvPicPr>
        <p:blipFill>
          <a:blip r:embed="rId3"/>
          <a:stretch>
            <a:fillRect/>
          </a:stretch>
        </p:blipFill>
        <p:spPr>
          <a:xfrm rot="21600000">
            <a:off x="4147876" y="6063191"/>
            <a:ext cx="762066" cy="688908"/>
          </a:xfrm>
          <a:prstGeom prst="rect">
            <a:avLst/>
          </a:prstGeom>
        </p:spPr>
      </p:pic>
      <p:pic>
        <p:nvPicPr>
          <p:cNvPr id="9" name="Picture 8"/>
          <p:cNvPicPr>
            <a:picLocks noChangeAspect="1"/>
          </p:cNvPicPr>
          <p:nvPr/>
        </p:nvPicPr>
        <p:blipFill>
          <a:blip r:embed="rId4"/>
          <a:stretch>
            <a:fillRect/>
          </a:stretch>
        </p:blipFill>
        <p:spPr>
          <a:xfrm>
            <a:off x="5016698" y="6171572"/>
            <a:ext cx="501606" cy="566815"/>
          </a:xfrm>
          <a:prstGeom prst="rect">
            <a:avLst/>
          </a:prstGeom>
        </p:spPr>
      </p:pic>
      <p:pic>
        <p:nvPicPr>
          <p:cNvPr id="2" name="Picture 1">
            <a:extLst>
              <a:ext uri="{FF2B5EF4-FFF2-40B4-BE49-F238E27FC236}">
                <a16:creationId xmlns:a16="http://schemas.microsoft.com/office/drawing/2014/main" id="{E2D1FF29-EF4C-0441-A32F-CB74E14C8B82}"/>
              </a:ext>
            </a:extLst>
          </p:cNvPr>
          <p:cNvPicPr>
            <a:picLocks noChangeAspect="1"/>
          </p:cNvPicPr>
          <p:nvPr/>
        </p:nvPicPr>
        <p:blipFill>
          <a:blip r:embed="rId5"/>
          <a:stretch>
            <a:fillRect/>
          </a:stretch>
        </p:blipFill>
        <p:spPr>
          <a:xfrm>
            <a:off x="5739957" y="6126213"/>
            <a:ext cx="1724104" cy="611482"/>
          </a:xfrm>
          <a:prstGeom prst="rect">
            <a:avLst/>
          </a:prstGeom>
        </p:spPr>
      </p:pic>
      <p:sp>
        <p:nvSpPr>
          <p:cNvPr id="10" name="TextBox 9">
            <a:extLst>
              <a:ext uri="{FF2B5EF4-FFF2-40B4-BE49-F238E27FC236}">
                <a16:creationId xmlns:a16="http://schemas.microsoft.com/office/drawing/2014/main" id="{8BA056A8-ED48-1347-8CE6-AE065123C9A5}"/>
              </a:ext>
            </a:extLst>
          </p:cNvPr>
          <p:cNvSpPr txBox="1"/>
          <p:nvPr/>
        </p:nvSpPr>
        <p:spPr>
          <a:xfrm>
            <a:off x="7558537" y="6252493"/>
            <a:ext cx="1497526" cy="369332"/>
          </a:xfrm>
          <a:prstGeom prst="rect">
            <a:avLst/>
          </a:prstGeom>
          <a:noFill/>
        </p:spPr>
        <p:txBody>
          <a:bodyPr wrap="none" rtlCol="0">
            <a:spAutoFit/>
          </a:bodyPr>
          <a:lstStyle/>
          <a:p>
            <a:r>
              <a:rPr lang="en-US" dirty="0">
                <a:latin typeface="Candara" panose="020E0502030303020204" pitchFamily="34" charset="0"/>
                <a:cs typeface="Lucida Sans Unicode" panose="020B0602030504020204" pitchFamily="34" charset="0"/>
              </a:rPr>
              <a:t>U01NS102289</a:t>
            </a:r>
            <a:endParaRPr lang="en-US" dirty="0">
              <a:latin typeface="Candara" panose="020E0502030303020204" pitchFamily="34" charset="0"/>
            </a:endParaRPr>
          </a:p>
        </p:txBody>
      </p:sp>
      <p:pic>
        <p:nvPicPr>
          <p:cNvPr id="12" name="Picture 11"/>
          <p:cNvPicPr>
            <a:picLocks noChangeAspect="1"/>
          </p:cNvPicPr>
          <p:nvPr/>
        </p:nvPicPr>
        <p:blipFill>
          <a:blip r:embed="rId6"/>
          <a:stretch>
            <a:fillRect/>
          </a:stretch>
        </p:blipFill>
        <p:spPr>
          <a:xfrm>
            <a:off x="2103226" y="645612"/>
            <a:ext cx="8029617" cy="2495401"/>
          </a:xfrm>
          <a:prstGeom prst="rect">
            <a:avLst/>
          </a:prstGeom>
        </p:spPr>
      </p:pic>
    </p:spTree>
    <p:extLst>
      <p:ext uri="{BB962C8B-B14F-4D97-AF65-F5344CB8AC3E}">
        <p14:creationId xmlns:p14="http://schemas.microsoft.com/office/powerpoint/2010/main" val="68719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this idea</a:t>
            </a:r>
            <a:r>
              <a:rPr lang="en-US" dirty="0"/>
              <a:t>? </a:t>
            </a:r>
            <a:r>
              <a:rPr lang="en-US" dirty="0" smtClean="0"/>
              <a:t>Background</a:t>
            </a:r>
            <a:endParaRPr lang="en-US" dirty="0"/>
          </a:p>
        </p:txBody>
      </p:sp>
      <p:sp>
        <p:nvSpPr>
          <p:cNvPr id="4" name="Oval 3"/>
          <p:cNvSpPr/>
          <p:nvPr/>
        </p:nvSpPr>
        <p:spPr>
          <a:xfrm>
            <a:off x="4257675" y="2590800"/>
            <a:ext cx="2286000" cy="20097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 name="TextBox 4"/>
          <p:cNvSpPr txBox="1"/>
          <p:nvPr/>
        </p:nvSpPr>
        <p:spPr>
          <a:xfrm>
            <a:off x="4476750" y="3324225"/>
            <a:ext cx="1847850"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STATIN</a:t>
            </a:r>
            <a:endParaRPr lang="en-US" sz="2800" dirty="0">
              <a:solidFill>
                <a:schemeClr val="bg1"/>
              </a:solidFill>
              <a:latin typeface="Arial Black" panose="020B0A04020102020204" pitchFamily="34" charset="0"/>
            </a:endParaRPr>
          </a:p>
        </p:txBody>
      </p:sp>
      <p:sp>
        <p:nvSpPr>
          <p:cNvPr id="7" name="TextBox 6"/>
          <p:cNvSpPr txBox="1"/>
          <p:nvPr/>
        </p:nvSpPr>
        <p:spPr>
          <a:xfrm>
            <a:off x="533398" y="2613541"/>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Increased ICH</a:t>
            </a:r>
            <a:endParaRPr lang="en-US" dirty="0">
              <a:latin typeface="Candara" panose="020E0502030303020204" pitchFamily="34" charset="0"/>
            </a:endParaRPr>
          </a:p>
        </p:txBody>
      </p:sp>
      <p:sp>
        <p:nvSpPr>
          <p:cNvPr id="8" name="TextBox 7"/>
          <p:cNvSpPr txBox="1"/>
          <p:nvPr/>
        </p:nvSpPr>
        <p:spPr>
          <a:xfrm>
            <a:off x="5248275" y="1775462"/>
            <a:ext cx="2152650" cy="369332"/>
          </a:xfrm>
          <a:prstGeom prst="rect">
            <a:avLst/>
          </a:prstGeom>
          <a:solidFill>
            <a:srgbClr val="92D050"/>
          </a:solidFill>
          <a:ln>
            <a:solidFill>
              <a:schemeClr val="tx1"/>
            </a:solidFill>
          </a:ln>
        </p:spPr>
        <p:txBody>
          <a:bodyPr wrap="square" rtlCol="0">
            <a:spAutoFit/>
          </a:bodyPr>
          <a:lstStyle/>
          <a:p>
            <a:pPr algn="ctr"/>
            <a:r>
              <a:rPr lang="en-US" dirty="0" err="1" smtClean="0">
                <a:latin typeface="Candara" panose="020E0502030303020204" pitchFamily="34" charset="0"/>
              </a:rPr>
              <a:t>ApoE</a:t>
            </a:r>
            <a:r>
              <a:rPr lang="en-US" dirty="0" smtClean="0">
                <a:latin typeface="Candara" panose="020E0502030303020204" pitchFamily="34" charset="0"/>
              </a:rPr>
              <a:t> genes</a:t>
            </a:r>
            <a:endParaRPr lang="en-US" dirty="0">
              <a:latin typeface="Candara" panose="020E0502030303020204" pitchFamily="34" charset="0"/>
            </a:endParaRPr>
          </a:p>
        </p:txBody>
      </p:sp>
      <p:sp>
        <p:nvSpPr>
          <p:cNvPr id="9" name="TextBox 8"/>
          <p:cNvSpPr txBox="1"/>
          <p:nvPr/>
        </p:nvSpPr>
        <p:spPr>
          <a:xfrm>
            <a:off x="2466973" y="1799035"/>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Lobar ICH</a:t>
            </a:r>
            <a:endParaRPr lang="en-US" dirty="0">
              <a:latin typeface="Candara" panose="020E0502030303020204" pitchFamily="34" charset="0"/>
            </a:endParaRPr>
          </a:p>
        </p:txBody>
      </p:sp>
      <p:sp>
        <p:nvSpPr>
          <p:cNvPr id="10" name="TextBox 9"/>
          <p:cNvSpPr txBox="1"/>
          <p:nvPr/>
        </p:nvSpPr>
        <p:spPr>
          <a:xfrm>
            <a:off x="7739063" y="2168367"/>
            <a:ext cx="2152650" cy="369332"/>
          </a:xfrm>
          <a:prstGeom prst="rect">
            <a:avLst/>
          </a:prstGeom>
          <a:solidFill>
            <a:srgbClr val="92D050"/>
          </a:solidFill>
          <a:ln>
            <a:solidFill>
              <a:schemeClr val="tx1"/>
            </a:solidFill>
          </a:ln>
        </p:spPr>
        <p:txBody>
          <a:bodyPr wrap="square" rtlCol="0">
            <a:spAutoFit/>
          </a:bodyPr>
          <a:lstStyle/>
          <a:p>
            <a:pPr algn="ctr"/>
            <a:r>
              <a:rPr lang="en-US" dirty="0" err="1">
                <a:latin typeface="Candara" panose="020E0502030303020204" pitchFamily="34" charset="0"/>
              </a:rPr>
              <a:t>M</a:t>
            </a:r>
            <a:r>
              <a:rPr lang="en-US" dirty="0" err="1" smtClean="0">
                <a:latin typeface="Candara" panose="020E0502030303020204" pitchFamily="34" charset="0"/>
              </a:rPr>
              <a:t>ircobleeds</a:t>
            </a:r>
            <a:endParaRPr lang="en-US" dirty="0">
              <a:latin typeface="Candara" panose="020E0502030303020204" pitchFamily="34" charset="0"/>
            </a:endParaRPr>
          </a:p>
        </p:txBody>
      </p:sp>
    </p:spTree>
    <p:extLst>
      <p:ext uri="{BB962C8B-B14F-4D97-AF65-F5344CB8AC3E}">
        <p14:creationId xmlns:p14="http://schemas.microsoft.com/office/powerpoint/2010/main" val="2176367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this idea</a:t>
            </a:r>
            <a:r>
              <a:rPr lang="en-US" dirty="0"/>
              <a:t>? </a:t>
            </a:r>
            <a:r>
              <a:rPr lang="en-US" dirty="0" smtClean="0"/>
              <a:t>Background</a:t>
            </a:r>
            <a:endParaRPr lang="en-US" dirty="0"/>
          </a:p>
        </p:txBody>
      </p:sp>
      <p:sp>
        <p:nvSpPr>
          <p:cNvPr id="4" name="Oval 3"/>
          <p:cNvSpPr/>
          <p:nvPr/>
        </p:nvSpPr>
        <p:spPr>
          <a:xfrm>
            <a:off x="4257675" y="2590800"/>
            <a:ext cx="2286000" cy="20097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 name="TextBox 4"/>
          <p:cNvSpPr txBox="1"/>
          <p:nvPr/>
        </p:nvSpPr>
        <p:spPr>
          <a:xfrm>
            <a:off x="4476750" y="3324225"/>
            <a:ext cx="1847850"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STATIN</a:t>
            </a:r>
            <a:endParaRPr lang="en-US" sz="2800" dirty="0">
              <a:solidFill>
                <a:schemeClr val="bg1"/>
              </a:solidFill>
              <a:latin typeface="Arial Black" panose="020B0A04020102020204" pitchFamily="34" charset="0"/>
            </a:endParaRPr>
          </a:p>
        </p:txBody>
      </p:sp>
      <p:sp>
        <p:nvSpPr>
          <p:cNvPr id="7" name="TextBox 6"/>
          <p:cNvSpPr txBox="1"/>
          <p:nvPr/>
        </p:nvSpPr>
        <p:spPr>
          <a:xfrm>
            <a:off x="533398" y="2613541"/>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Increased ICH</a:t>
            </a:r>
            <a:endParaRPr lang="en-US" dirty="0">
              <a:latin typeface="Candara" panose="020E0502030303020204" pitchFamily="34" charset="0"/>
            </a:endParaRPr>
          </a:p>
        </p:txBody>
      </p:sp>
      <p:sp>
        <p:nvSpPr>
          <p:cNvPr id="8" name="TextBox 7"/>
          <p:cNvSpPr txBox="1"/>
          <p:nvPr/>
        </p:nvSpPr>
        <p:spPr>
          <a:xfrm>
            <a:off x="5248275" y="1775462"/>
            <a:ext cx="2152650" cy="369332"/>
          </a:xfrm>
          <a:prstGeom prst="rect">
            <a:avLst/>
          </a:prstGeom>
          <a:solidFill>
            <a:srgbClr val="92D050"/>
          </a:solidFill>
          <a:ln>
            <a:solidFill>
              <a:schemeClr val="tx1"/>
            </a:solidFill>
          </a:ln>
        </p:spPr>
        <p:txBody>
          <a:bodyPr wrap="square" rtlCol="0">
            <a:spAutoFit/>
          </a:bodyPr>
          <a:lstStyle/>
          <a:p>
            <a:pPr algn="ctr"/>
            <a:r>
              <a:rPr lang="en-US" dirty="0" err="1" smtClean="0">
                <a:latin typeface="Candara" panose="020E0502030303020204" pitchFamily="34" charset="0"/>
              </a:rPr>
              <a:t>ApoE</a:t>
            </a:r>
            <a:r>
              <a:rPr lang="en-US" dirty="0" smtClean="0">
                <a:latin typeface="Candara" panose="020E0502030303020204" pitchFamily="34" charset="0"/>
              </a:rPr>
              <a:t> genes</a:t>
            </a:r>
            <a:endParaRPr lang="en-US" dirty="0">
              <a:latin typeface="Candara" panose="020E0502030303020204" pitchFamily="34" charset="0"/>
            </a:endParaRPr>
          </a:p>
        </p:txBody>
      </p:sp>
      <p:sp>
        <p:nvSpPr>
          <p:cNvPr id="9" name="TextBox 8"/>
          <p:cNvSpPr txBox="1"/>
          <p:nvPr/>
        </p:nvSpPr>
        <p:spPr>
          <a:xfrm>
            <a:off x="2466973" y="1799035"/>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Lobar ICH</a:t>
            </a:r>
            <a:endParaRPr lang="en-US" dirty="0">
              <a:latin typeface="Candara" panose="020E0502030303020204" pitchFamily="34" charset="0"/>
            </a:endParaRPr>
          </a:p>
        </p:txBody>
      </p:sp>
      <p:sp>
        <p:nvSpPr>
          <p:cNvPr id="19" name="Rectangle 18"/>
          <p:cNvSpPr/>
          <p:nvPr/>
        </p:nvSpPr>
        <p:spPr>
          <a:xfrm>
            <a:off x="0" y="0"/>
            <a:ext cx="12192000" cy="6858000"/>
          </a:xfrm>
          <a:prstGeom prst="rect">
            <a:avLst/>
          </a:prstGeom>
          <a:solidFill>
            <a:schemeClr val="bg1">
              <a:lumMod val="6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39063" y="2168367"/>
            <a:ext cx="2152650" cy="369332"/>
          </a:xfrm>
          <a:prstGeom prst="rect">
            <a:avLst/>
          </a:prstGeom>
          <a:solidFill>
            <a:srgbClr val="92D050"/>
          </a:solidFill>
          <a:ln>
            <a:solidFill>
              <a:schemeClr val="tx1"/>
            </a:solidFill>
          </a:ln>
        </p:spPr>
        <p:txBody>
          <a:bodyPr wrap="square" rtlCol="0">
            <a:spAutoFit/>
          </a:bodyPr>
          <a:lstStyle/>
          <a:p>
            <a:pPr algn="ctr"/>
            <a:r>
              <a:rPr lang="en-US" dirty="0" err="1">
                <a:latin typeface="Candara" panose="020E0502030303020204" pitchFamily="34" charset="0"/>
              </a:rPr>
              <a:t>M</a:t>
            </a:r>
            <a:r>
              <a:rPr lang="en-US" dirty="0" err="1" smtClean="0">
                <a:latin typeface="Candara" panose="020E0502030303020204" pitchFamily="34" charset="0"/>
              </a:rPr>
              <a:t>ircobleeds</a:t>
            </a:r>
            <a:endParaRPr lang="en-US" dirty="0">
              <a:latin typeface="Candara" panose="020E0502030303020204" pitchFamily="34" charset="0"/>
            </a:endParaRPr>
          </a:p>
        </p:txBody>
      </p:sp>
      <p:sp>
        <p:nvSpPr>
          <p:cNvPr id="21" name="Oval Callout 20"/>
          <p:cNvSpPr/>
          <p:nvPr/>
        </p:nvSpPr>
        <p:spPr>
          <a:xfrm>
            <a:off x="6532535" y="2945955"/>
            <a:ext cx="5444444" cy="2352675"/>
          </a:xfrm>
          <a:prstGeom prst="wedgeEllipseCallout">
            <a:avLst>
              <a:gd name="adj1" fmla="val -6239"/>
              <a:gd name="adj2" fmla="val -64596"/>
            </a:avLst>
          </a:prstGeom>
          <a:solidFill>
            <a:srgbClr val="92D050"/>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a:solidFill>
                  <a:schemeClr val="tx1"/>
                </a:solidFill>
              </a:rPr>
              <a:t>Statin use is independently associated with </a:t>
            </a:r>
            <a:r>
              <a:rPr lang="en-US" sz="2000" dirty="0" smtClean="0">
                <a:solidFill>
                  <a:schemeClr val="tx1"/>
                </a:solidFill>
              </a:rPr>
              <a:t>the presence </a:t>
            </a:r>
            <a:r>
              <a:rPr lang="en-US" sz="2000" dirty="0">
                <a:solidFill>
                  <a:schemeClr val="tx1"/>
                </a:solidFill>
              </a:rPr>
              <a:t>and increased number of </a:t>
            </a:r>
            <a:r>
              <a:rPr lang="en-US" sz="2000" dirty="0" err="1">
                <a:solidFill>
                  <a:schemeClr val="tx1"/>
                </a:solidFill>
              </a:rPr>
              <a:t>microbleeds</a:t>
            </a:r>
            <a:r>
              <a:rPr lang="en-US" sz="2000" dirty="0">
                <a:solidFill>
                  <a:schemeClr val="tx1"/>
                </a:solidFill>
              </a:rPr>
              <a:t>, especially in cortical locations.</a:t>
            </a:r>
          </a:p>
        </p:txBody>
      </p:sp>
    </p:spTree>
    <p:extLst>
      <p:ext uri="{BB962C8B-B14F-4D97-AF65-F5344CB8AC3E}">
        <p14:creationId xmlns:p14="http://schemas.microsoft.com/office/powerpoint/2010/main" val="217636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this idea</a:t>
            </a:r>
            <a:r>
              <a:rPr lang="en-US" dirty="0"/>
              <a:t>? </a:t>
            </a:r>
            <a:r>
              <a:rPr lang="en-US" dirty="0" smtClean="0"/>
              <a:t>Background</a:t>
            </a:r>
            <a:endParaRPr lang="en-US" dirty="0"/>
          </a:p>
        </p:txBody>
      </p:sp>
      <p:sp>
        <p:nvSpPr>
          <p:cNvPr id="4" name="Oval 3"/>
          <p:cNvSpPr/>
          <p:nvPr/>
        </p:nvSpPr>
        <p:spPr>
          <a:xfrm>
            <a:off x="4257675" y="2590800"/>
            <a:ext cx="2286000" cy="20097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 name="TextBox 4"/>
          <p:cNvSpPr txBox="1"/>
          <p:nvPr/>
        </p:nvSpPr>
        <p:spPr>
          <a:xfrm>
            <a:off x="4476750" y="3324225"/>
            <a:ext cx="1847850"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STATIN</a:t>
            </a:r>
            <a:endParaRPr lang="en-US" sz="2800" dirty="0">
              <a:solidFill>
                <a:schemeClr val="bg1"/>
              </a:solidFill>
              <a:latin typeface="Arial Black" panose="020B0A04020102020204" pitchFamily="34" charset="0"/>
            </a:endParaRPr>
          </a:p>
        </p:txBody>
      </p:sp>
      <p:sp>
        <p:nvSpPr>
          <p:cNvPr id="7" name="TextBox 6"/>
          <p:cNvSpPr txBox="1"/>
          <p:nvPr/>
        </p:nvSpPr>
        <p:spPr>
          <a:xfrm>
            <a:off x="533398" y="2613541"/>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Increased ICH</a:t>
            </a:r>
            <a:endParaRPr lang="en-US" dirty="0">
              <a:latin typeface="Candara" panose="020E0502030303020204" pitchFamily="34" charset="0"/>
            </a:endParaRPr>
          </a:p>
        </p:txBody>
      </p:sp>
      <p:sp>
        <p:nvSpPr>
          <p:cNvPr id="8" name="TextBox 7"/>
          <p:cNvSpPr txBox="1"/>
          <p:nvPr/>
        </p:nvSpPr>
        <p:spPr>
          <a:xfrm>
            <a:off x="5248275" y="1775462"/>
            <a:ext cx="2152650" cy="369332"/>
          </a:xfrm>
          <a:prstGeom prst="rect">
            <a:avLst/>
          </a:prstGeom>
          <a:solidFill>
            <a:srgbClr val="92D050"/>
          </a:solidFill>
          <a:ln>
            <a:solidFill>
              <a:schemeClr val="tx1"/>
            </a:solidFill>
          </a:ln>
        </p:spPr>
        <p:txBody>
          <a:bodyPr wrap="square" rtlCol="0">
            <a:spAutoFit/>
          </a:bodyPr>
          <a:lstStyle/>
          <a:p>
            <a:pPr algn="ctr"/>
            <a:r>
              <a:rPr lang="en-US" dirty="0" err="1" smtClean="0">
                <a:latin typeface="Candara" panose="020E0502030303020204" pitchFamily="34" charset="0"/>
              </a:rPr>
              <a:t>ApoE</a:t>
            </a:r>
            <a:r>
              <a:rPr lang="en-US" dirty="0" smtClean="0">
                <a:latin typeface="Candara" panose="020E0502030303020204" pitchFamily="34" charset="0"/>
              </a:rPr>
              <a:t> genes</a:t>
            </a:r>
            <a:endParaRPr lang="en-US" dirty="0">
              <a:latin typeface="Candara" panose="020E0502030303020204" pitchFamily="34" charset="0"/>
            </a:endParaRPr>
          </a:p>
        </p:txBody>
      </p:sp>
      <p:sp>
        <p:nvSpPr>
          <p:cNvPr id="9" name="TextBox 8"/>
          <p:cNvSpPr txBox="1"/>
          <p:nvPr/>
        </p:nvSpPr>
        <p:spPr>
          <a:xfrm>
            <a:off x="2466973" y="1799035"/>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Lobar ICH</a:t>
            </a:r>
            <a:endParaRPr lang="en-US" dirty="0">
              <a:latin typeface="Candara" panose="020E0502030303020204" pitchFamily="34" charset="0"/>
            </a:endParaRPr>
          </a:p>
        </p:txBody>
      </p:sp>
      <p:sp>
        <p:nvSpPr>
          <p:cNvPr id="10" name="TextBox 9"/>
          <p:cNvSpPr txBox="1"/>
          <p:nvPr/>
        </p:nvSpPr>
        <p:spPr>
          <a:xfrm>
            <a:off x="7739063" y="2168367"/>
            <a:ext cx="2152650" cy="369332"/>
          </a:xfrm>
          <a:prstGeom prst="rect">
            <a:avLst/>
          </a:prstGeom>
          <a:solidFill>
            <a:srgbClr val="92D050"/>
          </a:solidFill>
          <a:ln>
            <a:solidFill>
              <a:schemeClr val="tx1"/>
            </a:solidFill>
          </a:ln>
        </p:spPr>
        <p:txBody>
          <a:bodyPr wrap="square" rtlCol="0">
            <a:spAutoFit/>
          </a:bodyPr>
          <a:lstStyle/>
          <a:p>
            <a:pPr algn="ctr"/>
            <a:r>
              <a:rPr lang="en-US" dirty="0" err="1">
                <a:latin typeface="Candara" panose="020E0502030303020204" pitchFamily="34" charset="0"/>
              </a:rPr>
              <a:t>M</a:t>
            </a:r>
            <a:r>
              <a:rPr lang="en-US" dirty="0" err="1" smtClean="0">
                <a:latin typeface="Candara" panose="020E0502030303020204" pitchFamily="34" charset="0"/>
              </a:rPr>
              <a:t>ircobleeds</a:t>
            </a:r>
            <a:endParaRPr lang="en-US" dirty="0">
              <a:latin typeface="Candara" panose="020E0502030303020204" pitchFamily="34" charset="0"/>
            </a:endParaRPr>
          </a:p>
        </p:txBody>
      </p:sp>
      <p:sp>
        <p:nvSpPr>
          <p:cNvPr id="16" name="TextBox 15"/>
          <p:cNvSpPr txBox="1"/>
          <p:nvPr/>
        </p:nvSpPr>
        <p:spPr>
          <a:xfrm>
            <a:off x="8867775" y="2954893"/>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Cholesterol </a:t>
            </a:r>
            <a:endParaRPr lang="en-US" dirty="0">
              <a:latin typeface="Candara" panose="020E0502030303020204" pitchFamily="34" charset="0"/>
            </a:endParaRPr>
          </a:p>
        </p:txBody>
      </p:sp>
    </p:spTree>
    <p:extLst>
      <p:ext uri="{BB962C8B-B14F-4D97-AF65-F5344CB8AC3E}">
        <p14:creationId xmlns:p14="http://schemas.microsoft.com/office/powerpoint/2010/main" val="3539441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this idea</a:t>
            </a:r>
            <a:r>
              <a:rPr lang="en-US" dirty="0"/>
              <a:t>? </a:t>
            </a:r>
            <a:r>
              <a:rPr lang="en-US" dirty="0" smtClean="0"/>
              <a:t>Background</a:t>
            </a:r>
            <a:endParaRPr lang="en-US" dirty="0"/>
          </a:p>
        </p:txBody>
      </p:sp>
      <p:sp>
        <p:nvSpPr>
          <p:cNvPr id="4" name="Oval 3"/>
          <p:cNvSpPr/>
          <p:nvPr/>
        </p:nvSpPr>
        <p:spPr>
          <a:xfrm>
            <a:off x="4257675" y="2590800"/>
            <a:ext cx="2286000" cy="20097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 name="TextBox 4"/>
          <p:cNvSpPr txBox="1"/>
          <p:nvPr/>
        </p:nvSpPr>
        <p:spPr>
          <a:xfrm>
            <a:off x="4476750" y="3324225"/>
            <a:ext cx="1847850"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STATIN</a:t>
            </a:r>
            <a:endParaRPr lang="en-US" sz="2800" dirty="0">
              <a:solidFill>
                <a:schemeClr val="bg1"/>
              </a:solidFill>
              <a:latin typeface="Arial Black" panose="020B0A04020102020204" pitchFamily="34" charset="0"/>
            </a:endParaRPr>
          </a:p>
        </p:txBody>
      </p:sp>
      <p:sp>
        <p:nvSpPr>
          <p:cNvPr id="7" name="TextBox 6"/>
          <p:cNvSpPr txBox="1"/>
          <p:nvPr/>
        </p:nvSpPr>
        <p:spPr>
          <a:xfrm>
            <a:off x="533398" y="2613541"/>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Increased ICH</a:t>
            </a:r>
            <a:endParaRPr lang="en-US" dirty="0">
              <a:latin typeface="Candara" panose="020E0502030303020204" pitchFamily="34" charset="0"/>
            </a:endParaRPr>
          </a:p>
        </p:txBody>
      </p:sp>
      <p:sp>
        <p:nvSpPr>
          <p:cNvPr id="8" name="TextBox 7"/>
          <p:cNvSpPr txBox="1"/>
          <p:nvPr/>
        </p:nvSpPr>
        <p:spPr>
          <a:xfrm>
            <a:off x="5248275" y="1775462"/>
            <a:ext cx="2152650" cy="369332"/>
          </a:xfrm>
          <a:prstGeom prst="rect">
            <a:avLst/>
          </a:prstGeom>
          <a:solidFill>
            <a:srgbClr val="92D050"/>
          </a:solidFill>
          <a:ln>
            <a:solidFill>
              <a:schemeClr val="tx1"/>
            </a:solidFill>
          </a:ln>
        </p:spPr>
        <p:txBody>
          <a:bodyPr wrap="square" rtlCol="0">
            <a:spAutoFit/>
          </a:bodyPr>
          <a:lstStyle/>
          <a:p>
            <a:pPr algn="ctr"/>
            <a:r>
              <a:rPr lang="en-US" dirty="0" err="1" smtClean="0">
                <a:latin typeface="Candara" panose="020E0502030303020204" pitchFamily="34" charset="0"/>
              </a:rPr>
              <a:t>ApoE</a:t>
            </a:r>
            <a:r>
              <a:rPr lang="en-US" dirty="0" smtClean="0">
                <a:latin typeface="Candara" panose="020E0502030303020204" pitchFamily="34" charset="0"/>
              </a:rPr>
              <a:t> genes</a:t>
            </a:r>
            <a:endParaRPr lang="en-US" dirty="0">
              <a:latin typeface="Candara" panose="020E0502030303020204" pitchFamily="34" charset="0"/>
            </a:endParaRPr>
          </a:p>
        </p:txBody>
      </p:sp>
      <p:sp>
        <p:nvSpPr>
          <p:cNvPr id="9" name="TextBox 8"/>
          <p:cNvSpPr txBox="1"/>
          <p:nvPr/>
        </p:nvSpPr>
        <p:spPr>
          <a:xfrm>
            <a:off x="2466973" y="1799035"/>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Lobar ICH</a:t>
            </a:r>
            <a:endParaRPr lang="en-US" dirty="0">
              <a:latin typeface="Candara" panose="020E0502030303020204" pitchFamily="34" charset="0"/>
            </a:endParaRPr>
          </a:p>
        </p:txBody>
      </p:sp>
      <p:sp>
        <p:nvSpPr>
          <p:cNvPr id="10" name="TextBox 9"/>
          <p:cNvSpPr txBox="1"/>
          <p:nvPr/>
        </p:nvSpPr>
        <p:spPr>
          <a:xfrm>
            <a:off x="7739063" y="2168367"/>
            <a:ext cx="2152650" cy="369332"/>
          </a:xfrm>
          <a:prstGeom prst="rect">
            <a:avLst/>
          </a:prstGeom>
          <a:solidFill>
            <a:srgbClr val="92D050"/>
          </a:solidFill>
          <a:ln>
            <a:solidFill>
              <a:schemeClr val="tx1"/>
            </a:solidFill>
          </a:ln>
        </p:spPr>
        <p:txBody>
          <a:bodyPr wrap="square" rtlCol="0">
            <a:spAutoFit/>
          </a:bodyPr>
          <a:lstStyle/>
          <a:p>
            <a:pPr algn="ctr"/>
            <a:r>
              <a:rPr lang="en-US" dirty="0" err="1">
                <a:latin typeface="Candara" panose="020E0502030303020204" pitchFamily="34" charset="0"/>
              </a:rPr>
              <a:t>M</a:t>
            </a:r>
            <a:r>
              <a:rPr lang="en-US" dirty="0" err="1" smtClean="0">
                <a:latin typeface="Candara" panose="020E0502030303020204" pitchFamily="34" charset="0"/>
              </a:rPr>
              <a:t>ircobleeds</a:t>
            </a:r>
            <a:endParaRPr lang="en-US" dirty="0">
              <a:latin typeface="Candara" panose="020E0502030303020204" pitchFamily="34" charset="0"/>
            </a:endParaRPr>
          </a:p>
        </p:txBody>
      </p:sp>
      <p:sp>
        <p:nvSpPr>
          <p:cNvPr id="19" name="Rectangle 18"/>
          <p:cNvSpPr/>
          <p:nvPr/>
        </p:nvSpPr>
        <p:spPr>
          <a:xfrm>
            <a:off x="0" y="0"/>
            <a:ext cx="12192000" cy="6858000"/>
          </a:xfrm>
          <a:prstGeom prst="rect">
            <a:avLst/>
          </a:prstGeom>
          <a:solidFill>
            <a:schemeClr val="bg1">
              <a:lumMod val="6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867775" y="2954893"/>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Cholesterol </a:t>
            </a:r>
            <a:endParaRPr lang="en-US" dirty="0">
              <a:latin typeface="Candara" panose="020E0502030303020204" pitchFamily="34" charset="0"/>
            </a:endParaRPr>
          </a:p>
        </p:txBody>
      </p:sp>
      <p:sp>
        <p:nvSpPr>
          <p:cNvPr id="21" name="Oval Callout 20"/>
          <p:cNvSpPr/>
          <p:nvPr/>
        </p:nvSpPr>
        <p:spPr>
          <a:xfrm>
            <a:off x="4732338" y="3695700"/>
            <a:ext cx="6165850" cy="2819400"/>
          </a:xfrm>
          <a:prstGeom prst="wedgeEllipseCallout">
            <a:avLst>
              <a:gd name="adj1" fmla="val 27747"/>
              <a:gd name="adj2" fmla="val -59866"/>
            </a:avLst>
          </a:prstGeom>
          <a:solidFill>
            <a:srgbClr val="92D050"/>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a:solidFill>
                  <a:schemeClr val="tx1"/>
                </a:solidFill>
              </a:rPr>
              <a:t>High serum cholesterol levels were shown to be associated with lower risk of ICH. Statin use weakened that association. </a:t>
            </a:r>
            <a:r>
              <a:rPr lang="en-US" sz="2000" dirty="0" smtClean="0">
                <a:solidFill>
                  <a:schemeClr val="tx1"/>
                </a:solidFill>
              </a:rPr>
              <a:t>This </a:t>
            </a:r>
            <a:r>
              <a:rPr lang="en-US" sz="2000" dirty="0">
                <a:solidFill>
                  <a:schemeClr val="tx1"/>
                </a:solidFill>
              </a:rPr>
              <a:t>protective effect of high cholesterol was reduced by statins mostly in lobar regions.</a:t>
            </a:r>
          </a:p>
        </p:txBody>
      </p:sp>
    </p:spTree>
    <p:extLst>
      <p:ext uri="{BB962C8B-B14F-4D97-AF65-F5344CB8AC3E}">
        <p14:creationId xmlns:p14="http://schemas.microsoft.com/office/powerpoint/2010/main" val="3539441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this idea</a:t>
            </a:r>
            <a:r>
              <a:rPr lang="en-US" dirty="0"/>
              <a:t>? </a:t>
            </a:r>
            <a:r>
              <a:rPr lang="en-US" dirty="0" smtClean="0"/>
              <a:t>Background</a:t>
            </a:r>
            <a:endParaRPr lang="en-US" dirty="0"/>
          </a:p>
        </p:txBody>
      </p:sp>
      <p:sp>
        <p:nvSpPr>
          <p:cNvPr id="4" name="Oval 3"/>
          <p:cNvSpPr/>
          <p:nvPr/>
        </p:nvSpPr>
        <p:spPr>
          <a:xfrm>
            <a:off x="4257675" y="2590800"/>
            <a:ext cx="2286000" cy="20097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 name="TextBox 4"/>
          <p:cNvSpPr txBox="1"/>
          <p:nvPr/>
        </p:nvSpPr>
        <p:spPr>
          <a:xfrm>
            <a:off x="4476750" y="3324225"/>
            <a:ext cx="1847850"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STATIN</a:t>
            </a:r>
            <a:endParaRPr lang="en-US" sz="2800" dirty="0">
              <a:solidFill>
                <a:schemeClr val="bg1"/>
              </a:solidFill>
              <a:latin typeface="Arial Black" panose="020B0A04020102020204" pitchFamily="34" charset="0"/>
            </a:endParaRPr>
          </a:p>
        </p:txBody>
      </p:sp>
      <p:sp>
        <p:nvSpPr>
          <p:cNvPr id="7" name="TextBox 6"/>
          <p:cNvSpPr txBox="1"/>
          <p:nvPr/>
        </p:nvSpPr>
        <p:spPr>
          <a:xfrm>
            <a:off x="533398" y="2613541"/>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Increased ICH</a:t>
            </a:r>
            <a:endParaRPr lang="en-US" dirty="0">
              <a:latin typeface="Candara" panose="020E0502030303020204" pitchFamily="34" charset="0"/>
            </a:endParaRPr>
          </a:p>
        </p:txBody>
      </p:sp>
      <p:sp>
        <p:nvSpPr>
          <p:cNvPr id="8" name="TextBox 7"/>
          <p:cNvSpPr txBox="1"/>
          <p:nvPr/>
        </p:nvSpPr>
        <p:spPr>
          <a:xfrm>
            <a:off x="5248275" y="1775462"/>
            <a:ext cx="2152650" cy="369332"/>
          </a:xfrm>
          <a:prstGeom prst="rect">
            <a:avLst/>
          </a:prstGeom>
          <a:solidFill>
            <a:srgbClr val="92D050"/>
          </a:solidFill>
          <a:ln>
            <a:solidFill>
              <a:schemeClr val="tx1"/>
            </a:solidFill>
          </a:ln>
        </p:spPr>
        <p:txBody>
          <a:bodyPr wrap="square" rtlCol="0">
            <a:spAutoFit/>
          </a:bodyPr>
          <a:lstStyle/>
          <a:p>
            <a:pPr algn="ctr"/>
            <a:r>
              <a:rPr lang="en-US" dirty="0" err="1" smtClean="0">
                <a:latin typeface="Candara" panose="020E0502030303020204" pitchFamily="34" charset="0"/>
              </a:rPr>
              <a:t>ApoE</a:t>
            </a:r>
            <a:r>
              <a:rPr lang="en-US" dirty="0" smtClean="0">
                <a:latin typeface="Candara" panose="020E0502030303020204" pitchFamily="34" charset="0"/>
              </a:rPr>
              <a:t> genes</a:t>
            </a:r>
            <a:endParaRPr lang="en-US" dirty="0">
              <a:latin typeface="Candara" panose="020E0502030303020204" pitchFamily="34" charset="0"/>
            </a:endParaRPr>
          </a:p>
        </p:txBody>
      </p:sp>
      <p:sp>
        <p:nvSpPr>
          <p:cNvPr id="9" name="TextBox 8"/>
          <p:cNvSpPr txBox="1"/>
          <p:nvPr/>
        </p:nvSpPr>
        <p:spPr>
          <a:xfrm>
            <a:off x="2466973" y="1799035"/>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Lobar ICH</a:t>
            </a:r>
            <a:endParaRPr lang="en-US" dirty="0">
              <a:latin typeface="Candara" panose="020E0502030303020204" pitchFamily="34" charset="0"/>
            </a:endParaRPr>
          </a:p>
        </p:txBody>
      </p:sp>
      <p:sp>
        <p:nvSpPr>
          <p:cNvPr id="10" name="TextBox 9"/>
          <p:cNvSpPr txBox="1"/>
          <p:nvPr/>
        </p:nvSpPr>
        <p:spPr>
          <a:xfrm>
            <a:off x="7739063" y="2168367"/>
            <a:ext cx="2152650" cy="369332"/>
          </a:xfrm>
          <a:prstGeom prst="rect">
            <a:avLst/>
          </a:prstGeom>
          <a:solidFill>
            <a:srgbClr val="92D050"/>
          </a:solidFill>
          <a:ln>
            <a:solidFill>
              <a:schemeClr val="tx1"/>
            </a:solidFill>
          </a:ln>
        </p:spPr>
        <p:txBody>
          <a:bodyPr wrap="square" rtlCol="0">
            <a:spAutoFit/>
          </a:bodyPr>
          <a:lstStyle/>
          <a:p>
            <a:pPr algn="ctr"/>
            <a:r>
              <a:rPr lang="en-US" dirty="0" err="1">
                <a:latin typeface="Candara" panose="020E0502030303020204" pitchFamily="34" charset="0"/>
              </a:rPr>
              <a:t>M</a:t>
            </a:r>
            <a:r>
              <a:rPr lang="en-US" dirty="0" err="1" smtClean="0">
                <a:latin typeface="Candara" panose="020E0502030303020204" pitchFamily="34" charset="0"/>
              </a:rPr>
              <a:t>ircobleeds</a:t>
            </a:r>
            <a:endParaRPr lang="en-US" dirty="0">
              <a:latin typeface="Candara" panose="020E0502030303020204" pitchFamily="34" charset="0"/>
            </a:endParaRPr>
          </a:p>
        </p:txBody>
      </p:sp>
      <p:sp>
        <p:nvSpPr>
          <p:cNvPr id="16" name="TextBox 15"/>
          <p:cNvSpPr txBox="1"/>
          <p:nvPr/>
        </p:nvSpPr>
        <p:spPr>
          <a:xfrm>
            <a:off x="8867775" y="2954893"/>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Cholesterol </a:t>
            </a:r>
            <a:endParaRPr lang="en-US" dirty="0">
              <a:latin typeface="Candara" panose="020E0502030303020204" pitchFamily="34" charset="0"/>
            </a:endParaRPr>
          </a:p>
        </p:txBody>
      </p:sp>
      <p:sp>
        <p:nvSpPr>
          <p:cNvPr id="23" name="TextBox 22"/>
          <p:cNvSpPr txBox="1"/>
          <p:nvPr/>
        </p:nvSpPr>
        <p:spPr>
          <a:xfrm>
            <a:off x="266700" y="3662779"/>
            <a:ext cx="2514599"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Decreased odds of ICH</a:t>
            </a:r>
            <a:endParaRPr lang="en-US" dirty="0">
              <a:latin typeface="Candara" panose="020E0502030303020204" pitchFamily="34" charset="0"/>
            </a:endParaRPr>
          </a:p>
        </p:txBody>
      </p:sp>
    </p:spTree>
    <p:extLst>
      <p:ext uri="{BB962C8B-B14F-4D97-AF65-F5344CB8AC3E}">
        <p14:creationId xmlns:p14="http://schemas.microsoft.com/office/powerpoint/2010/main" val="1358099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this idea</a:t>
            </a:r>
            <a:r>
              <a:rPr lang="en-US" dirty="0"/>
              <a:t>? </a:t>
            </a:r>
            <a:r>
              <a:rPr lang="en-US" dirty="0" smtClean="0"/>
              <a:t>Background</a:t>
            </a:r>
            <a:endParaRPr lang="en-US" dirty="0"/>
          </a:p>
        </p:txBody>
      </p:sp>
      <p:sp>
        <p:nvSpPr>
          <p:cNvPr id="4" name="Oval 3"/>
          <p:cNvSpPr/>
          <p:nvPr/>
        </p:nvSpPr>
        <p:spPr>
          <a:xfrm>
            <a:off x="4257675" y="2590800"/>
            <a:ext cx="2286000" cy="20097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 name="TextBox 4"/>
          <p:cNvSpPr txBox="1"/>
          <p:nvPr/>
        </p:nvSpPr>
        <p:spPr>
          <a:xfrm>
            <a:off x="4476750" y="3324225"/>
            <a:ext cx="1847850"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STATIN</a:t>
            </a:r>
            <a:endParaRPr lang="en-US" sz="2800" dirty="0">
              <a:solidFill>
                <a:schemeClr val="bg1"/>
              </a:solidFill>
              <a:latin typeface="Arial Black" panose="020B0A04020102020204" pitchFamily="34" charset="0"/>
            </a:endParaRPr>
          </a:p>
        </p:txBody>
      </p:sp>
      <p:sp>
        <p:nvSpPr>
          <p:cNvPr id="7" name="TextBox 6"/>
          <p:cNvSpPr txBox="1"/>
          <p:nvPr/>
        </p:nvSpPr>
        <p:spPr>
          <a:xfrm>
            <a:off x="533398" y="2613541"/>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Increased ICH</a:t>
            </a:r>
            <a:endParaRPr lang="en-US" dirty="0">
              <a:latin typeface="Candara" panose="020E0502030303020204" pitchFamily="34" charset="0"/>
            </a:endParaRPr>
          </a:p>
        </p:txBody>
      </p:sp>
      <p:sp>
        <p:nvSpPr>
          <p:cNvPr id="8" name="TextBox 7"/>
          <p:cNvSpPr txBox="1"/>
          <p:nvPr/>
        </p:nvSpPr>
        <p:spPr>
          <a:xfrm>
            <a:off x="5248275" y="1775462"/>
            <a:ext cx="2152650" cy="369332"/>
          </a:xfrm>
          <a:prstGeom prst="rect">
            <a:avLst/>
          </a:prstGeom>
          <a:solidFill>
            <a:srgbClr val="92D050"/>
          </a:solidFill>
          <a:ln>
            <a:solidFill>
              <a:schemeClr val="tx1"/>
            </a:solidFill>
          </a:ln>
        </p:spPr>
        <p:txBody>
          <a:bodyPr wrap="square" rtlCol="0">
            <a:spAutoFit/>
          </a:bodyPr>
          <a:lstStyle/>
          <a:p>
            <a:pPr algn="ctr"/>
            <a:r>
              <a:rPr lang="en-US" dirty="0" err="1" smtClean="0">
                <a:latin typeface="Candara" panose="020E0502030303020204" pitchFamily="34" charset="0"/>
              </a:rPr>
              <a:t>ApoE</a:t>
            </a:r>
            <a:r>
              <a:rPr lang="en-US" dirty="0" smtClean="0">
                <a:latin typeface="Candara" panose="020E0502030303020204" pitchFamily="34" charset="0"/>
              </a:rPr>
              <a:t> genes</a:t>
            </a:r>
            <a:endParaRPr lang="en-US" dirty="0">
              <a:latin typeface="Candara" panose="020E0502030303020204" pitchFamily="34" charset="0"/>
            </a:endParaRPr>
          </a:p>
        </p:txBody>
      </p:sp>
      <p:sp>
        <p:nvSpPr>
          <p:cNvPr id="9" name="TextBox 8"/>
          <p:cNvSpPr txBox="1"/>
          <p:nvPr/>
        </p:nvSpPr>
        <p:spPr>
          <a:xfrm>
            <a:off x="2466973" y="1799035"/>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Lobar ICH</a:t>
            </a:r>
            <a:endParaRPr lang="en-US" dirty="0">
              <a:latin typeface="Candara" panose="020E0502030303020204" pitchFamily="34" charset="0"/>
            </a:endParaRPr>
          </a:p>
        </p:txBody>
      </p:sp>
      <p:sp>
        <p:nvSpPr>
          <p:cNvPr id="10" name="TextBox 9"/>
          <p:cNvSpPr txBox="1"/>
          <p:nvPr/>
        </p:nvSpPr>
        <p:spPr>
          <a:xfrm>
            <a:off x="7739063" y="2168367"/>
            <a:ext cx="2152650" cy="369332"/>
          </a:xfrm>
          <a:prstGeom prst="rect">
            <a:avLst/>
          </a:prstGeom>
          <a:solidFill>
            <a:srgbClr val="92D050"/>
          </a:solidFill>
          <a:ln>
            <a:solidFill>
              <a:schemeClr val="tx1"/>
            </a:solidFill>
          </a:ln>
        </p:spPr>
        <p:txBody>
          <a:bodyPr wrap="square" rtlCol="0">
            <a:spAutoFit/>
          </a:bodyPr>
          <a:lstStyle/>
          <a:p>
            <a:pPr algn="ctr"/>
            <a:r>
              <a:rPr lang="en-US" dirty="0" err="1">
                <a:latin typeface="Candara" panose="020E0502030303020204" pitchFamily="34" charset="0"/>
              </a:rPr>
              <a:t>M</a:t>
            </a:r>
            <a:r>
              <a:rPr lang="en-US" dirty="0" err="1" smtClean="0">
                <a:latin typeface="Candara" panose="020E0502030303020204" pitchFamily="34" charset="0"/>
              </a:rPr>
              <a:t>ircobleeds</a:t>
            </a:r>
            <a:endParaRPr lang="en-US" dirty="0">
              <a:latin typeface="Candara" panose="020E0502030303020204" pitchFamily="34" charset="0"/>
            </a:endParaRPr>
          </a:p>
        </p:txBody>
      </p:sp>
      <p:sp>
        <p:nvSpPr>
          <p:cNvPr id="16" name="TextBox 15"/>
          <p:cNvSpPr txBox="1"/>
          <p:nvPr/>
        </p:nvSpPr>
        <p:spPr>
          <a:xfrm>
            <a:off x="8867775" y="2954893"/>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Cholesterol </a:t>
            </a:r>
            <a:endParaRPr lang="en-US" dirty="0">
              <a:latin typeface="Candara" panose="020E0502030303020204" pitchFamily="34" charset="0"/>
            </a:endParaRPr>
          </a:p>
        </p:txBody>
      </p:sp>
      <p:sp>
        <p:nvSpPr>
          <p:cNvPr id="19" name="Rectangle 18"/>
          <p:cNvSpPr/>
          <p:nvPr/>
        </p:nvSpPr>
        <p:spPr>
          <a:xfrm>
            <a:off x="0" y="0"/>
            <a:ext cx="12192000" cy="6858000"/>
          </a:xfrm>
          <a:prstGeom prst="rect">
            <a:avLst/>
          </a:prstGeom>
          <a:solidFill>
            <a:schemeClr val="bg1">
              <a:lumMod val="6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66700" y="3662779"/>
            <a:ext cx="2514599"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Decreased odds of ICH</a:t>
            </a:r>
            <a:endParaRPr lang="en-US" dirty="0">
              <a:latin typeface="Candara" panose="020E0502030303020204" pitchFamily="34" charset="0"/>
            </a:endParaRPr>
          </a:p>
        </p:txBody>
      </p:sp>
      <p:sp>
        <p:nvSpPr>
          <p:cNvPr id="21" name="Oval Callout 20"/>
          <p:cNvSpPr/>
          <p:nvPr/>
        </p:nvSpPr>
        <p:spPr>
          <a:xfrm>
            <a:off x="844731" y="4162697"/>
            <a:ext cx="5698944" cy="2560320"/>
          </a:xfrm>
          <a:prstGeom prst="wedgeEllipseCallout">
            <a:avLst>
              <a:gd name="adj1" fmla="val -45278"/>
              <a:gd name="adj2" fmla="val -55203"/>
            </a:avLst>
          </a:prstGeom>
          <a:solidFill>
            <a:srgbClr val="FFC0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smtClean="0">
                <a:solidFill>
                  <a:schemeClr val="tx1"/>
                </a:solidFill>
              </a:rPr>
              <a:t>A study using ICH patients found that odds ratios did not differ between patients with and without statins. More interesting is that patients </a:t>
            </a:r>
            <a:r>
              <a:rPr lang="en-US" sz="2000" dirty="0">
                <a:solidFill>
                  <a:schemeClr val="tx1"/>
                </a:solidFill>
              </a:rPr>
              <a:t>who were taking statins </a:t>
            </a:r>
            <a:r>
              <a:rPr lang="en-US" sz="2000" dirty="0" smtClean="0">
                <a:solidFill>
                  <a:schemeClr val="tx1"/>
                </a:solidFill>
              </a:rPr>
              <a:t>had decreased </a:t>
            </a:r>
            <a:r>
              <a:rPr lang="en-US" sz="2000" dirty="0">
                <a:solidFill>
                  <a:schemeClr val="tx1"/>
                </a:solidFill>
              </a:rPr>
              <a:t>odds of </a:t>
            </a:r>
            <a:r>
              <a:rPr lang="en-US" sz="2000" dirty="0" smtClean="0">
                <a:solidFill>
                  <a:schemeClr val="tx1"/>
                </a:solidFill>
              </a:rPr>
              <a:t>ICH.</a:t>
            </a:r>
            <a:endParaRPr lang="en-US" sz="2000" dirty="0">
              <a:solidFill>
                <a:schemeClr val="tx1"/>
              </a:solidFill>
            </a:endParaRPr>
          </a:p>
        </p:txBody>
      </p:sp>
    </p:spTree>
    <p:extLst>
      <p:ext uri="{BB962C8B-B14F-4D97-AF65-F5344CB8AC3E}">
        <p14:creationId xmlns:p14="http://schemas.microsoft.com/office/powerpoint/2010/main" val="1358099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this idea</a:t>
            </a:r>
            <a:r>
              <a:rPr lang="en-US" dirty="0"/>
              <a:t>? </a:t>
            </a:r>
            <a:r>
              <a:rPr lang="en-US" dirty="0" smtClean="0"/>
              <a:t>Background</a:t>
            </a:r>
            <a:endParaRPr lang="en-US" dirty="0"/>
          </a:p>
        </p:txBody>
      </p:sp>
      <p:sp>
        <p:nvSpPr>
          <p:cNvPr id="4" name="Oval 3"/>
          <p:cNvSpPr/>
          <p:nvPr/>
        </p:nvSpPr>
        <p:spPr>
          <a:xfrm>
            <a:off x="4257675" y="2590800"/>
            <a:ext cx="2286000" cy="20097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 name="TextBox 4"/>
          <p:cNvSpPr txBox="1"/>
          <p:nvPr/>
        </p:nvSpPr>
        <p:spPr>
          <a:xfrm>
            <a:off x="4476750" y="3324225"/>
            <a:ext cx="1847850"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STATIN</a:t>
            </a:r>
            <a:endParaRPr lang="en-US" sz="2800" dirty="0">
              <a:solidFill>
                <a:schemeClr val="bg1"/>
              </a:solidFill>
              <a:latin typeface="Arial Black" panose="020B0A04020102020204" pitchFamily="34" charset="0"/>
            </a:endParaRPr>
          </a:p>
        </p:txBody>
      </p:sp>
      <p:sp>
        <p:nvSpPr>
          <p:cNvPr id="7" name="TextBox 6"/>
          <p:cNvSpPr txBox="1"/>
          <p:nvPr/>
        </p:nvSpPr>
        <p:spPr>
          <a:xfrm>
            <a:off x="533398" y="2613541"/>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Increased ICH</a:t>
            </a:r>
            <a:endParaRPr lang="en-US" dirty="0">
              <a:latin typeface="Candara" panose="020E0502030303020204" pitchFamily="34" charset="0"/>
            </a:endParaRPr>
          </a:p>
        </p:txBody>
      </p:sp>
      <p:sp>
        <p:nvSpPr>
          <p:cNvPr id="8" name="TextBox 7"/>
          <p:cNvSpPr txBox="1"/>
          <p:nvPr/>
        </p:nvSpPr>
        <p:spPr>
          <a:xfrm>
            <a:off x="5248275" y="1775462"/>
            <a:ext cx="2152650" cy="369332"/>
          </a:xfrm>
          <a:prstGeom prst="rect">
            <a:avLst/>
          </a:prstGeom>
          <a:solidFill>
            <a:srgbClr val="92D050"/>
          </a:solidFill>
          <a:ln>
            <a:solidFill>
              <a:schemeClr val="tx1"/>
            </a:solidFill>
          </a:ln>
        </p:spPr>
        <p:txBody>
          <a:bodyPr wrap="square" rtlCol="0">
            <a:spAutoFit/>
          </a:bodyPr>
          <a:lstStyle/>
          <a:p>
            <a:pPr algn="ctr"/>
            <a:r>
              <a:rPr lang="en-US" dirty="0" err="1" smtClean="0">
                <a:latin typeface="Candara" panose="020E0502030303020204" pitchFamily="34" charset="0"/>
              </a:rPr>
              <a:t>ApoE</a:t>
            </a:r>
            <a:r>
              <a:rPr lang="en-US" dirty="0" smtClean="0">
                <a:latin typeface="Candara" panose="020E0502030303020204" pitchFamily="34" charset="0"/>
              </a:rPr>
              <a:t> genes</a:t>
            </a:r>
            <a:endParaRPr lang="en-US" dirty="0">
              <a:latin typeface="Candara" panose="020E0502030303020204" pitchFamily="34" charset="0"/>
            </a:endParaRPr>
          </a:p>
        </p:txBody>
      </p:sp>
      <p:sp>
        <p:nvSpPr>
          <p:cNvPr id="9" name="TextBox 8"/>
          <p:cNvSpPr txBox="1"/>
          <p:nvPr/>
        </p:nvSpPr>
        <p:spPr>
          <a:xfrm>
            <a:off x="2466973" y="1799035"/>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Lobar ICH</a:t>
            </a:r>
            <a:endParaRPr lang="en-US" dirty="0">
              <a:latin typeface="Candara" panose="020E0502030303020204" pitchFamily="34" charset="0"/>
            </a:endParaRPr>
          </a:p>
        </p:txBody>
      </p:sp>
      <p:sp>
        <p:nvSpPr>
          <p:cNvPr id="10" name="TextBox 9"/>
          <p:cNvSpPr txBox="1"/>
          <p:nvPr/>
        </p:nvSpPr>
        <p:spPr>
          <a:xfrm>
            <a:off x="7739063" y="2168367"/>
            <a:ext cx="2152650" cy="369332"/>
          </a:xfrm>
          <a:prstGeom prst="rect">
            <a:avLst/>
          </a:prstGeom>
          <a:solidFill>
            <a:srgbClr val="92D050"/>
          </a:solidFill>
          <a:ln>
            <a:solidFill>
              <a:schemeClr val="tx1"/>
            </a:solidFill>
          </a:ln>
        </p:spPr>
        <p:txBody>
          <a:bodyPr wrap="square" rtlCol="0">
            <a:spAutoFit/>
          </a:bodyPr>
          <a:lstStyle/>
          <a:p>
            <a:pPr algn="ctr"/>
            <a:r>
              <a:rPr lang="en-US" dirty="0" err="1">
                <a:latin typeface="Candara" panose="020E0502030303020204" pitchFamily="34" charset="0"/>
              </a:rPr>
              <a:t>M</a:t>
            </a:r>
            <a:r>
              <a:rPr lang="en-US" dirty="0" err="1" smtClean="0">
                <a:latin typeface="Candara" panose="020E0502030303020204" pitchFamily="34" charset="0"/>
              </a:rPr>
              <a:t>ircobleeds</a:t>
            </a:r>
            <a:endParaRPr lang="en-US" dirty="0">
              <a:latin typeface="Candara" panose="020E0502030303020204" pitchFamily="34" charset="0"/>
            </a:endParaRPr>
          </a:p>
        </p:txBody>
      </p:sp>
      <p:sp>
        <p:nvSpPr>
          <p:cNvPr id="16" name="TextBox 15"/>
          <p:cNvSpPr txBox="1"/>
          <p:nvPr/>
        </p:nvSpPr>
        <p:spPr>
          <a:xfrm>
            <a:off x="8867775" y="2954893"/>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Cholesterol </a:t>
            </a:r>
            <a:endParaRPr lang="en-US" dirty="0">
              <a:latin typeface="Candara" panose="020E0502030303020204" pitchFamily="34" charset="0"/>
            </a:endParaRPr>
          </a:p>
        </p:txBody>
      </p:sp>
      <p:sp>
        <p:nvSpPr>
          <p:cNvPr id="17" name="TextBox 16"/>
          <p:cNvSpPr txBox="1"/>
          <p:nvPr/>
        </p:nvSpPr>
        <p:spPr>
          <a:xfrm>
            <a:off x="428625" y="3662779"/>
            <a:ext cx="2152650"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Ischemic stroke</a:t>
            </a:r>
            <a:endParaRPr lang="en-US" dirty="0">
              <a:latin typeface="Candara" panose="020E0502030303020204" pitchFamily="34" charset="0"/>
            </a:endParaRPr>
          </a:p>
        </p:txBody>
      </p:sp>
      <p:sp>
        <p:nvSpPr>
          <p:cNvPr id="20" name="TextBox 19"/>
          <p:cNvSpPr txBox="1"/>
          <p:nvPr/>
        </p:nvSpPr>
        <p:spPr>
          <a:xfrm>
            <a:off x="1100137" y="4645908"/>
            <a:ext cx="2962275"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Reduced mortality</a:t>
            </a:r>
            <a:endParaRPr lang="en-US" dirty="0">
              <a:latin typeface="Candara" panose="020E0502030303020204" pitchFamily="34" charset="0"/>
            </a:endParaRPr>
          </a:p>
        </p:txBody>
      </p:sp>
    </p:spTree>
    <p:extLst>
      <p:ext uri="{BB962C8B-B14F-4D97-AF65-F5344CB8AC3E}">
        <p14:creationId xmlns:p14="http://schemas.microsoft.com/office/powerpoint/2010/main" val="4103765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this idea</a:t>
            </a:r>
            <a:r>
              <a:rPr lang="en-US" dirty="0"/>
              <a:t>? </a:t>
            </a:r>
            <a:r>
              <a:rPr lang="en-US" dirty="0" smtClean="0"/>
              <a:t>Background</a:t>
            </a:r>
            <a:endParaRPr lang="en-US" dirty="0"/>
          </a:p>
        </p:txBody>
      </p:sp>
      <p:sp>
        <p:nvSpPr>
          <p:cNvPr id="4" name="Oval 3"/>
          <p:cNvSpPr/>
          <p:nvPr/>
        </p:nvSpPr>
        <p:spPr>
          <a:xfrm>
            <a:off x="4257675" y="2590800"/>
            <a:ext cx="2286000" cy="20097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 name="TextBox 4"/>
          <p:cNvSpPr txBox="1"/>
          <p:nvPr/>
        </p:nvSpPr>
        <p:spPr>
          <a:xfrm>
            <a:off x="4476750" y="3324225"/>
            <a:ext cx="1847850"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STATIN</a:t>
            </a:r>
            <a:endParaRPr lang="en-US" sz="2800" dirty="0">
              <a:solidFill>
                <a:schemeClr val="bg1"/>
              </a:solidFill>
              <a:latin typeface="Arial Black" panose="020B0A04020102020204" pitchFamily="34" charset="0"/>
            </a:endParaRPr>
          </a:p>
        </p:txBody>
      </p:sp>
      <p:sp>
        <p:nvSpPr>
          <p:cNvPr id="7" name="TextBox 6"/>
          <p:cNvSpPr txBox="1"/>
          <p:nvPr/>
        </p:nvSpPr>
        <p:spPr>
          <a:xfrm>
            <a:off x="533398" y="2613541"/>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Increased ICH</a:t>
            </a:r>
            <a:endParaRPr lang="en-US" dirty="0">
              <a:latin typeface="Candara" panose="020E0502030303020204" pitchFamily="34" charset="0"/>
            </a:endParaRPr>
          </a:p>
        </p:txBody>
      </p:sp>
      <p:sp>
        <p:nvSpPr>
          <p:cNvPr id="8" name="TextBox 7"/>
          <p:cNvSpPr txBox="1"/>
          <p:nvPr/>
        </p:nvSpPr>
        <p:spPr>
          <a:xfrm>
            <a:off x="5248275" y="1775462"/>
            <a:ext cx="2152650" cy="369332"/>
          </a:xfrm>
          <a:prstGeom prst="rect">
            <a:avLst/>
          </a:prstGeom>
          <a:solidFill>
            <a:srgbClr val="92D050"/>
          </a:solidFill>
          <a:ln>
            <a:solidFill>
              <a:schemeClr val="tx1"/>
            </a:solidFill>
          </a:ln>
        </p:spPr>
        <p:txBody>
          <a:bodyPr wrap="square" rtlCol="0">
            <a:spAutoFit/>
          </a:bodyPr>
          <a:lstStyle/>
          <a:p>
            <a:pPr algn="ctr"/>
            <a:r>
              <a:rPr lang="en-US" dirty="0" err="1" smtClean="0">
                <a:latin typeface="Candara" panose="020E0502030303020204" pitchFamily="34" charset="0"/>
              </a:rPr>
              <a:t>ApoE</a:t>
            </a:r>
            <a:r>
              <a:rPr lang="en-US" dirty="0" smtClean="0">
                <a:latin typeface="Candara" panose="020E0502030303020204" pitchFamily="34" charset="0"/>
              </a:rPr>
              <a:t> genes</a:t>
            </a:r>
            <a:endParaRPr lang="en-US" dirty="0">
              <a:latin typeface="Candara" panose="020E0502030303020204" pitchFamily="34" charset="0"/>
            </a:endParaRPr>
          </a:p>
        </p:txBody>
      </p:sp>
      <p:sp>
        <p:nvSpPr>
          <p:cNvPr id="9" name="TextBox 8"/>
          <p:cNvSpPr txBox="1"/>
          <p:nvPr/>
        </p:nvSpPr>
        <p:spPr>
          <a:xfrm>
            <a:off x="2466973" y="1799035"/>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Lobar ICH</a:t>
            </a:r>
            <a:endParaRPr lang="en-US" dirty="0">
              <a:latin typeface="Candara" panose="020E0502030303020204" pitchFamily="34" charset="0"/>
            </a:endParaRPr>
          </a:p>
        </p:txBody>
      </p:sp>
      <p:sp>
        <p:nvSpPr>
          <p:cNvPr id="10" name="TextBox 9"/>
          <p:cNvSpPr txBox="1"/>
          <p:nvPr/>
        </p:nvSpPr>
        <p:spPr>
          <a:xfrm>
            <a:off x="7739063" y="2168367"/>
            <a:ext cx="2152650" cy="369332"/>
          </a:xfrm>
          <a:prstGeom prst="rect">
            <a:avLst/>
          </a:prstGeom>
          <a:solidFill>
            <a:srgbClr val="92D050"/>
          </a:solidFill>
          <a:ln>
            <a:solidFill>
              <a:schemeClr val="tx1"/>
            </a:solidFill>
          </a:ln>
        </p:spPr>
        <p:txBody>
          <a:bodyPr wrap="square" rtlCol="0">
            <a:spAutoFit/>
          </a:bodyPr>
          <a:lstStyle/>
          <a:p>
            <a:pPr algn="ctr"/>
            <a:r>
              <a:rPr lang="en-US" dirty="0" err="1">
                <a:latin typeface="Candara" panose="020E0502030303020204" pitchFamily="34" charset="0"/>
              </a:rPr>
              <a:t>M</a:t>
            </a:r>
            <a:r>
              <a:rPr lang="en-US" dirty="0" err="1" smtClean="0">
                <a:latin typeface="Candara" panose="020E0502030303020204" pitchFamily="34" charset="0"/>
              </a:rPr>
              <a:t>ircobleeds</a:t>
            </a:r>
            <a:endParaRPr lang="en-US" dirty="0">
              <a:latin typeface="Candara" panose="020E0502030303020204" pitchFamily="34" charset="0"/>
            </a:endParaRPr>
          </a:p>
        </p:txBody>
      </p:sp>
      <p:sp>
        <p:nvSpPr>
          <p:cNvPr id="16" name="TextBox 15"/>
          <p:cNvSpPr txBox="1"/>
          <p:nvPr/>
        </p:nvSpPr>
        <p:spPr>
          <a:xfrm>
            <a:off x="8867775" y="2954893"/>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Cholesterol </a:t>
            </a:r>
            <a:endParaRPr lang="en-US" dirty="0">
              <a:latin typeface="Candara" panose="020E0502030303020204" pitchFamily="34" charset="0"/>
            </a:endParaRPr>
          </a:p>
        </p:txBody>
      </p:sp>
      <p:sp>
        <p:nvSpPr>
          <p:cNvPr id="17" name="TextBox 16"/>
          <p:cNvSpPr txBox="1"/>
          <p:nvPr/>
        </p:nvSpPr>
        <p:spPr>
          <a:xfrm>
            <a:off x="428625" y="3662779"/>
            <a:ext cx="2152650"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Ischemic stroke</a:t>
            </a:r>
            <a:endParaRPr lang="en-US" dirty="0">
              <a:latin typeface="Candara" panose="020E0502030303020204" pitchFamily="34" charset="0"/>
            </a:endParaRPr>
          </a:p>
        </p:txBody>
      </p:sp>
      <p:sp>
        <p:nvSpPr>
          <p:cNvPr id="19" name="Rectangle 18"/>
          <p:cNvSpPr/>
          <p:nvPr/>
        </p:nvSpPr>
        <p:spPr>
          <a:xfrm>
            <a:off x="0" y="0"/>
            <a:ext cx="12192000" cy="6858000"/>
          </a:xfrm>
          <a:prstGeom prst="rect">
            <a:avLst/>
          </a:prstGeom>
          <a:solidFill>
            <a:schemeClr val="bg1">
              <a:lumMod val="6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100137" y="4645908"/>
            <a:ext cx="2962275"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Reduced mortality</a:t>
            </a:r>
            <a:endParaRPr lang="en-US" dirty="0">
              <a:latin typeface="Candara" panose="020E0502030303020204" pitchFamily="34" charset="0"/>
            </a:endParaRPr>
          </a:p>
        </p:txBody>
      </p:sp>
      <p:sp>
        <p:nvSpPr>
          <p:cNvPr id="21" name="Oval Callout 20"/>
          <p:cNvSpPr/>
          <p:nvPr/>
        </p:nvSpPr>
        <p:spPr>
          <a:xfrm>
            <a:off x="4556919" y="4416147"/>
            <a:ext cx="6154737" cy="2286000"/>
          </a:xfrm>
          <a:prstGeom prst="wedgeEllipseCallout">
            <a:avLst>
              <a:gd name="adj1" fmla="val -56004"/>
              <a:gd name="adj2" fmla="val -25361"/>
            </a:avLst>
          </a:prstGeom>
          <a:solidFill>
            <a:srgbClr val="FFC0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smtClean="0">
                <a:solidFill>
                  <a:schemeClr val="tx1"/>
                </a:solidFill>
              </a:rPr>
              <a:t>A </a:t>
            </a:r>
            <a:r>
              <a:rPr lang="en-US" sz="2000" dirty="0">
                <a:solidFill>
                  <a:schemeClr val="tx1"/>
                </a:solidFill>
              </a:rPr>
              <a:t>m</a:t>
            </a:r>
            <a:r>
              <a:rPr lang="en-US" sz="2000" dirty="0" smtClean="0">
                <a:solidFill>
                  <a:schemeClr val="tx1"/>
                </a:solidFill>
              </a:rPr>
              <a:t>eta-analysis </a:t>
            </a:r>
            <a:r>
              <a:rPr lang="en-US" sz="2000" dirty="0">
                <a:solidFill>
                  <a:schemeClr val="tx1"/>
                </a:solidFill>
              </a:rPr>
              <a:t>found no association between statin use and ICH. All stroke and all-cause mortality were reduced with statin therapy.</a:t>
            </a:r>
          </a:p>
        </p:txBody>
      </p:sp>
    </p:spTree>
    <p:extLst>
      <p:ext uri="{BB962C8B-B14F-4D97-AF65-F5344CB8AC3E}">
        <p14:creationId xmlns:p14="http://schemas.microsoft.com/office/powerpoint/2010/main" val="4103765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this idea</a:t>
            </a:r>
            <a:r>
              <a:rPr lang="en-US" dirty="0"/>
              <a:t>? </a:t>
            </a:r>
            <a:r>
              <a:rPr lang="en-US" dirty="0" smtClean="0"/>
              <a:t>Background</a:t>
            </a:r>
            <a:endParaRPr lang="en-US" dirty="0"/>
          </a:p>
        </p:txBody>
      </p:sp>
      <p:sp>
        <p:nvSpPr>
          <p:cNvPr id="4" name="Oval 3"/>
          <p:cNvSpPr/>
          <p:nvPr/>
        </p:nvSpPr>
        <p:spPr>
          <a:xfrm>
            <a:off x="4257675" y="2590800"/>
            <a:ext cx="2286000" cy="20097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 name="TextBox 4"/>
          <p:cNvSpPr txBox="1"/>
          <p:nvPr/>
        </p:nvSpPr>
        <p:spPr>
          <a:xfrm>
            <a:off x="4476750" y="3324225"/>
            <a:ext cx="1847850"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STATIN</a:t>
            </a:r>
            <a:endParaRPr lang="en-US" sz="2800" dirty="0">
              <a:solidFill>
                <a:schemeClr val="bg1"/>
              </a:solidFill>
              <a:latin typeface="Arial Black" panose="020B0A04020102020204" pitchFamily="34" charset="0"/>
            </a:endParaRPr>
          </a:p>
        </p:txBody>
      </p:sp>
      <p:sp>
        <p:nvSpPr>
          <p:cNvPr id="7" name="TextBox 6"/>
          <p:cNvSpPr txBox="1"/>
          <p:nvPr/>
        </p:nvSpPr>
        <p:spPr>
          <a:xfrm>
            <a:off x="533398" y="2613541"/>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Increased ICH</a:t>
            </a:r>
            <a:endParaRPr lang="en-US" dirty="0">
              <a:latin typeface="Candara" panose="020E0502030303020204" pitchFamily="34" charset="0"/>
            </a:endParaRPr>
          </a:p>
        </p:txBody>
      </p:sp>
      <p:sp>
        <p:nvSpPr>
          <p:cNvPr id="8" name="TextBox 7"/>
          <p:cNvSpPr txBox="1"/>
          <p:nvPr/>
        </p:nvSpPr>
        <p:spPr>
          <a:xfrm>
            <a:off x="5248275" y="1775462"/>
            <a:ext cx="2152650" cy="369332"/>
          </a:xfrm>
          <a:prstGeom prst="rect">
            <a:avLst/>
          </a:prstGeom>
          <a:solidFill>
            <a:srgbClr val="92D050"/>
          </a:solidFill>
          <a:ln>
            <a:solidFill>
              <a:schemeClr val="tx1"/>
            </a:solidFill>
          </a:ln>
        </p:spPr>
        <p:txBody>
          <a:bodyPr wrap="square" rtlCol="0">
            <a:spAutoFit/>
          </a:bodyPr>
          <a:lstStyle/>
          <a:p>
            <a:pPr algn="ctr"/>
            <a:r>
              <a:rPr lang="en-US" dirty="0" err="1" smtClean="0">
                <a:latin typeface="Candara" panose="020E0502030303020204" pitchFamily="34" charset="0"/>
              </a:rPr>
              <a:t>ApoE</a:t>
            </a:r>
            <a:r>
              <a:rPr lang="en-US" dirty="0" smtClean="0">
                <a:latin typeface="Candara" panose="020E0502030303020204" pitchFamily="34" charset="0"/>
              </a:rPr>
              <a:t> genes</a:t>
            </a:r>
            <a:endParaRPr lang="en-US" dirty="0">
              <a:latin typeface="Candara" panose="020E0502030303020204" pitchFamily="34" charset="0"/>
            </a:endParaRPr>
          </a:p>
        </p:txBody>
      </p:sp>
      <p:sp>
        <p:nvSpPr>
          <p:cNvPr id="9" name="TextBox 8"/>
          <p:cNvSpPr txBox="1"/>
          <p:nvPr/>
        </p:nvSpPr>
        <p:spPr>
          <a:xfrm>
            <a:off x="2466973" y="1799035"/>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Lobar ICH</a:t>
            </a:r>
            <a:endParaRPr lang="en-US" dirty="0">
              <a:latin typeface="Candara" panose="020E0502030303020204" pitchFamily="34" charset="0"/>
            </a:endParaRPr>
          </a:p>
        </p:txBody>
      </p:sp>
      <p:sp>
        <p:nvSpPr>
          <p:cNvPr id="10" name="TextBox 9"/>
          <p:cNvSpPr txBox="1"/>
          <p:nvPr/>
        </p:nvSpPr>
        <p:spPr>
          <a:xfrm>
            <a:off x="7739063" y="2168367"/>
            <a:ext cx="2152650" cy="369332"/>
          </a:xfrm>
          <a:prstGeom prst="rect">
            <a:avLst/>
          </a:prstGeom>
          <a:solidFill>
            <a:srgbClr val="92D050"/>
          </a:solidFill>
          <a:ln>
            <a:solidFill>
              <a:schemeClr val="tx1"/>
            </a:solidFill>
          </a:ln>
        </p:spPr>
        <p:txBody>
          <a:bodyPr wrap="square" rtlCol="0">
            <a:spAutoFit/>
          </a:bodyPr>
          <a:lstStyle/>
          <a:p>
            <a:pPr algn="ctr"/>
            <a:r>
              <a:rPr lang="en-US" dirty="0" err="1">
                <a:latin typeface="Candara" panose="020E0502030303020204" pitchFamily="34" charset="0"/>
              </a:rPr>
              <a:t>M</a:t>
            </a:r>
            <a:r>
              <a:rPr lang="en-US" dirty="0" err="1" smtClean="0">
                <a:latin typeface="Candara" panose="020E0502030303020204" pitchFamily="34" charset="0"/>
              </a:rPr>
              <a:t>ircobleeds</a:t>
            </a:r>
            <a:endParaRPr lang="en-US" dirty="0">
              <a:latin typeface="Candara" panose="020E0502030303020204" pitchFamily="34" charset="0"/>
            </a:endParaRPr>
          </a:p>
        </p:txBody>
      </p:sp>
      <p:sp>
        <p:nvSpPr>
          <p:cNvPr id="14" name="TextBox 13"/>
          <p:cNvSpPr txBox="1"/>
          <p:nvPr/>
        </p:nvSpPr>
        <p:spPr>
          <a:xfrm>
            <a:off x="4257675" y="5337859"/>
            <a:ext cx="2152650" cy="646331"/>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Neurological improvement</a:t>
            </a:r>
            <a:endParaRPr lang="en-US" dirty="0">
              <a:latin typeface="Candara" panose="020E0502030303020204" pitchFamily="34" charset="0"/>
            </a:endParaRPr>
          </a:p>
        </p:txBody>
      </p:sp>
      <p:sp>
        <p:nvSpPr>
          <p:cNvPr id="16" name="TextBox 15"/>
          <p:cNvSpPr txBox="1"/>
          <p:nvPr/>
        </p:nvSpPr>
        <p:spPr>
          <a:xfrm>
            <a:off x="8867775" y="2954893"/>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Cholesterol </a:t>
            </a:r>
            <a:endParaRPr lang="en-US" dirty="0">
              <a:latin typeface="Candara" panose="020E0502030303020204" pitchFamily="34" charset="0"/>
            </a:endParaRPr>
          </a:p>
        </p:txBody>
      </p:sp>
      <p:sp>
        <p:nvSpPr>
          <p:cNvPr id="17" name="TextBox 16"/>
          <p:cNvSpPr txBox="1"/>
          <p:nvPr/>
        </p:nvSpPr>
        <p:spPr>
          <a:xfrm>
            <a:off x="428625" y="3662779"/>
            <a:ext cx="2152650"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Ischemic stroke</a:t>
            </a:r>
            <a:endParaRPr lang="en-US" dirty="0">
              <a:latin typeface="Candara" panose="020E0502030303020204" pitchFamily="34" charset="0"/>
            </a:endParaRPr>
          </a:p>
        </p:txBody>
      </p:sp>
      <p:sp>
        <p:nvSpPr>
          <p:cNvPr id="20" name="TextBox 19"/>
          <p:cNvSpPr txBox="1"/>
          <p:nvPr/>
        </p:nvSpPr>
        <p:spPr>
          <a:xfrm>
            <a:off x="1100137" y="4645908"/>
            <a:ext cx="2962275"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Reduced mortality</a:t>
            </a:r>
            <a:endParaRPr lang="en-US" dirty="0">
              <a:latin typeface="Candara" panose="020E0502030303020204" pitchFamily="34" charset="0"/>
            </a:endParaRPr>
          </a:p>
        </p:txBody>
      </p:sp>
    </p:spTree>
    <p:extLst>
      <p:ext uri="{BB962C8B-B14F-4D97-AF65-F5344CB8AC3E}">
        <p14:creationId xmlns:p14="http://schemas.microsoft.com/office/powerpoint/2010/main" val="4153240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this idea</a:t>
            </a:r>
            <a:r>
              <a:rPr lang="en-US" dirty="0"/>
              <a:t>? </a:t>
            </a:r>
            <a:r>
              <a:rPr lang="en-US" dirty="0" smtClean="0"/>
              <a:t>Background</a:t>
            </a:r>
            <a:endParaRPr lang="en-US" dirty="0"/>
          </a:p>
        </p:txBody>
      </p:sp>
      <p:sp>
        <p:nvSpPr>
          <p:cNvPr id="4" name="Oval 3"/>
          <p:cNvSpPr/>
          <p:nvPr/>
        </p:nvSpPr>
        <p:spPr>
          <a:xfrm>
            <a:off x="4257675" y="2590800"/>
            <a:ext cx="2286000" cy="20097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 name="TextBox 4"/>
          <p:cNvSpPr txBox="1"/>
          <p:nvPr/>
        </p:nvSpPr>
        <p:spPr>
          <a:xfrm>
            <a:off x="4476750" y="3324225"/>
            <a:ext cx="1847850"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STATIN</a:t>
            </a:r>
            <a:endParaRPr lang="en-US" sz="2800" dirty="0">
              <a:solidFill>
                <a:schemeClr val="bg1"/>
              </a:solidFill>
              <a:latin typeface="Arial Black" panose="020B0A04020102020204" pitchFamily="34" charset="0"/>
            </a:endParaRPr>
          </a:p>
        </p:txBody>
      </p:sp>
      <p:sp>
        <p:nvSpPr>
          <p:cNvPr id="7" name="TextBox 6"/>
          <p:cNvSpPr txBox="1"/>
          <p:nvPr/>
        </p:nvSpPr>
        <p:spPr>
          <a:xfrm>
            <a:off x="533398" y="2613541"/>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Increased ICH</a:t>
            </a:r>
            <a:endParaRPr lang="en-US" dirty="0">
              <a:latin typeface="Candara" panose="020E0502030303020204" pitchFamily="34" charset="0"/>
            </a:endParaRPr>
          </a:p>
        </p:txBody>
      </p:sp>
      <p:sp>
        <p:nvSpPr>
          <p:cNvPr id="8" name="TextBox 7"/>
          <p:cNvSpPr txBox="1"/>
          <p:nvPr/>
        </p:nvSpPr>
        <p:spPr>
          <a:xfrm>
            <a:off x="5248275" y="1775462"/>
            <a:ext cx="2152650" cy="369332"/>
          </a:xfrm>
          <a:prstGeom prst="rect">
            <a:avLst/>
          </a:prstGeom>
          <a:solidFill>
            <a:srgbClr val="92D050"/>
          </a:solidFill>
          <a:ln>
            <a:solidFill>
              <a:schemeClr val="tx1"/>
            </a:solidFill>
          </a:ln>
        </p:spPr>
        <p:txBody>
          <a:bodyPr wrap="square" rtlCol="0">
            <a:spAutoFit/>
          </a:bodyPr>
          <a:lstStyle/>
          <a:p>
            <a:pPr algn="ctr"/>
            <a:r>
              <a:rPr lang="en-US" dirty="0" err="1" smtClean="0">
                <a:latin typeface="Candara" panose="020E0502030303020204" pitchFamily="34" charset="0"/>
              </a:rPr>
              <a:t>ApoE</a:t>
            </a:r>
            <a:r>
              <a:rPr lang="en-US" dirty="0" smtClean="0">
                <a:latin typeface="Candara" panose="020E0502030303020204" pitchFamily="34" charset="0"/>
              </a:rPr>
              <a:t> genes</a:t>
            </a:r>
            <a:endParaRPr lang="en-US" dirty="0">
              <a:latin typeface="Candara" panose="020E0502030303020204" pitchFamily="34" charset="0"/>
            </a:endParaRPr>
          </a:p>
        </p:txBody>
      </p:sp>
      <p:sp>
        <p:nvSpPr>
          <p:cNvPr id="9" name="TextBox 8"/>
          <p:cNvSpPr txBox="1"/>
          <p:nvPr/>
        </p:nvSpPr>
        <p:spPr>
          <a:xfrm>
            <a:off x="2466973" y="1799035"/>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Lobar ICH</a:t>
            </a:r>
            <a:endParaRPr lang="en-US" dirty="0">
              <a:latin typeface="Candara" panose="020E0502030303020204" pitchFamily="34" charset="0"/>
            </a:endParaRPr>
          </a:p>
        </p:txBody>
      </p:sp>
      <p:sp>
        <p:nvSpPr>
          <p:cNvPr id="10" name="TextBox 9"/>
          <p:cNvSpPr txBox="1"/>
          <p:nvPr/>
        </p:nvSpPr>
        <p:spPr>
          <a:xfrm>
            <a:off x="7739063" y="2168367"/>
            <a:ext cx="2152650" cy="369332"/>
          </a:xfrm>
          <a:prstGeom prst="rect">
            <a:avLst/>
          </a:prstGeom>
          <a:solidFill>
            <a:srgbClr val="92D050"/>
          </a:solidFill>
          <a:ln>
            <a:solidFill>
              <a:schemeClr val="tx1"/>
            </a:solidFill>
          </a:ln>
        </p:spPr>
        <p:txBody>
          <a:bodyPr wrap="square" rtlCol="0">
            <a:spAutoFit/>
          </a:bodyPr>
          <a:lstStyle/>
          <a:p>
            <a:pPr algn="ctr"/>
            <a:r>
              <a:rPr lang="en-US" dirty="0" err="1">
                <a:latin typeface="Candara" panose="020E0502030303020204" pitchFamily="34" charset="0"/>
              </a:rPr>
              <a:t>M</a:t>
            </a:r>
            <a:r>
              <a:rPr lang="en-US" dirty="0" err="1" smtClean="0">
                <a:latin typeface="Candara" panose="020E0502030303020204" pitchFamily="34" charset="0"/>
              </a:rPr>
              <a:t>ircobleeds</a:t>
            </a:r>
            <a:endParaRPr lang="en-US" dirty="0">
              <a:latin typeface="Candara" panose="020E0502030303020204" pitchFamily="34" charset="0"/>
            </a:endParaRPr>
          </a:p>
        </p:txBody>
      </p:sp>
      <p:sp>
        <p:nvSpPr>
          <p:cNvPr id="16" name="TextBox 15"/>
          <p:cNvSpPr txBox="1"/>
          <p:nvPr/>
        </p:nvSpPr>
        <p:spPr>
          <a:xfrm>
            <a:off x="8867775" y="2954893"/>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Cholesterol </a:t>
            </a:r>
            <a:endParaRPr lang="en-US" dirty="0">
              <a:latin typeface="Candara" panose="020E0502030303020204" pitchFamily="34" charset="0"/>
            </a:endParaRPr>
          </a:p>
        </p:txBody>
      </p:sp>
      <p:sp>
        <p:nvSpPr>
          <p:cNvPr id="17" name="TextBox 16"/>
          <p:cNvSpPr txBox="1"/>
          <p:nvPr/>
        </p:nvSpPr>
        <p:spPr>
          <a:xfrm>
            <a:off x="428625" y="3662779"/>
            <a:ext cx="2152650"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Ischemic stroke</a:t>
            </a:r>
            <a:endParaRPr lang="en-US" dirty="0">
              <a:latin typeface="Candara" panose="020E0502030303020204" pitchFamily="34" charset="0"/>
            </a:endParaRPr>
          </a:p>
        </p:txBody>
      </p:sp>
      <p:sp>
        <p:nvSpPr>
          <p:cNvPr id="20" name="TextBox 19"/>
          <p:cNvSpPr txBox="1"/>
          <p:nvPr/>
        </p:nvSpPr>
        <p:spPr>
          <a:xfrm>
            <a:off x="1100137" y="4645908"/>
            <a:ext cx="2962275"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Reduced mortality</a:t>
            </a:r>
            <a:endParaRPr lang="en-US" dirty="0">
              <a:latin typeface="Candara" panose="020E0502030303020204" pitchFamily="34" charset="0"/>
            </a:endParaRPr>
          </a:p>
        </p:txBody>
      </p:sp>
      <p:sp>
        <p:nvSpPr>
          <p:cNvPr id="19" name="Rectangle 18"/>
          <p:cNvSpPr/>
          <p:nvPr/>
        </p:nvSpPr>
        <p:spPr>
          <a:xfrm>
            <a:off x="0" y="0"/>
            <a:ext cx="12192000" cy="6858000"/>
          </a:xfrm>
          <a:prstGeom prst="rect">
            <a:avLst/>
          </a:prstGeom>
          <a:solidFill>
            <a:schemeClr val="bg1">
              <a:lumMod val="6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57675" y="5337859"/>
            <a:ext cx="2152650" cy="646331"/>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Neurological improvement</a:t>
            </a:r>
            <a:endParaRPr lang="en-US" dirty="0">
              <a:latin typeface="Candara" panose="020E0502030303020204" pitchFamily="34" charset="0"/>
            </a:endParaRPr>
          </a:p>
        </p:txBody>
      </p:sp>
      <p:sp>
        <p:nvSpPr>
          <p:cNvPr id="21" name="Oval Callout 20"/>
          <p:cNvSpPr/>
          <p:nvPr/>
        </p:nvSpPr>
        <p:spPr>
          <a:xfrm>
            <a:off x="6096000" y="2889111"/>
            <a:ext cx="5832021" cy="2286000"/>
          </a:xfrm>
          <a:prstGeom prst="wedgeEllipseCallout">
            <a:avLst>
              <a:gd name="adj1" fmla="val -46873"/>
              <a:gd name="adj2" fmla="val 49222"/>
            </a:avLst>
          </a:prstGeom>
          <a:solidFill>
            <a:srgbClr val="FFC0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a:solidFill>
                  <a:schemeClr val="tx1"/>
                </a:solidFill>
              </a:rPr>
              <a:t>Studies have found that statin use after ICH is associated with neurological improvement as measured by </a:t>
            </a:r>
            <a:r>
              <a:rPr lang="en-US" sz="2000" dirty="0" smtClean="0">
                <a:solidFill>
                  <a:schemeClr val="tx1"/>
                </a:solidFill>
              </a:rPr>
              <a:t>NIHSS </a:t>
            </a:r>
            <a:r>
              <a:rPr lang="en-US" sz="2000" dirty="0">
                <a:solidFill>
                  <a:schemeClr val="tx1"/>
                </a:solidFill>
              </a:rPr>
              <a:t>and GCS and reduced mortality.</a:t>
            </a:r>
          </a:p>
        </p:txBody>
      </p:sp>
    </p:spTree>
    <p:extLst>
      <p:ext uri="{BB962C8B-B14F-4D97-AF65-F5344CB8AC3E}">
        <p14:creationId xmlns:p14="http://schemas.microsoft.com/office/powerpoint/2010/main" val="4153240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2117216"/>
            <a:ext cx="11400064" cy="1034198"/>
          </a:xfrm>
        </p:spPr>
        <p:txBody>
          <a:bodyPr>
            <a:normAutofit fontScale="90000"/>
          </a:bodyPr>
          <a:lstStyle/>
          <a:p>
            <a:pPr algn="ctr"/>
            <a:r>
              <a:rPr lang="en-US" dirty="0" smtClean="0"/>
              <a:t>SATURN is the </a:t>
            </a:r>
            <a:r>
              <a:rPr lang="en-US" dirty="0"/>
              <a:t>FIRST and LARGEST NINDS-funded ICH Prevention Trial </a:t>
            </a:r>
          </a:p>
        </p:txBody>
      </p:sp>
    </p:spTree>
    <p:extLst>
      <p:ext uri="{BB962C8B-B14F-4D97-AF65-F5344CB8AC3E}">
        <p14:creationId xmlns:p14="http://schemas.microsoft.com/office/powerpoint/2010/main" val="373943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this idea</a:t>
            </a:r>
            <a:r>
              <a:rPr lang="en-US" dirty="0"/>
              <a:t>? </a:t>
            </a:r>
            <a:r>
              <a:rPr lang="en-US" dirty="0" smtClean="0"/>
              <a:t>Background</a:t>
            </a:r>
            <a:endParaRPr lang="en-US" dirty="0"/>
          </a:p>
        </p:txBody>
      </p:sp>
      <p:sp>
        <p:nvSpPr>
          <p:cNvPr id="4" name="Oval 3"/>
          <p:cNvSpPr/>
          <p:nvPr/>
        </p:nvSpPr>
        <p:spPr>
          <a:xfrm>
            <a:off x="4257675" y="2590800"/>
            <a:ext cx="2286000" cy="20097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 name="TextBox 4"/>
          <p:cNvSpPr txBox="1"/>
          <p:nvPr/>
        </p:nvSpPr>
        <p:spPr>
          <a:xfrm>
            <a:off x="4476750" y="3324225"/>
            <a:ext cx="1847850"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STATIN</a:t>
            </a:r>
            <a:endParaRPr lang="en-US" sz="2800" dirty="0">
              <a:solidFill>
                <a:schemeClr val="bg1"/>
              </a:solidFill>
              <a:latin typeface="Arial Black" panose="020B0A04020102020204" pitchFamily="34" charset="0"/>
            </a:endParaRPr>
          </a:p>
        </p:txBody>
      </p:sp>
      <p:sp>
        <p:nvSpPr>
          <p:cNvPr id="7" name="TextBox 6"/>
          <p:cNvSpPr txBox="1"/>
          <p:nvPr/>
        </p:nvSpPr>
        <p:spPr>
          <a:xfrm>
            <a:off x="533398" y="2613541"/>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Increased ICH</a:t>
            </a:r>
            <a:endParaRPr lang="en-US" dirty="0">
              <a:latin typeface="Candara" panose="020E0502030303020204" pitchFamily="34" charset="0"/>
            </a:endParaRPr>
          </a:p>
        </p:txBody>
      </p:sp>
      <p:sp>
        <p:nvSpPr>
          <p:cNvPr id="8" name="TextBox 7"/>
          <p:cNvSpPr txBox="1"/>
          <p:nvPr/>
        </p:nvSpPr>
        <p:spPr>
          <a:xfrm>
            <a:off x="5248275" y="1775462"/>
            <a:ext cx="2152650" cy="369332"/>
          </a:xfrm>
          <a:prstGeom prst="rect">
            <a:avLst/>
          </a:prstGeom>
          <a:solidFill>
            <a:srgbClr val="92D050"/>
          </a:solidFill>
          <a:ln>
            <a:solidFill>
              <a:schemeClr val="tx1"/>
            </a:solidFill>
          </a:ln>
        </p:spPr>
        <p:txBody>
          <a:bodyPr wrap="square" rtlCol="0">
            <a:spAutoFit/>
          </a:bodyPr>
          <a:lstStyle/>
          <a:p>
            <a:pPr algn="ctr"/>
            <a:r>
              <a:rPr lang="en-US" dirty="0" err="1" smtClean="0">
                <a:latin typeface="Candara" panose="020E0502030303020204" pitchFamily="34" charset="0"/>
              </a:rPr>
              <a:t>ApoE</a:t>
            </a:r>
            <a:r>
              <a:rPr lang="en-US" dirty="0" smtClean="0">
                <a:latin typeface="Candara" panose="020E0502030303020204" pitchFamily="34" charset="0"/>
              </a:rPr>
              <a:t> genes</a:t>
            </a:r>
            <a:endParaRPr lang="en-US" dirty="0">
              <a:latin typeface="Candara" panose="020E0502030303020204" pitchFamily="34" charset="0"/>
            </a:endParaRPr>
          </a:p>
        </p:txBody>
      </p:sp>
      <p:sp>
        <p:nvSpPr>
          <p:cNvPr id="9" name="TextBox 8"/>
          <p:cNvSpPr txBox="1"/>
          <p:nvPr/>
        </p:nvSpPr>
        <p:spPr>
          <a:xfrm>
            <a:off x="2466973" y="1799035"/>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Lobar ICH</a:t>
            </a:r>
            <a:endParaRPr lang="en-US" dirty="0">
              <a:latin typeface="Candara" panose="020E0502030303020204" pitchFamily="34" charset="0"/>
            </a:endParaRPr>
          </a:p>
        </p:txBody>
      </p:sp>
      <p:sp>
        <p:nvSpPr>
          <p:cNvPr id="10" name="TextBox 9"/>
          <p:cNvSpPr txBox="1"/>
          <p:nvPr/>
        </p:nvSpPr>
        <p:spPr>
          <a:xfrm>
            <a:off x="7739063" y="2168367"/>
            <a:ext cx="2152650" cy="369332"/>
          </a:xfrm>
          <a:prstGeom prst="rect">
            <a:avLst/>
          </a:prstGeom>
          <a:solidFill>
            <a:srgbClr val="92D050"/>
          </a:solidFill>
          <a:ln>
            <a:solidFill>
              <a:schemeClr val="tx1"/>
            </a:solidFill>
          </a:ln>
        </p:spPr>
        <p:txBody>
          <a:bodyPr wrap="square" rtlCol="0">
            <a:spAutoFit/>
          </a:bodyPr>
          <a:lstStyle/>
          <a:p>
            <a:pPr algn="ctr"/>
            <a:r>
              <a:rPr lang="en-US" dirty="0" err="1">
                <a:latin typeface="Candara" panose="020E0502030303020204" pitchFamily="34" charset="0"/>
              </a:rPr>
              <a:t>M</a:t>
            </a:r>
            <a:r>
              <a:rPr lang="en-US" dirty="0" err="1" smtClean="0">
                <a:latin typeface="Candara" panose="020E0502030303020204" pitchFamily="34" charset="0"/>
              </a:rPr>
              <a:t>ircobleeds</a:t>
            </a:r>
            <a:endParaRPr lang="en-US" dirty="0">
              <a:latin typeface="Candara" panose="020E0502030303020204" pitchFamily="34" charset="0"/>
            </a:endParaRPr>
          </a:p>
        </p:txBody>
      </p:sp>
      <p:sp>
        <p:nvSpPr>
          <p:cNvPr id="14" name="TextBox 13"/>
          <p:cNvSpPr txBox="1"/>
          <p:nvPr/>
        </p:nvSpPr>
        <p:spPr>
          <a:xfrm>
            <a:off x="4257675" y="5337859"/>
            <a:ext cx="2152650" cy="646331"/>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Neurological improvement</a:t>
            </a:r>
            <a:endParaRPr lang="en-US" dirty="0">
              <a:latin typeface="Candara" panose="020E0502030303020204" pitchFamily="34" charset="0"/>
            </a:endParaRPr>
          </a:p>
        </p:txBody>
      </p:sp>
      <p:sp>
        <p:nvSpPr>
          <p:cNvPr id="15" name="TextBox 14"/>
          <p:cNvSpPr txBox="1"/>
          <p:nvPr/>
        </p:nvSpPr>
        <p:spPr>
          <a:xfrm>
            <a:off x="7177088" y="4968527"/>
            <a:ext cx="2152650"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Pleiotropic effect</a:t>
            </a:r>
            <a:endParaRPr lang="en-US" dirty="0">
              <a:latin typeface="Candara" panose="020E0502030303020204" pitchFamily="34" charset="0"/>
            </a:endParaRPr>
          </a:p>
        </p:txBody>
      </p:sp>
      <p:sp>
        <p:nvSpPr>
          <p:cNvPr id="16" name="TextBox 15"/>
          <p:cNvSpPr txBox="1"/>
          <p:nvPr/>
        </p:nvSpPr>
        <p:spPr>
          <a:xfrm>
            <a:off x="8867775" y="2954893"/>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Cholesterol </a:t>
            </a:r>
            <a:endParaRPr lang="en-US" dirty="0">
              <a:latin typeface="Candara" panose="020E0502030303020204" pitchFamily="34" charset="0"/>
            </a:endParaRPr>
          </a:p>
        </p:txBody>
      </p:sp>
      <p:sp>
        <p:nvSpPr>
          <p:cNvPr id="17" name="TextBox 16"/>
          <p:cNvSpPr txBox="1"/>
          <p:nvPr/>
        </p:nvSpPr>
        <p:spPr>
          <a:xfrm>
            <a:off x="428625" y="3662779"/>
            <a:ext cx="2152650"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Ischemic stroke</a:t>
            </a:r>
            <a:endParaRPr lang="en-US" dirty="0">
              <a:latin typeface="Candara" panose="020E0502030303020204" pitchFamily="34" charset="0"/>
            </a:endParaRPr>
          </a:p>
        </p:txBody>
      </p:sp>
      <p:sp>
        <p:nvSpPr>
          <p:cNvPr id="20" name="TextBox 19"/>
          <p:cNvSpPr txBox="1"/>
          <p:nvPr/>
        </p:nvSpPr>
        <p:spPr>
          <a:xfrm>
            <a:off x="1100137" y="4645908"/>
            <a:ext cx="2962275"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Reduced mortality</a:t>
            </a:r>
            <a:endParaRPr lang="en-US" dirty="0">
              <a:latin typeface="Candara" panose="020E0502030303020204" pitchFamily="34" charset="0"/>
            </a:endParaRPr>
          </a:p>
        </p:txBody>
      </p:sp>
    </p:spTree>
    <p:extLst>
      <p:ext uri="{BB962C8B-B14F-4D97-AF65-F5344CB8AC3E}">
        <p14:creationId xmlns:p14="http://schemas.microsoft.com/office/powerpoint/2010/main" val="3450369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this idea</a:t>
            </a:r>
            <a:r>
              <a:rPr lang="en-US" dirty="0"/>
              <a:t>? </a:t>
            </a:r>
            <a:r>
              <a:rPr lang="en-US" dirty="0" smtClean="0"/>
              <a:t>Background</a:t>
            </a:r>
            <a:endParaRPr lang="en-US" dirty="0"/>
          </a:p>
        </p:txBody>
      </p:sp>
      <p:sp>
        <p:nvSpPr>
          <p:cNvPr id="4" name="Oval 3"/>
          <p:cNvSpPr/>
          <p:nvPr/>
        </p:nvSpPr>
        <p:spPr>
          <a:xfrm>
            <a:off x="4257675" y="2590800"/>
            <a:ext cx="2286000" cy="20097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 name="TextBox 4"/>
          <p:cNvSpPr txBox="1"/>
          <p:nvPr/>
        </p:nvSpPr>
        <p:spPr>
          <a:xfrm>
            <a:off x="4476750" y="3324225"/>
            <a:ext cx="1847850"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STATIN</a:t>
            </a:r>
            <a:endParaRPr lang="en-US" sz="2800" dirty="0">
              <a:solidFill>
                <a:schemeClr val="bg1"/>
              </a:solidFill>
              <a:latin typeface="Arial Black" panose="020B0A04020102020204" pitchFamily="34" charset="0"/>
            </a:endParaRPr>
          </a:p>
        </p:txBody>
      </p:sp>
      <p:sp>
        <p:nvSpPr>
          <p:cNvPr id="7" name="TextBox 6"/>
          <p:cNvSpPr txBox="1"/>
          <p:nvPr/>
        </p:nvSpPr>
        <p:spPr>
          <a:xfrm>
            <a:off x="533398" y="2613541"/>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Increased ICH</a:t>
            </a:r>
            <a:endParaRPr lang="en-US" dirty="0">
              <a:latin typeface="Candara" panose="020E0502030303020204" pitchFamily="34" charset="0"/>
            </a:endParaRPr>
          </a:p>
        </p:txBody>
      </p:sp>
      <p:sp>
        <p:nvSpPr>
          <p:cNvPr id="8" name="TextBox 7"/>
          <p:cNvSpPr txBox="1"/>
          <p:nvPr/>
        </p:nvSpPr>
        <p:spPr>
          <a:xfrm>
            <a:off x="5248275" y="1775462"/>
            <a:ext cx="2152650" cy="369332"/>
          </a:xfrm>
          <a:prstGeom prst="rect">
            <a:avLst/>
          </a:prstGeom>
          <a:solidFill>
            <a:srgbClr val="92D050"/>
          </a:solidFill>
          <a:ln>
            <a:solidFill>
              <a:schemeClr val="tx1"/>
            </a:solidFill>
          </a:ln>
        </p:spPr>
        <p:txBody>
          <a:bodyPr wrap="square" rtlCol="0">
            <a:spAutoFit/>
          </a:bodyPr>
          <a:lstStyle/>
          <a:p>
            <a:pPr algn="ctr"/>
            <a:r>
              <a:rPr lang="en-US" dirty="0" err="1" smtClean="0">
                <a:latin typeface="Candara" panose="020E0502030303020204" pitchFamily="34" charset="0"/>
              </a:rPr>
              <a:t>ApoE</a:t>
            </a:r>
            <a:r>
              <a:rPr lang="en-US" dirty="0" smtClean="0">
                <a:latin typeface="Candara" panose="020E0502030303020204" pitchFamily="34" charset="0"/>
              </a:rPr>
              <a:t> genes</a:t>
            </a:r>
            <a:endParaRPr lang="en-US" dirty="0">
              <a:latin typeface="Candara" panose="020E0502030303020204" pitchFamily="34" charset="0"/>
            </a:endParaRPr>
          </a:p>
        </p:txBody>
      </p:sp>
      <p:sp>
        <p:nvSpPr>
          <p:cNvPr id="9" name="TextBox 8"/>
          <p:cNvSpPr txBox="1"/>
          <p:nvPr/>
        </p:nvSpPr>
        <p:spPr>
          <a:xfrm>
            <a:off x="2466973" y="1799035"/>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Lobar ICH</a:t>
            </a:r>
            <a:endParaRPr lang="en-US" dirty="0">
              <a:latin typeface="Candara" panose="020E0502030303020204" pitchFamily="34" charset="0"/>
            </a:endParaRPr>
          </a:p>
        </p:txBody>
      </p:sp>
      <p:sp>
        <p:nvSpPr>
          <p:cNvPr id="10" name="TextBox 9"/>
          <p:cNvSpPr txBox="1"/>
          <p:nvPr/>
        </p:nvSpPr>
        <p:spPr>
          <a:xfrm>
            <a:off x="7739063" y="2168367"/>
            <a:ext cx="2152650" cy="369332"/>
          </a:xfrm>
          <a:prstGeom prst="rect">
            <a:avLst/>
          </a:prstGeom>
          <a:solidFill>
            <a:srgbClr val="92D050"/>
          </a:solidFill>
          <a:ln>
            <a:solidFill>
              <a:schemeClr val="tx1"/>
            </a:solidFill>
          </a:ln>
        </p:spPr>
        <p:txBody>
          <a:bodyPr wrap="square" rtlCol="0">
            <a:spAutoFit/>
          </a:bodyPr>
          <a:lstStyle/>
          <a:p>
            <a:pPr algn="ctr"/>
            <a:r>
              <a:rPr lang="en-US" dirty="0" err="1">
                <a:latin typeface="Candara" panose="020E0502030303020204" pitchFamily="34" charset="0"/>
              </a:rPr>
              <a:t>M</a:t>
            </a:r>
            <a:r>
              <a:rPr lang="en-US" dirty="0" err="1" smtClean="0">
                <a:latin typeface="Candara" panose="020E0502030303020204" pitchFamily="34" charset="0"/>
              </a:rPr>
              <a:t>ircobleeds</a:t>
            </a:r>
            <a:endParaRPr lang="en-US" dirty="0">
              <a:latin typeface="Candara" panose="020E0502030303020204" pitchFamily="34" charset="0"/>
            </a:endParaRPr>
          </a:p>
        </p:txBody>
      </p:sp>
      <p:sp>
        <p:nvSpPr>
          <p:cNvPr id="16" name="TextBox 15"/>
          <p:cNvSpPr txBox="1"/>
          <p:nvPr/>
        </p:nvSpPr>
        <p:spPr>
          <a:xfrm>
            <a:off x="8867775" y="2954893"/>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Cholesterol </a:t>
            </a:r>
            <a:endParaRPr lang="en-US" dirty="0">
              <a:latin typeface="Candara" panose="020E0502030303020204" pitchFamily="34" charset="0"/>
            </a:endParaRPr>
          </a:p>
        </p:txBody>
      </p:sp>
      <p:sp>
        <p:nvSpPr>
          <p:cNvPr id="17" name="TextBox 16"/>
          <p:cNvSpPr txBox="1"/>
          <p:nvPr/>
        </p:nvSpPr>
        <p:spPr>
          <a:xfrm>
            <a:off x="428625" y="3662779"/>
            <a:ext cx="2152650"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Ischemic stroke</a:t>
            </a:r>
            <a:endParaRPr lang="en-US" dirty="0">
              <a:latin typeface="Candara" panose="020E0502030303020204" pitchFamily="34" charset="0"/>
            </a:endParaRPr>
          </a:p>
        </p:txBody>
      </p:sp>
      <p:sp>
        <p:nvSpPr>
          <p:cNvPr id="20" name="TextBox 19"/>
          <p:cNvSpPr txBox="1"/>
          <p:nvPr/>
        </p:nvSpPr>
        <p:spPr>
          <a:xfrm>
            <a:off x="1100137" y="4645908"/>
            <a:ext cx="2962275"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Reduced mortality</a:t>
            </a:r>
            <a:endParaRPr lang="en-US" dirty="0">
              <a:latin typeface="Candara" panose="020E0502030303020204" pitchFamily="34" charset="0"/>
            </a:endParaRPr>
          </a:p>
        </p:txBody>
      </p:sp>
      <p:sp>
        <p:nvSpPr>
          <p:cNvPr id="14" name="TextBox 13"/>
          <p:cNvSpPr txBox="1"/>
          <p:nvPr/>
        </p:nvSpPr>
        <p:spPr>
          <a:xfrm>
            <a:off x="4257675" y="5337859"/>
            <a:ext cx="2152650" cy="646331"/>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Neurological improvement</a:t>
            </a:r>
            <a:endParaRPr lang="en-US" dirty="0">
              <a:latin typeface="Candara" panose="020E0502030303020204" pitchFamily="34" charset="0"/>
            </a:endParaRPr>
          </a:p>
        </p:txBody>
      </p:sp>
      <p:sp>
        <p:nvSpPr>
          <p:cNvPr id="19" name="Rectangle 18"/>
          <p:cNvSpPr/>
          <p:nvPr/>
        </p:nvSpPr>
        <p:spPr>
          <a:xfrm>
            <a:off x="0" y="0"/>
            <a:ext cx="12192000" cy="6858000"/>
          </a:xfrm>
          <a:prstGeom prst="rect">
            <a:avLst/>
          </a:prstGeom>
          <a:solidFill>
            <a:schemeClr val="bg1">
              <a:lumMod val="6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177088" y="4968527"/>
            <a:ext cx="2152650"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Pleiotropic effect</a:t>
            </a:r>
            <a:endParaRPr lang="en-US" dirty="0">
              <a:latin typeface="Candara" panose="020E0502030303020204" pitchFamily="34" charset="0"/>
            </a:endParaRPr>
          </a:p>
        </p:txBody>
      </p:sp>
      <p:sp>
        <p:nvSpPr>
          <p:cNvPr id="21" name="Oval Callout 20"/>
          <p:cNvSpPr/>
          <p:nvPr/>
        </p:nvSpPr>
        <p:spPr>
          <a:xfrm>
            <a:off x="4513761" y="2068286"/>
            <a:ext cx="6154737" cy="2286000"/>
          </a:xfrm>
          <a:prstGeom prst="wedgeEllipseCallout">
            <a:avLst>
              <a:gd name="adj1" fmla="val 4507"/>
              <a:gd name="adj2" fmla="val 74222"/>
            </a:avLst>
          </a:prstGeom>
          <a:solidFill>
            <a:srgbClr val="FFC0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a:solidFill>
                  <a:schemeClr val="tx1"/>
                </a:solidFill>
              </a:rPr>
              <a:t>Discontinuation of statins might increase the risk of mortality due to </a:t>
            </a:r>
            <a:r>
              <a:rPr lang="en-US" sz="2000" dirty="0" smtClean="0">
                <a:solidFill>
                  <a:schemeClr val="tx1"/>
                </a:solidFill>
              </a:rPr>
              <a:t>MACCE and </a:t>
            </a:r>
            <a:r>
              <a:rPr lang="en-US" sz="2000" dirty="0">
                <a:solidFill>
                  <a:schemeClr val="tx1"/>
                </a:solidFill>
              </a:rPr>
              <a:t>obviate statins’ putative pleiotropic effects on promoting neurological recovery after ICH.</a:t>
            </a:r>
          </a:p>
        </p:txBody>
      </p:sp>
    </p:spTree>
    <p:extLst>
      <p:ext uri="{BB962C8B-B14F-4D97-AF65-F5344CB8AC3E}">
        <p14:creationId xmlns:p14="http://schemas.microsoft.com/office/powerpoint/2010/main" val="3450369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this idea</a:t>
            </a:r>
            <a:r>
              <a:rPr lang="en-US" dirty="0"/>
              <a:t>? </a:t>
            </a:r>
            <a:r>
              <a:rPr lang="en-US" dirty="0" smtClean="0"/>
              <a:t>Background</a:t>
            </a:r>
            <a:endParaRPr lang="en-US" dirty="0"/>
          </a:p>
        </p:txBody>
      </p:sp>
      <p:sp>
        <p:nvSpPr>
          <p:cNvPr id="4" name="Oval 3"/>
          <p:cNvSpPr/>
          <p:nvPr/>
        </p:nvSpPr>
        <p:spPr>
          <a:xfrm>
            <a:off x="4257675" y="2590800"/>
            <a:ext cx="2286000" cy="20097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 name="TextBox 4"/>
          <p:cNvSpPr txBox="1"/>
          <p:nvPr/>
        </p:nvSpPr>
        <p:spPr>
          <a:xfrm>
            <a:off x="4476750" y="3324225"/>
            <a:ext cx="1847850"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STATIN</a:t>
            </a:r>
            <a:endParaRPr lang="en-US" sz="2800" dirty="0">
              <a:solidFill>
                <a:schemeClr val="bg1"/>
              </a:solidFill>
              <a:latin typeface="Arial Black" panose="020B0A04020102020204" pitchFamily="34" charset="0"/>
            </a:endParaRPr>
          </a:p>
        </p:txBody>
      </p:sp>
      <p:sp>
        <p:nvSpPr>
          <p:cNvPr id="7" name="TextBox 6"/>
          <p:cNvSpPr txBox="1"/>
          <p:nvPr/>
        </p:nvSpPr>
        <p:spPr>
          <a:xfrm>
            <a:off x="533398" y="2613541"/>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Increased ICH</a:t>
            </a:r>
            <a:endParaRPr lang="en-US" dirty="0">
              <a:latin typeface="Candara" panose="020E0502030303020204" pitchFamily="34" charset="0"/>
            </a:endParaRPr>
          </a:p>
        </p:txBody>
      </p:sp>
      <p:sp>
        <p:nvSpPr>
          <p:cNvPr id="8" name="TextBox 7"/>
          <p:cNvSpPr txBox="1"/>
          <p:nvPr/>
        </p:nvSpPr>
        <p:spPr>
          <a:xfrm>
            <a:off x="5248275" y="1775462"/>
            <a:ext cx="2152650" cy="369332"/>
          </a:xfrm>
          <a:prstGeom prst="rect">
            <a:avLst/>
          </a:prstGeom>
          <a:solidFill>
            <a:srgbClr val="92D050"/>
          </a:solidFill>
          <a:ln>
            <a:solidFill>
              <a:schemeClr val="tx1"/>
            </a:solidFill>
          </a:ln>
        </p:spPr>
        <p:txBody>
          <a:bodyPr wrap="square" rtlCol="0">
            <a:spAutoFit/>
          </a:bodyPr>
          <a:lstStyle/>
          <a:p>
            <a:pPr algn="ctr"/>
            <a:r>
              <a:rPr lang="en-US" dirty="0" err="1" smtClean="0">
                <a:latin typeface="Candara" panose="020E0502030303020204" pitchFamily="34" charset="0"/>
              </a:rPr>
              <a:t>ApoE</a:t>
            </a:r>
            <a:r>
              <a:rPr lang="en-US" dirty="0" smtClean="0">
                <a:latin typeface="Candara" panose="020E0502030303020204" pitchFamily="34" charset="0"/>
              </a:rPr>
              <a:t> genes</a:t>
            </a:r>
            <a:endParaRPr lang="en-US" dirty="0">
              <a:latin typeface="Candara" panose="020E0502030303020204" pitchFamily="34" charset="0"/>
            </a:endParaRPr>
          </a:p>
        </p:txBody>
      </p:sp>
      <p:sp>
        <p:nvSpPr>
          <p:cNvPr id="9" name="TextBox 8"/>
          <p:cNvSpPr txBox="1"/>
          <p:nvPr/>
        </p:nvSpPr>
        <p:spPr>
          <a:xfrm>
            <a:off x="2466973" y="1799035"/>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Lobar ICH</a:t>
            </a:r>
            <a:endParaRPr lang="en-US" dirty="0">
              <a:latin typeface="Candara" panose="020E0502030303020204" pitchFamily="34" charset="0"/>
            </a:endParaRPr>
          </a:p>
        </p:txBody>
      </p:sp>
      <p:sp>
        <p:nvSpPr>
          <p:cNvPr id="10" name="TextBox 9"/>
          <p:cNvSpPr txBox="1"/>
          <p:nvPr/>
        </p:nvSpPr>
        <p:spPr>
          <a:xfrm>
            <a:off x="7739063" y="2168367"/>
            <a:ext cx="2152650" cy="369332"/>
          </a:xfrm>
          <a:prstGeom prst="rect">
            <a:avLst/>
          </a:prstGeom>
          <a:solidFill>
            <a:srgbClr val="92D050"/>
          </a:solidFill>
          <a:ln>
            <a:solidFill>
              <a:schemeClr val="tx1"/>
            </a:solidFill>
          </a:ln>
        </p:spPr>
        <p:txBody>
          <a:bodyPr wrap="square" rtlCol="0">
            <a:spAutoFit/>
          </a:bodyPr>
          <a:lstStyle/>
          <a:p>
            <a:pPr algn="ctr"/>
            <a:r>
              <a:rPr lang="en-US" dirty="0" err="1">
                <a:latin typeface="Candara" panose="020E0502030303020204" pitchFamily="34" charset="0"/>
              </a:rPr>
              <a:t>M</a:t>
            </a:r>
            <a:r>
              <a:rPr lang="en-US" dirty="0" err="1" smtClean="0">
                <a:latin typeface="Candara" panose="020E0502030303020204" pitchFamily="34" charset="0"/>
              </a:rPr>
              <a:t>ircobleeds</a:t>
            </a:r>
            <a:endParaRPr lang="en-US" dirty="0">
              <a:latin typeface="Candara" panose="020E0502030303020204" pitchFamily="34" charset="0"/>
            </a:endParaRPr>
          </a:p>
        </p:txBody>
      </p:sp>
      <p:sp>
        <p:nvSpPr>
          <p:cNvPr id="14" name="TextBox 13"/>
          <p:cNvSpPr txBox="1"/>
          <p:nvPr/>
        </p:nvSpPr>
        <p:spPr>
          <a:xfrm>
            <a:off x="4257675" y="5337859"/>
            <a:ext cx="2152650" cy="646331"/>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Neurological improvement</a:t>
            </a:r>
            <a:endParaRPr lang="en-US" dirty="0">
              <a:latin typeface="Candara" panose="020E0502030303020204" pitchFamily="34" charset="0"/>
            </a:endParaRPr>
          </a:p>
        </p:txBody>
      </p:sp>
      <p:sp>
        <p:nvSpPr>
          <p:cNvPr id="15" name="TextBox 14"/>
          <p:cNvSpPr txBox="1"/>
          <p:nvPr/>
        </p:nvSpPr>
        <p:spPr>
          <a:xfrm>
            <a:off x="7177088" y="4968527"/>
            <a:ext cx="2152650"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Pleiotropic effect</a:t>
            </a:r>
            <a:endParaRPr lang="en-US" dirty="0">
              <a:latin typeface="Candara" panose="020E0502030303020204" pitchFamily="34" charset="0"/>
            </a:endParaRPr>
          </a:p>
        </p:txBody>
      </p:sp>
      <p:sp>
        <p:nvSpPr>
          <p:cNvPr id="16" name="TextBox 15"/>
          <p:cNvSpPr txBox="1"/>
          <p:nvPr/>
        </p:nvSpPr>
        <p:spPr>
          <a:xfrm>
            <a:off x="8867775" y="2954893"/>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Cholesterol </a:t>
            </a:r>
            <a:endParaRPr lang="en-US" dirty="0">
              <a:latin typeface="Candara" panose="020E0502030303020204" pitchFamily="34" charset="0"/>
            </a:endParaRPr>
          </a:p>
        </p:txBody>
      </p:sp>
      <p:sp>
        <p:nvSpPr>
          <p:cNvPr id="17" name="TextBox 16"/>
          <p:cNvSpPr txBox="1"/>
          <p:nvPr/>
        </p:nvSpPr>
        <p:spPr>
          <a:xfrm>
            <a:off x="428625" y="3662779"/>
            <a:ext cx="2152650"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Ischemic stroke</a:t>
            </a:r>
            <a:endParaRPr lang="en-US" dirty="0">
              <a:latin typeface="Candara" panose="020E0502030303020204" pitchFamily="34" charset="0"/>
            </a:endParaRPr>
          </a:p>
        </p:txBody>
      </p:sp>
      <p:sp>
        <p:nvSpPr>
          <p:cNvPr id="18" name="TextBox 17"/>
          <p:cNvSpPr txBox="1"/>
          <p:nvPr/>
        </p:nvSpPr>
        <p:spPr>
          <a:xfrm>
            <a:off x="7739063" y="3738801"/>
            <a:ext cx="2471737" cy="646331"/>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Increased use in elderly population</a:t>
            </a:r>
            <a:endParaRPr lang="en-US" dirty="0">
              <a:latin typeface="Candara" panose="020E0502030303020204" pitchFamily="34" charset="0"/>
            </a:endParaRPr>
          </a:p>
        </p:txBody>
      </p:sp>
      <p:sp>
        <p:nvSpPr>
          <p:cNvPr id="20" name="TextBox 19"/>
          <p:cNvSpPr txBox="1"/>
          <p:nvPr/>
        </p:nvSpPr>
        <p:spPr>
          <a:xfrm>
            <a:off x="1100137" y="4645908"/>
            <a:ext cx="2962275"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Reduced mortality</a:t>
            </a:r>
            <a:endParaRPr lang="en-US" dirty="0">
              <a:latin typeface="Candara" panose="020E0502030303020204" pitchFamily="34" charset="0"/>
            </a:endParaRPr>
          </a:p>
        </p:txBody>
      </p:sp>
    </p:spTree>
    <p:extLst>
      <p:ext uri="{BB962C8B-B14F-4D97-AF65-F5344CB8AC3E}">
        <p14:creationId xmlns:p14="http://schemas.microsoft.com/office/powerpoint/2010/main" val="803035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this idea</a:t>
            </a:r>
            <a:r>
              <a:rPr lang="en-US" dirty="0"/>
              <a:t>? </a:t>
            </a:r>
            <a:r>
              <a:rPr lang="en-US" dirty="0" smtClean="0"/>
              <a:t>Background</a:t>
            </a:r>
            <a:endParaRPr lang="en-US" dirty="0"/>
          </a:p>
        </p:txBody>
      </p:sp>
      <p:sp>
        <p:nvSpPr>
          <p:cNvPr id="4" name="Oval 3"/>
          <p:cNvSpPr/>
          <p:nvPr/>
        </p:nvSpPr>
        <p:spPr>
          <a:xfrm>
            <a:off x="4257675" y="2590800"/>
            <a:ext cx="2286000" cy="20097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 name="TextBox 4"/>
          <p:cNvSpPr txBox="1"/>
          <p:nvPr/>
        </p:nvSpPr>
        <p:spPr>
          <a:xfrm>
            <a:off x="4476750" y="3324225"/>
            <a:ext cx="1847850"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STATIN</a:t>
            </a:r>
            <a:endParaRPr lang="en-US" sz="2800" dirty="0">
              <a:solidFill>
                <a:schemeClr val="bg1"/>
              </a:solidFill>
              <a:latin typeface="Arial Black" panose="020B0A04020102020204" pitchFamily="34" charset="0"/>
            </a:endParaRPr>
          </a:p>
        </p:txBody>
      </p:sp>
      <p:sp>
        <p:nvSpPr>
          <p:cNvPr id="7" name="TextBox 6"/>
          <p:cNvSpPr txBox="1"/>
          <p:nvPr/>
        </p:nvSpPr>
        <p:spPr>
          <a:xfrm>
            <a:off x="533398" y="2613541"/>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Increased ICH</a:t>
            </a:r>
            <a:endParaRPr lang="en-US" dirty="0">
              <a:latin typeface="Candara" panose="020E0502030303020204" pitchFamily="34" charset="0"/>
            </a:endParaRPr>
          </a:p>
        </p:txBody>
      </p:sp>
      <p:sp>
        <p:nvSpPr>
          <p:cNvPr id="8" name="TextBox 7"/>
          <p:cNvSpPr txBox="1"/>
          <p:nvPr/>
        </p:nvSpPr>
        <p:spPr>
          <a:xfrm>
            <a:off x="5248275" y="1775462"/>
            <a:ext cx="2152650" cy="369332"/>
          </a:xfrm>
          <a:prstGeom prst="rect">
            <a:avLst/>
          </a:prstGeom>
          <a:solidFill>
            <a:srgbClr val="92D050"/>
          </a:solidFill>
          <a:ln>
            <a:solidFill>
              <a:schemeClr val="tx1"/>
            </a:solidFill>
          </a:ln>
        </p:spPr>
        <p:txBody>
          <a:bodyPr wrap="square" rtlCol="0">
            <a:spAutoFit/>
          </a:bodyPr>
          <a:lstStyle/>
          <a:p>
            <a:pPr algn="ctr"/>
            <a:r>
              <a:rPr lang="en-US" dirty="0" err="1" smtClean="0">
                <a:latin typeface="Candara" panose="020E0502030303020204" pitchFamily="34" charset="0"/>
              </a:rPr>
              <a:t>ApoE</a:t>
            </a:r>
            <a:r>
              <a:rPr lang="en-US" dirty="0" smtClean="0">
                <a:latin typeface="Candara" panose="020E0502030303020204" pitchFamily="34" charset="0"/>
              </a:rPr>
              <a:t> genes</a:t>
            </a:r>
            <a:endParaRPr lang="en-US" dirty="0">
              <a:latin typeface="Candara" panose="020E0502030303020204" pitchFamily="34" charset="0"/>
            </a:endParaRPr>
          </a:p>
        </p:txBody>
      </p:sp>
      <p:sp>
        <p:nvSpPr>
          <p:cNvPr id="9" name="TextBox 8"/>
          <p:cNvSpPr txBox="1"/>
          <p:nvPr/>
        </p:nvSpPr>
        <p:spPr>
          <a:xfrm>
            <a:off x="2466973" y="1799035"/>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Lobar ICH</a:t>
            </a:r>
            <a:endParaRPr lang="en-US" dirty="0">
              <a:latin typeface="Candara" panose="020E0502030303020204" pitchFamily="34" charset="0"/>
            </a:endParaRPr>
          </a:p>
        </p:txBody>
      </p:sp>
      <p:sp>
        <p:nvSpPr>
          <p:cNvPr id="10" name="TextBox 9"/>
          <p:cNvSpPr txBox="1"/>
          <p:nvPr/>
        </p:nvSpPr>
        <p:spPr>
          <a:xfrm>
            <a:off x="7739063" y="2168367"/>
            <a:ext cx="2152650" cy="369332"/>
          </a:xfrm>
          <a:prstGeom prst="rect">
            <a:avLst/>
          </a:prstGeom>
          <a:solidFill>
            <a:srgbClr val="92D050"/>
          </a:solidFill>
          <a:ln>
            <a:solidFill>
              <a:schemeClr val="tx1"/>
            </a:solidFill>
          </a:ln>
        </p:spPr>
        <p:txBody>
          <a:bodyPr wrap="square" rtlCol="0">
            <a:spAutoFit/>
          </a:bodyPr>
          <a:lstStyle/>
          <a:p>
            <a:pPr algn="ctr"/>
            <a:r>
              <a:rPr lang="en-US" dirty="0" err="1">
                <a:latin typeface="Candara" panose="020E0502030303020204" pitchFamily="34" charset="0"/>
              </a:rPr>
              <a:t>M</a:t>
            </a:r>
            <a:r>
              <a:rPr lang="en-US" dirty="0" err="1" smtClean="0">
                <a:latin typeface="Candara" panose="020E0502030303020204" pitchFamily="34" charset="0"/>
              </a:rPr>
              <a:t>ircobleeds</a:t>
            </a:r>
            <a:endParaRPr lang="en-US" dirty="0">
              <a:latin typeface="Candara" panose="020E0502030303020204" pitchFamily="34" charset="0"/>
            </a:endParaRPr>
          </a:p>
        </p:txBody>
      </p:sp>
      <p:sp>
        <p:nvSpPr>
          <p:cNvPr id="16" name="TextBox 15"/>
          <p:cNvSpPr txBox="1"/>
          <p:nvPr/>
        </p:nvSpPr>
        <p:spPr>
          <a:xfrm>
            <a:off x="8867775" y="2954893"/>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Cholesterol </a:t>
            </a:r>
            <a:endParaRPr lang="en-US" dirty="0">
              <a:latin typeface="Candara" panose="020E0502030303020204" pitchFamily="34" charset="0"/>
            </a:endParaRPr>
          </a:p>
        </p:txBody>
      </p:sp>
      <p:sp>
        <p:nvSpPr>
          <p:cNvPr id="17" name="TextBox 16"/>
          <p:cNvSpPr txBox="1"/>
          <p:nvPr/>
        </p:nvSpPr>
        <p:spPr>
          <a:xfrm>
            <a:off x="428625" y="3662779"/>
            <a:ext cx="2152650"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Ischemic stroke</a:t>
            </a:r>
            <a:endParaRPr lang="en-US" dirty="0">
              <a:latin typeface="Candara" panose="020E0502030303020204" pitchFamily="34" charset="0"/>
            </a:endParaRPr>
          </a:p>
        </p:txBody>
      </p:sp>
      <p:sp>
        <p:nvSpPr>
          <p:cNvPr id="20" name="TextBox 19"/>
          <p:cNvSpPr txBox="1"/>
          <p:nvPr/>
        </p:nvSpPr>
        <p:spPr>
          <a:xfrm>
            <a:off x="1100137" y="4645908"/>
            <a:ext cx="2962275"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Reduced mortality</a:t>
            </a:r>
            <a:endParaRPr lang="en-US" dirty="0">
              <a:latin typeface="Candara" panose="020E0502030303020204" pitchFamily="34" charset="0"/>
            </a:endParaRPr>
          </a:p>
        </p:txBody>
      </p:sp>
      <p:sp>
        <p:nvSpPr>
          <p:cNvPr id="14" name="TextBox 13"/>
          <p:cNvSpPr txBox="1"/>
          <p:nvPr/>
        </p:nvSpPr>
        <p:spPr>
          <a:xfrm>
            <a:off x="4257675" y="5337859"/>
            <a:ext cx="2152650" cy="646331"/>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Neurological improvement</a:t>
            </a:r>
            <a:endParaRPr lang="en-US" dirty="0">
              <a:latin typeface="Candara" panose="020E0502030303020204" pitchFamily="34" charset="0"/>
            </a:endParaRPr>
          </a:p>
        </p:txBody>
      </p:sp>
      <p:sp>
        <p:nvSpPr>
          <p:cNvPr id="15" name="TextBox 14"/>
          <p:cNvSpPr txBox="1"/>
          <p:nvPr/>
        </p:nvSpPr>
        <p:spPr>
          <a:xfrm>
            <a:off x="7177088" y="4968527"/>
            <a:ext cx="2152650" cy="369332"/>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Pleiotropic effect</a:t>
            </a:r>
            <a:endParaRPr lang="en-US" dirty="0">
              <a:latin typeface="Candara" panose="020E0502030303020204" pitchFamily="34" charset="0"/>
            </a:endParaRPr>
          </a:p>
        </p:txBody>
      </p:sp>
      <p:sp>
        <p:nvSpPr>
          <p:cNvPr id="19" name="Rectangle 18"/>
          <p:cNvSpPr/>
          <p:nvPr/>
        </p:nvSpPr>
        <p:spPr>
          <a:xfrm>
            <a:off x="0" y="0"/>
            <a:ext cx="12192000" cy="6858000"/>
          </a:xfrm>
          <a:prstGeom prst="rect">
            <a:avLst/>
          </a:prstGeom>
          <a:solidFill>
            <a:schemeClr val="bg1">
              <a:lumMod val="6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739063" y="3738801"/>
            <a:ext cx="2471737" cy="646331"/>
          </a:xfrm>
          <a:prstGeom prst="rect">
            <a:avLst/>
          </a:prstGeom>
          <a:solidFill>
            <a:srgbClr val="FFC000"/>
          </a:solidFill>
          <a:ln>
            <a:solidFill>
              <a:schemeClr val="tx1"/>
            </a:solidFill>
          </a:ln>
        </p:spPr>
        <p:txBody>
          <a:bodyPr wrap="square" rtlCol="0">
            <a:spAutoFit/>
          </a:bodyPr>
          <a:lstStyle/>
          <a:p>
            <a:pPr algn="ctr"/>
            <a:r>
              <a:rPr lang="en-US" dirty="0" smtClean="0">
                <a:latin typeface="Candara" panose="020E0502030303020204" pitchFamily="34" charset="0"/>
              </a:rPr>
              <a:t>Increased use in elderly population</a:t>
            </a:r>
            <a:endParaRPr lang="en-US" dirty="0">
              <a:latin typeface="Candara" panose="020E0502030303020204" pitchFamily="34" charset="0"/>
            </a:endParaRPr>
          </a:p>
        </p:txBody>
      </p:sp>
      <p:sp>
        <p:nvSpPr>
          <p:cNvPr id="21" name="Oval Callout 20"/>
          <p:cNvSpPr/>
          <p:nvPr/>
        </p:nvSpPr>
        <p:spPr>
          <a:xfrm>
            <a:off x="1504950" y="3843669"/>
            <a:ext cx="6154737" cy="2286000"/>
          </a:xfrm>
          <a:prstGeom prst="wedgeEllipseCallout">
            <a:avLst>
              <a:gd name="adj1" fmla="val 50161"/>
              <a:gd name="adj2" fmla="val -42028"/>
            </a:avLst>
          </a:prstGeom>
          <a:solidFill>
            <a:srgbClr val="FFC0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a:solidFill>
                  <a:schemeClr val="tx1"/>
                </a:solidFill>
              </a:rPr>
              <a:t>The number of elderly ICH patients taking statins is rapidly growing and is expected to rise further </a:t>
            </a:r>
            <a:r>
              <a:rPr lang="en-US" sz="2000" dirty="0" smtClean="0">
                <a:solidFill>
                  <a:schemeClr val="tx1"/>
                </a:solidFill>
              </a:rPr>
              <a:t>in </a:t>
            </a:r>
            <a:r>
              <a:rPr lang="en-US" sz="2000" dirty="0">
                <a:solidFill>
                  <a:schemeClr val="tx1"/>
                </a:solidFill>
              </a:rPr>
              <a:t>coming years</a:t>
            </a:r>
          </a:p>
        </p:txBody>
      </p:sp>
    </p:spTree>
    <p:extLst>
      <p:ext uri="{BB962C8B-B14F-4D97-AF65-F5344CB8AC3E}">
        <p14:creationId xmlns:p14="http://schemas.microsoft.com/office/powerpoint/2010/main" val="803035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problem with those conflicting results?</a:t>
            </a:r>
            <a:endParaRPr lang="en-US" dirty="0"/>
          </a:p>
        </p:txBody>
      </p:sp>
      <p:sp>
        <p:nvSpPr>
          <p:cNvPr id="6" name="Content Placeholder 5"/>
          <p:cNvSpPr>
            <a:spLocks noGrp="1"/>
          </p:cNvSpPr>
          <p:nvPr>
            <p:ph idx="1"/>
          </p:nvPr>
        </p:nvSpPr>
        <p:spPr>
          <a:xfrm>
            <a:off x="429768" y="1554480"/>
            <a:ext cx="10972800" cy="4470763"/>
          </a:xfrm>
        </p:spPr>
        <p:txBody>
          <a:bodyPr/>
          <a:lstStyle/>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Why this gap in knowledge?</a:t>
            </a:r>
          </a:p>
          <a:p>
            <a:pPr marL="0" indent="0">
              <a:buNone/>
            </a:pPr>
            <a:endParaRPr lang="en-US" dirty="0" smtClean="0"/>
          </a:p>
          <a:p>
            <a:pPr marL="0" indent="0">
              <a:buNone/>
            </a:pPr>
            <a:endParaRPr lang="en-US" dirty="0"/>
          </a:p>
          <a:p>
            <a:pPr marL="0" indent="0">
              <a:buNone/>
            </a:pPr>
            <a:r>
              <a:rPr lang="en-US" smtClean="0"/>
              <a:t>What we do know is:</a:t>
            </a:r>
            <a:endParaRPr lang="en-US" dirty="0" smtClean="0"/>
          </a:p>
          <a:p>
            <a:endParaRPr lang="en-US" dirty="0"/>
          </a:p>
          <a:p>
            <a:endParaRPr lang="en-US" dirty="0" smtClean="0"/>
          </a:p>
          <a:p>
            <a:pPr marL="0" indent="0">
              <a:buNone/>
            </a:pPr>
            <a:endParaRPr lang="en-US" dirty="0"/>
          </a:p>
        </p:txBody>
      </p:sp>
      <p:sp>
        <p:nvSpPr>
          <p:cNvPr id="4" name="TextBox 3"/>
          <p:cNvSpPr txBox="1"/>
          <p:nvPr/>
        </p:nvSpPr>
        <p:spPr>
          <a:xfrm>
            <a:off x="2122713" y="3405860"/>
            <a:ext cx="7521349" cy="646331"/>
          </a:xfrm>
          <a:prstGeom prst="rect">
            <a:avLst/>
          </a:prstGeom>
          <a:solidFill>
            <a:srgbClr val="FFC000"/>
          </a:solidFill>
        </p:spPr>
        <p:txBody>
          <a:bodyPr wrap="square" rtlCol="0">
            <a:spAutoFit/>
          </a:bodyPr>
          <a:lstStyle/>
          <a:p>
            <a:pPr algn="ctr"/>
            <a:r>
              <a:rPr lang="en-US" dirty="0" smtClean="0"/>
              <a:t>There are no prospective randomized data on the effect of continuation vs. discontinuation of statins following ICH.</a:t>
            </a:r>
          </a:p>
        </p:txBody>
      </p:sp>
      <p:sp>
        <p:nvSpPr>
          <p:cNvPr id="5" name="TextBox 4"/>
          <p:cNvSpPr txBox="1"/>
          <p:nvPr/>
        </p:nvSpPr>
        <p:spPr>
          <a:xfrm>
            <a:off x="2122714" y="4926013"/>
            <a:ext cx="7521348" cy="923330"/>
          </a:xfrm>
          <a:prstGeom prst="rect">
            <a:avLst/>
          </a:prstGeom>
          <a:solidFill>
            <a:srgbClr val="FFC000"/>
          </a:solidFill>
        </p:spPr>
        <p:txBody>
          <a:bodyPr wrap="square" rtlCol="0">
            <a:spAutoFit/>
          </a:bodyPr>
          <a:lstStyle/>
          <a:p>
            <a:pPr algn="ctr"/>
            <a:r>
              <a:rPr lang="en-US" dirty="0" smtClean="0"/>
              <a:t>Patients with lobar ICH are at a particularly high risk for ICH recurrence, and therefore represent an important high-risk group to be targeted for secondary ICH prevention</a:t>
            </a:r>
            <a:endParaRPr lang="en-US" dirty="0"/>
          </a:p>
        </p:txBody>
      </p:sp>
      <p:sp>
        <p:nvSpPr>
          <p:cNvPr id="7" name="TextBox 6"/>
          <p:cNvSpPr txBox="1"/>
          <p:nvPr/>
        </p:nvSpPr>
        <p:spPr>
          <a:xfrm>
            <a:off x="2122714" y="1861244"/>
            <a:ext cx="7521349" cy="646331"/>
          </a:xfrm>
          <a:prstGeom prst="rect">
            <a:avLst/>
          </a:prstGeom>
          <a:solidFill>
            <a:srgbClr val="FFC000"/>
          </a:solidFill>
        </p:spPr>
        <p:txBody>
          <a:bodyPr wrap="square" rtlCol="0">
            <a:spAutoFit/>
          </a:bodyPr>
          <a:lstStyle/>
          <a:p>
            <a:pPr algn="ctr"/>
            <a:r>
              <a:rPr lang="en-US" dirty="0"/>
              <a:t>There is uncertainty as to how to manage ICH patients and whether or not statins should be continued in patients at high risk for recurrent </a:t>
            </a:r>
            <a:r>
              <a:rPr lang="en-US" dirty="0" smtClean="0"/>
              <a:t>ICH.</a:t>
            </a:r>
            <a:endParaRPr lang="en-US" dirty="0"/>
          </a:p>
        </p:txBody>
      </p:sp>
    </p:spTree>
    <p:extLst>
      <p:ext uri="{BB962C8B-B14F-4D97-AF65-F5344CB8AC3E}">
        <p14:creationId xmlns:p14="http://schemas.microsoft.com/office/powerpoint/2010/main" val="128135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hypothesize?</a:t>
            </a:r>
            <a:endParaRPr lang="en-US" dirty="0"/>
          </a:p>
        </p:txBody>
      </p:sp>
      <p:sp>
        <p:nvSpPr>
          <p:cNvPr id="3" name="Content Placeholder 2"/>
          <p:cNvSpPr>
            <a:spLocks noGrp="1"/>
          </p:cNvSpPr>
          <p:nvPr>
            <p:ph idx="1"/>
          </p:nvPr>
        </p:nvSpPr>
        <p:spPr/>
        <p:txBody>
          <a:bodyPr/>
          <a:lstStyle/>
          <a:p>
            <a:r>
              <a:rPr lang="en-US" dirty="0" smtClean="0"/>
              <a:t>Discontinuation of statins after lobar ICH is likely to be associated with decreased risk of ICH recurrence and hence offset any increase in MACCE.</a:t>
            </a:r>
          </a:p>
          <a:p>
            <a:pPr>
              <a:spcBef>
                <a:spcPts val="2400"/>
              </a:spcBef>
            </a:pPr>
            <a:r>
              <a:rPr lang="en-US" dirty="0" smtClean="0"/>
              <a:t>The magnitude of effect of continuing statins is modified by the </a:t>
            </a:r>
            <a:r>
              <a:rPr lang="en-US" dirty="0" err="1" smtClean="0"/>
              <a:t>ApoE</a:t>
            </a:r>
            <a:r>
              <a:rPr lang="en-US" dirty="0" smtClean="0"/>
              <a:t> genotyping, where statin use is likely to confer a higher risk for ICH recurrence in patients carrying </a:t>
            </a:r>
            <a:r>
              <a:rPr lang="en-US" dirty="0" err="1" smtClean="0"/>
              <a:t>ApoE</a:t>
            </a:r>
            <a:r>
              <a:rPr lang="en-US" dirty="0" smtClean="0"/>
              <a:t> 2 and 4. </a:t>
            </a:r>
            <a:endParaRPr lang="en-US" dirty="0"/>
          </a:p>
        </p:txBody>
      </p:sp>
    </p:spTree>
    <p:extLst>
      <p:ext uri="{BB962C8B-B14F-4D97-AF65-F5344CB8AC3E}">
        <p14:creationId xmlns:p14="http://schemas.microsoft.com/office/powerpoint/2010/main" val="160845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533400"/>
            <a:ext cx="10972800" cy="990600"/>
          </a:xfrm>
        </p:spPr>
        <p:txBody>
          <a:bodyPr/>
          <a:lstStyle/>
          <a:p>
            <a:r>
              <a:rPr lang="en-US" dirty="0" smtClean="0"/>
              <a:t>How do we test these hypotheses?   </a:t>
            </a:r>
            <a:r>
              <a:rPr lang="en-US" b="1" dirty="0" smtClean="0">
                <a:solidFill>
                  <a:schemeClr val="accent1"/>
                </a:solidFill>
                <a:latin typeface="Candara" panose="020E0502030303020204" pitchFamily="34" charset="0"/>
              </a:rPr>
              <a:t>Study </a:t>
            </a:r>
            <a:r>
              <a:rPr lang="en-US" b="1" dirty="0">
                <a:solidFill>
                  <a:schemeClr val="accent1"/>
                </a:solidFill>
                <a:latin typeface="Candara" panose="020E0502030303020204" pitchFamily="34" charset="0"/>
              </a:rPr>
              <a:t>Design</a:t>
            </a:r>
          </a:p>
        </p:txBody>
      </p:sp>
      <p:sp>
        <p:nvSpPr>
          <p:cNvPr id="3" name="Content Placeholder 2"/>
          <p:cNvSpPr>
            <a:spLocks noGrp="1"/>
          </p:cNvSpPr>
          <p:nvPr>
            <p:ph sz="half" idx="1"/>
          </p:nvPr>
        </p:nvSpPr>
        <p:spPr>
          <a:xfrm>
            <a:off x="429767" y="1545336"/>
            <a:ext cx="11512296" cy="4607814"/>
          </a:xfrm>
        </p:spPr>
        <p:txBody>
          <a:bodyPr>
            <a:noAutofit/>
          </a:bodyPr>
          <a:lstStyle/>
          <a:p>
            <a:pPr>
              <a:spcBef>
                <a:spcPts val="600"/>
              </a:spcBef>
              <a:spcAft>
                <a:spcPts val="600"/>
              </a:spcAft>
            </a:pPr>
            <a:r>
              <a:rPr lang="en-US" sz="2200" dirty="0" smtClean="0">
                <a:cs typeface="Arial" panose="020B0604020202020204" pitchFamily="34" charset="0"/>
              </a:rPr>
              <a:t>P</a:t>
            </a:r>
            <a:r>
              <a:rPr lang="en-US" sz="2200" dirty="0" smtClean="0">
                <a:solidFill>
                  <a:schemeClr val="tx1"/>
                </a:solidFill>
                <a:cs typeface="Arial" panose="020B0604020202020204" pitchFamily="34" charset="0"/>
              </a:rPr>
              <a:t>ragmatic</a:t>
            </a:r>
            <a:r>
              <a:rPr lang="en-US" sz="2200" dirty="0">
                <a:solidFill>
                  <a:schemeClr val="tx1"/>
                </a:solidFill>
                <a:cs typeface="Arial" panose="020B0604020202020204" pitchFamily="34" charset="0"/>
              </a:rPr>
              <a:t>, prospective, randomized, open-label, and blinded end-point assessment (PROBE) clinical trial</a:t>
            </a:r>
          </a:p>
          <a:p>
            <a:pPr>
              <a:spcBef>
                <a:spcPts val="600"/>
              </a:spcBef>
              <a:spcAft>
                <a:spcPts val="600"/>
              </a:spcAft>
            </a:pPr>
            <a:r>
              <a:rPr lang="en-US" sz="2200" dirty="0" smtClean="0">
                <a:solidFill>
                  <a:schemeClr val="tx1"/>
                </a:solidFill>
                <a:cs typeface="Arial" panose="020B0604020202020204" pitchFamily="34" charset="0"/>
              </a:rPr>
              <a:t>1456 </a:t>
            </a:r>
            <a:r>
              <a:rPr lang="en-US" sz="2200" dirty="0">
                <a:solidFill>
                  <a:schemeClr val="tx1"/>
                </a:solidFill>
                <a:cs typeface="Arial" panose="020B0604020202020204" pitchFamily="34" charset="0"/>
              </a:rPr>
              <a:t>subjects - 140 sites (US and Canada) </a:t>
            </a:r>
          </a:p>
          <a:p>
            <a:pPr>
              <a:spcBef>
                <a:spcPts val="600"/>
              </a:spcBef>
              <a:spcAft>
                <a:spcPts val="600"/>
              </a:spcAft>
            </a:pPr>
            <a:r>
              <a:rPr lang="en-US" sz="2200" dirty="0">
                <a:cs typeface="Arial" panose="020B0604020202020204" pitchFamily="34" charset="0"/>
              </a:rPr>
              <a:t>Patients with spontaneous lobar ICH while taking statins will be randomized within 7 days of </a:t>
            </a:r>
            <a:r>
              <a:rPr lang="en-US" sz="2200" dirty="0" smtClean="0">
                <a:cs typeface="Arial" panose="020B0604020202020204" pitchFamily="34" charset="0"/>
              </a:rPr>
              <a:t>ICH to </a:t>
            </a:r>
            <a:r>
              <a:rPr lang="en-US" sz="2200" dirty="0" smtClean="0">
                <a:solidFill>
                  <a:schemeClr val="tx1"/>
                </a:solidFill>
                <a:cs typeface="Arial" panose="020B0604020202020204" pitchFamily="34" charset="0"/>
              </a:rPr>
              <a:t>one of </a:t>
            </a:r>
            <a:r>
              <a:rPr lang="en-US" sz="2200" dirty="0">
                <a:solidFill>
                  <a:schemeClr val="tx1"/>
                </a:solidFill>
                <a:cs typeface="Arial" panose="020B0604020202020204" pitchFamily="34" charset="0"/>
              </a:rPr>
              <a:t>two treatment strategies: continuation vs. discontinuation of statin therapy (same drug; same dose) </a:t>
            </a:r>
          </a:p>
          <a:p>
            <a:pPr>
              <a:spcBef>
                <a:spcPts val="600"/>
              </a:spcBef>
              <a:spcAft>
                <a:spcPts val="600"/>
              </a:spcAft>
            </a:pPr>
            <a:r>
              <a:rPr lang="en-US" sz="2200" dirty="0" smtClean="0">
                <a:solidFill>
                  <a:schemeClr val="tx1"/>
                </a:solidFill>
                <a:cs typeface="Arial" panose="020B0604020202020204" pitchFamily="34" charset="0"/>
              </a:rPr>
              <a:t>Randomization </a:t>
            </a:r>
            <a:r>
              <a:rPr lang="en-US" sz="2200" dirty="0">
                <a:solidFill>
                  <a:schemeClr val="tx1"/>
                </a:solidFill>
                <a:cs typeface="Arial" panose="020B0604020202020204" pitchFamily="34" charset="0"/>
              </a:rPr>
              <a:t>r</a:t>
            </a:r>
            <a:r>
              <a:rPr lang="en-US" sz="2200" dirty="0" smtClean="0">
                <a:solidFill>
                  <a:schemeClr val="tx1"/>
                </a:solidFill>
                <a:cs typeface="Arial" panose="020B0604020202020204" pitchFamily="34" charset="0"/>
              </a:rPr>
              <a:t>atio </a:t>
            </a:r>
            <a:r>
              <a:rPr lang="en-US" sz="2200" dirty="0">
                <a:solidFill>
                  <a:schemeClr val="tx1"/>
                </a:solidFill>
                <a:cs typeface="Arial" panose="020B0604020202020204" pitchFamily="34" charset="0"/>
              </a:rPr>
              <a:t>= </a:t>
            </a:r>
            <a:r>
              <a:rPr lang="en-US" sz="2200" dirty="0" smtClean="0">
                <a:solidFill>
                  <a:schemeClr val="tx1"/>
                </a:solidFill>
                <a:cs typeface="Arial" panose="020B0604020202020204" pitchFamily="34" charset="0"/>
              </a:rPr>
              <a:t>1:1</a:t>
            </a:r>
          </a:p>
          <a:p>
            <a:pPr>
              <a:spcBef>
                <a:spcPts val="600"/>
              </a:spcBef>
              <a:spcAft>
                <a:spcPts val="600"/>
              </a:spcAft>
            </a:pPr>
            <a:r>
              <a:rPr lang="en-US" sz="2200" dirty="0" smtClean="0">
                <a:solidFill>
                  <a:schemeClr val="tx1"/>
                </a:solidFill>
                <a:cs typeface="Arial" panose="020B0604020202020204" pitchFamily="34" charset="0"/>
              </a:rPr>
              <a:t>All </a:t>
            </a:r>
            <a:r>
              <a:rPr lang="en-US" sz="2200" dirty="0">
                <a:solidFill>
                  <a:schemeClr val="tx1"/>
                </a:solidFill>
                <a:cs typeface="Arial" panose="020B0604020202020204" pitchFamily="34" charset="0"/>
              </a:rPr>
              <a:t>subjects will be followed for 24 months, and will undergo baseline testing for </a:t>
            </a:r>
            <a:r>
              <a:rPr lang="en-US" sz="2200" dirty="0" err="1" smtClean="0">
                <a:solidFill>
                  <a:schemeClr val="tx1"/>
                </a:solidFill>
                <a:cs typeface="Arial" panose="020B0604020202020204" pitchFamily="34" charset="0"/>
              </a:rPr>
              <a:t>ApoE</a:t>
            </a:r>
            <a:r>
              <a:rPr lang="en-US" sz="2200" dirty="0" smtClean="0">
                <a:solidFill>
                  <a:schemeClr val="tx1"/>
                </a:solidFill>
                <a:cs typeface="Arial" panose="020B0604020202020204" pitchFamily="34" charset="0"/>
              </a:rPr>
              <a:t> </a:t>
            </a:r>
            <a:r>
              <a:rPr lang="en-US" sz="2200" dirty="0">
                <a:solidFill>
                  <a:schemeClr val="tx1"/>
                </a:solidFill>
                <a:cs typeface="Arial" panose="020B0604020202020204" pitchFamily="34" charset="0"/>
              </a:rPr>
              <a:t>genotype</a:t>
            </a:r>
          </a:p>
          <a:p>
            <a:pPr>
              <a:spcBef>
                <a:spcPts val="600"/>
              </a:spcBef>
              <a:spcAft>
                <a:spcPts val="600"/>
              </a:spcAft>
            </a:pPr>
            <a:r>
              <a:rPr lang="en-US" sz="2200" dirty="0" smtClean="0">
                <a:solidFill>
                  <a:schemeClr val="tx1"/>
                </a:solidFill>
                <a:cs typeface="Arial" panose="020B0604020202020204" pitchFamily="34" charset="0"/>
              </a:rPr>
              <a:t>Participants </a:t>
            </a:r>
            <a:r>
              <a:rPr lang="en-US" sz="2200" dirty="0">
                <a:solidFill>
                  <a:schemeClr val="tx1"/>
                </a:solidFill>
                <a:cs typeface="Arial" panose="020B0604020202020204" pitchFamily="34" charset="0"/>
              </a:rPr>
              <a:t>will undergo repeated structured assessments by phone during the follow-up period </a:t>
            </a:r>
          </a:p>
          <a:p>
            <a:endParaRPr lang="en-US" sz="2200" dirty="0"/>
          </a:p>
        </p:txBody>
      </p:sp>
    </p:spTree>
    <p:extLst>
      <p:ext uri="{BB962C8B-B14F-4D97-AF65-F5344CB8AC3E}">
        <p14:creationId xmlns:p14="http://schemas.microsoft.com/office/powerpoint/2010/main" val="191913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objectives of the trial?</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45349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latin typeface="Candara" panose="020E0502030303020204" pitchFamily="34" charset="0"/>
              </a:rPr>
              <a:t>Primary Objectives</a:t>
            </a:r>
          </a:p>
        </p:txBody>
      </p:sp>
      <p:sp>
        <p:nvSpPr>
          <p:cNvPr id="3" name="Content Placeholder 2"/>
          <p:cNvSpPr>
            <a:spLocks noGrp="1"/>
          </p:cNvSpPr>
          <p:nvPr>
            <p:ph idx="1"/>
          </p:nvPr>
        </p:nvSpPr>
        <p:spPr>
          <a:xfrm>
            <a:off x="429768" y="1545336"/>
            <a:ext cx="8837269" cy="4361688"/>
          </a:xfrm>
        </p:spPr>
        <p:txBody>
          <a:bodyPr>
            <a:normAutofit/>
          </a:bodyPr>
          <a:lstStyle/>
          <a:p>
            <a:r>
              <a:rPr lang="en-US" sz="2000" dirty="0">
                <a:latin typeface="Candara" panose="020E0502030303020204" pitchFamily="34" charset="0"/>
                <a:cs typeface="Arial" panose="020B0604020202020204" pitchFamily="34" charset="0"/>
              </a:rPr>
              <a:t>To evaluate the effects of continuation vs. discontinuation of statins on the risk of symptomatic intracerebral hemorrhage </a:t>
            </a:r>
            <a:r>
              <a:rPr lang="en-US" sz="2000" dirty="0" smtClean="0">
                <a:latin typeface="Candara" panose="020E0502030303020204" pitchFamily="34" charset="0"/>
                <a:cs typeface="Arial" panose="020B0604020202020204" pitchFamily="34" charset="0"/>
              </a:rPr>
              <a:t>recurrence.</a:t>
            </a:r>
          </a:p>
          <a:p>
            <a:pPr lvl="2">
              <a:buFont typeface="Courier New" panose="02070309020205020404" pitchFamily="49" charset="0"/>
              <a:buChar char="o"/>
            </a:pPr>
            <a:r>
              <a:rPr lang="en-US" sz="1600" dirty="0" smtClean="0">
                <a:latin typeface="Candara" panose="020E0502030303020204" pitchFamily="34" charset="0"/>
                <a:cs typeface="Arial" panose="020B0604020202020204" pitchFamily="34" charset="0"/>
              </a:rPr>
              <a:t>This is done </a:t>
            </a:r>
            <a:r>
              <a:rPr lang="en-US" sz="1600" dirty="0">
                <a:latin typeface="Candara" panose="020E0502030303020204" pitchFamily="34" charset="0"/>
                <a:cs typeface="Arial" panose="020B0604020202020204" pitchFamily="34" charset="0"/>
              </a:rPr>
              <a:t>during 24 months of follow-up in patients presenting with a spontaneous lobar intracerebral hemorrhage while taking a statin drug </a:t>
            </a:r>
          </a:p>
          <a:p>
            <a:pPr>
              <a:spcBef>
                <a:spcPts val="1800"/>
              </a:spcBef>
            </a:pPr>
            <a:r>
              <a:rPr lang="en-US" sz="2000" dirty="0">
                <a:latin typeface="Candara" panose="020E0502030303020204" pitchFamily="34" charset="0"/>
                <a:cs typeface="Arial" panose="020B0604020202020204" pitchFamily="34" charset="0"/>
              </a:rPr>
              <a:t>To determine the effects of discontinuation vs. continuation of statins on the occurrence of any of the following major adverse </a:t>
            </a:r>
            <a:r>
              <a:rPr lang="en-US" sz="2000" dirty="0" smtClean="0">
                <a:latin typeface="Candara" panose="020E0502030303020204" pitchFamily="34" charset="0"/>
                <a:cs typeface="Arial" panose="020B0604020202020204" pitchFamily="34" charset="0"/>
              </a:rPr>
              <a:t>cardio- and cerebrovascular </a:t>
            </a:r>
            <a:r>
              <a:rPr lang="en-US" sz="2000" dirty="0">
                <a:latin typeface="Candara" panose="020E0502030303020204" pitchFamily="34" charset="0"/>
                <a:cs typeface="Arial" panose="020B0604020202020204" pitchFamily="34" charset="0"/>
              </a:rPr>
              <a:t>events:</a:t>
            </a:r>
          </a:p>
          <a:p>
            <a:pPr lvl="2">
              <a:lnSpc>
                <a:spcPct val="110000"/>
              </a:lnSpc>
              <a:spcBef>
                <a:spcPts val="300"/>
              </a:spcBef>
              <a:buFont typeface="Courier New" panose="02070309020205020404" pitchFamily="49" charset="0"/>
              <a:buChar char="o"/>
            </a:pPr>
            <a:r>
              <a:rPr lang="en-US" sz="1600" dirty="0">
                <a:latin typeface="Candara" panose="020E0502030303020204" pitchFamily="34" charset="0"/>
                <a:cs typeface="Arial" panose="020B0604020202020204" pitchFamily="34" charset="0"/>
              </a:rPr>
              <a:t>Symptomatic ischemic stroke</a:t>
            </a:r>
          </a:p>
          <a:p>
            <a:pPr lvl="2">
              <a:lnSpc>
                <a:spcPct val="110000"/>
              </a:lnSpc>
              <a:spcBef>
                <a:spcPts val="0"/>
              </a:spcBef>
              <a:buFont typeface="Courier New" panose="02070309020205020404" pitchFamily="49" charset="0"/>
              <a:buChar char="o"/>
            </a:pPr>
            <a:r>
              <a:rPr lang="en-US" sz="1600" dirty="0">
                <a:latin typeface="Candara" panose="020E0502030303020204" pitchFamily="34" charset="0"/>
                <a:cs typeface="Arial" panose="020B0604020202020204" pitchFamily="34" charset="0"/>
              </a:rPr>
              <a:t>Symptomatic myocardial infarction</a:t>
            </a:r>
          </a:p>
          <a:p>
            <a:pPr lvl="2">
              <a:lnSpc>
                <a:spcPct val="110000"/>
              </a:lnSpc>
              <a:spcBef>
                <a:spcPts val="0"/>
              </a:spcBef>
              <a:buFont typeface="Courier New" panose="02070309020205020404" pitchFamily="49" charset="0"/>
              <a:buChar char="o"/>
            </a:pPr>
            <a:r>
              <a:rPr lang="en-US" sz="1600" dirty="0">
                <a:latin typeface="Candara" panose="020E0502030303020204" pitchFamily="34" charset="0"/>
                <a:cs typeface="Arial" panose="020B0604020202020204" pitchFamily="34" charset="0"/>
              </a:rPr>
              <a:t>Newly symptomatic arterial occlusive disease (peripheral, retinal, or carotid)</a:t>
            </a:r>
          </a:p>
          <a:p>
            <a:pPr lvl="2">
              <a:lnSpc>
                <a:spcPct val="110000"/>
              </a:lnSpc>
              <a:spcBef>
                <a:spcPts val="0"/>
              </a:spcBef>
              <a:buFont typeface="Courier New" panose="02070309020205020404" pitchFamily="49" charset="0"/>
              <a:buChar char="o"/>
            </a:pPr>
            <a:r>
              <a:rPr lang="en-US" sz="1600" dirty="0">
                <a:latin typeface="Candara" panose="020E0502030303020204" pitchFamily="34" charset="0"/>
                <a:cs typeface="Arial" panose="020B0604020202020204" pitchFamily="34" charset="0"/>
              </a:rPr>
              <a:t>Revascularization procedures for coronary, carotid, or peripheral arterial disease</a:t>
            </a:r>
          </a:p>
          <a:p>
            <a:pPr lvl="2">
              <a:lnSpc>
                <a:spcPct val="110000"/>
              </a:lnSpc>
              <a:spcBef>
                <a:spcPts val="0"/>
              </a:spcBef>
              <a:buFont typeface="Courier New" panose="02070309020205020404" pitchFamily="49" charset="0"/>
              <a:buChar char="o"/>
            </a:pPr>
            <a:r>
              <a:rPr lang="en-US" sz="1600" dirty="0">
                <a:latin typeface="Candara" panose="020E0502030303020204" pitchFamily="34" charset="0"/>
                <a:cs typeface="Arial" panose="020B0604020202020204" pitchFamily="34" charset="0"/>
              </a:rPr>
              <a:t>Vascular death</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7388" y="3209925"/>
            <a:ext cx="2286000" cy="2286000"/>
          </a:xfrm>
          <a:prstGeom prst="rect">
            <a:avLst/>
          </a:prstGeom>
        </p:spPr>
      </p:pic>
    </p:spTree>
    <p:extLst>
      <p:ext uri="{BB962C8B-B14F-4D97-AF65-F5344CB8AC3E}">
        <p14:creationId xmlns:p14="http://schemas.microsoft.com/office/powerpoint/2010/main" val="404012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latin typeface="Candara" panose="020E0502030303020204" pitchFamily="34" charset="0"/>
              </a:rPr>
              <a:t>Secondary Objectives</a:t>
            </a:r>
          </a:p>
        </p:txBody>
      </p:sp>
      <p:sp>
        <p:nvSpPr>
          <p:cNvPr id="3" name="Content Placeholder 2"/>
          <p:cNvSpPr>
            <a:spLocks noGrp="1"/>
          </p:cNvSpPr>
          <p:nvPr>
            <p:ph idx="1"/>
          </p:nvPr>
        </p:nvSpPr>
        <p:spPr>
          <a:xfrm>
            <a:off x="427969" y="1545336"/>
            <a:ext cx="11512296" cy="4361688"/>
          </a:xfrm>
        </p:spPr>
        <p:txBody>
          <a:bodyPr>
            <a:normAutofit/>
          </a:bodyPr>
          <a:lstStyle/>
          <a:p>
            <a:pPr lvl="0"/>
            <a:r>
              <a:rPr lang="en-US" sz="2000" dirty="0">
                <a:latin typeface="Candara" panose="020E0502030303020204" pitchFamily="34" charset="0"/>
                <a:cs typeface="Arial" panose="020B0604020202020204" pitchFamily="34" charset="0"/>
              </a:rPr>
              <a:t>To examine quality of life, functional, and cognitive outcomes in patients in whom statins are continued vs. </a:t>
            </a:r>
            <a:r>
              <a:rPr lang="en-US" sz="2000" dirty="0" smtClean="0">
                <a:latin typeface="Candara" panose="020E0502030303020204" pitchFamily="34" charset="0"/>
                <a:cs typeface="Arial" panose="020B0604020202020204" pitchFamily="34" charset="0"/>
              </a:rPr>
              <a:t>discontinued</a:t>
            </a:r>
          </a:p>
          <a:p>
            <a:pPr lvl="1">
              <a:spcBef>
                <a:spcPts val="600"/>
              </a:spcBef>
            </a:pPr>
            <a:r>
              <a:rPr lang="en-US" sz="1600" dirty="0" smtClean="0">
                <a:latin typeface="Candara" panose="020E0502030303020204" pitchFamily="34" charset="0"/>
                <a:cs typeface="Arial" panose="020B0604020202020204" pitchFamily="34" charset="0"/>
              </a:rPr>
              <a:t>repeated </a:t>
            </a:r>
            <a:r>
              <a:rPr lang="en-US" sz="1600" dirty="0">
                <a:latin typeface="Candara" panose="020E0502030303020204" pitchFamily="34" charset="0"/>
                <a:cs typeface="Arial" panose="020B0604020202020204" pitchFamily="34" charset="0"/>
              </a:rPr>
              <a:t>assessments of the EQ-5D quality of life questionnaire, modified Rankin Scale (</a:t>
            </a:r>
            <a:r>
              <a:rPr lang="en-US" sz="1600" dirty="0" err="1">
                <a:latin typeface="Candara" panose="020E0502030303020204" pitchFamily="34" charset="0"/>
                <a:cs typeface="Arial" panose="020B0604020202020204" pitchFamily="34" charset="0"/>
              </a:rPr>
              <a:t>mRS</a:t>
            </a:r>
            <a:r>
              <a:rPr lang="en-US" sz="1600" dirty="0">
                <a:latin typeface="Candara" panose="020E0502030303020204" pitchFamily="34" charset="0"/>
                <a:cs typeface="Arial" panose="020B0604020202020204" pitchFamily="34" charset="0"/>
              </a:rPr>
              <a:t>), and Telephone Montreal Cognitive Assessment (T-</a:t>
            </a:r>
            <a:r>
              <a:rPr lang="en-US" sz="1600" dirty="0" err="1">
                <a:latin typeface="Candara" panose="020E0502030303020204" pitchFamily="34" charset="0"/>
                <a:cs typeface="Arial" panose="020B0604020202020204" pitchFamily="34" charset="0"/>
              </a:rPr>
              <a:t>MoCA</a:t>
            </a:r>
            <a:r>
              <a:rPr lang="en-US" sz="1600" dirty="0">
                <a:latin typeface="Candara" panose="020E0502030303020204" pitchFamily="34" charset="0"/>
                <a:cs typeface="Arial" panose="020B0604020202020204" pitchFamily="34" charset="0"/>
              </a:rPr>
              <a:t>) at 3, 6, 9, 12, 18, and 24 months. </a:t>
            </a:r>
          </a:p>
          <a:p>
            <a:pPr lvl="0">
              <a:spcBef>
                <a:spcPts val="1800"/>
              </a:spcBef>
            </a:pPr>
            <a:r>
              <a:rPr lang="en-US" sz="2000" dirty="0" smtClean="0">
                <a:latin typeface="Candara" panose="020E0502030303020204" pitchFamily="34" charset="0"/>
                <a:cs typeface="Arial" panose="020B0604020202020204" pitchFamily="34" charset="0"/>
              </a:rPr>
              <a:t>To </a:t>
            </a:r>
            <a:r>
              <a:rPr lang="en-US" sz="2000" dirty="0">
                <a:latin typeface="Candara" panose="020E0502030303020204" pitchFamily="34" charset="0"/>
                <a:cs typeface="Arial" panose="020B0604020202020204" pitchFamily="34" charset="0"/>
              </a:rPr>
              <a:t>prospectively examine whether the presence vs. absence of </a:t>
            </a:r>
            <a:r>
              <a:rPr lang="en-US" sz="2000" dirty="0" err="1" smtClean="0">
                <a:latin typeface="Candara" panose="020E0502030303020204" pitchFamily="34" charset="0"/>
                <a:cs typeface="Arial" panose="020B0604020202020204" pitchFamily="34" charset="0"/>
              </a:rPr>
              <a:t>ApoE</a:t>
            </a:r>
            <a:r>
              <a:rPr lang="en-US" sz="2000" dirty="0" smtClean="0">
                <a:latin typeface="Candara" panose="020E0502030303020204" pitchFamily="34" charset="0"/>
                <a:cs typeface="Arial" panose="020B0604020202020204" pitchFamily="34" charset="0"/>
              </a:rPr>
              <a:t> </a:t>
            </a:r>
            <a:r>
              <a:rPr lang="en-US" sz="2000" dirty="0">
                <a:cs typeface="Arial" panose="020B0604020202020204" pitchFamily="34" charset="0"/>
              </a:rPr>
              <a:t>2</a:t>
            </a:r>
            <a:r>
              <a:rPr lang="en-US" sz="2000" dirty="0" smtClean="0">
                <a:latin typeface="Candara" panose="020E0502030303020204" pitchFamily="34" charset="0"/>
                <a:cs typeface="Arial" panose="020B0604020202020204" pitchFamily="34" charset="0"/>
              </a:rPr>
              <a:t> </a:t>
            </a:r>
            <a:r>
              <a:rPr lang="en-US" sz="2000" dirty="0">
                <a:latin typeface="Candara" panose="020E0502030303020204" pitchFamily="34" charset="0"/>
                <a:cs typeface="Arial" panose="020B0604020202020204" pitchFamily="34" charset="0"/>
              </a:rPr>
              <a:t>and </a:t>
            </a:r>
            <a:r>
              <a:rPr lang="en-US" sz="2000" dirty="0">
                <a:cs typeface="Arial" panose="020B0604020202020204" pitchFamily="34" charset="0"/>
              </a:rPr>
              <a:t>4</a:t>
            </a:r>
            <a:r>
              <a:rPr lang="en-US" sz="2000" dirty="0" smtClean="0">
                <a:latin typeface="Candara" panose="020E0502030303020204" pitchFamily="34" charset="0"/>
                <a:cs typeface="Arial" panose="020B0604020202020204" pitchFamily="34" charset="0"/>
              </a:rPr>
              <a:t> </a:t>
            </a:r>
            <a:r>
              <a:rPr lang="en-US" sz="2000" dirty="0">
                <a:latin typeface="Candara" panose="020E0502030303020204" pitchFamily="34" charset="0"/>
                <a:cs typeface="Arial" panose="020B0604020202020204" pitchFamily="34" charset="0"/>
              </a:rPr>
              <a:t>genotypes modifies the effects of statins on the risk of recurrent </a:t>
            </a:r>
            <a:r>
              <a:rPr lang="en-US" sz="2000" dirty="0" smtClean="0">
                <a:latin typeface="Candara" panose="020E0502030303020204" pitchFamily="34" charset="0"/>
                <a:cs typeface="Arial" panose="020B0604020202020204" pitchFamily="34" charset="0"/>
              </a:rPr>
              <a:t>ICH</a:t>
            </a:r>
          </a:p>
          <a:p>
            <a:pPr lvl="1">
              <a:spcBef>
                <a:spcPts val="600"/>
              </a:spcBef>
            </a:pPr>
            <a:r>
              <a:rPr lang="en-US" sz="1600" dirty="0" smtClean="0">
                <a:latin typeface="Candara" panose="020E0502030303020204" pitchFamily="34" charset="0"/>
                <a:cs typeface="Arial" panose="020B0604020202020204" pitchFamily="34" charset="0"/>
              </a:rPr>
              <a:t>i.e</a:t>
            </a:r>
            <a:r>
              <a:rPr lang="en-US" sz="1600" dirty="0">
                <a:latin typeface="Candara" panose="020E0502030303020204" pitchFamily="34" charset="0"/>
                <a:cs typeface="Arial" panose="020B0604020202020204" pitchFamily="34" charset="0"/>
              </a:rPr>
              <a:t>., whether </a:t>
            </a:r>
            <a:r>
              <a:rPr lang="en-US" sz="1600" dirty="0" err="1" smtClean="0">
                <a:latin typeface="Candara" panose="020E0502030303020204" pitchFamily="34" charset="0"/>
                <a:cs typeface="Arial" panose="020B0604020202020204" pitchFamily="34" charset="0"/>
              </a:rPr>
              <a:t>ApoE</a:t>
            </a:r>
            <a:r>
              <a:rPr lang="en-US" sz="1600" dirty="0" smtClean="0">
                <a:latin typeface="Candara" panose="020E0502030303020204" pitchFamily="34" charset="0"/>
                <a:cs typeface="Arial" panose="020B0604020202020204" pitchFamily="34" charset="0"/>
              </a:rPr>
              <a:t> </a:t>
            </a:r>
            <a:r>
              <a:rPr lang="en-US" sz="1600" dirty="0">
                <a:latin typeface="Candara" panose="020E0502030303020204" pitchFamily="34" charset="0"/>
                <a:cs typeface="Arial" panose="020B0604020202020204" pitchFamily="34" charset="0"/>
              </a:rPr>
              <a:t>genotype can be used as a biological marker to stratify the risk of ICH recurrence in statins-treated patients </a:t>
            </a:r>
          </a:p>
          <a:p>
            <a:pPr lvl="0">
              <a:spcBef>
                <a:spcPts val="1800"/>
              </a:spcBef>
            </a:pPr>
            <a:r>
              <a:rPr lang="en-US" sz="2000" dirty="0" smtClean="0">
                <a:latin typeface="Candara" panose="020E0502030303020204" pitchFamily="34" charset="0"/>
                <a:cs typeface="Arial" panose="020B0604020202020204" pitchFamily="34" charset="0"/>
              </a:rPr>
              <a:t>To </a:t>
            </a:r>
            <a:r>
              <a:rPr lang="en-US" sz="2000" dirty="0">
                <a:latin typeface="Candara" panose="020E0502030303020204" pitchFamily="34" charset="0"/>
                <a:cs typeface="Arial" panose="020B0604020202020204" pitchFamily="34" charset="0"/>
              </a:rPr>
              <a:t>determine whether the effects of continuation/discontinuation of statins on the risk of ICH recurrence and major adverse </a:t>
            </a:r>
            <a:r>
              <a:rPr lang="en-US" sz="2000" dirty="0" smtClean="0">
                <a:latin typeface="Candara" panose="020E0502030303020204" pitchFamily="34" charset="0"/>
                <a:cs typeface="Arial" panose="020B0604020202020204" pitchFamily="34" charset="0"/>
              </a:rPr>
              <a:t>cardio- and cerebrovascular </a:t>
            </a:r>
            <a:r>
              <a:rPr lang="en-US" sz="2000" dirty="0">
                <a:latin typeface="Candara" panose="020E0502030303020204" pitchFamily="34" charset="0"/>
                <a:cs typeface="Arial" panose="020B0604020202020204" pitchFamily="34" charset="0"/>
              </a:rPr>
              <a:t>events vary by sex or ethnicity.  </a:t>
            </a:r>
          </a:p>
          <a:p>
            <a:endParaRPr lang="en-US" sz="2000" dirty="0"/>
          </a:p>
        </p:txBody>
      </p:sp>
    </p:spTree>
    <p:extLst>
      <p:ext uri="{BB962C8B-B14F-4D97-AF65-F5344CB8AC3E}">
        <p14:creationId xmlns:p14="http://schemas.microsoft.com/office/powerpoint/2010/main" val="371416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basic idea?</a:t>
            </a:r>
            <a:endParaRPr lang="en-US" dirty="0"/>
          </a:p>
        </p:txBody>
      </p:sp>
      <p:sp>
        <p:nvSpPr>
          <p:cNvPr id="3" name="Content Placeholder 2"/>
          <p:cNvSpPr>
            <a:spLocks noGrp="1"/>
          </p:cNvSpPr>
          <p:nvPr>
            <p:ph idx="1"/>
          </p:nvPr>
        </p:nvSpPr>
        <p:spPr>
          <a:xfrm>
            <a:off x="421604" y="2526030"/>
            <a:ext cx="10972800" cy="1441813"/>
          </a:xfrm>
        </p:spPr>
        <p:txBody>
          <a:bodyPr>
            <a:normAutofit/>
          </a:bodyPr>
          <a:lstStyle/>
          <a:p>
            <a:pPr marL="0" indent="0" algn="ctr">
              <a:buNone/>
            </a:pPr>
            <a:r>
              <a:rPr lang="en-US" sz="2800" dirty="0" smtClean="0"/>
              <a:t>To determine whether the continuation of statins after spontaneous intracerebral hemorrhage is beneficial</a:t>
            </a:r>
            <a:endParaRPr lang="en-US" sz="2800" dirty="0"/>
          </a:p>
        </p:txBody>
      </p:sp>
    </p:spTree>
    <p:extLst>
      <p:ext uri="{BB962C8B-B14F-4D97-AF65-F5344CB8AC3E}">
        <p14:creationId xmlns:p14="http://schemas.microsoft.com/office/powerpoint/2010/main" val="182529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533400"/>
            <a:ext cx="10972800" cy="990600"/>
          </a:xfrm>
        </p:spPr>
        <p:txBody>
          <a:bodyPr/>
          <a:lstStyle/>
          <a:p>
            <a:r>
              <a:rPr lang="en-US" b="1" dirty="0">
                <a:solidFill>
                  <a:schemeClr val="accent1"/>
                </a:solidFill>
                <a:latin typeface="Candara" panose="020E0502030303020204" pitchFamily="34" charset="0"/>
              </a:rPr>
              <a:t>Exploratory Objectives</a:t>
            </a:r>
          </a:p>
        </p:txBody>
      </p:sp>
      <p:sp>
        <p:nvSpPr>
          <p:cNvPr id="3" name="Content Placeholder 2"/>
          <p:cNvSpPr>
            <a:spLocks noGrp="1"/>
          </p:cNvSpPr>
          <p:nvPr>
            <p:ph idx="1"/>
          </p:nvPr>
        </p:nvSpPr>
        <p:spPr>
          <a:xfrm>
            <a:off x="427173" y="1545336"/>
            <a:ext cx="11512296" cy="4361688"/>
          </a:xfrm>
        </p:spPr>
        <p:txBody>
          <a:bodyPr>
            <a:normAutofit/>
          </a:bodyPr>
          <a:lstStyle/>
          <a:p>
            <a:pPr lvl="0"/>
            <a:r>
              <a:rPr lang="en-US" sz="2000" dirty="0" smtClean="0">
                <a:latin typeface="Candara" panose="020E0502030303020204" pitchFamily="34" charset="0"/>
                <a:cs typeface="Arial" panose="020B0604020202020204" pitchFamily="34" charset="0"/>
              </a:rPr>
              <a:t>To </a:t>
            </a:r>
            <a:r>
              <a:rPr lang="en-US" sz="2000" dirty="0">
                <a:latin typeface="Candara" panose="020E0502030303020204" pitchFamily="34" charset="0"/>
                <a:cs typeface="Arial" panose="020B0604020202020204" pitchFamily="34" charset="0"/>
              </a:rPr>
              <a:t>determine whether the risk of ICH recurrence on statin therapy is dose- (intensive vs. non-intensive) or agent- (lipophilic vs. hydrophilic) dependent </a:t>
            </a:r>
          </a:p>
          <a:p>
            <a:pPr lvl="0">
              <a:spcBef>
                <a:spcPts val="1800"/>
              </a:spcBef>
            </a:pPr>
            <a:r>
              <a:rPr lang="en-US" sz="2000" dirty="0" smtClean="0">
                <a:latin typeface="Candara" panose="020E0502030303020204" pitchFamily="34" charset="0"/>
                <a:cs typeface="Arial" panose="020B0604020202020204" pitchFamily="34" charset="0"/>
              </a:rPr>
              <a:t>To </a:t>
            </a:r>
            <a:r>
              <a:rPr lang="en-US" sz="2000" dirty="0">
                <a:latin typeface="Candara" panose="020E0502030303020204" pitchFamily="34" charset="0"/>
                <a:cs typeface="Arial" panose="020B0604020202020204" pitchFamily="34" charset="0"/>
              </a:rPr>
              <a:t>examine the impact of post-randomization variability in the use of </a:t>
            </a:r>
            <a:r>
              <a:rPr lang="en-US" sz="2000" dirty="0" smtClean="0">
                <a:latin typeface="Candara" panose="020E0502030303020204" pitchFamily="34" charset="0"/>
                <a:cs typeface="Arial" panose="020B0604020202020204" pitchFamily="34" charset="0"/>
              </a:rPr>
              <a:t>several variables such as anti-thrombotic </a:t>
            </a:r>
            <a:r>
              <a:rPr lang="en-US" sz="2000" dirty="0">
                <a:latin typeface="Candara" panose="020E0502030303020204" pitchFamily="34" charset="0"/>
                <a:cs typeface="Arial" panose="020B0604020202020204" pitchFamily="34" charset="0"/>
              </a:rPr>
              <a:t>agents, adequacy of  blood pressure control, and use of other concomitant medications such as ACE inhibitors </a:t>
            </a:r>
            <a:r>
              <a:rPr lang="en-US" sz="2000" dirty="0" smtClean="0">
                <a:latin typeface="Candara" panose="020E0502030303020204" pitchFamily="34" charset="0"/>
                <a:cs typeface="Arial" panose="020B0604020202020204" pitchFamily="34" charset="0"/>
              </a:rPr>
              <a:t>&amp; beta-blockers </a:t>
            </a:r>
            <a:r>
              <a:rPr lang="en-US" sz="2000" dirty="0">
                <a:latin typeface="Candara" panose="020E0502030303020204" pitchFamily="34" charset="0"/>
                <a:cs typeface="Arial" panose="020B0604020202020204" pitchFamily="34" charset="0"/>
              </a:rPr>
              <a:t>on outcomes</a:t>
            </a:r>
          </a:p>
          <a:p>
            <a:endParaRPr lang="en-US" sz="2000" dirty="0"/>
          </a:p>
        </p:txBody>
      </p:sp>
    </p:spTree>
    <p:extLst>
      <p:ext uri="{BB962C8B-B14F-4D97-AF65-F5344CB8AC3E}">
        <p14:creationId xmlns:p14="http://schemas.microsoft.com/office/powerpoint/2010/main" val="117397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533400"/>
            <a:ext cx="10972800" cy="990600"/>
          </a:xfrm>
        </p:spPr>
        <p:txBody>
          <a:bodyPr/>
          <a:lstStyle/>
          <a:p>
            <a:r>
              <a:rPr lang="en-US" dirty="0"/>
              <a:t>Who can participate? </a:t>
            </a:r>
            <a:r>
              <a:rPr lang="en-US" dirty="0" smtClean="0"/>
              <a:t> </a:t>
            </a:r>
            <a:r>
              <a:rPr lang="en-US" b="1" dirty="0" smtClean="0">
                <a:solidFill>
                  <a:schemeClr val="accent1"/>
                </a:solidFill>
                <a:latin typeface="Candara" panose="020E0502030303020204" pitchFamily="34" charset="0"/>
              </a:rPr>
              <a:t>Inclusion </a:t>
            </a:r>
            <a:r>
              <a:rPr lang="en-US" b="1" dirty="0">
                <a:solidFill>
                  <a:schemeClr val="accent1"/>
                </a:solidFill>
                <a:latin typeface="Candara" panose="020E0502030303020204" pitchFamily="34" charset="0"/>
              </a:rPr>
              <a:t>Criteria</a:t>
            </a:r>
          </a:p>
        </p:txBody>
      </p:sp>
      <p:sp>
        <p:nvSpPr>
          <p:cNvPr id="3" name="Content Placeholder 2"/>
          <p:cNvSpPr>
            <a:spLocks noGrp="1"/>
          </p:cNvSpPr>
          <p:nvPr>
            <p:ph idx="1"/>
          </p:nvPr>
        </p:nvSpPr>
        <p:spPr>
          <a:xfrm>
            <a:off x="339615" y="1545336"/>
            <a:ext cx="8775215" cy="4361688"/>
          </a:xfrm>
        </p:spPr>
        <p:txBody>
          <a:bodyPr>
            <a:normAutofit/>
          </a:bodyPr>
          <a:lstStyle/>
          <a:p>
            <a:pPr marL="274320" indent="-274320">
              <a:buFont typeface="+mj-lt"/>
              <a:buAutoNum type="arabicPeriod"/>
            </a:pPr>
            <a:r>
              <a:rPr lang="en-US" sz="2000" dirty="0">
                <a:latin typeface="Candara" panose="020E0502030303020204" pitchFamily="34" charset="0"/>
                <a:cs typeface="Arial" panose="020B0604020202020204" pitchFamily="34" charset="0"/>
              </a:rPr>
              <a:t>Age ≥50 years</a:t>
            </a:r>
          </a:p>
          <a:p>
            <a:pPr marL="274320" indent="-274320">
              <a:buFont typeface="+mj-lt"/>
              <a:buAutoNum type="arabicPeriod"/>
            </a:pPr>
            <a:r>
              <a:rPr lang="en-US" sz="2000" dirty="0">
                <a:latin typeface="Candara" panose="020E0502030303020204" pitchFamily="34" charset="0"/>
                <a:cs typeface="Arial" panose="020B0604020202020204" pitchFamily="34" charset="0"/>
              </a:rPr>
              <a:t>Spontaneous lobar </a:t>
            </a:r>
            <a:r>
              <a:rPr lang="en-US" sz="2000" dirty="0" smtClean="0">
                <a:latin typeface="Candara" panose="020E0502030303020204" pitchFamily="34" charset="0"/>
                <a:cs typeface="Arial" panose="020B0604020202020204" pitchFamily="34" charset="0"/>
              </a:rPr>
              <a:t>ICH, </a:t>
            </a:r>
            <a:r>
              <a:rPr lang="en-US" sz="2000" dirty="0">
                <a:latin typeface="Candara" panose="020E0502030303020204" pitchFamily="34" charset="0"/>
                <a:cs typeface="Arial" panose="020B0604020202020204" pitchFamily="34" charset="0"/>
              </a:rPr>
              <a:t>confirmed by CT or MRI scan</a:t>
            </a:r>
          </a:p>
          <a:p>
            <a:pPr marL="274320" indent="-274320">
              <a:buFont typeface="+mj-lt"/>
              <a:buAutoNum type="arabicPeriod"/>
            </a:pPr>
            <a:r>
              <a:rPr lang="en-US" sz="2000" dirty="0">
                <a:latin typeface="Candara" panose="020E0502030303020204" pitchFamily="34" charset="0"/>
                <a:cs typeface="Arial" panose="020B0604020202020204" pitchFamily="34" charset="0"/>
              </a:rPr>
              <a:t>Patient was taking a statin drug prior to the onset of the qualifying/index ICH</a:t>
            </a:r>
          </a:p>
          <a:p>
            <a:pPr marL="274320" indent="-274320">
              <a:buFont typeface="+mj-lt"/>
              <a:buAutoNum type="arabicPeriod"/>
            </a:pPr>
            <a:r>
              <a:rPr lang="en-US" sz="2000" dirty="0">
                <a:latin typeface="Candara" panose="020E0502030303020204" pitchFamily="34" charset="0"/>
                <a:cs typeface="Arial" panose="020B0604020202020204" pitchFamily="34" charset="0"/>
              </a:rPr>
              <a:t>Randomization to one of the two treatment strategies can be carried out within 7 days of the onset of the qualifying ICH</a:t>
            </a:r>
          </a:p>
          <a:p>
            <a:pPr marL="274320" indent="-274320">
              <a:buFont typeface="+mj-lt"/>
              <a:buAutoNum type="arabicPeriod"/>
            </a:pPr>
            <a:r>
              <a:rPr lang="en-US" sz="2000" dirty="0">
                <a:latin typeface="Candara" panose="020E0502030303020204" pitchFamily="34" charset="0"/>
                <a:cs typeface="Arial" panose="020B0604020202020204" pitchFamily="34" charset="0"/>
              </a:rPr>
              <a:t>Patient or surrogate after consultation with his/her physicians, agrees to be randomized to statin continuation vs. discontinuation and to provide written informed consent.</a:t>
            </a:r>
          </a:p>
          <a:p>
            <a:endParaRPr lang="en-US" sz="2000" dirty="0"/>
          </a:p>
        </p:txBody>
      </p:sp>
      <p:pic>
        <p:nvPicPr>
          <p:cNvPr id="6" name="Picture 5">
            <a:extLst>
              <a:ext uri="{FF2B5EF4-FFF2-40B4-BE49-F238E27FC236}">
                <a16:creationId xmlns:a16="http://schemas.microsoft.com/office/drawing/2014/main" id="{1EF08408-8ED0-EF42-9818-7AC7B429EE43}"/>
              </a:ext>
            </a:extLst>
          </p:cNvPr>
          <p:cNvPicPr preferRelativeResize="0">
            <a:picLocks/>
          </p:cNvPicPr>
          <p:nvPr/>
        </p:nvPicPr>
        <p:blipFill rotWithShape="1">
          <a:blip r:embed="rId2"/>
          <a:srcRect b="11165"/>
          <a:stretch/>
        </p:blipFill>
        <p:spPr>
          <a:xfrm>
            <a:off x="9281160" y="2414016"/>
            <a:ext cx="2505456" cy="2478024"/>
          </a:xfrm>
          <a:prstGeom prst="rect">
            <a:avLst/>
          </a:prstGeom>
        </p:spPr>
      </p:pic>
    </p:spTree>
    <p:extLst>
      <p:ext uri="{BB962C8B-B14F-4D97-AF65-F5344CB8AC3E}">
        <p14:creationId xmlns:p14="http://schemas.microsoft.com/office/powerpoint/2010/main" val="20955350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latin typeface="Candara" panose="020E0502030303020204" pitchFamily="34" charset="0"/>
              </a:rPr>
              <a:t>Who cannot participate?  Exclusion </a:t>
            </a:r>
            <a:r>
              <a:rPr lang="en-US" b="1" dirty="0">
                <a:solidFill>
                  <a:schemeClr val="accent1"/>
                </a:solidFill>
                <a:latin typeface="Candara" panose="020E0502030303020204" pitchFamily="34" charset="0"/>
              </a:rPr>
              <a:t>Criteria </a:t>
            </a:r>
          </a:p>
        </p:txBody>
      </p:sp>
      <p:sp>
        <p:nvSpPr>
          <p:cNvPr id="3" name="Content Placeholder 2"/>
          <p:cNvSpPr>
            <a:spLocks noGrp="1"/>
          </p:cNvSpPr>
          <p:nvPr>
            <p:ph idx="1"/>
          </p:nvPr>
        </p:nvSpPr>
        <p:spPr>
          <a:xfrm>
            <a:off x="339615" y="1543821"/>
            <a:ext cx="8778240" cy="4542653"/>
          </a:xfrm>
        </p:spPr>
        <p:txBody>
          <a:bodyPr>
            <a:noAutofit/>
          </a:bodyPr>
          <a:lstStyle/>
          <a:p>
            <a:pPr marL="274320" indent="-274320">
              <a:buFont typeface="+mj-lt"/>
              <a:buAutoNum type="arabicPeriod"/>
            </a:pPr>
            <a:r>
              <a:rPr lang="en-US" sz="2000" dirty="0">
                <a:latin typeface="Candara" panose="020E0502030303020204" pitchFamily="34" charset="0"/>
                <a:cs typeface="Arial" panose="020B0604020202020204" pitchFamily="34" charset="0"/>
              </a:rPr>
              <a:t>Suspected secondary cause for the qualifying ICH, such as an underlying vascular abnormality or tumor, trauma, venous infarction, or hemorrhagic transformation of an ischemic infarct.</a:t>
            </a:r>
          </a:p>
          <a:p>
            <a:pPr marL="274320" indent="-274320">
              <a:buFont typeface="+mj-lt"/>
              <a:buAutoNum type="arabicPeriod"/>
            </a:pPr>
            <a:r>
              <a:rPr lang="en-US" sz="2000" dirty="0">
                <a:latin typeface="Candara" panose="020E0502030303020204" pitchFamily="34" charset="0"/>
                <a:cs typeface="Arial" panose="020B0604020202020204" pitchFamily="34" charset="0"/>
              </a:rPr>
              <a:t>History of recent myocardial infarction (attributed to coronary artery disease) or unstable angina within the previous 3 months</a:t>
            </a:r>
          </a:p>
          <a:p>
            <a:pPr marL="274320" indent="-274320">
              <a:buFont typeface="+mj-lt"/>
              <a:buAutoNum type="arabicPeriod"/>
            </a:pPr>
            <a:r>
              <a:rPr lang="en-US" sz="2000" dirty="0">
                <a:latin typeface="Candara" panose="020E0502030303020204" pitchFamily="34" charset="0"/>
                <a:cs typeface="Arial" panose="020B0604020202020204" pitchFamily="34" charset="0"/>
              </a:rPr>
              <a:t>Diabetic patients with history of myocardial infarction or coronary revascularization</a:t>
            </a:r>
          </a:p>
          <a:p>
            <a:pPr marL="274320" indent="-274320">
              <a:buFont typeface="+mj-lt"/>
              <a:buAutoNum type="arabicPeriod"/>
            </a:pPr>
            <a:r>
              <a:rPr lang="en-US" sz="2000" dirty="0">
                <a:latin typeface="Candara" panose="020E0502030303020204" pitchFamily="34" charset="0"/>
                <a:cs typeface="Arial" panose="020B0604020202020204" pitchFamily="34" charset="0"/>
              </a:rPr>
              <a:t>History of familial hypercholesterolemia</a:t>
            </a:r>
          </a:p>
          <a:p>
            <a:pPr marL="274320" indent="-274320">
              <a:buFont typeface="+mj-lt"/>
              <a:buAutoNum type="arabicPeriod"/>
            </a:pPr>
            <a:r>
              <a:rPr lang="en-US" sz="2000" dirty="0">
                <a:latin typeface="Candara" panose="020E0502030303020204" pitchFamily="34" charset="0"/>
                <a:cs typeface="Arial" panose="020B0604020202020204" pitchFamily="34" charset="0"/>
              </a:rPr>
              <a:t>Patients receiving PCSK-9 inhibitors</a:t>
            </a:r>
          </a:p>
          <a:p>
            <a:pPr marL="274320" indent="-274320">
              <a:buFont typeface="+mj-lt"/>
              <a:buAutoNum type="arabicPeriod"/>
            </a:pPr>
            <a:r>
              <a:rPr lang="en-US" sz="2000" dirty="0">
                <a:latin typeface="Candara" panose="020E0502030303020204" pitchFamily="34" charset="0"/>
                <a:cs typeface="Arial" panose="020B0604020202020204" pitchFamily="34" charset="0"/>
              </a:rPr>
              <a:t>Inability to obtain informed consent </a:t>
            </a:r>
          </a:p>
          <a:p>
            <a:pPr marL="274320" indent="-274320">
              <a:buFont typeface="+mj-lt"/>
              <a:buAutoNum type="arabicPeriod"/>
            </a:pPr>
            <a:r>
              <a:rPr lang="en-US" sz="2000" dirty="0">
                <a:latin typeface="Candara" panose="020E0502030303020204" pitchFamily="34" charset="0"/>
                <a:cs typeface="Arial" panose="020B0604020202020204" pitchFamily="34" charset="0"/>
              </a:rPr>
              <a:t>Women of childbearing potential</a:t>
            </a:r>
          </a:p>
          <a:p>
            <a:pPr marL="274320" indent="-274320">
              <a:buFont typeface="+mj-lt"/>
              <a:buAutoNum type="arabicPeriod"/>
            </a:pPr>
            <a:r>
              <a:rPr lang="en-US" sz="2000" dirty="0">
                <a:latin typeface="Candara" panose="020E0502030303020204" pitchFamily="34" charset="0"/>
                <a:cs typeface="Arial" panose="020B0604020202020204" pitchFamily="34" charset="0"/>
              </a:rPr>
              <a:t>Pre-morbid </a:t>
            </a:r>
            <a:r>
              <a:rPr lang="en-US" sz="2000" dirty="0" err="1">
                <a:latin typeface="Candara" panose="020E0502030303020204" pitchFamily="34" charset="0"/>
                <a:cs typeface="Arial" panose="020B0604020202020204" pitchFamily="34" charset="0"/>
              </a:rPr>
              <a:t>mRS</a:t>
            </a:r>
            <a:r>
              <a:rPr lang="en-US" sz="2000" dirty="0">
                <a:latin typeface="Candara" panose="020E0502030303020204" pitchFamily="34" charset="0"/>
                <a:cs typeface="Arial" panose="020B0604020202020204" pitchFamily="34" charset="0"/>
              </a:rPr>
              <a:t> &gt;3</a:t>
            </a:r>
          </a:p>
          <a:p>
            <a:pPr marL="274320" indent="-274320">
              <a:buFont typeface="+mj-lt"/>
              <a:buAutoNum type="arabicPeriod"/>
            </a:pPr>
            <a:r>
              <a:rPr lang="en-US" sz="2000" dirty="0">
                <a:latin typeface="Candara" panose="020E0502030303020204" pitchFamily="34" charset="0"/>
                <a:cs typeface="Arial" panose="020B0604020202020204" pitchFamily="34" charset="0"/>
              </a:rPr>
              <a:t>ICH score &gt;3 upon presentation</a:t>
            </a:r>
            <a:r>
              <a:rPr lang="en-US" sz="2000" dirty="0">
                <a:latin typeface="Candara" panose="020E0502030303020204" pitchFamily="34" charset="0"/>
              </a:rPr>
              <a:t>.</a:t>
            </a:r>
          </a:p>
          <a:p>
            <a:pPr marL="457200" indent="-457200">
              <a:buFont typeface="+mj-lt"/>
              <a:buAutoNum type="arabicPeriod"/>
            </a:pPr>
            <a:endParaRPr lang="en-US" sz="2000" dirty="0">
              <a:latin typeface="Candara" panose="020E0502030303020204" pitchFamily="34" charset="0"/>
            </a:endParaRPr>
          </a:p>
          <a:p>
            <a:pPr marL="457200" indent="-457200">
              <a:buFont typeface="+mj-lt"/>
              <a:buAutoNum type="arabicPeriod"/>
            </a:pPr>
            <a:endParaRPr lang="en-US" sz="2000" dirty="0">
              <a:latin typeface="Candara" panose="020E0502030303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52F329D-75C6-2C47-A18E-464A4239395C}"/>
              </a:ext>
            </a:extLst>
          </p:cNvPr>
          <p:cNvPicPr preferRelativeResize="0">
            <a:picLocks/>
          </p:cNvPicPr>
          <p:nvPr/>
        </p:nvPicPr>
        <p:blipFill rotWithShape="1">
          <a:blip r:embed="rId2"/>
          <a:srcRect b="10238"/>
          <a:stretch/>
        </p:blipFill>
        <p:spPr>
          <a:xfrm>
            <a:off x="9281160" y="2414015"/>
            <a:ext cx="2505939" cy="2478024"/>
          </a:xfrm>
          <a:prstGeom prst="rect">
            <a:avLst/>
          </a:prstGeom>
        </p:spPr>
      </p:pic>
    </p:spTree>
    <p:extLst>
      <p:ext uri="{BB962C8B-B14F-4D97-AF65-F5344CB8AC3E}">
        <p14:creationId xmlns:p14="http://schemas.microsoft.com/office/powerpoint/2010/main" val="27042381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latin typeface="Candara" panose="020E0502030303020204" pitchFamily="34" charset="0"/>
              </a:rPr>
              <a:t>Continued Exclusion </a:t>
            </a:r>
            <a:r>
              <a:rPr lang="en-US" b="1" dirty="0">
                <a:solidFill>
                  <a:schemeClr val="accent1"/>
                </a:solidFill>
                <a:latin typeface="Candara" panose="020E0502030303020204" pitchFamily="34" charset="0"/>
              </a:rPr>
              <a:t>Criteria </a:t>
            </a:r>
          </a:p>
        </p:txBody>
      </p:sp>
      <p:sp>
        <p:nvSpPr>
          <p:cNvPr id="3" name="Content Placeholder 2"/>
          <p:cNvSpPr>
            <a:spLocks noGrp="1"/>
          </p:cNvSpPr>
          <p:nvPr>
            <p:ph idx="1"/>
          </p:nvPr>
        </p:nvSpPr>
        <p:spPr>
          <a:xfrm>
            <a:off x="326736" y="1548338"/>
            <a:ext cx="8778240" cy="4361688"/>
          </a:xfrm>
        </p:spPr>
        <p:txBody>
          <a:bodyPr>
            <a:noAutofit/>
          </a:bodyPr>
          <a:lstStyle/>
          <a:p>
            <a:pPr marL="274320" indent="-274320">
              <a:buFont typeface="+mj-lt"/>
              <a:buAutoNum type="arabicPeriod" startAt="10"/>
            </a:pPr>
            <a:r>
              <a:rPr lang="en-US" sz="2000" dirty="0">
                <a:latin typeface="Candara" panose="020E0502030303020204" pitchFamily="34" charset="0"/>
                <a:cs typeface="Arial" panose="020B0604020202020204" pitchFamily="34" charset="0"/>
              </a:rPr>
              <a:t>Known diagnosis of severe dementia</a:t>
            </a:r>
          </a:p>
          <a:p>
            <a:pPr marL="274320" indent="-274320">
              <a:buFont typeface="+mj-lt"/>
              <a:buAutoNum type="arabicPeriod" startAt="10"/>
            </a:pPr>
            <a:r>
              <a:rPr lang="en-US" sz="2000" dirty="0">
                <a:latin typeface="Candara" panose="020E0502030303020204" pitchFamily="34" charset="0"/>
                <a:cs typeface="Arial" panose="020B0604020202020204" pitchFamily="34" charset="0"/>
              </a:rPr>
              <a:t>Life expectancy of less than 24 months due to co-morbid terminal conditions</a:t>
            </a:r>
          </a:p>
          <a:p>
            <a:pPr marL="274320" indent="-274320">
              <a:buFont typeface="+mj-lt"/>
              <a:buAutoNum type="arabicPeriod" startAt="10"/>
            </a:pPr>
            <a:r>
              <a:rPr lang="en-US" sz="2000" dirty="0">
                <a:latin typeface="Candara" panose="020E0502030303020204" pitchFamily="34" charset="0"/>
                <a:cs typeface="Arial" panose="020B0604020202020204" pitchFamily="34" charset="0"/>
              </a:rPr>
              <a:t>Indication that withdrawal of care will be implemented for the qualifying ICH</a:t>
            </a:r>
          </a:p>
          <a:p>
            <a:pPr marL="274320" indent="-274320">
              <a:buFont typeface="+mj-lt"/>
              <a:buAutoNum type="arabicPeriod" startAt="10"/>
            </a:pPr>
            <a:r>
              <a:rPr lang="en-US" sz="2000" dirty="0">
                <a:latin typeface="Candara" panose="020E0502030303020204" pitchFamily="34" charset="0"/>
                <a:cs typeface="Arial" panose="020B0604020202020204" pitchFamily="34" charset="0"/>
              </a:rPr>
              <a:t>Contraindications to continuation/resumption of statin therapy, such as significant elevations of serum creatinine kinase and/or liver transaminases, and rhabdomyolysis</a:t>
            </a:r>
          </a:p>
          <a:p>
            <a:pPr marL="274320" indent="-274320">
              <a:buFont typeface="+mj-lt"/>
              <a:buAutoNum type="arabicPeriod" startAt="10"/>
            </a:pPr>
            <a:r>
              <a:rPr lang="en-GB" sz="2000" dirty="0">
                <a:latin typeface="Candara" panose="020E0502030303020204" pitchFamily="34" charset="0"/>
                <a:cs typeface="Arial" panose="020B0604020202020204" pitchFamily="34" charset="0"/>
              </a:rPr>
              <a:t>Patients known or suspected of not being able to comply with the study protocol due to alcoholism, drug dependency, or other obvious reasons for noncompliance, such as unable to adhere to the protocol specified visits/assessments. </a:t>
            </a:r>
            <a:endParaRPr lang="en-US" sz="2000" dirty="0">
              <a:latin typeface="Candara" panose="020E0502030303020204" pitchFamily="34" charset="0"/>
              <a:cs typeface="Arial" panose="020B0604020202020204" pitchFamily="34" charset="0"/>
            </a:endParaRPr>
          </a:p>
          <a:p>
            <a:pPr marL="274320" indent="-274320">
              <a:buFont typeface="+mj-lt"/>
              <a:buAutoNum type="arabicPeriod" startAt="10"/>
            </a:pPr>
            <a:r>
              <a:rPr lang="en-US" sz="2000" dirty="0">
                <a:latin typeface="Candara" panose="020E0502030303020204" pitchFamily="34" charset="0"/>
                <a:cs typeface="Arial" panose="020B0604020202020204" pitchFamily="34" charset="0"/>
              </a:rPr>
              <a:t>Concurrent participation in another research protocol for investigation of experimental </a:t>
            </a:r>
            <a:r>
              <a:rPr lang="en-US" sz="2000" dirty="0" smtClean="0">
                <a:latin typeface="Candara" panose="020E0502030303020204" pitchFamily="34" charset="0"/>
                <a:cs typeface="Arial" panose="020B0604020202020204" pitchFamily="34" charset="0"/>
              </a:rPr>
              <a:t>therapy</a:t>
            </a:r>
            <a:endParaRPr lang="en-US" sz="2000" dirty="0">
              <a:latin typeface="Candara" panose="020E0502030303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52F329D-75C6-2C47-A18E-464A4239395C}"/>
              </a:ext>
            </a:extLst>
          </p:cNvPr>
          <p:cNvPicPr preferRelativeResize="0">
            <a:picLocks/>
          </p:cNvPicPr>
          <p:nvPr/>
        </p:nvPicPr>
        <p:blipFill rotWithShape="1">
          <a:blip r:embed="rId2"/>
          <a:srcRect b="10238"/>
          <a:stretch/>
        </p:blipFill>
        <p:spPr>
          <a:xfrm>
            <a:off x="9281160" y="2414015"/>
            <a:ext cx="2505939" cy="2478024"/>
          </a:xfrm>
          <a:prstGeom prst="rect">
            <a:avLst/>
          </a:prstGeom>
        </p:spPr>
      </p:pic>
    </p:spTree>
    <p:extLst>
      <p:ext uri="{BB962C8B-B14F-4D97-AF65-F5344CB8AC3E}">
        <p14:creationId xmlns:p14="http://schemas.microsoft.com/office/powerpoint/2010/main" val="19957698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06832219"/>
              </p:ext>
            </p:extLst>
          </p:nvPr>
        </p:nvGraphicFramePr>
        <p:xfrm>
          <a:off x="245399" y="563336"/>
          <a:ext cx="10588625" cy="5568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63295" y="3874643"/>
            <a:ext cx="1115568" cy="553998"/>
          </a:xfrm>
          <a:prstGeom prst="rect">
            <a:avLst/>
          </a:prstGeom>
          <a:noFill/>
          <a:ln>
            <a:solidFill>
              <a:schemeClr val="tx1"/>
            </a:solidFill>
          </a:ln>
        </p:spPr>
        <p:txBody>
          <a:bodyPr wrap="square" rtlCol="0">
            <a:spAutoFit/>
          </a:bodyPr>
          <a:lstStyle/>
          <a:p>
            <a:pPr marL="91440" indent="-91440">
              <a:buFont typeface="Arial" panose="020B0604020202020204" pitchFamily="34" charset="0"/>
              <a:buChar char="•"/>
            </a:pPr>
            <a:r>
              <a:rPr lang="en-US" sz="1000" b="1" dirty="0" smtClean="0">
                <a:latin typeface="Candara" panose="020E0502030303020204" pitchFamily="34" charset="0"/>
              </a:rPr>
              <a:t>Lobar ICH</a:t>
            </a:r>
          </a:p>
          <a:p>
            <a:pPr marL="91440" indent="-91440">
              <a:buFont typeface="Arial" panose="020B0604020202020204" pitchFamily="34" charset="0"/>
              <a:buChar char="•"/>
            </a:pPr>
            <a:r>
              <a:rPr lang="en-US" sz="1000" b="1" dirty="0" smtClean="0">
                <a:latin typeface="Candara" panose="020E0502030303020204" pitchFamily="34" charset="0"/>
                <a:sym typeface="Symbol"/>
              </a:rPr>
              <a:t> </a:t>
            </a:r>
            <a:r>
              <a:rPr lang="en-US" sz="1000" b="1" dirty="0" smtClean="0">
                <a:latin typeface="Candara" panose="020E0502030303020204" pitchFamily="34" charset="0"/>
              </a:rPr>
              <a:t> 50</a:t>
            </a:r>
          </a:p>
          <a:p>
            <a:pPr marL="91440" indent="-91440">
              <a:buFont typeface="Arial" panose="020B0604020202020204" pitchFamily="34" charset="0"/>
              <a:buChar char="•"/>
            </a:pPr>
            <a:r>
              <a:rPr lang="en-US" sz="1000" b="1" dirty="0" smtClean="0">
                <a:latin typeface="Candara" panose="020E0502030303020204" pitchFamily="34" charset="0"/>
              </a:rPr>
              <a:t>Statin use</a:t>
            </a:r>
            <a:endParaRPr lang="en-US" sz="1000" b="1" dirty="0">
              <a:latin typeface="Candara" panose="020E0502030303020204" pitchFamily="34" charset="0"/>
            </a:endParaRPr>
          </a:p>
        </p:txBody>
      </p:sp>
      <p:sp>
        <p:nvSpPr>
          <p:cNvPr id="4" name="TextBox 3"/>
          <p:cNvSpPr txBox="1"/>
          <p:nvPr/>
        </p:nvSpPr>
        <p:spPr>
          <a:xfrm>
            <a:off x="225887" y="4991544"/>
            <a:ext cx="1006928" cy="261610"/>
          </a:xfrm>
          <a:prstGeom prst="rect">
            <a:avLst/>
          </a:prstGeom>
          <a:solidFill>
            <a:srgbClr val="FF0000"/>
          </a:solidFill>
        </p:spPr>
        <p:txBody>
          <a:bodyPr wrap="square" rtlCol="0">
            <a:spAutoFit/>
          </a:bodyPr>
          <a:lstStyle/>
          <a:p>
            <a:pPr algn="ctr"/>
            <a:r>
              <a:rPr lang="en-US" sz="1100" b="1" dirty="0" smtClean="0">
                <a:solidFill>
                  <a:schemeClr val="bg1"/>
                </a:solidFill>
                <a:latin typeface="Candara" panose="020E0502030303020204" pitchFamily="34" charset="0"/>
              </a:rPr>
              <a:t>CRF</a:t>
            </a:r>
            <a:endParaRPr lang="en-US" sz="1100" b="1" dirty="0">
              <a:solidFill>
                <a:schemeClr val="bg1"/>
              </a:solidFill>
              <a:latin typeface="Candara" panose="020E0502030303020204" pitchFamily="34" charset="0"/>
            </a:endParaRPr>
          </a:p>
        </p:txBody>
      </p:sp>
      <p:sp>
        <p:nvSpPr>
          <p:cNvPr id="5" name="TextBox 4"/>
          <p:cNvSpPr txBox="1"/>
          <p:nvPr/>
        </p:nvSpPr>
        <p:spPr>
          <a:xfrm>
            <a:off x="2898327" y="3876682"/>
            <a:ext cx="1115568" cy="1106424"/>
          </a:xfrm>
          <a:prstGeom prst="rect">
            <a:avLst/>
          </a:prstGeom>
          <a:noFill/>
          <a:ln>
            <a:solidFill>
              <a:schemeClr val="tx1"/>
            </a:solidFill>
          </a:ln>
        </p:spPr>
        <p:txBody>
          <a:bodyPr wrap="square" rtlCol="0">
            <a:spAutoFit/>
          </a:bodyPr>
          <a:lstStyle/>
          <a:p>
            <a:pPr marL="91440" indent="-91440">
              <a:buFont typeface="Arial" panose="020B0604020202020204" pitchFamily="34" charset="0"/>
              <a:buChar char="•"/>
            </a:pPr>
            <a:r>
              <a:rPr lang="en-US" sz="1000" b="1" dirty="0" smtClean="0">
                <a:latin typeface="Candara" panose="020E0502030303020204" pitchFamily="34" charset="0"/>
              </a:rPr>
              <a:t>Approach patient/LAR</a:t>
            </a:r>
          </a:p>
          <a:p>
            <a:pPr marL="91440" indent="-91440">
              <a:buFont typeface="Arial" panose="020B0604020202020204" pitchFamily="34" charset="0"/>
              <a:buChar char="•"/>
            </a:pPr>
            <a:r>
              <a:rPr lang="en-US" sz="1000" b="1" dirty="0" smtClean="0">
                <a:latin typeface="Candara" panose="020E0502030303020204" pitchFamily="34" charset="0"/>
              </a:rPr>
              <a:t>Document consent process</a:t>
            </a:r>
            <a:endParaRPr lang="en-US" sz="1000" b="1" dirty="0">
              <a:latin typeface="Candara" panose="020E0502030303020204" pitchFamily="34" charset="0"/>
            </a:endParaRPr>
          </a:p>
        </p:txBody>
      </p:sp>
      <p:sp>
        <p:nvSpPr>
          <p:cNvPr id="6" name="TextBox 5"/>
          <p:cNvSpPr txBox="1"/>
          <p:nvPr/>
        </p:nvSpPr>
        <p:spPr>
          <a:xfrm>
            <a:off x="1567553" y="3876675"/>
            <a:ext cx="1113068" cy="1106424"/>
          </a:xfrm>
          <a:prstGeom prst="rect">
            <a:avLst/>
          </a:prstGeom>
          <a:noFill/>
          <a:ln>
            <a:solidFill>
              <a:schemeClr val="tx1"/>
            </a:solidFill>
          </a:ln>
        </p:spPr>
        <p:txBody>
          <a:bodyPr wrap="square" rtlCol="0">
            <a:spAutoFit/>
          </a:bodyPr>
          <a:lstStyle/>
          <a:p>
            <a:r>
              <a:rPr lang="en-US" sz="1000" b="1" dirty="0" smtClean="0">
                <a:latin typeface="Candara" panose="020E0502030303020204" pitchFamily="34" charset="0"/>
              </a:rPr>
              <a:t>Review criteria by using info from</a:t>
            </a:r>
          </a:p>
          <a:p>
            <a:pPr marL="91440" indent="-91440">
              <a:buFont typeface="Arial" panose="020B0604020202020204" pitchFamily="34" charset="0"/>
              <a:buChar char="•"/>
            </a:pPr>
            <a:r>
              <a:rPr lang="en-US" sz="1000" b="1" dirty="0" smtClean="0">
                <a:latin typeface="Candara" panose="020E0502030303020204" pitchFamily="34" charset="0"/>
              </a:rPr>
              <a:t>Patient</a:t>
            </a:r>
          </a:p>
          <a:p>
            <a:pPr marL="91440" indent="-91440">
              <a:buFont typeface="Arial" panose="020B0604020202020204" pitchFamily="34" charset="0"/>
              <a:buChar char="•"/>
            </a:pPr>
            <a:r>
              <a:rPr lang="en-US" sz="1000" b="1" dirty="0" smtClean="0">
                <a:latin typeface="Candara" panose="020E0502030303020204" pitchFamily="34" charset="0"/>
              </a:rPr>
              <a:t>OMR</a:t>
            </a:r>
          </a:p>
          <a:p>
            <a:pPr marL="91440" indent="-91440">
              <a:buFont typeface="Arial" panose="020B0604020202020204" pitchFamily="34" charset="0"/>
              <a:buChar char="•"/>
            </a:pPr>
            <a:r>
              <a:rPr lang="en-US" sz="1000" b="1" dirty="0" smtClean="0">
                <a:latin typeface="Candara" panose="020E0502030303020204" pitchFamily="34" charset="0"/>
              </a:rPr>
              <a:t>imaging</a:t>
            </a:r>
            <a:endParaRPr lang="en-US" sz="1000" b="1" dirty="0">
              <a:latin typeface="Candara" panose="020E0502030303020204" pitchFamily="34" charset="0"/>
            </a:endParaRPr>
          </a:p>
        </p:txBody>
      </p:sp>
      <p:sp>
        <p:nvSpPr>
          <p:cNvPr id="7" name="TextBox 6"/>
          <p:cNvSpPr txBox="1"/>
          <p:nvPr/>
        </p:nvSpPr>
        <p:spPr>
          <a:xfrm>
            <a:off x="4283538" y="3876087"/>
            <a:ext cx="1115568" cy="1106424"/>
          </a:xfrm>
          <a:prstGeom prst="rect">
            <a:avLst/>
          </a:prstGeom>
          <a:noFill/>
          <a:ln>
            <a:solidFill>
              <a:schemeClr val="tx1"/>
            </a:solidFill>
          </a:ln>
        </p:spPr>
        <p:txBody>
          <a:bodyPr wrap="square" rtlCol="0">
            <a:spAutoFit/>
          </a:bodyPr>
          <a:lstStyle/>
          <a:p>
            <a:pPr marL="91440" indent="-91440">
              <a:buFont typeface="Arial" panose="020B0604020202020204" pitchFamily="34" charset="0"/>
              <a:buChar char="•"/>
            </a:pPr>
            <a:r>
              <a:rPr lang="en-US" sz="1000" b="1" dirty="0" smtClean="0">
                <a:latin typeface="Candara" panose="020E0502030303020204" pitchFamily="34" charset="0"/>
              </a:rPr>
              <a:t>Randomization form on </a:t>
            </a:r>
            <a:r>
              <a:rPr lang="en-US" sz="1000" b="1" dirty="0" err="1" smtClean="0">
                <a:latin typeface="Candara" panose="020E0502030303020204" pitchFamily="34" charset="0"/>
              </a:rPr>
              <a:t>WebDCU</a:t>
            </a:r>
            <a:endParaRPr lang="en-US" sz="1000" b="1" dirty="0">
              <a:latin typeface="Candara" panose="020E0502030303020204" pitchFamily="34" charset="0"/>
            </a:endParaRPr>
          </a:p>
        </p:txBody>
      </p:sp>
      <p:sp>
        <p:nvSpPr>
          <p:cNvPr id="9" name="TextBox 8"/>
          <p:cNvSpPr txBox="1"/>
          <p:nvPr/>
        </p:nvSpPr>
        <p:spPr>
          <a:xfrm>
            <a:off x="5666021" y="3872989"/>
            <a:ext cx="1115568" cy="1106424"/>
          </a:xfrm>
          <a:prstGeom prst="rect">
            <a:avLst/>
          </a:prstGeom>
          <a:noFill/>
          <a:ln>
            <a:solidFill>
              <a:schemeClr val="tx1"/>
            </a:solidFill>
          </a:ln>
        </p:spPr>
        <p:txBody>
          <a:bodyPr wrap="square" rtlCol="0">
            <a:spAutoFit/>
          </a:bodyPr>
          <a:lstStyle/>
          <a:p>
            <a:r>
              <a:rPr lang="en-US" sz="1000" b="1" dirty="0" smtClean="0">
                <a:latin typeface="Candara" panose="020E0502030303020204" pitchFamily="34" charset="0"/>
              </a:rPr>
              <a:t>Two arms:</a:t>
            </a:r>
          </a:p>
          <a:p>
            <a:pPr marL="137160" indent="-137160">
              <a:buFont typeface="+mj-lt"/>
              <a:buAutoNum type="arabicPeriod"/>
            </a:pPr>
            <a:r>
              <a:rPr lang="en-US" sz="1000" b="1" dirty="0" smtClean="0">
                <a:latin typeface="Candara" panose="020E0502030303020204" pitchFamily="34" charset="0"/>
              </a:rPr>
              <a:t>continue Statin (same type/dosage</a:t>
            </a:r>
          </a:p>
          <a:p>
            <a:pPr marL="137160" indent="-137160">
              <a:buFont typeface="+mj-lt"/>
              <a:buAutoNum type="arabicPeriod"/>
            </a:pPr>
            <a:r>
              <a:rPr lang="en-US" sz="1000" b="1" dirty="0" smtClean="0">
                <a:latin typeface="Candara" panose="020E0502030303020204" pitchFamily="34" charset="0"/>
              </a:rPr>
              <a:t>discontinue statin</a:t>
            </a:r>
            <a:endParaRPr lang="en-US" sz="1000" b="1" dirty="0">
              <a:latin typeface="Candara" panose="020E0502030303020204" pitchFamily="34" charset="0"/>
            </a:endParaRPr>
          </a:p>
        </p:txBody>
      </p:sp>
      <p:sp>
        <p:nvSpPr>
          <p:cNvPr id="10" name="TextBox 9"/>
          <p:cNvSpPr txBox="1"/>
          <p:nvPr/>
        </p:nvSpPr>
        <p:spPr>
          <a:xfrm>
            <a:off x="7024018" y="3876673"/>
            <a:ext cx="1115568" cy="1106424"/>
          </a:xfrm>
          <a:prstGeom prst="rect">
            <a:avLst/>
          </a:prstGeom>
          <a:noFill/>
          <a:ln>
            <a:solidFill>
              <a:schemeClr val="tx1"/>
            </a:solidFill>
          </a:ln>
        </p:spPr>
        <p:txBody>
          <a:bodyPr wrap="square" rtlCol="0">
            <a:spAutoFit/>
          </a:bodyPr>
          <a:lstStyle/>
          <a:p>
            <a:pPr marL="91440" indent="-91440">
              <a:buFont typeface="Arial" panose="020B0604020202020204" pitchFamily="34" charset="0"/>
              <a:buChar char="•"/>
            </a:pPr>
            <a:r>
              <a:rPr lang="en-US" sz="1000" b="1" dirty="0" smtClean="0">
                <a:latin typeface="Candara" panose="020E0502030303020204" pitchFamily="34" charset="0"/>
              </a:rPr>
              <a:t>For genomic analysis</a:t>
            </a:r>
          </a:p>
          <a:p>
            <a:pPr marL="91440" indent="-91440">
              <a:buFont typeface="Arial" panose="020B0604020202020204" pitchFamily="34" charset="0"/>
              <a:buChar char="•"/>
            </a:pPr>
            <a:r>
              <a:rPr lang="en-US" sz="1000" b="1" dirty="0" smtClean="0">
                <a:latin typeface="Candara" panose="020E0502030303020204" pitchFamily="34" charset="0"/>
              </a:rPr>
              <a:t>approx. 20ml</a:t>
            </a:r>
          </a:p>
          <a:p>
            <a:pPr marL="91440" indent="-91440">
              <a:buFont typeface="Arial" panose="020B0604020202020204" pitchFamily="34" charset="0"/>
              <a:buChar char="•"/>
            </a:pPr>
            <a:r>
              <a:rPr lang="en-US" sz="1000" b="1" dirty="0">
                <a:latin typeface="Candara" panose="020E0502030303020204" pitchFamily="34" charset="0"/>
              </a:rPr>
              <a:t>s</a:t>
            </a:r>
            <a:r>
              <a:rPr lang="en-US" sz="1000" b="1" dirty="0" smtClean="0">
                <a:latin typeface="Candara" panose="020E0502030303020204" pitchFamily="34" charset="0"/>
              </a:rPr>
              <a:t>hip to MGH</a:t>
            </a:r>
            <a:endParaRPr lang="en-US" sz="1000" b="1" dirty="0">
              <a:latin typeface="Candara" panose="020E0502030303020204" pitchFamily="34" charset="0"/>
            </a:endParaRPr>
          </a:p>
        </p:txBody>
      </p:sp>
      <p:sp>
        <p:nvSpPr>
          <p:cNvPr id="13" name="TextBox 12"/>
          <p:cNvSpPr txBox="1"/>
          <p:nvPr/>
        </p:nvSpPr>
        <p:spPr>
          <a:xfrm>
            <a:off x="9780783" y="3877056"/>
            <a:ext cx="1115568" cy="1106424"/>
          </a:xfrm>
          <a:prstGeom prst="rect">
            <a:avLst/>
          </a:prstGeom>
          <a:noFill/>
          <a:ln>
            <a:solidFill>
              <a:schemeClr val="tx1"/>
            </a:solidFill>
          </a:ln>
        </p:spPr>
        <p:txBody>
          <a:bodyPr wrap="square" rtlCol="0">
            <a:spAutoFit/>
          </a:bodyPr>
          <a:lstStyle/>
          <a:p>
            <a:pPr marL="91440" indent="-91440">
              <a:buFont typeface="Arial" panose="020B0604020202020204" pitchFamily="34" charset="0"/>
              <a:buChar char="•"/>
            </a:pPr>
            <a:r>
              <a:rPr lang="en-US" sz="1000" b="1" dirty="0" smtClean="0">
                <a:latin typeface="Candara" panose="020E0502030303020204" pitchFamily="34" charset="0"/>
              </a:rPr>
              <a:t>24 months</a:t>
            </a:r>
          </a:p>
          <a:p>
            <a:pPr marL="91440" indent="-91440">
              <a:buFont typeface="Arial" panose="020B0604020202020204" pitchFamily="34" charset="0"/>
              <a:buChar char="•"/>
            </a:pPr>
            <a:r>
              <a:rPr lang="en-US" sz="1000" b="1" dirty="0" smtClean="0">
                <a:latin typeface="Candara" panose="020E0502030303020204" pitchFamily="34" charset="0"/>
              </a:rPr>
              <a:t>Central assessors</a:t>
            </a:r>
          </a:p>
          <a:p>
            <a:pPr marL="91440" indent="-91440">
              <a:buFont typeface="Arial" panose="020B0604020202020204" pitchFamily="34" charset="0"/>
              <a:buChar char="•"/>
            </a:pPr>
            <a:r>
              <a:rPr lang="en-US" sz="1000" b="1" dirty="0">
                <a:latin typeface="Candara" panose="020E0502030303020204" pitchFamily="34" charset="0"/>
              </a:rPr>
              <a:t>v</a:t>
            </a:r>
            <a:r>
              <a:rPr lang="en-US" sz="1000" b="1" dirty="0" smtClean="0">
                <a:latin typeface="Candara" panose="020E0502030303020204" pitchFamily="34" charset="0"/>
              </a:rPr>
              <a:t>ia phone call</a:t>
            </a:r>
          </a:p>
          <a:p>
            <a:pPr marL="91440" indent="-91440">
              <a:buFont typeface="Arial" panose="020B0604020202020204" pitchFamily="34" charset="0"/>
              <a:buChar char="•"/>
            </a:pPr>
            <a:r>
              <a:rPr lang="en-US" sz="1000" b="1" dirty="0">
                <a:latin typeface="Candara" panose="020E0502030303020204" pitchFamily="34" charset="0"/>
              </a:rPr>
              <a:t>recurrent </a:t>
            </a:r>
            <a:r>
              <a:rPr lang="en-US" sz="1000" b="1" dirty="0" smtClean="0">
                <a:latin typeface="Candara" panose="020E0502030303020204" pitchFamily="34" charset="0"/>
              </a:rPr>
              <a:t>ICH or MACCE</a:t>
            </a:r>
            <a:endParaRPr lang="en-US" sz="1000" b="1" dirty="0">
              <a:latin typeface="Candara" panose="020E0502030303020204" pitchFamily="34" charset="0"/>
            </a:endParaRPr>
          </a:p>
        </p:txBody>
      </p:sp>
      <p:sp>
        <p:nvSpPr>
          <p:cNvPr id="14" name="TextBox 13"/>
          <p:cNvSpPr txBox="1"/>
          <p:nvPr/>
        </p:nvSpPr>
        <p:spPr>
          <a:xfrm>
            <a:off x="11031311" y="2106618"/>
            <a:ext cx="1115568" cy="2511457"/>
          </a:xfrm>
          <a:prstGeom prst="rect">
            <a:avLst/>
          </a:prstGeom>
          <a:noFill/>
          <a:ln>
            <a:solidFill>
              <a:schemeClr val="tx1"/>
            </a:solidFill>
          </a:ln>
        </p:spPr>
        <p:txBody>
          <a:bodyPr wrap="square" rtlCol="0">
            <a:spAutoFit/>
          </a:bodyPr>
          <a:lstStyle/>
          <a:p>
            <a:pPr algn="ctr">
              <a:lnSpc>
                <a:spcPct val="200000"/>
              </a:lnSpc>
            </a:pPr>
            <a:r>
              <a:rPr lang="en-US" sz="1000" b="1" dirty="0" smtClean="0">
                <a:latin typeface="Candara" panose="020E0502030303020204" pitchFamily="34" charset="0"/>
              </a:rPr>
              <a:t>1 month</a:t>
            </a:r>
          </a:p>
          <a:p>
            <a:pPr algn="ctr">
              <a:lnSpc>
                <a:spcPct val="200000"/>
              </a:lnSpc>
            </a:pPr>
            <a:r>
              <a:rPr lang="en-US" sz="1000" b="1" dirty="0" smtClean="0">
                <a:latin typeface="Candara" panose="020E0502030303020204" pitchFamily="34" charset="0"/>
              </a:rPr>
              <a:t>2 months</a:t>
            </a:r>
          </a:p>
          <a:p>
            <a:pPr algn="ctr">
              <a:lnSpc>
                <a:spcPct val="200000"/>
              </a:lnSpc>
            </a:pPr>
            <a:r>
              <a:rPr lang="en-US" sz="1000" b="1" dirty="0" smtClean="0">
                <a:latin typeface="Candara" panose="020E0502030303020204" pitchFamily="34" charset="0"/>
              </a:rPr>
              <a:t>3 months</a:t>
            </a:r>
          </a:p>
          <a:p>
            <a:pPr algn="ctr">
              <a:lnSpc>
                <a:spcPct val="200000"/>
              </a:lnSpc>
            </a:pPr>
            <a:r>
              <a:rPr lang="en-US" sz="1000" b="1" dirty="0" smtClean="0">
                <a:latin typeface="Candara" panose="020E0502030303020204" pitchFamily="34" charset="0"/>
              </a:rPr>
              <a:t>6 months</a:t>
            </a:r>
          </a:p>
          <a:p>
            <a:pPr algn="ctr">
              <a:lnSpc>
                <a:spcPct val="200000"/>
              </a:lnSpc>
            </a:pPr>
            <a:r>
              <a:rPr lang="en-US" sz="1000" b="1" dirty="0" smtClean="0">
                <a:latin typeface="Candara" panose="020E0502030303020204" pitchFamily="34" charset="0"/>
              </a:rPr>
              <a:t>9 months</a:t>
            </a:r>
          </a:p>
          <a:p>
            <a:pPr algn="ctr">
              <a:lnSpc>
                <a:spcPct val="200000"/>
              </a:lnSpc>
            </a:pPr>
            <a:r>
              <a:rPr lang="en-US" sz="1000" b="1" dirty="0" smtClean="0">
                <a:latin typeface="Candara" panose="020E0502030303020204" pitchFamily="34" charset="0"/>
              </a:rPr>
              <a:t>12 months</a:t>
            </a:r>
          </a:p>
          <a:p>
            <a:pPr algn="ctr">
              <a:lnSpc>
                <a:spcPct val="200000"/>
              </a:lnSpc>
            </a:pPr>
            <a:r>
              <a:rPr lang="en-US" sz="1000" b="1" dirty="0" smtClean="0">
                <a:latin typeface="Candara" panose="020E0502030303020204" pitchFamily="34" charset="0"/>
              </a:rPr>
              <a:t>18 months</a:t>
            </a:r>
          </a:p>
          <a:p>
            <a:pPr algn="ctr">
              <a:lnSpc>
                <a:spcPct val="200000"/>
              </a:lnSpc>
            </a:pPr>
            <a:r>
              <a:rPr lang="en-US" sz="1000" b="1" dirty="0" smtClean="0">
                <a:latin typeface="Candara" panose="020E0502030303020204" pitchFamily="34" charset="0"/>
              </a:rPr>
              <a:t>24 months</a:t>
            </a:r>
            <a:endParaRPr lang="en-US" sz="1000" b="1" dirty="0">
              <a:latin typeface="Candara" panose="020E0502030303020204" pitchFamily="34" charset="0"/>
            </a:endParaRPr>
          </a:p>
        </p:txBody>
      </p:sp>
      <p:sp>
        <p:nvSpPr>
          <p:cNvPr id="15" name="TextBox 14"/>
          <p:cNvSpPr txBox="1"/>
          <p:nvPr/>
        </p:nvSpPr>
        <p:spPr>
          <a:xfrm>
            <a:off x="8414679" y="3873380"/>
            <a:ext cx="1115568" cy="1106424"/>
          </a:xfrm>
          <a:prstGeom prst="rect">
            <a:avLst/>
          </a:prstGeom>
          <a:noFill/>
          <a:ln>
            <a:solidFill>
              <a:schemeClr val="tx1"/>
            </a:solidFill>
          </a:ln>
        </p:spPr>
        <p:txBody>
          <a:bodyPr wrap="square" rtlCol="0">
            <a:spAutoFit/>
          </a:bodyPr>
          <a:lstStyle/>
          <a:p>
            <a:pPr marL="91440" indent="-91440">
              <a:buFont typeface="Arial" panose="020B0604020202020204" pitchFamily="34" charset="0"/>
              <a:buChar char="•"/>
            </a:pPr>
            <a:r>
              <a:rPr lang="en-US" sz="1000" b="1" dirty="0">
                <a:latin typeface="Candara" panose="020E0502030303020204" pitchFamily="34" charset="0"/>
              </a:rPr>
              <a:t>discharge </a:t>
            </a:r>
            <a:r>
              <a:rPr lang="en-US" sz="1000" b="1" dirty="0" smtClean="0">
                <a:latin typeface="Candara" panose="020E0502030303020204" pitchFamily="34" charset="0"/>
              </a:rPr>
              <a:t>instructions </a:t>
            </a:r>
            <a:r>
              <a:rPr lang="en-US" sz="1000" b="1" dirty="0">
                <a:latin typeface="Candara" panose="020E0502030303020204" pitchFamily="34" charset="0"/>
              </a:rPr>
              <a:t>to the participants and </a:t>
            </a:r>
            <a:r>
              <a:rPr lang="en-US" sz="1000" b="1" dirty="0" smtClean="0">
                <a:latin typeface="Candara" panose="020E0502030303020204" pitchFamily="34" charset="0"/>
              </a:rPr>
              <a:t>healthcare </a:t>
            </a:r>
            <a:r>
              <a:rPr lang="en-US" sz="1000" b="1" dirty="0">
                <a:latin typeface="Candara" panose="020E0502030303020204" pitchFamily="34" charset="0"/>
              </a:rPr>
              <a:t>providers</a:t>
            </a:r>
          </a:p>
        </p:txBody>
      </p:sp>
      <p:sp>
        <p:nvSpPr>
          <p:cNvPr id="22" name="TextBox 21"/>
          <p:cNvSpPr txBox="1"/>
          <p:nvPr/>
        </p:nvSpPr>
        <p:spPr>
          <a:xfrm>
            <a:off x="1623343" y="4988812"/>
            <a:ext cx="1006928" cy="261610"/>
          </a:xfrm>
          <a:prstGeom prst="rect">
            <a:avLst/>
          </a:prstGeom>
          <a:solidFill>
            <a:srgbClr val="FF0000"/>
          </a:solidFill>
        </p:spPr>
        <p:txBody>
          <a:bodyPr wrap="square" rtlCol="0">
            <a:spAutoFit/>
          </a:bodyPr>
          <a:lstStyle/>
          <a:p>
            <a:pPr algn="ctr"/>
            <a:r>
              <a:rPr lang="en-US" sz="1100" b="1" dirty="0" smtClean="0">
                <a:solidFill>
                  <a:schemeClr val="bg1"/>
                </a:solidFill>
                <a:latin typeface="Candara" panose="020E0502030303020204" pitchFamily="34" charset="0"/>
              </a:rPr>
              <a:t>CRF</a:t>
            </a:r>
            <a:endParaRPr lang="en-US" sz="1100" b="1" dirty="0">
              <a:solidFill>
                <a:schemeClr val="bg1"/>
              </a:solidFill>
              <a:latin typeface="Candara" panose="020E0502030303020204" pitchFamily="34" charset="0"/>
            </a:endParaRPr>
          </a:p>
        </p:txBody>
      </p:sp>
      <p:sp>
        <p:nvSpPr>
          <p:cNvPr id="23" name="TextBox 22"/>
          <p:cNvSpPr txBox="1"/>
          <p:nvPr/>
        </p:nvSpPr>
        <p:spPr>
          <a:xfrm>
            <a:off x="4342725" y="4989827"/>
            <a:ext cx="1006928" cy="261610"/>
          </a:xfrm>
          <a:prstGeom prst="rect">
            <a:avLst/>
          </a:prstGeom>
          <a:solidFill>
            <a:srgbClr val="FF0000"/>
          </a:solidFill>
        </p:spPr>
        <p:txBody>
          <a:bodyPr wrap="square" rtlCol="0">
            <a:spAutoFit/>
          </a:bodyPr>
          <a:lstStyle/>
          <a:p>
            <a:pPr algn="ctr"/>
            <a:r>
              <a:rPr lang="en-US" sz="1100" b="1" dirty="0" smtClean="0">
                <a:solidFill>
                  <a:schemeClr val="bg1"/>
                </a:solidFill>
                <a:latin typeface="Candara" panose="020E0502030303020204" pitchFamily="34" charset="0"/>
              </a:rPr>
              <a:t>CRF</a:t>
            </a:r>
            <a:endParaRPr lang="en-US" sz="1100" b="1" dirty="0">
              <a:solidFill>
                <a:schemeClr val="bg1"/>
              </a:solidFill>
              <a:latin typeface="Candara" panose="020E0502030303020204" pitchFamily="34" charset="0"/>
            </a:endParaRPr>
          </a:p>
        </p:txBody>
      </p:sp>
      <p:sp>
        <p:nvSpPr>
          <p:cNvPr id="24" name="TextBox 23"/>
          <p:cNvSpPr txBox="1"/>
          <p:nvPr/>
        </p:nvSpPr>
        <p:spPr>
          <a:xfrm>
            <a:off x="7090014" y="4991536"/>
            <a:ext cx="1006928" cy="261610"/>
          </a:xfrm>
          <a:prstGeom prst="rect">
            <a:avLst/>
          </a:prstGeom>
          <a:solidFill>
            <a:srgbClr val="FF0000"/>
          </a:solidFill>
        </p:spPr>
        <p:txBody>
          <a:bodyPr wrap="square" rtlCol="0">
            <a:spAutoFit/>
          </a:bodyPr>
          <a:lstStyle/>
          <a:p>
            <a:pPr algn="ctr"/>
            <a:r>
              <a:rPr lang="en-US" sz="1100" b="1" dirty="0" smtClean="0">
                <a:solidFill>
                  <a:schemeClr val="bg1"/>
                </a:solidFill>
                <a:latin typeface="Candara" panose="020E0502030303020204" pitchFamily="34" charset="0"/>
              </a:rPr>
              <a:t>CRF</a:t>
            </a:r>
            <a:endParaRPr lang="en-US" sz="1100" b="1" dirty="0">
              <a:solidFill>
                <a:schemeClr val="bg1"/>
              </a:solidFill>
              <a:latin typeface="Candara" panose="020E0502030303020204" pitchFamily="34" charset="0"/>
            </a:endParaRPr>
          </a:p>
        </p:txBody>
      </p:sp>
      <p:sp>
        <p:nvSpPr>
          <p:cNvPr id="25" name="TextBox 24"/>
          <p:cNvSpPr txBox="1"/>
          <p:nvPr/>
        </p:nvSpPr>
        <p:spPr>
          <a:xfrm>
            <a:off x="8485422" y="4991173"/>
            <a:ext cx="1006928" cy="261610"/>
          </a:xfrm>
          <a:prstGeom prst="rect">
            <a:avLst/>
          </a:prstGeom>
          <a:solidFill>
            <a:srgbClr val="FF0000"/>
          </a:solidFill>
        </p:spPr>
        <p:txBody>
          <a:bodyPr wrap="square" rtlCol="0">
            <a:spAutoFit/>
          </a:bodyPr>
          <a:lstStyle/>
          <a:p>
            <a:pPr algn="ctr"/>
            <a:r>
              <a:rPr lang="en-US" sz="1100" b="1" dirty="0" smtClean="0">
                <a:solidFill>
                  <a:schemeClr val="bg1"/>
                </a:solidFill>
                <a:latin typeface="Candara" panose="020E0502030303020204" pitchFamily="34" charset="0"/>
              </a:rPr>
              <a:t>CRF</a:t>
            </a:r>
            <a:endParaRPr lang="en-US" sz="1100" b="1" dirty="0">
              <a:solidFill>
                <a:schemeClr val="bg1"/>
              </a:solidFill>
              <a:latin typeface="Candara" panose="020E0502030303020204" pitchFamily="34" charset="0"/>
            </a:endParaRPr>
          </a:p>
        </p:txBody>
      </p:sp>
      <p:sp>
        <p:nvSpPr>
          <p:cNvPr id="26" name="TextBox 25"/>
          <p:cNvSpPr txBox="1"/>
          <p:nvPr/>
        </p:nvSpPr>
        <p:spPr>
          <a:xfrm>
            <a:off x="9841148" y="4992535"/>
            <a:ext cx="1006928" cy="261610"/>
          </a:xfrm>
          <a:prstGeom prst="rect">
            <a:avLst/>
          </a:prstGeom>
          <a:solidFill>
            <a:srgbClr val="FF0000"/>
          </a:solidFill>
        </p:spPr>
        <p:txBody>
          <a:bodyPr wrap="square" rtlCol="0">
            <a:spAutoFit/>
          </a:bodyPr>
          <a:lstStyle/>
          <a:p>
            <a:pPr algn="ctr"/>
            <a:r>
              <a:rPr lang="en-US" sz="1100" b="1" dirty="0" smtClean="0">
                <a:solidFill>
                  <a:schemeClr val="bg1"/>
                </a:solidFill>
                <a:latin typeface="Candara" panose="020E0502030303020204" pitchFamily="34" charset="0"/>
              </a:rPr>
              <a:t>CRF</a:t>
            </a:r>
            <a:endParaRPr lang="en-US" sz="1100" b="1" dirty="0">
              <a:solidFill>
                <a:schemeClr val="bg1"/>
              </a:solidFill>
              <a:latin typeface="Candara" panose="020E0502030303020204" pitchFamily="34" charset="0"/>
            </a:endParaRPr>
          </a:p>
        </p:txBody>
      </p:sp>
      <p:sp>
        <p:nvSpPr>
          <p:cNvPr id="18" name="Title 1"/>
          <p:cNvSpPr txBox="1">
            <a:spLocks/>
          </p:cNvSpPr>
          <p:nvPr/>
        </p:nvSpPr>
        <p:spPr>
          <a:xfrm>
            <a:off x="601508" y="533400"/>
            <a:ext cx="10972800" cy="990600"/>
          </a:xfrm>
          <a:prstGeom prst="rect">
            <a:avLst/>
          </a:prstGeom>
        </p:spPr>
        <p:txBody>
          <a:bodyPr anchor="ctr"/>
          <a:lstStyle>
            <a:lvl1pPr algn="l" defTabSz="914400" rtl="0" eaLnBrk="1" latinLnBrk="0" hangingPunct="1">
              <a:spcBef>
                <a:spcPct val="0"/>
              </a:spcBef>
              <a:buNone/>
              <a:defRPr sz="4000" b="1" kern="1200" spc="-100" baseline="0">
                <a:solidFill>
                  <a:schemeClr val="accent1"/>
                </a:solidFill>
                <a:latin typeface="Candara" panose="020E0502030303020204" pitchFamily="34" charset="0"/>
                <a:ea typeface="+mj-ea"/>
                <a:cs typeface="+mj-cs"/>
              </a:defRPr>
            </a:lvl1pPr>
          </a:lstStyle>
          <a:p>
            <a:r>
              <a:rPr lang="en-US" dirty="0" smtClean="0"/>
              <a:t>What do the subjects sign up for?</a:t>
            </a:r>
            <a:endParaRPr lang="en-US" dirty="0"/>
          </a:p>
        </p:txBody>
      </p:sp>
      <p:cxnSp>
        <p:nvCxnSpPr>
          <p:cNvPr id="31" name="Straight Connector 30"/>
          <p:cNvCxnSpPr/>
          <p:nvPr/>
        </p:nvCxnSpPr>
        <p:spPr>
          <a:xfrm flipV="1">
            <a:off x="10845677" y="3272653"/>
            <a:ext cx="171206" cy="10622"/>
          </a:xfrm>
          <a:prstGeom prst="line">
            <a:avLst/>
          </a:prstGeom>
          <a:ln>
            <a:solidFill>
              <a:srgbClr val="477DC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0838365" y="2298497"/>
            <a:ext cx="183235" cy="1002323"/>
          </a:xfrm>
          <a:prstGeom prst="line">
            <a:avLst/>
          </a:prstGeom>
          <a:ln>
            <a:solidFill>
              <a:srgbClr val="477DC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0833648" y="2690813"/>
            <a:ext cx="183235" cy="605450"/>
          </a:xfrm>
          <a:prstGeom prst="line">
            <a:avLst/>
          </a:prstGeom>
          <a:ln>
            <a:solidFill>
              <a:srgbClr val="477DC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7465" y="3028950"/>
            <a:ext cx="184135" cy="258177"/>
          </a:xfrm>
          <a:prstGeom prst="line">
            <a:avLst/>
          </a:prstGeom>
          <a:ln>
            <a:solidFill>
              <a:srgbClr val="477DC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10848076" y="3287128"/>
            <a:ext cx="168807" cy="1143140"/>
          </a:xfrm>
          <a:prstGeom prst="line">
            <a:avLst/>
          </a:prstGeom>
          <a:ln>
            <a:solidFill>
              <a:srgbClr val="477DC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10840914" y="3272653"/>
            <a:ext cx="175969" cy="770710"/>
          </a:xfrm>
          <a:prstGeom prst="line">
            <a:avLst/>
          </a:prstGeom>
          <a:ln>
            <a:solidFill>
              <a:srgbClr val="477DCD"/>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10844604" y="3286939"/>
            <a:ext cx="186707" cy="501160"/>
          </a:xfrm>
          <a:prstGeom prst="line">
            <a:avLst/>
          </a:prstGeom>
          <a:ln>
            <a:solidFill>
              <a:srgbClr val="477DCD"/>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0843174" y="3283275"/>
            <a:ext cx="173709" cy="254244"/>
          </a:xfrm>
          <a:prstGeom prst="line">
            <a:avLst/>
          </a:prstGeom>
          <a:ln>
            <a:solidFill>
              <a:srgbClr val="477D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1549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545C-205C-154C-82EB-85BA0613BC4F}"/>
              </a:ext>
            </a:extLst>
          </p:cNvPr>
          <p:cNvSpPr>
            <a:spLocks noGrp="1"/>
          </p:cNvSpPr>
          <p:nvPr>
            <p:ph type="title"/>
          </p:nvPr>
        </p:nvSpPr>
        <p:spPr/>
        <p:txBody>
          <a:bodyPr/>
          <a:lstStyle/>
          <a:p>
            <a:r>
              <a:rPr lang="en-US" b="1" dirty="0" smtClean="0">
                <a:solidFill>
                  <a:schemeClr val="accent1"/>
                </a:solidFill>
                <a:latin typeface="Candara" panose="020E0502030303020204" pitchFamily="34" charset="0"/>
              </a:rPr>
              <a:t>What are we looking for?  Outcome </a:t>
            </a:r>
            <a:r>
              <a:rPr lang="en-US" b="1" dirty="0">
                <a:solidFill>
                  <a:schemeClr val="accent1"/>
                </a:solidFill>
                <a:latin typeface="Candara" panose="020E0502030303020204" pitchFamily="34" charset="0"/>
              </a:rPr>
              <a:t>Events</a:t>
            </a:r>
            <a:endParaRPr lang="en-US" dirty="0">
              <a:latin typeface="Candara" panose="020E0502030303020204" pitchFamily="34" charset="0"/>
            </a:endParaRPr>
          </a:p>
        </p:txBody>
      </p:sp>
      <p:sp>
        <p:nvSpPr>
          <p:cNvPr id="3" name="Content Placeholder 2">
            <a:extLst>
              <a:ext uri="{FF2B5EF4-FFF2-40B4-BE49-F238E27FC236}">
                <a16:creationId xmlns:a16="http://schemas.microsoft.com/office/drawing/2014/main" id="{67004EE3-19BD-9849-B055-C3FF71965F2A}"/>
              </a:ext>
            </a:extLst>
          </p:cNvPr>
          <p:cNvSpPr>
            <a:spLocks noGrp="1"/>
          </p:cNvSpPr>
          <p:nvPr>
            <p:ph idx="1"/>
          </p:nvPr>
        </p:nvSpPr>
        <p:spPr>
          <a:xfrm>
            <a:off x="429768" y="1545336"/>
            <a:ext cx="10597896" cy="4361688"/>
          </a:xfrm>
        </p:spPr>
        <p:txBody>
          <a:bodyPr>
            <a:normAutofit/>
          </a:bodyPr>
          <a:lstStyle/>
          <a:p>
            <a:pPr marL="0" indent="0">
              <a:buNone/>
            </a:pPr>
            <a:endParaRPr lang="en-US" sz="2800" dirty="0" smtClean="0">
              <a:latin typeface="Candara" panose="020E0502030303020204" pitchFamily="34" charset="0"/>
              <a:cs typeface="Arial" panose="020B0604020202020204" pitchFamily="34" charset="0"/>
            </a:endParaRPr>
          </a:p>
          <a:p>
            <a:pPr marL="0" indent="0">
              <a:buNone/>
            </a:pPr>
            <a:r>
              <a:rPr lang="en-US" sz="2800" dirty="0" smtClean="0">
                <a:latin typeface="Candara" panose="020E0502030303020204" pitchFamily="34" charset="0"/>
                <a:cs typeface="Arial" panose="020B0604020202020204" pitchFamily="34" charset="0"/>
              </a:rPr>
              <a:t>The </a:t>
            </a:r>
            <a:r>
              <a:rPr lang="en-US" sz="2800" dirty="0">
                <a:latin typeface="Candara" panose="020E0502030303020204" pitchFamily="34" charset="0"/>
                <a:cs typeface="Arial" panose="020B0604020202020204" pitchFamily="34" charset="0"/>
              </a:rPr>
              <a:t>main outcome events of interest </a:t>
            </a:r>
            <a:r>
              <a:rPr lang="en-US" sz="2800" dirty="0" smtClean="0">
                <a:latin typeface="Candara" panose="020E0502030303020204" pitchFamily="34" charset="0"/>
                <a:cs typeface="Arial" panose="020B0604020202020204" pitchFamily="34" charset="0"/>
              </a:rPr>
              <a:t>are </a:t>
            </a:r>
            <a:endParaRPr lang="en-US" sz="2800" dirty="0">
              <a:latin typeface="Candara" panose="020E0502030303020204" pitchFamily="34" charset="0"/>
              <a:cs typeface="Arial" panose="020B0604020202020204" pitchFamily="34" charset="0"/>
            </a:endParaRPr>
          </a:p>
          <a:p>
            <a:pPr marL="891540" lvl="2" indent="-342900">
              <a:spcBef>
                <a:spcPts val="2400"/>
              </a:spcBef>
              <a:buFont typeface="+mj-lt"/>
              <a:buAutoNum type="arabicPeriod"/>
            </a:pPr>
            <a:r>
              <a:rPr lang="en-US" sz="2400" dirty="0">
                <a:latin typeface="Candara" panose="020E0502030303020204" pitchFamily="34" charset="0"/>
                <a:cs typeface="Arial" panose="020B0604020202020204" pitchFamily="34" charset="0"/>
              </a:rPr>
              <a:t>Recurrent symptomatic ICH confirmed by brain imaging</a:t>
            </a:r>
          </a:p>
          <a:p>
            <a:pPr marL="891540" lvl="2" indent="-342900">
              <a:spcBef>
                <a:spcPts val="1200"/>
              </a:spcBef>
              <a:buFont typeface="+mj-lt"/>
              <a:buAutoNum type="arabicPeriod"/>
            </a:pPr>
            <a:r>
              <a:rPr lang="en-US" sz="2400" dirty="0">
                <a:latin typeface="Candara" panose="020E0502030303020204" pitchFamily="34" charset="0"/>
                <a:cs typeface="Arial" panose="020B0604020202020204" pitchFamily="34" charset="0"/>
              </a:rPr>
              <a:t>Diagnosis of a major adverse </a:t>
            </a:r>
            <a:r>
              <a:rPr lang="en-US" sz="2400" dirty="0" smtClean="0">
                <a:latin typeface="Candara" panose="020E0502030303020204" pitchFamily="34" charset="0"/>
                <a:cs typeface="Arial" panose="020B0604020202020204" pitchFamily="34" charset="0"/>
              </a:rPr>
              <a:t>cardio- and cerebrovascular event</a:t>
            </a:r>
            <a:endParaRPr lang="en-US" sz="2400" dirty="0">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35384907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902" y="530352"/>
            <a:ext cx="10972800" cy="987552"/>
          </a:xfrm>
        </p:spPr>
        <p:txBody>
          <a:bodyPr/>
          <a:lstStyle/>
          <a:p>
            <a:r>
              <a:rPr lang="en-US" dirty="0"/>
              <a:t>Who is working behind the scenes? </a:t>
            </a:r>
            <a:r>
              <a:rPr lang="en-US" dirty="0" smtClean="0"/>
              <a:t> </a:t>
            </a:r>
            <a:r>
              <a:rPr lang="en-US" b="1" dirty="0" smtClean="0">
                <a:solidFill>
                  <a:schemeClr val="accent1"/>
                </a:solidFill>
                <a:latin typeface="Candara" panose="020E0502030303020204" pitchFamily="34" charset="0"/>
              </a:rPr>
              <a:t>SATURN PIs</a:t>
            </a:r>
            <a:endParaRPr lang="en-US" b="1" dirty="0">
              <a:solidFill>
                <a:schemeClr val="accent1"/>
              </a:solidFill>
              <a:latin typeface="Candara" panose="020E0502030303020204" pitchFamily="34" charset="0"/>
            </a:endParaRPr>
          </a:p>
        </p:txBody>
      </p:sp>
      <p:sp>
        <p:nvSpPr>
          <p:cNvPr id="6" name="TextBox 5"/>
          <p:cNvSpPr txBox="1"/>
          <p:nvPr/>
        </p:nvSpPr>
        <p:spPr>
          <a:xfrm>
            <a:off x="8734524" y="3663747"/>
            <a:ext cx="1658488" cy="646331"/>
          </a:xfrm>
          <a:prstGeom prst="rect">
            <a:avLst/>
          </a:prstGeom>
          <a:noFill/>
        </p:spPr>
        <p:txBody>
          <a:bodyPr wrap="square" rtlCol="0">
            <a:spAutoFit/>
          </a:bodyPr>
          <a:lstStyle/>
          <a:p>
            <a:pPr algn="ctr">
              <a:spcBef>
                <a:spcPts val="1800"/>
              </a:spcBef>
            </a:pPr>
            <a:r>
              <a:rPr lang="en-US" b="1" dirty="0">
                <a:latin typeface="Candara" panose="020E0502030303020204" pitchFamily="34" charset="0"/>
                <a:cs typeface="Lucida Sans Unicode" panose="020B0602030504020204" pitchFamily="34" charset="0"/>
              </a:rPr>
              <a:t>Sharon </a:t>
            </a:r>
            <a:r>
              <a:rPr lang="en-US" b="1" dirty="0" err="1" smtClean="0">
                <a:latin typeface="Candara" panose="020E0502030303020204" pitchFamily="34" charset="0"/>
                <a:cs typeface="Lucida Sans Unicode" panose="020B0602030504020204" pitchFamily="34" charset="0"/>
              </a:rPr>
              <a:t>Yeatts</a:t>
            </a:r>
            <a:r>
              <a:rPr lang="en-US" b="1" dirty="0">
                <a:latin typeface="Candara" panose="020E0502030303020204" pitchFamily="34" charset="0"/>
                <a:cs typeface="Lucida Sans Unicode" panose="020B0602030504020204" pitchFamily="34" charset="0"/>
              </a:rPr>
              <a:t> </a:t>
            </a:r>
          </a:p>
          <a:p>
            <a:pPr algn="ctr"/>
            <a:r>
              <a:rPr lang="en-US" b="1" dirty="0" smtClean="0">
                <a:latin typeface="Candara" panose="020E0502030303020204" pitchFamily="34" charset="0"/>
                <a:cs typeface="Lucida Sans Unicode" panose="020B0602030504020204" pitchFamily="34" charset="0"/>
              </a:rPr>
              <a:t>Statistical PI</a:t>
            </a:r>
            <a:endParaRPr lang="en-US" b="1" dirty="0">
              <a:latin typeface="Candara" panose="020E0502030303020204" pitchFamily="34" charset="0"/>
              <a:cs typeface="Lucida Sans Unicode" panose="020B0602030504020204" pitchFamily="34" charset="0"/>
            </a:endParaRPr>
          </a:p>
        </p:txBody>
      </p:sp>
      <p:sp>
        <p:nvSpPr>
          <p:cNvPr id="7" name="TextBox 6"/>
          <p:cNvSpPr txBox="1"/>
          <p:nvPr/>
        </p:nvSpPr>
        <p:spPr>
          <a:xfrm>
            <a:off x="6034066" y="3705225"/>
            <a:ext cx="1721586" cy="646331"/>
          </a:xfrm>
          <a:prstGeom prst="rect">
            <a:avLst/>
          </a:prstGeom>
          <a:noFill/>
        </p:spPr>
        <p:txBody>
          <a:bodyPr wrap="square" rtlCol="0">
            <a:spAutoFit/>
          </a:bodyPr>
          <a:lstStyle/>
          <a:p>
            <a:pPr algn="ctr">
              <a:spcBef>
                <a:spcPts val="1800"/>
              </a:spcBef>
            </a:pPr>
            <a:r>
              <a:rPr lang="en-US" b="1" dirty="0">
                <a:latin typeface="Candara" panose="020E0502030303020204" pitchFamily="34" charset="0"/>
                <a:cs typeface="Lucida Sans Unicode" panose="020B0602030504020204" pitchFamily="34" charset="0"/>
              </a:rPr>
              <a:t>Pooja </a:t>
            </a:r>
            <a:r>
              <a:rPr lang="en-US" b="1" dirty="0" smtClean="0">
                <a:latin typeface="Candara" panose="020E0502030303020204" pitchFamily="34" charset="0"/>
                <a:cs typeface="Lucida Sans Unicode" panose="020B0602030504020204" pitchFamily="34" charset="0"/>
              </a:rPr>
              <a:t>Khatri</a:t>
            </a:r>
          </a:p>
          <a:p>
            <a:pPr algn="ctr"/>
            <a:r>
              <a:rPr lang="en-US" b="1" dirty="0" smtClean="0">
                <a:latin typeface="Candara" panose="020E0502030303020204" pitchFamily="34" charset="0"/>
                <a:cs typeface="Lucida Sans Unicode" panose="020B0602030504020204" pitchFamily="34" charset="0"/>
              </a:rPr>
              <a:t>NCC PI</a:t>
            </a:r>
            <a:endParaRPr lang="en-US" b="1" dirty="0">
              <a:latin typeface="Candara" panose="020E0502030303020204" pitchFamily="34" charset="0"/>
              <a:cs typeface="Lucida Sans Unicode" panose="020B0602030504020204" pitchFamily="34" charset="0"/>
            </a:endParaRPr>
          </a:p>
        </p:txBody>
      </p:sp>
      <p:sp>
        <p:nvSpPr>
          <p:cNvPr id="8" name="Rectangle 7"/>
          <p:cNvSpPr/>
          <p:nvPr/>
        </p:nvSpPr>
        <p:spPr>
          <a:xfrm>
            <a:off x="3229497" y="3711059"/>
            <a:ext cx="2223686" cy="646331"/>
          </a:xfrm>
          <a:prstGeom prst="rect">
            <a:avLst/>
          </a:prstGeom>
        </p:spPr>
        <p:txBody>
          <a:bodyPr wrap="none">
            <a:spAutoFit/>
          </a:bodyPr>
          <a:lstStyle/>
          <a:p>
            <a:pPr algn="ctr">
              <a:spcBef>
                <a:spcPts val="1800"/>
              </a:spcBef>
            </a:pPr>
            <a:r>
              <a:rPr lang="en-US" b="1" dirty="0" err="1">
                <a:latin typeface="Candara" panose="020E0502030303020204" pitchFamily="34" charset="0"/>
                <a:cs typeface="Lucida Sans Unicode" panose="020B0602030504020204" pitchFamily="34" charset="0"/>
              </a:rPr>
              <a:t>Ashkan</a:t>
            </a:r>
            <a:r>
              <a:rPr lang="en-US" b="1" dirty="0">
                <a:latin typeface="Candara" panose="020E0502030303020204" pitchFamily="34" charset="0"/>
                <a:cs typeface="Lucida Sans Unicode" panose="020B0602030504020204" pitchFamily="34" charset="0"/>
              </a:rPr>
              <a:t> </a:t>
            </a:r>
            <a:r>
              <a:rPr lang="en-US" b="1" dirty="0" err="1" smtClean="0">
                <a:latin typeface="Candara" panose="020E0502030303020204" pitchFamily="34" charset="0"/>
                <a:cs typeface="Lucida Sans Unicode" panose="020B0602030504020204" pitchFamily="34" charset="0"/>
              </a:rPr>
              <a:t>Shoamanesh</a:t>
            </a:r>
            <a:endParaRPr lang="en-US" b="1" dirty="0" smtClean="0">
              <a:latin typeface="Candara" panose="020E0502030303020204" pitchFamily="34" charset="0"/>
              <a:cs typeface="Lucida Sans Unicode" panose="020B0602030504020204" pitchFamily="34" charset="0"/>
            </a:endParaRPr>
          </a:p>
          <a:p>
            <a:pPr algn="ctr"/>
            <a:r>
              <a:rPr lang="en-US" b="1" dirty="0" smtClean="0">
                <a:latin typeface="Candara" panose="020E0502030303020204" pitchFamily="34" charset="0"/>
                <a:cs typeface="Lucida Sans Unicode" panose="020B0602030504020204" pitchFamily="34" charset="0"/>
              </a:rPr>
              <a:t>Canadian PI</a:t>
            </a:r>
            <a:endParaRPr lang="en-US" b="1" dirty="0">
              <a:latin typeface="Candara" panose="020E0502030303020204" pitchFamily="34" charset="0"/>
              <a:cs typeface="Lucida Sans Unicode" panose="020B0602030504020204"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6879" r="12376" b="32547"/>
          <a:stretch/>
        </p:blipFill>
        <p:spPr>
          <a:xfrm>
            <a:off x="6315075" y="1993899"/>
            <a:ext cx="1152525" cy="1540907"/>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7474" t="5888" r="5859" b="13225"/>
          <a:stretch/>
        </p:blipFill>
        <p:spPr>
          <a:xfrm>
            <a:off x="3760315" y="1989061"/>
            <a:ext cx="1143000" cy="1540906"/>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12374" t="108" r="16478" b="29600"/>
          <a:stretch/>
        </p:blipFill>
        <p:spPr>
          <a:xfrm>
            <a:off x="8868924" y="1979536"/>
            <a:ext cx="1183126" cy="1545745"/>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15564" t="8632" r="13619" b="23693"/>
          <a:stretch/>
        </p:blipFill>
        <p:spPr>
          <a:xfrm>
            <a:off x="1238250" y="1993901"/>
            <a:ext cx="1124712" cy="1545745"/>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p:spPr>
      </p:pic>
      <p:sp>
        <p:nvSpPr>
          <p:cNvPr id="34" name="TextBox 33"/>
          <p:cNvSpPr txBox="1"/>
          <p:nvPr/>
        </p:nvSpPr>
        <p:spPr>
          <a:xfrm>
            <a:off x="828675" y="3705225"/>
            <a:ext cx="1962150" cy="646331"/>
          </a:xfrm>
          <a:prstGeom prst="rect">
            <a:avLst/>
          </a:prstGeom>
          <a:noFill/>
        </p:spPr>
        <p:txBody>
          <a:bodyPr wrap="square" rtlCol="0">
            <a:spAutoFit/>
          </a:bodyPr>
          <a:lstStyle/>
          <a:p>
            <a:pPr algn="ctr"/>
            <a:r>
              <a:rPr lang="en-US" b="1" dirty="0" err="1">
                <a:latin typeface="Candara" panose="020E0502030303020204" pitchFamily="34" charset="0"/>
                <a:cs typeface="Lucida Sans Unicode" panose="020B0602030504020204" pitchFamily="34" charset="0"/>
              </a:rPr>
              <a:t>Magdy</a:t>
            </a:r>
            <a:r>
              <a:rPr lang="en-US" b="1" dirty="0">
                <a:latin typeface="Candara" panose="020E0502030303020204" pitchFamily="34" charset="0"/>
                <a:cs typeface="Lucida Sans Unicode" panose="020B0602030504020204" pitchFamily="34" charset="0"/>
              </a:rPr>
              <a:t> Selim O</a:t>
            </a:r>
            <a:r>
              <a:rPr lang="en-US" b="1" dirty="0" smtClean="0">
                <a:latin typeface="Candara" panose="020E0502030303020204" pitchFamily="34" charset="0"/>
                <a:cs typeface="Lucida Sans Unicode" panose="020B0602030504020204" pitchFamily="34" charset="0"/>
              </a:rPr>
              <a:t>verall PI</a:t>
            </a:r>
            <a:endParaRPr lang="en-US" dirty="0">
              <a:latin typeface="Candara" panose="020E0502030303020204" pitchFamily="34" charset="0"/>
            </a:endParaRPr>
          </a:p>
        </p:txBody>
      </p:sp>
    </p:spTree>
    <p:extLst>
      <p:ext uri="{BB962C8B-B14F-4D97-AF65-F5344CB8AC3E}">
        <p14:creationId xmlns:p14="http://schemas.microsoft.com/office/powerpoint/2010/main" val="2636461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SATURN trial team!</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2386" r="19472" b="7303"/>
          <a:stretch/>
        </p:blipFill>
        <p:spPr>
          <a:xfrm>
            <a:off x="2205038" y="1599091"/>
            <a:ext cx="1123950" cy="1547334"/>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105" r="4030" b="5614"/>
          <a:stretch/>
        </p:blipFill>
        <p:spPr>
          <a:xfrm>
            <a:off x="7669924" y="1596589"/>
            <a:ext cx="1159312" cy="1547455"/>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0417" r="23296"/>
          <a:stretch/>
        </p:blipFill>
        <p:spPr>
          <a:xfrm>
            <a:off x="9070975" y="3922989"/>
            <a:ext cx="1143000" cy="1545671"/>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9412" r="9784" b="29887"/>
          <a:stretch/>
        </p:blipFill>
        <p:spPr>
          <a:xfrm>
            <a:off x="6354318" y="3929061"/>
            <a:ext cx="1163449" cy="1545671"/>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421" r="3195" b="2403"/>
          <a:stretch/>
        </p:blipFill>
        <p:spPr>
          <a:xfrm>
            <a:off x="4919673" y="1598791"/>
            <a:ext cx="1164174" cy="1544082"/>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9134" t="7361" r="3094" b="3195"/>
          <a:stretch/>
        </p:blipFill>
        <p:spPr>
          <a:xfrm>
            <a:off x="3624572" y="3920647"/>
            <a:ext cx="1138381" cy="1544082"/>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9064" t="1667" r="5185" b="12917"/>
          <a:stretch/>
        </p:blipFill>
        <p:spPr>
          <a:xfrm rot="10800000" flipV="1">
            <a:off x="765278" y="3921604"/>
            <a:ext cx="1163844" cy="1545746"/>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p:spPr>
      </p:pic>
      <p:sp>
        <p:nvSpPr>
          <p:cNvPr id="10" name="Content Placeholder 2"/>
          <p:cNvSpPr txBox="1">
            <a:spLocks/>
          </p:cNvSpPr>
          <p:nvPr/>
        </p:nvSpPr>
        <p:spPr>
          <a:xfrm>
            <a:off x="5668972" y="5558314"/>
            <a:ext cx="2547366" cy="556141"/>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ndara" panose="020E0502030303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Candara" panose="020E050203030302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Candara" panose="020E050203030302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Candara" panose="020E050203030302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Candara" panose="020E0502030303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spcBef>
                <a:spcPts val="1800"/>
              </a:spcBef>
              <a:buNone/>
            </a:pPr>
            <a:r>
              <a:rPr lang="en-US" sz="1500" b="1" dirty="0" smtClean="0">
                <a:cs typeface="Lucida Sans Unicode" panose="020B0602030504020204" pitchFamily="34" charset="0"/>
              </a:rPr>
              <a:t>Katie </a:t>
            </a:r>
            <a:r>
              <a:rPr lang="en-US" sz="1500" b="1" dirty="0" err="1" smtClean="0">
                <a:cs typeface="Lucida Sans Unicode" panose="020B0602030504020204" pitchFamily="34" charset="0"/>
              </a:rPr>
              <a:t>Stever</a:t>
            </a:r>
            <a:r>
              <a:rPr lang="en-US" sz="1500" b="1" dirty="0" smtClean="0">
                <a:cs typeface="Lucida Sans Unicode" panose="020B0602030504020204" pitchFamily="34" charset="0"/>
              </a:rPr>
              <a:t> </a:t>
            </a:r>
          </a:p>
          <a:p>
            <a:pPr marL="0" indent="0" algn="ctr">
              <a:spcBef>
                <a:spcPts val="0"/>
              </a:spcBef>
              <a:buNone/>
            </a:pPr>
            <a:r>
              <a:rPr lang="en-US" sz="1500" b="1" dirty="0" smtClean="0">
                <a:cs typeface="Lucida Sans Unicode" panose="020B0602030504020204" pitchFamily="34" charset="0"/>
              </a:rPr>
              <a:t>NDMC Data Manager</a:t>
            </a:r>
          </a:p>
        </p:txBody>
      </p:sp>
      <p:sp>
        <p:nvSpPr>
          <p:cNvPr id="11" name="Rectangle 10"/>
          <p:cNvSpPr/>
          <p:nvPr/>
        </p:nvSpPr>
        <p:spPr>
          <a:xfrm>
            <a:off x="1798546" y="3193018"/>
            <a:ext cx="1936749" cy="553998"/>
          </a:xfrm>
          <a:prstGeom prst="rect">
            <a:avLst/>
          </a:prstGeom>
        </p:spPr>
        <p:txBody>
          <a:bodyPr wrap="none">
            <a:spAutoFit/>
          </a:bodyPr>
          <a:lstStyle/>
          <a:p>
            <a:pPr algn="ctr">
              <a:spcBef>
                <a:spcPts val="1800"/>
              </a:spcBef>
            </a:pPr>
            <a:r>
              <a:rPr lang="en-US" sz="1500" b="1" dirty="0">
                <a:latin typeface="Candara" panose="020E0502030303020204" pitchFamily="34" charset="0"/>
                <a:cs typeface="Lucida Sans Unicode" panose="020B0602030504020204" pitchFamily="34" charset="0"/>
              </a:rPr>
              <a:t>Kimberlee </a:t>
            </a:r>
            <a:r>
              <a:rPr lang="en-US" sz="1500" b="1" dirty="0" smtClean="0">
                <a:latin typeface="Candara" panose="020E0502030303020204" pitchFamily="34" charset="0"/>
                <a:cs typeface="Lucida Sans Unicode" panose="020B0602030504020204" pitchFamily="34" charset="0"/>
              </a:rPr>
              <a:t>Bernstein</a:t>
            </a:r>
          </a:p>
          <a:p>
            <a:pPr algn="ctr"/>
            <a:r>
              <a:rPr lang="en-US" sz="1500" b="1" dirty="0" smtClean="0">
                <a:latin typeface="Candara" panose="020E0502030303020204" pitchFamily="34" charset="0"/>
                <a:cs typeface="Lucida Sans Unicode" panose="020B0602030504020204" pitchFamily="34" charset="0"/>
              </a:rPr>
              <a:t>NCC </a:t>
            </a:r>
            <a:r>
              <a:rPr lang="en-US" sz="1500" b="1" dirty="0">
                <a:latin typeface="Candara" panose="020E0502030303020204" pitchFamily="34" charset="0"/>
                <a:cs typeface="Lucida Sans Unicode" panose="020B0602030504020204" pitchFamily="34" charset="0"/>
              </a:rPr>
              <a:t>Project </a:t>
            </a:r>
            <a:r>
              <a:rPr lang="en-US" sz="1500" b="1" dirty="0" smtClean="0">
                <a:latin typeface="Candara" panose="020E0502030303020204" pitchFamily="34" charset="0"/>
                <a:cs typeface="Lucida Sans Unicode" panose="020B0602030504020204" pitchFamily="34" charset="0"/>
              </a:rPr>
              <a:t>Manager</a:t>
            </a:r>
            <a:endParaRPr lang="en-US" sz="1500" b="1" dirty="0">
              <a:latin typeface="Candara" panose="020E0502030303020204" pitchFamily="34" charset="0"/>
              <a:cs typeface="Lucida Sans Unicode" panose="020B0602030504020204" pitchFamily="34" charset="0"/>
            </a:endParaRPr>
          </a:p>
        </p:txBody>
      </p:sp>
      <p:sp>
        <p:nvSpPr>
          <p:cNvPr id="12" name="Rectangle 11"/>
          <p:cNvSpPr/>
          <p:nvPr/>
        </p:nvSpPr>
        <p:spPr>
          <a:xfrm>
            <a:off x="7175340" y="3193018"/>
            <a:ext cx="2138727" cy="553998"/>
          </a:xfrm>
          <a:prstGeom prst="rect">
            <a:avLst/>
          </a:prstGeom>
        </p:spPr>
        <p:txBody>
          <a:bodyPr wrap="none">
            <a:spAutoFit/>
          </a:bodyPr>
          <a:lstStyle/>
          <a:p>
            <a:pPr algn="ctr">
              <a:spcBef>
                <a:spcPts val="1800"/>
              </a:spcBef>
            </a:pPr>
            <a:r>
              <a:rPr lang="en-US" sz="1500" b="1" dirty="0">
                <a:latin typeface="Candara" panose="020E0502030303020204" pitchFamily="34" charset="0"/>
                <a:cs typeface="Lucida Sans Unicode" panose="020B0602030504020204" pitchFamily="34" charset="0"/>
              </a:rPr>
              <a:t>Sarah </a:t>
            </a:r>
            <a:r>
              <a:rPr lang="en-US" sz="1500" b="1" dirty="0" err="1" smtClean="0">
                <a:latin typeface="Candara" panose="020E0502030303020204" pitchFamily="34" charset="0"/>
                <a:cs typeface="Lucida Sans Unicode" panose="020B0602030504020204" pitchFamily="34" charset="0"/>
              </a:rPr>
              <a:t>Marchina</a:t>
            </a:r>
            <a:endParaRPr lang="en-US" sz="1500" b="1" dirty="0" smtClean="0">
              <a:latin typeface="Candara" panose="020E0502030303020204" pitchFamily="34" charset="0"/>
              <a:cs typeface="Lucida Sans Unicode" panose="020B0602030504020204" pitchFamily="34" charset="0"/>
            </a:endParaRPr>
          </a:p>
          <a:p>
            <a:pPr algn="ctr"/>
            <a:r>
              <a:rPr lang="en-US" sz="1500" b="1" dirty="0" smtClean="0">
                <a:latin typeface="Candara" panose="020E0502030303020204" pitchFamily="34" charset="0"/>
                <a:cs typeface="Lucida Sans Unicode" panose="020B0602030504020204" pitchFamily="34" charset="0"/>
              </a:rPr>
              <a:t>PRIME </a:t>
            </a:r>
            <a:r>
              <a:rPr lang="en-US" sz="1500" b="1" dirty="0">
                <a:latin typeface="Candara" panose="020E0502030303020204" pitchFamily="34" charset="0"/>
                <a:cs typeface="Lucida Sans Unicode" panose="020B0602030504020204" pitchFamily="34" charset="0"/>
              </a:rPr>
              <a:t>Project </a:t>
            </a:r>
            <a:r>
              <a:rPr lang="en-US" sz="1500" b="1" dirty="0" smtClean="0">
                <a:latin typeface="Candara" panose="020E0502030303020204" pitchFamily="34" charset="0"/>
                <a:cs typeface="Lucida Sans Unicode" panose="020B0602030504020204" pitchFamily="34" charset="0"/>
              </a:rPr>
              <a:t>Manager</a:t>
            </a:r>
            <a:endParaRPr lang="en-US" sz="1500" b="1" dirty="0">
              <a:latin typeface="Candara" panose="020E0502030303020204" pitchFamily="34" charset="0"/>
              <a:cs typeface="Lucida Sans Unicode" panose="020B0602030504020204" pitchFamily="34" charset="0"/>
            </a:endParaRPr>
          </a:p>
        </p:txBody>
      </p:sp>
      <p:sp>
        <p:nvSpPr>
          <p:cNvPr id="13" name="Rectangle 12"/>
          <p:cNvSpPr/>
          <p:nvPr/>
        </p:nvSpPr>
        <p:spPr>
          <a:xfrm>
            <a:off x="8221218" y="5556766"/>
            <a:ext cx="2829621" cy="553998"/>
          </a:xfrm>
          <a:prstGeom prst="rect">
            <a:avLst/>
          </a:prstGeom>
        </p:spPr>
        <p:txBody>
          <a:bodyPr wrap="none">
            <a:spAutoFit/>
          </a:bodyPr>
          <a:lstStyle/>
          <a:p>
            <a:pPr algn="ctr">
              <a:spcBef>
                <a:spcPts val="1800"/>
              </a:spcBef>
            </a:pPr>
            <a:r>
              <a:rPr lang="en-US" sz="1500" b="1" dirty="0">
                <a:latin typeface="Candara" panose="020E0502030303020204" pitchFamily="34" charset="0"/>
                <a:cs typeface="Lucida Sans Unicode" panose="020B0602030504020204" pitchFamily="34" charset="0"/>
              </a:rPr>
              <a:t>Aaron </a:t>
            </a:r>
            <a:r>
              <a:rPr lang="en-US" sz="1500" b="1" dirty="0" err="1" smtClean="0">
                <a:latin typeface="Candara" panose="020E0502030303020204" pitchFamily="34" charset="0"/>
                <a:cs typeface="Lucida Sans Unicode" panose="020B0602030504020204" pitchFamily="34" charset="0"/>
              </a:rPr>
              <a:t>Perlmutter</a:t>
            </a:r>
            <a:endParaRPr lang="en-US" sz="1500" b="1" dirty="0" smtClean="0">
              <a:latin typeface="Candara" panose="020E0502030303020204" pitchFamily="34" charset="0"/>
              <a:cs typeface="Lucida Sans Unicode" panose="020B0602030504020204" pitchFamily="34" charset="0"/>
            </a:endParaRPr>
          </a:p>
          <a:p>
            <a:pPr algn="ctr"/>
            <a:r>
              <a:rPr lang="en-US" sz="1500" b="1" dirty="0" smtClean="0">
                <a:latin typeface="Candara" panose="020E0502030303020204" pitchFamily="34" charset="0"/>
                <a:cs typeface="Lucida Sans Unicode" panose="020B0602030504020204" pitchFamily="34" charset="0"/>
              </a:rPr>
              <a:t>NDMC </a:t>
            </a:r>
            <a:r>
              <a:rPr lang="en-US" sz="1500" b="1" dirty="0">
                <a:latin typeface="Candara" panose="020E0502030303020204" pitchFamily="34" charset="0"/>
                <a:cs typeface="Lucida Sans Unicode" panose="020B0602030504020204" pitchFamily="34" charset="0"/>
              </a:rPr>
              <a:t>Site Monitoring </a:t>
            </a:r>
            <a:r>
              <a:rPr lang="en-US" sz="1500" b="1" dirty="0" smtClean="0">
                <a:latin typeface="Candara" panose="020E0502030303020204" pitchFamily="34" charset="0"/>
                <a:cs typeface="Lucida Sans Unicode" panose="020B0602030504020204" pitchFamily="34" charset="0"/>
              </a:rPr>
              <a:t>Manager</a:t>
            </a:r>
            <a:endParaRPr lang="en-US" sz="1500" b="1" dirty="0">
              <a:latin typeface="Candara" panose="020E0502030303020204" pitchFamily="34" charset="0"/>
            </a:endParaRPr>
          </a:p>
        </p:txBody>
      </p:sp>
      <p:sp>
        <p:nvSpPr>
          <p:cNvPr id="14" name="Rectangle 13"/>
          <p:cNvSpPr/>
          <p:nvPr/>
        </p:nvSpPr>
        <p:spPr>
          <a:xfrm>
            <a:off x="3996000" y="3202146"/>
            <a:ext cx="3007555" cy="553998"/>
          </a:xfrm>
          <a:prstGeom prst="rect">
            <a:avLst/>
          </a:prstGeom>
        </p:spPr>
        <p:txBody>
          <a:bodyPr wrap="none">
            <a:spAutoFit/>
          </a:bodyPr>
          <a:lstStyle/>
          <a:p>
            <a:pPr algn="ctr">
              <a:spcBef>
                <a:spcPts val="1800"/>
              </a:spcBef>
            </a:pPr>
            <a:r>
              <a:rPr lang="en-US" sz="1500" b="1" dirty="0" smtClean="0">
                <a:latin typeface="Candara" panose="020E0502030303020204" pitchFamily="34" charset="0"/>
                <a:cs typeface="Lucida Sans Unicode" panose="020B0602030504020204" pitchFamily="34" charset="0"/>
              </a:rPr>
              <a:t>Logan </a:t>
            </a:r>
            <a:r>
              <a:rPr lang="en-US" sz="1500" b="1" dirty="0" err="1" smtClean="0">
                <a:latin typeface="Candara" panose="020E0502030303020204" pitchFamily="34" charset="0"/>
                <a:cs typeface="Lucida Sans Unicode" panose="020B0602030504020204" pitchFamily="34" charset="0"/>
              </a:rPr>
              <a:t>Sirline</a:t>
            </a:r>
            <a:endParaRPr lang="en-US" sz="1500" b="1" dirty="0" smtClean="0">
              <a:latin typeface="Candara" panose="020E0502030303020204" pitchFamily="34" charset="0"/>
              <a:cs typeface="Lucida Sans Unicode" panose="020B0602030504020204" pitchFamily="34" charset="0"/>
            </a:endParaRPr>
          </a:p>
          <a:p>
            <a:pPr algn="ctr"/>
            <a:r>
              <a:rPr lang="en-US" sz="1500" b="1" dirty="0" err="1" smtClean="0">
                <a:latin typeface="Candara" panose="020E0502030303020204" pitchFamily="34" charset="0"/>
                <a:cs typeface="Lucida Sans Unicode" panose="020B0602030504020204" pitchFamily="34" charset="0"/>
              </a:rPr>
              <a:t>StrokeNet</a:t>
            </a:r>
            <a:r>
              <a:rPr lang="en-US" sz="1500" b="1" dirty="0" smtClean="0">
                <a:latin typeface="Candara" panose="020E0502030303020204" pitchFamily="34" charset="0"/>
                <a:cs typeface="Lucida Sans Unicode" panose="020B0602030504020204" pitchFamily="34" charset="0"/>
              </a:rPr>
              <a:t> NDMC Project Manager</a:t>
            </a:r>
            <a:endParaRPr lang="en-US" sz="1500" b="1" dirty="0">
              <a:latin typeface="Candara" panose="020E0502030303020204" pitchFamily="34" charset="0"/>
              <a:cs typeface="Lucida Sans Unicode" panose="020B0602030504020204" pitchFamily="34" charset="0"/>
            </a:endParaRPr>
          </a:p>
        </p:txBody>
      </p:sp>
      <p:sp>
        <p:nvSpPr>
          <p:cNvPr id="15" name="Content Placeholder 2"/>
          <p:cNvSpPr txBox="1">
            <a:spLocks/>
          </p:cNvSpPr>
          <p:nvPr/>
        </p:nvSpPr>
        <p:spPr>
          <a:xfrm>
            <a:off x="2871788" y="5558313"/>
            <a:ext cx="2652712" cy="556141"/>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ndara" panose="020E0502030303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Candara" panose="020E050203030302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Candara" panose="020E050203030302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Candara" panose="020E050203030302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Candara" panose="020E0502030303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spcBef>
                <a:spcPts val="1800"/>
              </a:spcBef>
              <a:buNone/>
            </a:pPr>
            <a:r>
              <a:rPr lang="en-US" sz="1500" b="1" dirty="0" smtClean="0">
                <a:cs typeface="Lucida Sans Unicode" panose="020B0602030504020204" pitchFamily="34" charset="0"/>
              </a:rPr>
              <a:t>Emily Stinson</a:t>
            </a:r>
          </a:p>
          <a:p>
            <a:pPr marL="0" indent="0" algn="ctr">
              <a:spcBef>
                <a:spcPts val="0"/>
              </a:spcBef>
              <a:buNone/>
            </a:pPr>
            <a:r>
              <a:rPr lang="en-US" sz="1500" b="1" dirty="0" smtClean="0">
                <a:cs typeface="Lucida Sans Unicode" panose="020B0602030504020204" pitchFamily="34" charset="0"/>
              </a:rPr>
              <a:t>NCC Regulatory Specialist</a:t>
            </a:r>
          </a:p>
        </p:txBody>
      </p:sp>
      <p:sp>
        <p:nvSpPr>
          <p:cNvPr id="16" name="Content Placeholder 2"/>
          <p:cNvSpPr txBox="1">
            <a:spLocks/>
          </p:cNvSpPr>
          <p:nvPr/>
        </p:nvSpPr>
        <p:spPr>
          <a:xfrm>
            <a:off x="42862" y="5557718"/>
            <a:ext cx="2624137" cy="556141"/>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ndara" panose="020E0502030303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Candara" panose="020E050203030302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Candara" panose="020E050203030302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Candara" panose="020E050203030302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Candara" panose="020E0502030303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spcBef>
                <a:spcPts val="1800"/>
              </a:spcBef>
              <a:buNone/>
            </a:pPr>
            <a:r>
              <a:rPr lang="en-US" sz="1500" b="1" dirty="0" smtClean="0">
                <a:cs typeface="Lucida Sans Unicode" panose="020B0602030504020204" pitchFamily="34" charset="0"/>
              </a:rPr>
              <a:t>Jennifer Golan</a:t>
            </a:r>
          </a:p>
          <a:p>
            <a:pPr marL="0" indent="0" algn="ctr">
              <a:spcBef>
                <a:spcPts val="0"/>
              </a:spcBef>
              <a:buNone/>
            </a:pPr>
            <a:r>
              <a:rPr lang="en-US" sz="1500" b="1" dirty="0" smtClean="0">
                <a:cs typeface="Lucida Sans Unicode" panose="020B0602030504020204" pitchFamily="34" charset="0"/>
              </a:rPr>
              <a:t>NCC Regulatory Specialist</a:t>
            </a:r>
          </a:p>
        </p:txBody>
      </p:sp>
    </p:spTree>
    <p:extLst>
      <p:ext uri="{BB962C8B-B14F-4D97-AF65-F5344CB8AC3E}">
        <p14:creationId xmlns:p14="http://schemas.microsoft.com/office/powerpoint/2010/main" val="1626342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 we anticipate enrollment to start?</a:t>
            </a:r>
            <a:endParaRPr lang="en-US" dirty="0"/>
          </a:p>
        </p:txBody>
      </p:sp>
      <p:sp>
        <p:nvSpPr>
          <p:cNvPr id="3" name="Content Placeholder 2"/>
          <p:cNvSpPr>
            <a:spLocks noGrp="1"/>
          </p:cNvSpPr>
          <p:nvPr>
            <p:ph idx="1"/>
          </p:nvPr>
        </p:nvSpPr>
        <p:spPr/>
        <p:txBody>
          <a:bodyPr>
            <a:normAutofit/>
          </a:bodyPr>
          <a:lstStyle/>
          <a:p>
            <a:r>
              <a:rPr lang="en-US" sz="2800" dirty="0" smtClean="0"/>
              <a:t>Anticipated </a:t>
            </a:r>
            <a:r>
              <a:rPr lang="en-US" sz="2800" dirty="0"/>
              <a:t>start </a:t>
            </a:r>
            <a:r>
              <a:rPr lang="en-US" sz="2800" dirty="0" smtClean="0"/>
              <a:t>of enrollment is March </a:t>
            </a:r>
            <a:r>
              <a:rPr lang="en-US" sz="2800" dirty="0"/>
              <a:t>1, 2020</a:t>
            </a:r>
            <a:r>
              <a:rPr lang="en-US" sz="2800" dirty="0" smtClean="0"/>
              <a:t>.</a:t>
            </a:r>
          </a:p>
          <a:p>
            <a:r>
              <a:rPr lang="en-US" sz="2800" dirty="0" smtClean="0"/>
              <a:t>Site readiness calls are ongoing</a:t>
            </a:r>
          </a:p>
          <a:p>
            <a:r>
              <a:rPr lang="en-US" sz="2800" dirty="0" smtClean="0"/>
              <a:t>For all the sites who have not yet returned their CTAs, please do so as soon as possible! </a:t>
            </a:r>
          </a:p>
        </p:txBody>
      </p:sp>
    </p:spTree>
    <p:extLst>
      <p:ext uri="{BB962C8B-B14F-4D97-AF65-F5344CB8AC3E}">
        <p14:creationId xmlns:p14="http://schemas.microsoft.com/office/powerpoint/2010/main" val="3050837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there be an investigator meeting?</a:t>
            </a:r>
            <a:endParaRPr lang="en-US" dirty="0"/>
          </a:p>
        </p:txBody>
      </p:sp>
      <p:sp>
        <p:nvSpPr>
          <p:cNvPr id="3" name="Content Placeholder 2"/>
          <p:cNvSpPr>
            <a:spLocks noGrp="1"/>
          </p:cNvSpPr>
          <p:nvPr>
            <p:ph idx="1"/>
          </p:nvPr>
        </p:nvSpPr>
        <p:spPr/>
        <p:txBody>
          <a:bodyPr/>
          <a:lstStyle/>
          <a:p>
            <a:r>
              <a:rPr lang="en-US" dirty="0" smtClean="0"/>
              <a:t>Short answer: YES!</a:t>
            </a:r>
          </a:p>
          <a:p>
            <a:r>
              <a:rPr lang="en-US" dirty="0" smtClean="0"/>
              <a:t>Joint Investigator meeting for ASPIRE and SATURN trials</a:t>
            </a:r>
          </a:p>
          <a:p>
            <a:pPr marL="0" indent="0">
              <a:buNone/>
            </a:pPr>
            <a:endParaRPr lang="en-US" dirty="0" smtClean="0"/>
          </a:p>
          <a:p>
            <a:pPr marL="0" indent="0">
              <a:buNone/>
            </a:pPr>
            <a:endParaRPr lang="en-US" dirty="0"/>
          </a:p>
          <a:p>
            <a:pPr marL="0" indent="0">
              <a:buNone/>
            </a:pPr>
            <a:r>
              <a:rPr lang="en-US" dirty="0" smtClean="0"/>
              <a:t>SAVE the DATE</a:t>
            </a:r>
            <a:r>
              <a:rPr lang="en-US" dirty="0"/>
              <a:t>!</a:t>
            </a:r>
            <a:endParaRPr lang="en-US" dirty="0" smtClean="0"/>
          </a:p>
          <a:p>
            <a:pPr marL="0" indent="0">
              <a:buNone/>
            </a:pPr>
            <a:r>
              <a:rPr lang="en-US" b="1" dirty="0" smtClean="0"/>
              <a:t>When?	</a:t>
            </a:r>
            <a:r>
              <a:rPr lang="en-US" dirty="0" smtClean="0"/>
              <a:t>	May 6-7, 2020</a:t>
            </a:r>
          </a:p>
          <a:p>
            <a:pPr marL="0" indent="0">
              <a:buNone/>
            </a:pPr>
            <a:r>
              <a:rPr lang="en-US" b="1" dirty="0" smtClean="0"/>
              <a:t>Where?</a:t>
            </a:r>
            <a:r>
              <a:rPr lang="en-US" dirty="0" smtClean="0"/>
              <a:t>	TWA Hotel at JFK Airport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6050" y="3156942"/>
            <a:ext cx="4886325" cy="2748558"/>
          </a:xfrm>
          <a:prstGeom prst="rect">
            <a:avLst/>
          </a:prstGeom>
        </p:spPr>
      </p:pic>
    </p:spTree>
    <p:extLst>
      <p:ext uri="{BB962C8B-B14F-4D97-AF65-F5344CB8AC3E}">
        <p14:creationId xmlns:p14="http://schemas.microsoft.com/office/powerpoint/2010/main" val="3460796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come to this idea</a:t>
            </a:r>
            <a:r>
              <a:rPr lang="en-US" dirty="0"/>
              <a:t>? </a:t>
            </a:r>
            <a:r>
              <a:rPr lang="en-US" dirty="0" smtClean="0"/>
              <a:t>Background</a:t>
            </a:r>
            <a:endParaRPr lang="en-US" dirty="0"/>
          </a:p>
        </p:txBody>
      </p:sp>
      <p:sp>
        <p:nvSpPr>
          <p:cNvPr id="4" name="Oval 3"/>
          <p:cNvSpPr/>
          <p:nvPr/>
        </p:nvSpPr>
        <p:spPr>
          <a:xfrm>
            <a:off x="4257675" y="2590800"/>
            <a:ext cx="2286000" cy="20097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 name="TextBox 4"/>
          <p:cNvSpPr txBox="1"/>
          <p:nvPr/>
        </p:nvSpPr>
        <p:spPr>
          <a:xfrm>
            <a:off x="4476750" y="3324225"/>
            <a:ext cx="1847850"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STATIN</a:t>
            </a:r>
            <a:endParaRPr lang="en-US" sz="2800" dirty="0">
              <a:solidFill>
                <a:schemeClr val="bg1"/>
              </a:solidFill>
              <a:latin typeface="Arial Black" panose="020B0A04020102020204" pitchFamily="34" charset="0"/>
            </a:endParaRPr>
          </a:p>
        </p:txBody>
      </p:sp>
      <p:sp>
        <p:nvSpPr>
          <p:cNvPr id="7" name="TextBox 6"/>
          <p:cNvSpPr txBox="1"/>
          <p:nvPr/>
        </p:nvSpPr>
        <p:spPr>
          <a:xfrm>
            <a:off x="533398" y="2613541"/>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Increased ICH</a:t>
            </a:r>
            <a:endParaRPr lang="en-US" dirty="0">
              <a:latin typeface="Candara" panose="020E0502030303020204" pitchFamily="34" charset="0"/>
            </a:endParaRPr>
          </a:p>
        </p:txBody>
      </p:sp>
    </p:spTree>
    <p:extLst>
      <p:ext uri="{BB962C8B-B14F-4D97-AF65-F5344CB8AC3E}">
        <p14:creationId xmlns:p14="http://schemas.microsoft.com/office/powerpoint/2010/main" val="188840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729F2-3559-8747-A3CB-5049ECD6CF5E}"/>
              </a:ext>
            </a:extLst>
          </p:cNvPr>
          <p:cNvSpPr>
            <a:spLocks noGrp="1"/>
          </p:cNvSpPr>
          <p:nvPr>
            <p:ph type="title"/>
          </p:nvPr>
        </p:nvSpPr>
        <p:spPr>
          <a:xfrm>
            <a:off x="4097221" y="2241398"/>
            <a:ext cx="3619759" cy="1187602"/>
          </a:xfrm>
        </p:spPr>
        <p:txBody>
          <a:bodyPr/>
          <a:lstStyle/>
          <a:p>
            <a:pPr algn="ctr"/>
            <a:r>
              <a:rPr lang="en-US" sz="6000" b="1" dirty="0" smtClean="0">
                <a:solidFill>
                  <a:schemeClr val="accent1"/>
                </a:solidFill>
              </a:rPr>
              <a:t>Questions?</a:t>
            </a:r>
            <a:endParaRPr lang="en-US" sz="6000" dirty="0">
              <a:solidFill>
                <a:srgbClr val="000258"/>
              </a:solidFill>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CD17EB07-ECEB-1348-8402-B00C368EFBCE}"/>
              </a:ext>
            </a:extLst>
          </p:cNvPr>
          <p:cNvSpPr>
            <a:spLocks noGrp="1"/>
          </p:cNvSpPr>
          <p:nvPr>
            <p:ph idx="1"/>
          </p:nvPr>
        </p:nvSpPr>
        <p:spPr>
          <a:xfrm>
            <a:off x="485920" y="5258534"/>
            <a:ext cx="2527245" cy="735014"/>
          </a:xfrm>
        </p:spPr>
        <p:txBody>
          <a:bodyPr>
            <a:noAutofit/>
          </a:bodyPr>
          <a:lstStyle/>
          <a:p>
            <a:pPr marL="0" indent="0">
              <a:spcBef>
                <a:spcPts val="1800"/>
              </a:spcBef>
              <a:buNone/>
            </a:pPr>
            <a:r>
              <a:rPr lang="en-US" sz="1100" dirty="0" smtClean="0">
                <a:cs typeface="Arial" panose="020B0604020202020204" pitchFamily="34" charset="0"/>
              </a:rPr>
              <a:t>Overall Study Principal </a:t>
            </a:r>
            <a:r>
              <a:rPr lang="en-US" sz="1100" dirty="0" err="1" smtClean="0">
                <a:cs typeface="Arial" panose="020B0604020202020204" pitchFamily="34" charset="0"/>
              </a:rPr>
              <a:t>InvestigatorMagdy</a:t>
            </a:r>
            <a:r>
              <a:rPr lang="en-US" sz="1100" dirty="0" smtClean="0">
                <a:cs typeface="Arial" panose="020B0604020202020204" pitchFamily="34" charset="0"/>
              </a:rPr>
              <a:t> </a:t>
            </a:r>
            <a:r>
              <a:rPr lang="en-US" sz="1100" dirty="0">
                <a:cs typeface="Arial" panose="020B0604020202020204" pitchFamily="34" charset="0"/>
              </a:rPr>
              <a:t>Selim, </a:t>
            </a:r>
            <a:r>
              <a:rPr lang="en-US" sz="1100" dirty="0" smtClean="0">
                <a:cs typeface="Arial" panose="020B0604020202020204" pitchFamily="34" charset="0"/>
              </a:rPr>
              <a:t>MD, PhD </a:t>
            </a:r>
            <a:r>
              <a:rPr lang="en-US" sz="1100" dirty="0" smtClean="0">
                <a:cs typeface="Arial" panose="020B0604020202020204" pitchFamily="34" charset="0"/>
                <a:hlinkClick r:id="rId2"/>
              </a:rPr>
              <a:t>PhDmselim@bidmc.harvard.edu</a:t>
            </a:r>
            <a:endParaRPr lang="en-US" sz="1100" dirty="0" smtClean="0">
              <a:cs typeface="Arial" panose="020B0604020202020204" pitchFamily="34" charset="0"/>
            </a:endParaRPr>
          </a:p>
          <a:p>
            <a:pPr marL="0" indent="0">
              <a:spcBef>
                <a:spcPts val="0"/>
              </a:spcBef>
              <a:buNone/>
            </a:pPr>
            <a:r>
              <a:rPr lang="en-US" sz="1100" dirty="0" smtClean="0">
                <a:cs typeface="Arial" panose="020B0604020202020204" pitchFamily="34" charset="0"/>
              </a:rPr>
              <a:t>Tel</a:t>
            </a:r>
            <a:r>
              <a:rPr lang="en-US" sz="1100" dirty="0">
                <a:cs typeface="Arial" panose="020B0604020202020204" pitchFamily="34" charset="0"/>
              </a:rPr>
              <a:t>: +1-617-632-8913</a:t>
            </a:r>
          </a:p>
          <a:p>
            <a:pPr marL="182880" lvl="1" indent="0">
              <a:buNone/>
            </a:pPr>
            <a:r>
              <a:rPr lang="en-US" sz="1100" dirty="0" smtClean="0">
                <a:cs typeface="Arial" panose="020B0604020202020204" pitchFamily="34" charset="0"/>
              </a:rPr>
              <a:t>			</a:t>
            </a:r>
            <a:endParaRPr lang="en-US" sz="1100" dirty="0">
              <a:cs typeface="Arial" panose="020B0604020202020204" pitchFamily="34" charset="0"/>
            </a:endParaRPr>
          </a:p>
          <a:p>
            <a:pPr marL="0" indent="-73152">
              <a:buNone/>
            </a:pPr>
            <a:endParaRPr lang="en-US" sz="1100" dirty="0">
              <a:cs typeface="Arial" panose="020B0604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4957" y="1292513"/>
            <a:ext cx="2614914" cy="2600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C74C7E14-5EAA-D84D-B58A-CE307B3E0D4E}"/>
              </a:ext>
            </a:extLst>
          </p:cNvPr>
          <p:cNvSpPr txBox="1"/>
          <p:nvPr/>
        </p:nvSpPr>
        <p:spPr>
          <a:xfrm>
            <a:off x="7507145" y="5438757"/>
            <a:ext cx="3095624" cy="261610"/>
          </a:xfrm>
          <a:prstGeom prst="rect">
            <a:avLst/>
          </a:prstGeom>
          <a:noFill/>
        </p:spPr>
        <p:txBody>
          <a:bodyPr wrap="square" rtlCol="0">
            <a:spAutoFit/>
          </a:bodyPr>
          <a:lstStyle/>
          <a:p>
            <a:r>
              <a:rPr lang="en-US" sz="1100" u="sng" dirty="0">
                <a:hlinkClick r:id="rId4"/>
              </a:rPr>
              <a:t>SATURN@bidmc.harvard.edu</a:t>
            </a:r>
            <a:r>
              <a:rPr lang="en-US" sz="1100" dirty="0"/>
              <a:t> </a:t>
            </a:r>
          </a:p>
        </p:txBody>
      </p:sp>
      <p:sp>
        <p:nvSpPr>
          <p:cNvPr id="10" name="Content Placeholder 2">
            <a:extLst>
              <a:ext uri="{FF2B5EF4-FFF2-40B4-BE49-F238E27FC236}">
                <a16:creationId xmlns:a16="http://schemas.microsoft.com/office/drawing/2014/main" id="{CD17EB07-ECEB-1348-8402-B00C368EFBCE}"/>
              </a:ext>
            </a:extLst>
          </p:cNvPr>
          <p:cNvSpPr txBox="1">
            <a:spLocks/>
          </p:cNvSpPr>
          <p:nvPr/>
        </p:nvSpPr>
        <p:spPr>
          <a:xfrm>
            <a:off x="2877517" y="5262211"/>
            <a:ext cx="2181948" cy="71748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3200" kern="1200">
                <a:solidFill>
                  <a:schemeClr val="tx1"/>
                </a:solidFill>
                <a:latin typeface="Candara" panose="020E0502030303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Candara" panose="020E050203030302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400" kern="1200">
                <a:solidFill>
                  <a:schemeClr val="tx1"/>
                </a:solidFill>
                <a:latin typeface="Candara" panose="020E050203030302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Candara" panose="020E050203030302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000" kern="1200" baseline="0">
                <a:solidFill>
                  <a:schemeClr val="tx1"/>
                </a:solidFill>
                <a:latin typeface="Candara" panose="020E0502030303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9pPr>
          </a:lstStyle>
          <a:p>
            <a:pPr marL="0" indent="0">
              <a:spcBef>
                <a:spcPts val="1800"/>
              </a:spcBef>
              <a:buNone/>
            </a:pPr>
            <a:r>
              <a:rPr lang="en-US" sz="1100" dirty="0" smtClean="0">
                <a:cs typeface="Arial" panose="020B0604020202020204" pitchFamily="34" charset="0"/>
              </a:rPr>
              <a:t>NCC Project Manager</a:t>
            </a:r>
          </a:p>
          <a:p>
            <a:pPr marL="0" indent="0">
              <a:spcBef>
                <a:spcPts val="0"/>
              </a:spcBef>
              <a:buNone/>
            </a:pPr>
            <a:r>
              <a:rPr lang="en-US" sz="1100" dirty="0" smtClean="0">
                <a:cs typeface="Arial" panose="020B0604020202020204" pitchFamily="34" charset="0"/>
              </a:rPr>
              <a:t>Kimberlee Bernstein, BS, CCRP</a:t>
            </a:r>
          </a:p>
          <a:p>
            <a:pPr marL="0" indent="0">
              <a:spcBef>
                <a:spcPts val="0"/>
              </a:spcBef>
              <a:buNone/>
            </a:pPr>
            <a:r>
              <a:rPr lang="en-US" sz="1100" dirty="0" smtClean="0">
                <a:cs typeface="Arial" panose="020B0604020202020204" pitchFamily="34" charset="0"/>
                <a:hlinkClick r:id="rId5"/>
              </a:rPr>
              <a:t>gammk@ucmail.uc.edu</a:t>
            </a:r>
            <a:endParaRPr lang="en-US" sz="1100" dirty="0" smtClean="0">
              <a:cs typeface="Arial" panose="020B0604020202020204" pitchFamily="34" charset="0"/>
            </a:endParaRPr>
          </a:p>
          <a:p>
            <a:pPr marL="0" indent="0">
              <a:spcBef>
                <a:spcPts val="0"/>
              </a:spcBef>
              <a:buNone/>
            </a:pPr>
            <a:r>
              <a:rPr lang="en-US" sz="1100" dirty="0" smtClean="0">
                <a:cs typeface="Arial" panose="020B0604020202020204" pitchFamily="34" charset="0"/>
              </a:rPr>
              <a:t>Tel</a:t>
            </a:r>
            <a:r>
              <a:rPr lang="en-US" sz="1100" dirty="0">
                <a:cs typeface="Arial" panose="020B0604020202020204" pitchFamily="34" charset="0"/>
              </a:rPr>
              <a:t>: +1-513-558-3970</a:t>
            </a:r>
          </a:p>
          <a:p>
            <a:pPr marL="0" indent="0">
              <a:spcBef>
                <a:spcPts val="1800"/>
              </a:spcBef>
              <a:buNone/>
            </a:pPr>
            <a:r>
              <a:rPr lang="en-US" sz="1100" dirty="0" smtClean="0">
                <a:cs typeface="Arial" panose="020B0604020202020204" pitchFamily="34" charset="0"/>
              </a:rPr>
              <a:t>			</a:t>
            </a:r>
          </a:p>
        </p:txBody>
      </p:sp>
      <p:sp>
        <p:nvSpPr>
          <p:cNvPr id="12" name="Content Placeholder 2">
            <a:extLst>
              <a:ext uri="{FF2B5EF4-FFF2-40B4-BE49-F238E27FC236}">
                <a16:creationId xmlns:a16="http://schemas.microsoft.com/office/drawing/2014/main" id="{CD17EB07-ECEB-1348-8402-B00C368EFBCE}"/>
              </a:ext>
            </a:extLst>
          </p:cNvPr>
          <p:cNvSpPr txBox="1">
            <a:spLocks/>
          </p:cNvSpPr>
          <p:nvPr/>
        </p:nvSpPr>
        <p:spPr>
          <a:xfrm>
            <a:off x="5097466" y="5265621"/>
            <a:ext cx="2314718" cy="71407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3200" kern="1200">
                <a:solidFill>
                  <a:schemeClr val="tx1"/>
                </a:solidFill>
                <a:latin typeface="Candara" panose="020E0502030303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Candara" panose="020E050203030302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400" kern="1200">
                <a:solidFill>
                  <a:schemeClr val="tx1"/>
                </a:solidFill>
                <a:latin typeface="Candara" panose="020E050203030302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Candara" panose="020E050203030302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000" kern="1200" baseline="0">
                <a:solidFill>
                  <a:schemeClr val="tx1"/>
                </a:solidFill>
                <a:latin typeface="Candara" panose="020E0502030303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100" dirty="0" smtClean="0">
                <a:cs typeface="Arial" panose="020B0604020202020204" pitchFamily="34" charset="0"/>
              </a:rPr>
              <a:t>BIDMC Project Manager</a:t>
            </a:r>
          </a:p>
          <a:p>
            <a:pPr marL="0" indent="0">
              <a:spcBef>
                <a:spcPts val="0"/>
              </a:spcBef>
              <a:buNone/>
            </a:pPr>
            <a:r>
              <a:rPr lang="en-US" sz="1100" dirty="0" smtClean="0">
                <a:cs typeface="Arial" panose="020B0604020202020204" pitchFamily="34" charset="0"/>
              </a:rPr>
              <a:t>Sarah </a:t>
            </a:r>
            <a:r>
              <a:rPr lang="en-US" sz="1100" dirty="0" err="1" smtClean="0">
                <a:cs typeface="Arial" panose="020B0604020202020204" pitchFamily="34" charset="0"/>
              </a:rPr>
              <a:t>Marchina</a:t>
            </a:r>
            <a:r>
              <a:rPr lang="en-US" sz="1100" dirty="0" smtClean="0">
                <a:cs typeface="Arial" panose="020B0604020202020204" pitchFamily="34" charset="0"/>
              </a:rPr>
              <a:t>, PhD</a:t>
            </a:r>
          </a:p>
          <a:p>
            <a:pPr marL="0" indent="0">
              <a:spcBef>
                <a:spcPts val="0"/>
              </a:spcBef>
              <a:buNone/>
            </a:pPr>
            <a:r>
              <a:rPr lang="en-US" sz="1100" dirty="0" smtClean="0">
                <a:cs typeface="Arial" panose="020B0604020202020204" pitchFamily="34" charset="0"/>
                <a:hlinkClick r:id="rId6"/>
              </a:rPr>
              <a:t>smarchin@bidmc.harvard.edu</a:t>
            </a:r>
            <a:endParaRPr lang="en-US" sz="1100" dirty="0">
              <a:cs typeface="Arial" panose="020B0604020202020204" pitchFamily="34" charset="0"/>
            </a:endParaRPr>
          </a:p>
          <a:p>
            <a:pPr marL="0" indent="0">
              <a:spcBef>
                <a:spcPts val="0"/>
              </a:spcBef>
              <a:buNone/>
            </a:pPr>
            <a:r>
              <a:rPr lang="en-US" sz="1100" dirty="0" smtClean="0">
                <a:cs typeface="Arial" panose="020B0604020202020204" pitchFamily="34" charset="0"/>
              </a:rPr>
              <a:t>Tel: +1-617-632-8949</a:t>
            </a: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656" y="970676"/>
            <a:ext cx="2541444" cy="2541444"/>
          </a:xfrm>
          <a:prstGeom prst="rect">
            <a:avLst/>
          </a:prstGeom>
        </p:spPr>
      </p:pic>
    </p:spTree>
    <p:extLst>
      <p:ext uri="{BB962C8B-B14F-4D97-AF65-F5344CB8AC3E}">
        <p14:creationId xmlns:p14="http://schemas.microsoft.com/office/powerpoint/2010/main" val="2257395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this idea</a:t>
            </a:r>
            <a:r>
              <a:rPr lang="en-US" dirty="0"/>
              <a:t>? </a:t>
            </a:r>
            <a:r>
              <a:rPr lang="en-US" dirty="0" smtClean="0"/>
              <a:t>Background</a:t>
            </a:r>
            <a:endParaRPr lang="en-US" dirty="0"/>
          </a:p>
        </p:txBody>
      </p:sp>
      <p:sp>
        <p:nvSpPr>
          <p:cNvPr id="4" name="Oval 3"/>
          <p:cNvSpPr/>
          <p:nvPr/>
        </p:nvSpPr>
        <p:spPr>
          <a:xfrm>
            <a:off x="4257675" y="2590800"/>
            <a:ext cx="2286000" cy="20097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 name="TextBox 4"/>
          <p:cNvSpPr txBox="1"/>
          <p:nvPr/>
        </p:nvSpPr>
        <p:spPr>
          <a:xfrm>
            <a:off x="4476750" y="3324225"/>
            <a:ext cx="1847850"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STATIN</a:t>
            </a:r>
            <a:endParaRPr lang="en-US" sz="2800" dirty="0">
              <a:solidFill>
                <a:schemeClr val="bg1"/>
              </a:solidFill>
              <a:latin typeface="Arial Black" panose="020B0A04020102020204" pitchFamily="34" charset="0"/>
            </a:endParaRPr>
          </a:p>
        </p:txBody>
      </p:sp>
      <p:sp>
        <p:nvSpPr>
          <p:cNvPr id="6" name="Rectangle 5"/>
          <p:cNvSpPr/>
          <p:nvPr/>
        </p:nvSpPr>
        <p:spPr>
          <a:xfrm>
            <a:off x="0" y="0"/>
            <a:ext cx="12192000" cy="6858000"/>
          </a:xfrm>
          <a:prstGeom prst="rect">
            <a:avLst/>
          </a:prstGeom>
          <a:solidFill>
            <a:schemeClr val="bg1">
              <a:lumMod val="6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398" y="2613541"/>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Increased ICH</a:t>
            </a:r>
            <a:endParaRPr lang="en-US" dirty="0">
              <a:latin typeface="Candara" panose="020E0502030303020204" pitchFamily="34" charset="0"/>
            </a:endParaRPr>
          </a:p>
        </p:txBody>
      </p:sp>
      <p:sp>
        <p:nvSpPr>
          <p:cNvPr id="8" name="Oval Callout 7"/>
          <p:cNvSpPr/>
          <p:nvPr/>
        </p:nvSpPr>
        <p:spPr>
          <a:xfrm>
            <a:off x="3095625" y="364242"/>
            <a:ext cx="6896100" cy="3212068"/>
          </a:xfrm>
          <a:prstGeom prst="wedgeEllipseCallout">
            <a:avLst>
              <a:gd name="adj1" fmla="val -54167"/>
              <a:gd name="adj2" fmla="val 29704"/>
            </a:avLst>
          </a:prstGeom>
          <a:solidFill>
            <a:srgbClr val="92D050"/>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400" dirty="0" smtClean="0">
                <a:solidFill>
                  <a:schemeClr val="tx1"/>
                </a:solidFill>
              </a:rPr>
              <a:t>The SPARCL </a:t>
            </a:r>
            <a:r>
              <a:rPr lang="en-US" sz="2400" dirty="0">
                <a:solidFill>
                  <a:schemeClr val="tx1"/>
                </a:solidFill>
              </a:rPr>
              <a:t>trial showed that statins reduce ischemic strokes, but increase </a:t>
            </a:r>
            <a:r>
              <a:rPr lang="en-US" sz="2400" dirty="0" smtClean="0">
                <a:solidFill>
                  <a:schemeClr val="tx1"/>
                </a:solidFill>
              </a:rPr>
              <a:t>the risk </a:t>
            </a:r>
            <a:r>
              <a:rPr lang="en-US" sz="2400" dirty="0">
                <a:solidFill>
                  <a:schemeClr val="tx1"/>
                </a:solidFill>
              </a:rPr>
              <a:t>for ICH </a:t>
            </a:r>
            <a:r>
              <a:rPr lang="en-US" sz="2400" dirty="0" smtClean="0">
                <a:solidFill>
                  <a:schemeClr val="tx1"/>
                </a:solidFill>
              </a:rPr>
              <a:t>regardless </a:t>
            </a:r>
            <a:r>
              <a:rPr lang="en-US" sz="2400" dirty="0">
                <a:solidFill>
                  <a:schemeClr val="tx1"/>
                </a:solidFill>
              </a:rPr>
              <a:t>of whether index event was ischemic stroke or </a:t>
            </a:r>
            <a:r>
              <a:rPr lang="en-US" sz="2400" dirty="0" smtClean="0">
                <a:solidFill>
                  <a:schemeClr val="tx1"/>
                </a:solidFill>
              </a:rPr>
              <a:t>ICH.</a:t>
            </a:r>
            <a:endParaRPr lang="en-US" sz="2400" dirty="0">
              <a:solidFill>
                <a:schemeClr val="tx1"/>
              </a:solidFill>
            </a:endParaRPr>
          </a:p>
        </p:txBody>
      </p:sp>
    </p:spTree>
    <p:extLst>
      <p:ext uri="{BB962C8B-B14F-4D97-AF65-F5344CB8AC3E}">
        <p14:creationId xmlns:p14="http://schemas.microsoft.com/office/powerpoint/2010/main" val="1814096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this idea</a:t>
            </a:r>
            <a:r>
              <a:rPr lang="en-US" dirty="0"/>
              <a:t>? </a:t>
            </a:r>
            <a:r>
              <a:rPr lang="en-US" dirty="0" smtClean="0"/>
              <a:t>Background</a:t>
            </a:r>
            <a:endParaRPr lang="en-US" dirty="0"/>
          </a:p>
        </p:txBody>
      </p:sp>
      <p:sp>
        <p:nvSpPr>
          <p:cNvPr id="4" name="Oval 3"/>
          <p:cNvSpPr/>
          <p:nvPr/>
        </p:nvSpPr>
        <p:spPr>
          <a:xfrm>
            <a:off x="4257675" y="2590800"/>
            <a:ext cx="2286000" cy="20097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 name="TextBox 4"/>
          <p:cNvSpPr txBox="1"/>
          <p:nvPr/>
        </p:nvSpPr>
        <p:spPr>
          <a:xfrm>
            <a:off x="4476750" y="3324225"/>
            <a:ext cx="1847850"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STATIN</a:t>
            </a:r>
            <a:endParaRPr lang="en-US" sz="2800" dirty="0">
              <a:solidFill>
                <a:schemeClr val="bg1"/>
              </a:solidFill>
              <a:latin typeface="Arial Black" panose="020B0A04020102020204" pitchFamily="34" charset="0"/>
            </a:endParaRPr>
          </a:p>
        </p:txBody>
      </p:sp>
      <p:sp>
        <p:nvSpPr>
          <p:cNvPr id="7" name="TextBox 6"/>
          <p:cNvSpPr txBox="1"/>
          <p:nvPr/>
        </p:nvSpPr>
        <p:spPr>
          <a:xfrm>
            <a:off x="533398" y="2613541"/>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Increased ICH</a:t>
            </a:r>
            <a:endParaRPr lang="en-US" dirty="0">
              <a:latin typeface="Candara" panose="020E0502030303020204" pitchFamily="34" charset="0"/>
            </a:endParaRPr>
          </a:p>
        </p:txBody>
      </p:sp>
      <p:sp>
        <p:nvSpPr>
          <p:cNvPr id="9" name="TextBox 8"/>
          <p:cNvSpPr txBox="1"/>
          <p:nvPr/>
        </p:nvSpPr>
        <p:spPr>
          <a:xfrm>
            <a:off x="2466973" y="1799035"/>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Lobar ICH</a:t>
            </a:r>
            <a:endParaRPr lang="en-US" dirty="0">
              <a:latin typeface="Candara" panose="020E0502030303020204" pitchFamily="34" charset="0"/>
            </a:endParaRPr>
          </a:p>
        </p:txBody>
      </p:sp>
    </p:spTree>
    <p:extLst>
      <p:ext uri="{BB962C8B-B14F-4D97-AF65-F5344CB8AC3E}">
        <p14:creationId xmlns:p14="http://schemas.microsoft.com/office/powerpoint/2010/main" val="947018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this idea</a:t>
            </a:r>
            <a:r>
              <a:rPr lang="en-US" dirty="0"/>
              <a:t>? </a:t>
            </a:r>
            <a:r>
              <a:rPr lang="en-US" dirty="0" smtClean="0"/>
              <a:t>Background</a:t>
            </a:r>
            <a:endParaRPr lang="en-US" dirty="0"/>
          </a:p>
        </p:txBody>
      </p:sp>
      <p:sp>
        <p:nvSpPr>
          <p:cNvPr id="4" name="Oval 3"/>
          <p:cNvSpPr/>
          <p:nvPr/>
        </p:nvSpPr>
        <p:spPr>
          <a:xfrm>
            <a:off x="4257675" y="2590800"/>
            <a:ext cx="2286000" cy="20097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 name="TextBox 4"/>
          <p:cNvSpPr txBox="1"/>
          <p:nvPr/>
        </p:nvSpPr>
        <p:spPr>
          <a:xfrm>
            <a:off x="4476750" y="3324225"/>
            <a:ext cx="1847850"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STATIN</a:t>
            </a:r>
            <a:endParaRPr lang="en-US" sz="2800" dirty="0">
              <a:solidFill>
                <a:schemeClr val="bg1"/>
              </a:solidFill>
              <a:latin typeface="Arial Black" panose="020B0A04020102020204" pitchFamily="34" charset="0"/>
            </a:endParaRPr>
          </a:p>
        </p:txBody>
      </p:sp>
      <p:sp>
        <p:nvSpPr>
          <p:cNvPr id="7" name="TextBox 6"/>
          <p:cNvSpPr txBox="1"/>
          <p:nvPr/>
        </p:nvSpPr>
        <p:spPr>
          <a:xfrm>
            <a:off x="533398" y="2613541"/>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Increased ICH</a:t>
            </a:r>
            <a:endParaRPr lang="en-US" dirty="0">
              <a:latin typeface="Candara" panose="020E0502030303020204" pitchFamily="34" charset="0"/>
            </a:endParaRPr>
          </a:p>
        </p:txBody>
      </p:sp>
      <p:sp>
        <p:nvSpPr>
          <p:cNvPr id="19" name="Rectangle 18"/>
          <p:cNvSpPr/>
          <p:nvPr/>
        </p:nvSpPr>
        <p:spPr>
          <a:xfrm>
            <a:off x="0" y="0"/>
            <a:ext cx="12192000" cy="6858000"/>
          </a:xfrm>
          <a:prstGeom prst="rect">
            <a:avLst/>
          </a:prstGeom>
          <a:solidFill>
            <a:schemeClr val="bg1">
              <a:lumMod val="6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66973" y="1799035"/>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Lobar ICH</a:t>
            </a:r>
            <a:endParaRPr lang="en-US" dirty="0">
              <a:latin typeface="Candara" panose="020E0502030303020204" pitchFamily="34" charset="0"/>
            </a:endParaRPr>
          </a:p>
        </p:txBody>
      </p:sp>
      <p:sp>
        <p:nvSpPr>
          <p:cNvPr id="21" name="Oval Callout 20"/>
          <p:cNvSpPr/>
          <p:nvPr/>
        </p:nvSpPr>
        <p:spPr>
          <a:xfrm>
            <a:off x="5019675" y="883682"/>
            <a:ext cx="6896100" cy="3212068"/>
          </a:xfrm>
          <a:prstGeom prst="wedgeEllipseCallout">
            <a:avLst>
              <a:gd name="adj1" fmla="val -54443"/>
              <a:gd name="adj2" fmla="val -15370"/>
            </a:avLst>
          </a:prstGeom>
          <a:solidFill>
            <a:srgbClr val="92D050"/>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400" dirty="0">
                <a:solidFill>
                  <a:schemeClr val="tx1"/>
                </a:solidFill>
              </a:rPr>
              <a:t>Statin use increases the probability of ICH recurrence in patients with lobar hemorrhage. This analysis concluded that avoiding statins is preferable for survivors of lobar ICH. </a:t>
            </a:r>
          </a:p>
        </p:txBody>
      </p:sp>
    </p:spTree>
    <p:extLst>
      <p:ext uri="{BB962C8B-B14F-4D97-AF65-F5344CB8AC3E}">
        <p14:creationId xmlns:p14="http://schemas.microsoft.com/office/powerpoint/2010/main" val="947018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this idea</a:t>
            </a:r>
            <a:r>
              <a:rPr lang="en-US" dirty="0"/>
              <a:t>? </a:t>
            </a:r>
            <a:r>
              <a:rPr lang="en-US" dirty="0" smtClean="0"/>
              <a:t>Background</a:t>
            </a:r>
            <a:endParaRPr lang="en-US" dirty="0"/>
          </a:p>
        </p:txBody>
      </p:sp>
      <p:sp>
        <p:nvSpPr>
          <p:cNvPr id="4" name="Oval 3"/>
          <p:cNvSpPr/>
          <p:nvPr/>
        </p:nvSpPr>
        <p:spPr>
          <a:xfrm>
            <a:off x="4257675" y="2590800"/>
            <a:ext cx="2286000" cy="20097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 name="TextBox 4"/>
          <p:cNvSpPr txBox="1"/>
          <p:nvPr/>
        </p:nvSpPr>
        <p:spPr>
          <a:xfrm>
            <a:off x="4476750" y="3324225"/>
            <a:ext cx="1847850"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STATIN</a:t>
            </a:r>
            <a:endParaRPr lang="en-US" sz="2800" dirty="0">
              <a:solidFill>
                <a:schemeClr val="bg1"/>
              </a:solidFill>
              <a:latin typeface="Arial Black" panose="020B0A04020102020204" pitchFamily="34" charset="0"/>
            </a:endParaRPr>
          </a:p>
        </p:txBody>
      </p:sp>
      <p:sp>
        <p:nvSpPr>
          <p:cNvPr id="7" name="TextBox 6"/>
          <p:cNvSpPr txBox="1"/>
          <p:nvPr/>
        </p:nvSpPr>
        <p:spPr>
          <a:xfrm>
            <a:off x="533398" y="2613541"/>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Increased ICH</a:t>
            </a:r>
            <a:endParaRPr lang="en-US" dirty="0">
              <a:latin typeface="Candara" panose="020E0502030303020204" pitchFamily="34" charset="0"/>
            </a:endParaRPr>
          </a:p>
        </p:txBody>
      </p:sp>
      <p:sp>
        <p:nvSpPr>
          <p:cNvPr id="8" name="TextBox 7"/>
          <p:cNvSpPr txBox="1"/>
          <p:nvPr/>
        </p:nvSpPr>
        <p:spPr>
          <a:xfrm>
            <a:off x="5248275" y="1775462"/>
            <a:ext cx="2152650" cy="369332"/>
          </a:xfrm>
          <a:prstGeom prst="rect">
            <a:avLst/>
          </a:prstGeom>
          <a:solidFill>
            <a:srgbClr val="92D050"/>
          </a:solidFill>
          <a:ln>
            <a:solidFill>
              <a:schemeClr val="tx1"/>
            </a:solidFill>
          </a:ln>
        </p:spPr>
        <p:txBody>
          <a:bodyPr wrap="square" rtlCol="0">
            <a:spAutoFit/>
          </a:bodyPr>
          <a:lstStyle/>
          <a:p>
            <a:pPr algn="ctr"/>
            <a:r>
              <a:rPr lang="en-US" dirty="0" err="1" smtClean="0">
                <a:latin typeface="Candara" panose="020E0502030303020204" pitchFamily="34" charset="0"/>
              </a:rPr>
              <a:t>ApoE</a:t>
            </a:r>
            <a:r>
              <a:rPr lang="en-US" dirty="0" smtClean="0">
                <a:latin typeface="Candara" panose="020E0502030303020204" pitchFamily="34" charset="0"/>
              </a:rPr>
              <a:t> genes</a:t>
            </a:r>
            <a:endParaRPr lang="en-US" dirty="0">
              <a:latin typeface="Candara" panose="020E0502030303020204" pitchFamily="34" charset="0"/>
            </a:endParaRPr>
          </a:p>
        </p:txBody>
      </p:sp>
      <p:sp>
        <p:nvSpPr>
          <p:cNvPr id="9" name="TextBox 8"/>
          <p:cNvSpPr txBox="1"/>
          <p:nvPr/>
        </p:nvSpPr>
        <p:spPr>
          <a:xfrm>
            <a:off x="2466973" y="1799035"/>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Lobar ICH</a:t>
            </a:r>
            <a:endParaRPr lang="en-US" dirty="0">
              <a:latin typeface="Candara" panose="020E0502030303020204" pitchFamily="34" charset="0"/>
            </a:endParaRPr>
          </a:p>
        </p:txBody>
      </p:sp>
    </p:spTree>
    <p:extLst>
      <p:ext uri="{BB962C8B-B14F-4D97-AF65-F5344CB8AC3E}">
        <p14:creationId xmlns:p14="http://schemas.microsoft.com/office/powerpoint/2010/main" val="584732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this idea</a:t>
            </a:r>
            <a:r>
              <a:rPr lang="en-US" dirty="0"/>
              <a:t>? </a:t>
            </a:r>
            <a:r>
              <a:rPr lang="en-US" dirty="0" smtClean="0"/>
              <a:t>Background</a:t>
            </a:r>
            <a:endParaRPr lang="en-US" dirty="0"/>
          </a:p>
        </p:txBody>
      </p:sp>
      <p:sp>
        <p:nvSpPr>
          <p:cNvPr id="4" name="Oval 3"/>
          <p:cNvSpPr/>
          <p:nvPr/>
        </p:nvSpPr>
        <p:spPr>
          <a:xfrm>
            <a:off x="4257675" y="2590800"/>
            <a:ext cx="2286000" cy="200977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 name="TextBox 4"/>
          <p:cNvSpPr txBox="1"/>
          <p:nvPr/>
        </p:nvSpPr>
        <p:spPr>
          <a:xfrm>
            <a:off x="4476750" y="3324225"/>
            <a:ext cx="1847850" cy="523220"/>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STATIN</a:t>
            </a:r>
            <a:endParaRPr lang="en-US" sz="2800" dirty="0">
              <a:solidFill>
                <a:schemeClr val="bg1"/>
              </a:solidFill>
              <a:latin typeface="Arial Black" panose="020B0A04020102020204" pitchFamily="34" charset="0"/>
            </a:endParaRPr>
          </a:p>
        </p:txBody>
      </p:sp>
      <p:sp>
        <p:nvSpPr>
          <p:cNvPr id="7" name="TextBox 6"/>
          <p:cNvSpPr txBox="1"/>
          <p:nvPr/>
        </p:nvSpPr>
        <p:spPr>
          <a:xfrm>
            <a:off x="533398" y="2613541"/>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Increased ICH</a:t>
            </a:r>
            <a:endParaRPr lang="en-US" dirty="0">
              <a:latin typeface="Candara" panose="020E0502030303020204" pitchFamily="34" charset="0"/>
            </a:endParaRPr>
          </a:p>
        </p:txBody>
      </p:sp>
      <p:sp>
        <p:nvSpPr>
          <p:cNvPr id="9" name="TextBox 8"/>
          <p:cNvSpPr txBox="1"/>
          <p:nvPr/>
        </p:nvSpPr>
        <p:spPr>
          <a:xfrm>
            <a:off x="2466973" y="1799035"/>
            <a:ext cx="2152650" cy="369332"/>
          </a:xfrm>
          <a:prstGeom prst="rect">
            <a:avLst/>
          </a:prstGeom>
          <a:solidFill>
            <a:srgbClr val="92D050"/>
          </a:solidFill>
          <a:ln>
            <a:solidFill>
              <a:schemeClr val="tx1"/>
            </a:solidFill>
          </a:ln>
        </p:spPr>
        <p:txBody>
          <a:bodyPr wrap="square" rtlCol="0">
            <a:spAutoFit/>
          </a:bodyPr>
          <a:lstStyle/>
          <a:p>
            <a:pPr algn="ctr"/>
            <a:r>
              <a:rPr lang="en-US" dirty="0" smtClean="0">
                <a:latin typeface="Candara" panose="020E0502030303020204" pitchFamily="34" charset="0"/>
              </a:rPr>
              <a:t>Lobar ICH</a:t>
            </a:r>
            <a:endParaRPr lang="en-US" dirty="0">
              <a:latin typeface="Candara" panose="020E0502030303020204" pitchFamily="34" charset="0"/>
            </a:endParaRPr>
          </a:p>
        </p:txBody>
      </p:sp>
      <p:sp>
        <p:nvSpPr>
          <p:cNvPr id="21" name="Rectangle 20"/>
          <p:cNvSpPr/>
          <p:nvPr/>
        </p:nvSpPr>
        <p:spPr>
          <a:xfrm>
            <a:off x="0" y="0"/>
            <a:ext cx="12192000" cy="6858000"/>
          </a:xfrm>
          <a:prstGeom prst="rect">
            <a:avLst/>
          </a:prstGeom>
          <a:solidFill>
            <a:schemeClr val="bg1">
              <a:lumMod val="6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48275" y="1775462"/>
            <a:ext cx="2152650" cy="369332"/>
          </a:xfrm>
          <a:prstGeom prst="rect">
            <a:avLst/>
          </a:prstGeom>
          <a:solidFill>
            <a:srgbClr val="92D050"/>
          </a:solidFill>
          <a:ln>
            <a:solidFill>
              <a:schemeClr val="tx1"/>
            </a:solidFill>
          </a:ln>
        </p:spPr>
        <p:txBody>
          <a:bodyPr wrap="square" rtlCol="0">
            <a:spAutoFit/>
          </a:bodyPr>
          <a:lstStyle/>
          <a:p>
            <a:pPr algn="ctr"/>
            <a:r>
              <a:rPr lang="en-US" dirty="0" err="1" smtClean="0">
                <a:latin typeface="Candara" panose="020E0502030303020204" pitchFamily="34" charset="0"/>
              </a:rPr>
              <a:t>ApoE</a:t>
            </a:r>
            <a:r>
              <a:rPr lang="en-US" dirty="0" smtClean="0">
                <a:latin typeface="Candara" panose="020E0502030303020204" pitchFamily="34" charset="0"/>
              </a:rPr>
              <a:t> genes</a:t>
            </a:r>
            <a:endParaRPr lang="en-US" dirty="0">
              <a:latin typeface="Candara" panose="020E0502030303020204" pitchFamily="34" charset="0"/>
            </a:endParaRPr>
          </a:p>
        </p:txBody>
      </p:sp>
      <p:sp>
        <p:nvSpPr>
          <p:cNvPr id="19" name="Oval Callout 18"/>
          <p:cNvSpPr/>
          <p:nvPr/>
        </p:nvSpPr>
        <p:spPr>
          <a:xfrm>
            <a:off x="5295900" y="2569607"/>
            <a:ext cx="6896100" cy="3212068"/>
          </a:xfrm>
          <a:prstGeom prst="wedgeEllipseCallout">
            <a:avLst>
              <a:gd name="adj1" fmla="val -26819"/>
              <a:gd name="adj2" fmla="val -61334"/>
            </a:avLst>
          </a:prstGeom>
          <a:solidFill>
            <a:srgbClr val="92D050"/>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a:solidFill>
                  <a:schemeClr val="tx1"/>
                </a:solidFill>
              </a:rPr>
              <a:t>The apolipoprotein E gene’s two alleles - the </a:t>
            </a:r>
            <a:r>
              <a:rPr lang="en-US" sz="2000" dirty="0" smtClean="0">
                <a:solidFill>
                  <a:schemeClr val="tx1"/>
                </a:solidFill>
              </a:rPr>
              <a:t>epsilon 2 </a:t>
            </a:r>
            <a:r>
              <a:rPr lang="en-US" sz="2000" dirty="0">
                <a:solidFill>
                  <a:schemeClr val="tx1"/>
                </a:solidFill>
              </a:rPr>
              <a:t>and </a:t>
            </a:r>
            <a:r>
              <a:rPr lang="en-US" sz="2000" dirty="0" smtClean="0">
                <a:solidFill>
                  <a:schemeClr val="tx1"/>
                </a:solidFill>
              </a:rPr>
              <a:t>4 - </a:t>
            </a:r>
            <a:r>
              <a:rPr lang="en-US" sz="2000" dirty="0">
                <a:solidFill>
                  <a:schemeClr val="tx1"/>
                </a:solidFill>
              </a:rPr>
              <a:t>appear to be significantly associated with a higher recurrence of ICH. </a:t>
            </a:r>
            <a:br>
              <a:rPr lang="en-US" sz="2000" dirty="0">
                <a:solidFill>
                  <a:schemeClr val="tx1"/>
                </a:solidFill>
              </a:rPr>
            </a:br>
            <a:r>
              <a:rPr lang="en-US" sz="2000" dirty="0">
                <a:solidFill>
                  <a:schemeClr val="tx1"/>
                </a:solidFill>
              </a:rPr>
              <a:t>Statin use confers a higher </a:t>
            </a:r>
            <a:r>
              <a:rPr lang="en-US" sz="2000" dirty="0" smtClean="0">
                <a:solidFill>
                  <a:schemeClr val="tx1"/>
                </a:solidFill>
              </a:rPr>
              <a:t>risk </a:t>
            </a:r>
            <a:r>
              <a:rPr lang="en-US" sz="2000" dirty="0">
                <a:solidFill>
                  <a:schemeClr val="tx1"/>
                </a:solidFill>
              </a:rPr>
              <a:t>for lobar ICH in patients carrying </a:t>
            </a:r>
            <a:r>
              <a:rPr lang="en-US" sz="2000" dirty="0" smtClean="0">
                <a:solidFill>
                  <a:schemeClr val="tx1"/>
                </a:solidFill>
              </a:rPr>
              <a:t>the </a:t>
            </a:r>
            <a:r>
              <a:rPr lang="en-US" sz="2000" dirty="0" err="1" smtClean="0">
                <a:solidFill>
                  <a:schemeClr val="tx1"/>
                </a:solidFill>
              </a:rPr>
              <a:t>ApoE</a:t>
            </a:r>
            <a:r>
              <a:rPr lang="en-US" sz="2000" dirty="0" smtClean="0">
                <a:solidFill>
                  <a:schemeClr val="tx1"/>
                </a:solidFill>
              </a:rPr>
              <a:t> </a:t>
            </a:r>
            <a:r>
              <a:rPr lang="en-US" sz="2000" dirty="0">
                <a:solidFill>
                  <a:schemeClr val="tx1"/>
                </a:solidFill>
              </a:rPr>
              <a:t>genotype.</a:t>
            </a:r>
          </a:p>
        </p:txBody>
      </p:sp>
    </p:spTree>
    <p:extLst>
      <p:ext uri="{BB962C8B-B14F-4D97-AF65-F5344CB8AC3E}">
        <p14:creationId xmlns:p14="http://schemas.microsoft.com/office/powerpoint/2010/main" val="5847323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21895</TotalTime>
  <Words>1899</Words>
  <Application>Microsoft Office PowerPoint</Application>
  <PresentationFormat>Widescreen</PresentationFormat>
  <Paragraphs>328</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Arial Black</vt:lpstr>
      <vt:lpstr>Arial Rounded MT Bold</vt:lpstr>
      <vt:lpstr>Calibri</vt:lpstr>
      <vt:lpstr>Candara</vt:lpstr>
      <vt:lpstr>Courier New</vt:lpstr>
      <vt:lpstr>Lucida Sans Unicode</vt:lpstr>
      <vt:lpstr>Symbol</vt:lpstr>
      <vt:lpstr>Clarity</vt:lpstr>
      <vt:lpstr>PowerPoint Presentation</vt:lpstr>
      <vt:lpstr>SATURN is the FIRST and LARGEST NINDS-funded ICH Prevention Trial </vt:lpstr>
      <vt:lpstr>What is the basic idea?</vt:lpstr>
      <vt:lpstr>How did we come to this idea? Background</vt:lpstr>
      <vt:lpstr>How did we get this idea? Background</vt:lpstr>
      <vt:lpstr>How did we get this idea? Background</vt:lpstr>
      <vt:lpstr>How did we get this idea? Background</vt:lpstr>
      <vt:lpstr>How did we get this idea? Background</vt:lpstr>
      <vt:lpstr>How did we get this idea? Background</vt:lpstr>
      <vt:lpstr>How did we get this idea? Background</vt:lpstr>
      <vt:lpstr>How did we get this idea? Background</vt:lpstr>
      <vt:lpstr>How did we get this idea? Background</vt:lpstr>
      <vt:lpstr>How did we get this idea? Background</vt:lpstr>
      <vt:lpstr>How did we get this idea? Background</vt:lpstr>
      <vt:lpstr>How did we get this idea? Background</vt:lpstr>
      <vt:lpstr>How did we get this idea? Background</vt:lpstr>
      <vt:lpstr>How did we get this idea? Background</vt:lpstr>
      <vt:lpstr>How did we get this idea? Background</vt:lpstr>
      <vt:lpstr>How did we get this idea? Background</vt:lpstr>
      <vt:lpstr>How did we get this idea? Background</vt:lpstr>
      <vt:lpstr>How did we get this idea? Background</vt:lpstr>
      <vt:lpstr>How did we get this idea? Background</vt:lpstr>
      <vt:lpstr>How did we get this idea? Background</vt:lpstr>
      <vt:lpstr>What is the problem with those conflicting results?</vt:lpstr>
      <vt:lpstr>What do we hypothesize?</vt:lpstr>
      <vt:lpstr>How do we test these hypotheses?   Study Design</vt:lpstr>
      <vt:lpstr>What are the objectives of the trial?</vt:lpstr>
      <vt:lpstr>Primary Objectives</vt:lpstr>
      <vt:lpstr>Secondary Objectives</vt:lpstr>
      <vt:lpstr>Exploratory Objectives</vt:lpstr>
      <vt:lpstr>Who can participate?  Inclusion Criteria</vt:lpstr>
      <vt:lpstr>Who cannot participate?  Exclusion Criteria </vt:lpstr>
      <vt:lpstr>Continued Exclusion Criteria </vt:lpstr>
      <vt:lpstr>PowerPoint Presentation</vt:lpstr>
      <vt:lpstr>What are we looking for?  Outcome Events</vt:lpstr>
      <vt:lpstr>Who is working behind the scenes?  SATURN PIs</vt:lpstr>
      <vt:lpstr>Meet the SATURN trial team!</vt:lpstr>
      <vt:lpstr>When do we anticipate enrollment to start?</vt:lpstr>
      <vt:lpstr>Will there be an investigator meeting?</vt:lpstr>
      <vt:lpstr>Questions?</vt:lpstr>
    </vt:vector>
  </TitlesOfParts>
  <Company>BIDMC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Saturn</dc:title>
  <dc:creator>Minyetty,Michael  (BIDMC - Selim - Neurology SF)</dc:creator>
  <cp:lastModifiedBy>Sester, Regina (sesterrj)</cp:lastModifiedBy>
  <cp:revision>285</cp:revision>
  <cp:lastPrinted>2020-02-14T23:14:12Z</cp:lastPrinted>
  <dcterms:created xsi:type="dcterms:W3CDTF">2020-01-09T15:20:28Z</dcterms:created>
  <dcterms:modified xsi:type="dcterms:W3CDTF">2020-02-26T19:36:22Z</dcterms:modified>
</cp:coreProperties>
</file>