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4" r:id="rId3"/>
    <p:sldMasterId id="2147483709" r:id="rId4"/>
  </p:sldMasterIdLst>
  <p:notesMasterIdLst>
    <p:notesMasterId r:id="rId55"/>
  </p:notesMasterIdLst>
  <p:sldIdLst>
    <p:sldId id="256" r:id="rId5"/>
    <p:sldId id="311" r:id="rId6"/>
    <p:sldId id="312" r:id="rId7"/>
    <p:sldId id="313" r:id="rId8"/>
    <p:sldId id="314" r:id="rId9"/>
    <p:sldId id="318" r:id="rId10"/>
    <p:sldId id="258" r:id="rId11"/>
    <p:sldId id="308" r:id="rId12"/>
    <p:sldId id="319" r:id="rId13"/>
    <p:sldId id="320" r:id="rId14"/>
    <p:sldId id="321" r:id="rId15"/>
    <p:sldId id="322" r:id="rId16"/>
    <p:sldId id="323" r:id="rId17"/>
    <p:sldId id="266" r:id="rId18"/>
    <p:sldId id="267" r:id="rId19"/>
    <p:sldId id="270" r:id="rId20"/>
    <p:sldId id="268" r:id="rId21"/>
    <p:sldId id="269" r:id="rId22"/>
    <p:sldId id="336" r:id="rId23"/>
    <p:sldId id="259" r:id="rId24"/>
    <p:sldId id="275" r:id="rId25"/>
    <p:sldId id="272" r:id="rId26"/>
    <p:sldId id="274" r:id="rId27"/>
    <p:sldId id="276" r:id="rId28"/>
    <p:sldId id="264" r:id="rId29"/>
    <p:sldId id="277" r:id="rId30"/>
    <p:sldId id="315" r:id="rId31"/>
    <p:sldId id="325" r:id="rId32"/>
    <p:sldId id="260" r:id="rId33"/>
    <p:sldId id="326" r:id="rId34"/>
    <p:sldId id="327" r:id="rId35"/>
    <p:sldId id="265" r:id="rId36"/>
    <p:sldId id="328" r:id="rId37"/>
    <p:sldId id="271" r:id="rId38"/>
    <p:sldId id="329" r:id="rId39"/>
    <p:sldId id="283" r:id="rId40"/>
    <p:sldId id="294" r:id="rId41"/>
    <p:sldId id="296" r:id="rId42"/>
    <p:sldId id="330" r:id="rId43"/>
    <p:sldId id="273" r:id="rId44"/>
    <p:sldId id="331" r:id="rId45"/>
    <p:sldId id="332" r:id="rId46"/>
    <p:sldId id="333" r:id="rId47"/>
    <p:sldId id="288" r:id="rId48"/>
    <p:sldId id="297" r:id="rId49"/>
    <p:sldId id="334" r:id="rId50"/>
    <p:sldId id="335" r:id="rId51"/>
    <p:sldId id="286" r:id="rId52"/>
    <p:sldId id="324" r:id="rId53"/>
    <p:sldId id="3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344039-7567-8EFF-09E4-B8960567893F}" name="Davis, Iris (deedsss)" initials="ID" userId="S::deedsss@ucmail.uc.edu::e9a33e39-9788-4b59-a646-8907dc39f0a9" providerId="AD"/>
  <p188:author id="{E124543D-5A3D-E528-40BF-054CC9E9DCA4}" name="Olsen, Jama" initials="JO" userId="S::jlo200@musc.edu::f613231b-296a-433b-b967-3b5b0ebdbd08" providerId="AD"/>
  <p188:author id="{9509AE43-8060-7F44-5938-8B753724D27A}" name="Benken, Laura (osinsklr)" initials="LB" userId="Benken, Laura (osinsklr)" providerId="None"/>
  <p188:author id="{8DD6F98F-C416-7AB9-7FDF-B618D0B3B3D0}" name="Griffin, Jessica S." initials="JG" userId="S::jls34@musc.edu::edbe9abe-b4c8-4184-8c5b-1f6be7f527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nga Aitken" initials="KA" lastIdx="1" clrIdx="0">
    <p:extLst>
      <p:ext uri="{19B8F6BF-5375-455C-9EA6-DF929625EA0E}">
        <p15:presenceInfo xmlns:p15="http://schemas.microsoft.com/office/powerpoint/2012/main" userId="S-1-5-21-1599696121-1964574698-334091239-318090" providerId="AD"/>
      </p:ext>
    </p:extLst>
  </p:cmAuthor>
  <p:cmAuthor id="2" name="Forman,Kristina E" initials="FE" lastIdx="6" clrIdx="1">
    <p:extLst>
      <p:ext uri="{19B8F6BF-5375-455C-9EA6-DF929625EA0E}">
        <p15:presenceInfo xmlns:p15="http://schemas.microsoft.com/office/powerpoint/2012/main" userId="S-1-5-21-1308237860-4193317556-336787646-1916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2308" autoAdjust="0"/>
  </p:normalViewPr>
  <p:slideViewPr>
    <p:cSldViewPr snapToGrid="0">
      <p:cViewPr varScale="1">
        <p:scale>
          <a:sx n="66" d="100"/>
          <a:sy n="66" d="100"/>
        </p:scale>
        <p:origin x="91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1-02T12:48:23.593" idx="4">
    <p:pos x="10" y="10"/>
    <p:text>Jansen
Astrazeneca</p:text>
    <p:extLst>
      <p:ext uri="{C676402C-5697-4E1C-873F-D02D1690AC5C}">
        <p15:threadingInfo xmlns:p15="http://schemas.microsoft.com/office/powerpoint/2012/main" timeZoneBias="240"/>
      </p:ext>
    </p:extLst>
  </p:cm>
  <p:cm authorId="2" dt="2021-11-02T12:49:20.571" idx="5">
    <p:pos x="10" y="202"/>
    <p:text>slide with template for images/screenshots</p:text>
    <p:extLst>
      <p:ext uri="{C676402C-5697-4E1C-873F-D02D1690AC5C}">
        <p15:threadingInfo xmlns:p15="http://schemas.microsoft.com/office/powerpoint/2012/main" timeZoneBias="240">
          <p15:parentCm authorId="2" idx="4"/>
        </p15:threadingInfo>
      </p:ext>
    </p:extLst>
  </p:cm>
  <p:cm authorId="2" dt="2021-11-02T12:50:42.445" idx="6">
    <p:pos x="10" y="298"/>
    <p:text>Captiva grid?</p:text>
    <p:extLst>
      <p:ext uri="{C676402C-5697-4E1C-873F-D02D1690AC5C}">
        <p15:threadingInfo xmlns:p15="http://schemas.microsoft.com/office/powerpoint/2012/main" timeZoneBias="240">
          <p15:parentCm authorId="2" idx="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985F6-3D38-49EB-897A-4C2CA38A81A1}"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F7CEA-7DC8-48EA-BE0A-E05F61CDDEA6}" type="slidenum">
              <a:rPr lang="en-US" smtClean="0"/>
              <a:t>‹#›</a:t>
            </a:fld>
            <a:endParaRPr lang="en-US"/>
          </a:p>
        </p:txBody>
      </p:sp>
    </p:spTree>
    <p:extLst>
      <p:ext uri="{BB962C8B-B14F-4D97-AF65-F5344CB8AC3E}">
        <p14:creationId xmlns:p14="http://schemas.microsoft.com/office/powerpoint/2010/main" val="134502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total of 1518 data points that can be review and added. Time to abstract each patient is anywhere from 25 minutes to 1.5 hours depending on ability to locate elements in the patient chart. If you are interested in knowing all elements contact your abstractor and they can provide you a copy of the paper abstraction form for you to review.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943EA-69D9-7E49-97CD-A49926F61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75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it takes to run information.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943EA-69D9-7E49-97CD-A49926F61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1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E55E5-372F-43B7-AACA-7470EE0F3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427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222620-6C75-41C4-BA2C-9167EF6E0246}"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750" y="5740937"/>
            <a:ext cx="1591853" cy="98053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99238" y="5738237"/>
            <a:ext cx="2254562" cy="98053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865" y="106603"/>
            <a:ext cx="3651504" cy="774192"/>
          </a:xfrm>
          <a:prstGeom prst="rect">
            <a:avLst/>
          </a:prstGeom>
        </p:spPr>
      </p:pic>
    </p:spTree>
    <p:extLst>
      <p:ext uri="{BB962C8B-B14F-4D97-AF65-F5344CB8AC3E}">
        <p14:creationId xmlns:p14="http://schemas.microsoft.com/office/powerpoint/2010/main" val="67910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6731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72680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 Solid Blac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cap="all" baseline="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1035436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60634"/>
            <a:ext cx="10376585" cy="365125"/>
          </a:xfrm>
          <a:prstGeom prst="rect">
            <a:avLst/>
          </a:prstGeom>
          <a:noFill/>
        </p:spPr>
        <p:txBody>
          <a:bodyPr vert="horz" lIns="0" tIns="0" rIns="0" bIns="0" rtlCol="0" anchor="b" anchorCtr="0"/>
          <a:lstStyle>
            <a:lvl1pPr algn="l">
              <a:defRPr sz="22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090346-EE11-B192-39CF-DD1878E7E36C}"/>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pic>
        <p:nvPicPr>
          <p:cNvPr id="3" name="Picture 2">
            <a:extLst>
              <a:ext uri="{FF2B5EF4-FFF2-40B4-BE49-F238E27FC236}">
                <a16:creationId xmlns:a16="http://schemas.microsoft.com/office/drawing/2014/main" id="{2290F2B9-4E5A-2651-C980-C8F1424865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Tree>
    <p:extLst>
      <p:ext uri="{BB962C8B-B14F-4D97-AF65-F5344CB8AC3E}">
        <p14:creationId xmlns:p14="http://schemas.microsoft.com/office/powerpoint/2010/main" val="537044072"/>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guide id="3" pos="58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 Solid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cap="all" baseline="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4D2A103D-B44C-09C1-7BB8-33D77CD43383}"/>
              </a:ext>
            </a:extLst>
          </p:cNvPr>
          <p:cNvSpPr>
            <a:spLocks noGrp="1"/>
          </p:cNvSpPr>
          <p:nvPr>
            <p:ph type="ftr" sz="quarter" idx="3"/>
          </p:nvPr>
        </p:nvSpPr>
        <p:spPr>
          <a:xfrm>
            <a:off x="952500" y="1760634"/>
            <a:ext cx="9166225" cy="365125"/>
          </a:xfrm>
          <a:prstGeom prst="rect">
            <a:avLst/>
          </a:prstGeom>
          <a:noFill/>
        </p:spPr>
        <p:txBody>
          <a:bodyPr vert="horz" lIns="0" tIns="0" rIns="0" bIns="0" rtlCol="0" anchor="b" anchorCtr="0"/>
          <a:lstStyle>
            <a:lvl1pPr algn="l">
              <a:defRPr sz="22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pic>
        <p:nvPicPr>
          <p:cNvPr id="3" name="Picture 2">
            <a:extLst>
              <a:ext uri="{FF2B5EF4-FFF2-40B4-BE49-F238E27FC236}">
                <a16:creationId xmlns:a16="http://schemas.microsoft.com/office/drawing/2014/main" id="{80D71325-0ED8-168E-BF1B-09CE76828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
        <p:nvSpPr>
          <p:cNvPr id="4" name="TextBox 3">
            <a:extLst>
              <a:ext uri="{FF2B5EF4-FFF2-40B4-BE49-F238E27FC236}">
                <a16:creationId xmlns:a16="http://schemas.microsoft.com/office/drawing/2014/main" id="{09AF4101-2D98-E5EE-4D83-FDE1E0EE6E53}"/>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spTree>
    <p:extLst>
      <p:ext uri="{BB962C8B-B14F-4D97-AF65-F5344CB8AC3E}">
        <p14:creationId xmlns:p14="http://schemas.microsoft.com/office/powerpoint/2010/main" val="1288970441"/>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5309934"/>
            <a:ext cx="6155726" cy="494797"/>
          </a:xfrm>
        </p:spPr>
        <p:txBody>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772530"/>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EC8CCC4B-9258-0A71-6B90-1A7E7CFC0610}"/>
              </a:ext>
            </a:extLst>
          </p:cNvPr>
          <p:cNvCxnSpPr>
            <a:cxnSpLocks/>
          </p:cNvCxnSpPr>
          <p:nvPr userDrawn="1"/>
        </p:nvCxnSpPr>
        <p:spPr>
          <a:xfrm>
            <a:off x="974126" y="2673816"/>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DCD793AE-048C-D32B-8E8B-0FC675538255}"/>
              </a:ext>
            </a:extLst>
          </p:cNvPr>
          <p:cNvSpPr txBox="1">
            <a:spLocks/>
          </p:cNvSpPr>
          <p:nvPr userDrawn="1"/>
        </p:nvSpPr>
        <p:spPr>
          <a:xfrm>
            <a:off x="952500" y="1617049"/>
            <a:ext cx="6780711" cy="843744"/>
          </a:xfrm>
          <a:prstGeom prst="rect">
            <a:avLst/>
          </a:prstGeom>
          <a:noFill/>
        </p:spPr>
        <p:txBody>
          <a:bodyPr vert="horz" lIns="0" tIns="0" rIns="0" bIns="0" rtlCol="0" anchor="b" anchorCtr="0"/>
          <a:lstStyle>
            <a:defPPr>
              <a:defRPr lang="en-US"/>
            </a:defPPr>
            <a:lvl1pPr marL="0" algn="l" defTabSz="914400" rtl="0" eaLnBrk="1" latinLnBrk="0" hangingPunct="1">
              <a:defRPr sz="22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Insert-&gt;Header and Footer-&gt;Customizable Name</a:t>
            </a:r>
          </a:p>
        </p:txBody>
      </p:sp>
      <p:pic>
        <p:nvPicPr>
          <p:cNvPr id="2" name="Picture 1">
            <a:extLst>
              <a:ext uri="{FF2B5EF4-FFF2-40B4-BE49-F238E27FC236}">
                <a16:creationId xmlns:a16="http://schemas.microsoft.com/office/drawing/2014/main" id="{BBBC1276-3593-C288-6EC5-8BFCB683D9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7738" y="0"/>
            <a:ext cx="1941444" cy="1207722"/>
          </a:xfrm>
          <a:prstGeom prst="rect">
            <a:avLst/>
          </a:prstGeom>
        </p:spPr>
      </p:pic>
      <p:sp>
        <p:nvSpPr>
          <p:cNvPr id="4" name="Title 1">
            <a:extLst>
              <a:ext uri="{FF2B5EF4-FFF2-40B4-BE49-F238E27FC236}">
                <a16:creationId xmlns:a16="http://schemas.microsoft.com/office/drawing/2014/main" id="{9E9467E0-9396-14EE-5D5B-56D7EEA4E4B0}"/>
              </a:ext>
            </a:extLst>
          </p:cNvPr>
          <p:cNvSpPr>
            <a:spLocks noGrp="1"/>
          </p:cNvSpPr>
          <p:nvPr>
            <p:ph type="ctrTitle" hasCustomPrompt="1"/>
          </p:nvPr>
        </p:nvSpPr>
        <p:spPr>
          <a:xfrm>
            <a:off x="957947" y="2979719"/>
            <a:ext cx="6666171" cy="2117185"/>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a:t>
            </a:r>
            <a:br>
              <a:rPr lang="en-US" dirty="0"/>
            </a:br>
            <a:r>
              <a:rPr lang="en-US" dirty="0"/>
              <a:t>Title Maximum of Three Lines</a:t>
            </a:r>
          </a:p>
        </p:txBody>
      </p:sp>
    </p:spTree>
    <p:extLst>
      <p:ext uri="{BB962C8B-B14F-4D97-AF65-F5344CB8AC3E}">
        <p14:creationId xmlns:p14="http://schemas.microsoft.com/office/powerpoint/2010/main" val="2196822765"/>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5309934"/>
            <a:ext cx="6155726" cy="494797"/>
          </a:xfrm>
        </p:spPr>
        <p:txBody>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772530"/>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EC8CCC4B-9258-0A71-6B90-1A7E7CFC0610}"/>
              </a:ext>
            </a:extLst>
          </p:cNvPr>
          <p:cNvCxnSpPr>
            <a:cxnSpLocks/>
          </p:cNvCxnSpPr>
          <p:nvPr userDrawn="1"/>
        </p:nvCxnSpPr>
        <p:spPr>
          <a:xfrm>
            <a:off x="974126" y="2673816"/>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DCD793AE-048C-D32B-8E8B-0FC675538255}"/>
              </a:ext>
            </a:extLst>
          </p:cNvPr>
          <p:cNvSpPr txBox="1">
            <a:spLocks/>
          </p:cNvSpPr>
          <p:nvPr userDrawn="1"/>
        </p:nvSpPr>
        <p:spPr>
          <a:xfrm>
            <a:off x="952500" y="1617049"/>
            <a:ext cx="6780711" cy="843744"/>
          </a:xfrm>
          <a:prstGeom prst="rect">
            <a:avLst/>
          </a:prstGeom>
          <a:noFill/>
        </p:spPr>
        <p:txBody>
          <a:bodyPr vert="horz" lIns="0" tIns="0" rIns="0" bIns="0" rtlCol="0" anchor="b" anchorCtr="0"/>
          <a:lstStyle>
            <a:defPPr>
              <a:defRPr lang="en-US"/>
            </a:defPPr>
            <a:lvl1pPr marL="0" algn="l" defTabSz="914400" rtl="0" eaLnBrk="1" latinLnBrk="0" hangingPunct="1">
              <a:defRPr sz="22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Insert-&gt;Header and Footer-&gt;Customizable Name</a:t>
            </a:r>
          </a:p>
        </p:txBody>
      </p:sp>
      <p:pic>
        <p:nvPicPr>
          <p:cNvPr id="4" name="Picture 3">
            <a:extLst>
              <a:ext uri="{FF2B5EF4-FFF2-40B4-BE49-F238E27FC236}">
                <a16:creationId xmlns:a16="http://schemas.microsoft.com/office/drawing/2014/main" id="{668B4889-0EB2-814D-5B8E-4799228537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7738" y="0"/>
            <a:ext cx="1941444" cy="1207722"/>
          </a:xfrm>
          <a:prstGeom prst="rect">
            <a:avLst/>
          </a:prstGeom>
        </p:spPr>
      </p:pic>
      <p:sp>
        <p:nvSpPr>
          <p:cNvPr id="2" name="Title 1">
            <a:extLst>
              <a:ext uri="{FF2B5EF4-FFF2-40B4-BE49-F238E27FC236}">
                <a16:creationId xmlns:a16="http://schemas.microsoft.com/office/drawing/2014/main" id="{0D7CE939-4371-D685-8AF7-5C5E5F63F088}"/>
              </a:ext>
            </a:extLst>
          </p:cNvPr>
          <p:cNvSpPr>
            <a:spLocks noGrp="1"/>
          </p:cNvSpPr>
          <p:nvPr>
            <p:ph type="ctrTitle" hasCustomPrompt="1"/>
          </p:nvPr>
        </p:nvSpPr>
        <p:spPr>
          <a:xfrm>
            <a:off x="957947" y="2979719"/>
            <a:ext cx="6666171" cy="2117185"/>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a:t>
            </a:r>
            <a:br>
              <a:rPr lang="en-US" dirty="0"/>
            </a:br>
            <a:r>
              <a:rPr lang="en-US" dirty="0"/>
              <a:t>Title Maximum of Three Lines</a:t>
            </a:r>
          </a:p>
        </p:txBody>
      </p:sp>
    </p:spTree>
    <p:extLst>
      <p:ext uri="{BB962C8B-B14F-4D97-AF65-F5344CB8AC3E}">
        <p14:creationId xmlns:p14="http://schemas.microsoft.com/office/powerpoint/2010/main" val="4165903060"/>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10" name="TextBox 9">
            <a:extLst>
              <a:ext uri="{FF2B5EF4-FFF2-40B4-BE49-F238E27FC236}">
                <a16:creationId xmlns:a16="http://schemas.microsoft.com/office/drawing/2014/main" id="{F65EA56B-9486-5A3F-0747-8EDA8441FF8B}"/>
              </a:ext>
            </a:extLst>
          </p:cNvPr>
          <p:cNvSpPr txBox="1"/>
          <p:nvPr userDrawn="1"/>
        </p:nvSpPr>
        <p:spPr>
          <a:xfrm>
            <a:off x="960098"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sp>
        <p:nvSpPr>
          <p:cNvPr id="9" name="Title 1">
            <a:extLst>
              <a:ext uri="{FF2B5EF4-FFF2-40B4-BE49-F238E27FC236}">
                <a16:creationId xmlns:a16="http://schemas.microsoft.com/office/drawing/2014/main" id="{5F9A4D7C-11D5-0FEB-2B1F-A66824BC04CA}"/>
              </a:ext>
            </a:extLst>
          </p:cNvPr>
          <p:cNvSpPr>
            <a:spLocks noGrp="1"/>
          </p:cNvSpPr>
          <p:nvPr>
            <p:ph type="ctrTitle" hasCustomPrompt="1"/>
          </p:nvPr>
        </p:nvSpPr>
        <p:spPr>
          <a:xfrm>
            <a:off x="960097" y="2523195"/>
            <a:ext cx="5277727" cy="807913"/>
          </a:xfrm>
          <a:solidFill>
            <a:schemeClr val="accent1"/>
          </a:solidFill>
        </p:spPr>
        <p:txBody>
          <a:bodyPr wrap="none" lIns="182880" tIns="45720" rIns="182880" bIns="0" anchor="t" anchorCtr="0">
            <a:spAutoFit/>
          </a:bodyPr>
          <a:lstStyle>
            <a:lvl1pPr algn="l">
              <a:lnSpc>
                <a:spcPct val="90000"/>
              </a:lnSpc>
              <a:defRPr sz="5500" b="1" cap="none" spc="0" baseline="0">
                <a:solidFill>
                  <a:schemeClr val="tx1"/>
                </a:solidFill>
                <a:latin typeface="Roboto" panose="02000000000000000000" pitchFamily="2" charset="0"/>
                <a:cs typeface="Arial" panose="020B0604020202020204" pitchFamily="34" charset="0"/>
              </a:defRPr>
            </a:lvl1pPr>
          </a:lstStyle>
          <a:p>
            <a:r>
              <a:rPr lang="en-US" dirty="0"/>
              <a:t>Example of the </a:t>
            </a:r>
          </a:p>
        </p:txBody>
      </p:sp>
      <p:sp>
        <p:nvSpPr>
          <p:cNvPr id="11" name="Text Placeholder 12">
            <a:extLst>
              <a:ext uri="{FF2B5EF4-FFF2-40B4-BE49-F238E27FC236}">
                <a16:creationId xmlns:a16="http://schemas.microsoft.com/office/drawing/2014/main" id="{6ADF7265-D175-014B-94A4-4EFAB6386023}"/>
              </a:ext>
            </a:extLst>
          </p:cNvPr>
          <p:cNvSpPr>
            <a:spLocks noGrp="1"/>
          </p:cNvSpPr>
          <p:nvPr>
            <p:ph type="body" sz="quarter" idx="14" hasCustomPrompt="1"/>
          </p:nvPr>
        </p:nvSpPr>
        <p:spPr>
          <a:xfrm>
            <a:off x="960438" y="3447318"/>
            <a:ext cx="7808869" cy="807913"/>
          </a:xfrm>
          <a:solidFill>
            <a:schemeClr val="accent1"/>
          </a:solidFill>
        </p:spPr>
        <p:txBody>
          <a:bodyPr wrap="none" lIns="182880" tIns="45720" rIns="182880" bIns="0">
            <a:spAutoFit/>
          </a:bodyPr>
          <a:lstStyle>
            <a:lvl1pPr marL="0" indent="0">
              <a:lnSpc>
                <a:spcPct val="90000"/>
              </a:lnSpc>
              <a:buFontTx/>
              <a:buNone/>
              <a:defRPr sz="5500" b="1"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Presentation Title Slide</a:t>
            </a:r>
          </a:p>
        </p:txBody>
      </p:sp>
      <p:sp>
        <p:nvSpPr>
          <p:cNvPr id="12" name="Text Placeholder 12">
            <a:extLst>
              <a:ext uri="{FF2B5EF4-FFF2-40B4-BE49-F238E27FC236}">
                <a16:creationId xmlns:a16="http://schemas.microsoft.com/office/drawing/2014/main" id="{B4C61BE3-73BC-EC89-0C3E-BD4D2CC9709C}"/>
              </a:ext>
            </a:extLst>
          </p:cNvPr>
          <p:cNvSpPr>
            <a:spLocks noGrp="1"/>
          </p:cNvSpPr>
          <p:nvPr>
            <p:ph type="body" sz="quarter" idx="16" hasCustomPrompt="1"/>
          </p:nvPr>
        </p:nvSpPr>
        <p:spPr>
          <a:xfrm>
            <a:off x="960438" y="4993593"/>
            <a:ext cx="2547813" cy="378565"/>
          </a:xfrm>
          <a:solidFill>
            <a:schemeClr val="bg1"/>
          </a:solidFill>
        </p:spPr>
        <p:txBody>
          <a:bodyPr wrap="none" lIns="182880" tIns="45720" rIns="182880" bIns="0">
            <a:spAutoFit/>
          </a:bodyPr>
          <a:lstStyle>
            <a:lvl1pPr marL="0" indent="0">
              <a:lnSpc>
                <a:spcPct val="90000"/>
              </a:lnSpc>
              <a:buFontTx/>
              <a:buNone/>
              <a:defRPr sz="2400" b="0"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Month XX, 2024</a:t>
            </a:r>
          </a:p>
        </p:txBody>
      </p:sp>
      <p:sp>
        <p:nvSpPr>
          <p:cNvPr id="13" name="Text Placeholder 12">
            <a:extLst>
              <a:ext uri="{FF2B5EF4-FFF2-40B4-BE49-F238E27FC236}">
                <a16:creationId xmlns:a16="http://schemas.microsoft.com/office/drawing/2014/main" id="{7D206F2B-12F1-2923-F3B1-B58BC2AB0F64}"/>
              </a:ext>
            </a:extLst>
          </p:cNvPr>
          <p:cNvSpPr>
            <a:spLocks noGrp="1"/>
          </p:cNvSpPr>
          <p:nvPr>
            <p:ph type="body" sz="quarter" idx="17" hasCustomPrompt="1"/>
          </p:nvPr>
        </p:nvSpPr>
        <p:spPr>
          <a:xfrm>
            <a:off x="960438" y="4545706"/>
            <a:ext cx="4104329" cy="378565"/>
          </a:xfrm>
          <a:solidFill>
            <a:schemeClr val="bg1"/>
          </a:solidFill>
        </p:spPr>
        <p:txBody>
          <a:bodyPr wrap="none" lIns="182880" tIns="45720" rIns="182880" bIns="0">
            <a:spAutoFit/>
          </a:bodyPr>
          <a:lstStyle>
            <a:lvl1pPr marL="0" indent="0">
              <a:lnSpc>
                <a:spcPct val="90000"/>
              </a:lnSpc>
              <a:buFontTx/>
              <a:buNone/>
              <a:defRPr sz="2400" b="1" i="0" cap="all"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PRESENTATION SUBTITLE</a:t>
            </a:r>
          </a:p>
        </p:txBody>
      </p:sp>
    </p:spTree>
    <p:extLst>
      <p:ext uri="{BB962C8B-B14F-4D97-AF65-F5344CB8AC3E}">
        <p14:creationId xmlns:p14="http://schemas.microsoft.com/office/powerpoint/2010/main" val="1728499504"/>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9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353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Section Slide – Full Photo">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F1BFF78-7921-E5E6-14CF-91C39C225AAD}"/>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694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title"/>
          </p:nvPr>
        </p:nvSpPr>
        <p:spPr>
          <a:xfrm>
            <a:off x="191354" y="-51517"/>
            <a:ext cx="10515600" cy="1325563"/>
          </a:xfrm>
        </p:spPr>
        <p:txBody>
          <a:bodyPr/>
          <a:lstStyle>
            <a:lvl1pPr>
              <a:defRPr>
                <a:solidFill>
                  <a:srgbClr val="336094"/>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628476" y="14657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cxnSp>
        <p:nvCxnSpPr>
          <p:cNvPr id="12" name="Straight Connector 11"/>
          <p:cNvCxnSpPr/>
          <p:nvPr userDrawn="1"/>
        </p:nvCxnSpPr>
        <p:spPr>
          <a:xfrm>
            <a:off x="335560" y="965200"/>
            <a:ext cx="1184374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476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Slide – Solid Gold">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061D2154-E488-ADAC-E534-58FF92F26C87}"/>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20" name="Title 1">
            <a:extLst>
              <a:ext uri="{FF2B5EF4-FFF2-40B4-BE49-F238E27FC236}">
                <a16:creationId xmlns:a16="http://schemas.microsoft.com/office/drawing/2014/main" id="{7CEABD34-8C15-BD54-FEA5-53E8638AE0FD}"/>
              </a:ext>
            </a:extLst>
          </p:cNvPr>
          <p:cNvSpPr>
            <a:spLocks noGrp="1"/>
          </p:cNvSpPr>
          <p:nvPr>
            <p:ph type="ctrTitle" hasCustomPrompt="1"/>
          </p:nvPr>
        </p:nvSpPr>
        <p:spPr>
          <a:xfrm>
            <a:off x="960097" y="2523195"/>
            <a:ext cx="5240858" cy="807913"/>
          </a:xfrm>
          <a:solidFill>
            <a:schemeClr val="accent1"/>
          </a:solidFill>
        </p:spPr>
        <p:txBody>
          <a:bodyPr wrap="none" lIns="182880" tIns="45720" rIns="182880" bIns="0" anchor="t" anchorCtr="0">
            <a:spAutoFit/>
          </a:bodyPr>
          <a:lstStyle>
            <a:lvl1pPr algn="l">
              <a:lnSpc>
                <a:spcPct val="90000"/>
              </a:lnSpc>
              <a:defRPr sz="5500" b="1" cap="none" spc="0" baseline="0">
                <a:solidFill>
                  <a:schemeClr val="tx1"/>
                </a:solidFill>
                <a:latin typeface="Roboto" panose="02000000000000000000" pitchFamily="2" charset="0"/>
                <a:cs typeface="Arial" panose="020B0604020202020204" pitchFamily="34" charset="0"/>
              </a:defRPr>
            </a:lvl1pPr>
          </a:lstStyle>
          <a:p>
            <a:r>
              <a:rPr lang="en-US" dirty="0"/>
              <a:t>Section Header</a:t>
            </a:r>
          </a:p>
        </p:txBody>
      </p:sp>
      <p:sp>
        <p:nvSpPr>
          <p:cNvPr id="21" name="Text Placeholder 12">
            <a:extLst>
              <a:ext uri="{FF2B5EF4-FFF2-40B4-BE49-F238E27FC236}">
                <a16:creationId xmlns:a16="http://schemas.microsoft.com/office/drawing/2014/main" id="{A8279029-4B82-05CF-219D-181B86C7A51A}"/>
              </a:ext>
            </a:extLst>
          </p:cNvPr>
          <p:cNvSpPr>
            <a:spLocks noGrp="1"/>
          </p:cNvSpPr>
          <p:nvPr>
            <p:ph type="body" sz="quarter" idx="18" hasCustomPrompt="1"/>
          </p:nvPr>
        </p:nvSpPr>
        <p:spPr>
          <a:xfrm>
            <a:off x="960438" y="3447318"/>
            <a:ext cx="3331681" cy="807913"/>
          </a:xfrm>
          <a:solidFill>
            <a:schemeClr val="accent1"/>
          </a:solidFill>
        </p:spPr>
        <p:txBody>
          <a:bodyPr wrap="none" lIns="182880" tIns="45720" rIns="182880" bIns="0">
            <a:spAutoFit/>
          </a:bodyPr>
          <a:lstStyle>
            <a:lvl1pPr marL="0" indent="0">
              <a:lnSpc>
                <a:spcPct val="90000"/>
              </a:lnSpc>
              <a:buFontTx/>
              <a:buNone/>
              <a:defRPr sz="5500" b="1"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with Bars</a:t>
            </a:r>
          </a:p>
        </p:txBody>
      </p:sp>
      <p:sp>
        <p:nvSpPr>
          <p:cNvPr id="23" name="Text Placeholder 12">
            <a:extLst>
              <a:ext uri="{FF2B5EF4-FFF2-40B4-BE49-F238E27FC236}">
                <a16:creationId xmlns:a16="http://schemas.microsoft.com/office/drawing/2014/main" id="{6C961381-3ACC-D2FC-E9CB-3A868FB57F2E}"/>
              </a:ext>
            </a:extLst>
          </p:cNvPr>
          <p:cNvSpPr>
            <a:spLocks noGrp="1"/>
          </p:cNvSpPr>
          <p:nvPr>
            <p:ph type="body" sz="quarter" idx="19" hasCustomPrompt="1"/>
          </p:nvPr>
        </p:nvSpPr>
        <p:spPr>
          <a:xfrm>
            <a:off x="960438" y="4545706"/>
            <a:ext cx="4096314" cy="378565"/>
          </a:xfrm>
          <a:solidFill>
            <a:schemeClr val="bg1"/>
          </a:solidFill>
        </p:spPr>
        <p:txBody>
          <a:bodyPr wrap="none" lIns="182880" tIns="45720" rIns="182880" bIns="0">
            <a:spAutoFit/>
          </a:bodyPr>
          <a:lstStyle>
            <a:lvl1pPr marL="0" indent="0">
              <a:lnSpc>
                <a:spcPct val="90000"/>
              </a:lnSpc>
              <a:buFontTx/>
              <a:buNone/>
              <a:defRPr sz="2400" b="1" i="0" cap="none"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Section Subtitle Goes Here</a:t>
            </a:r>
          </a:p>
        </p:txBody>
      </p:sp>
    </p:spTree>
    <p:extLst>
      <p:ext uri="{BB962C8B-B14F-4D97-AF65-F5344CB8AC3E}">
        <p14:creationId xmlns:p14="http://schemas.microsoft.com/office/powerpoint/2010/main" val="47900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681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499" y="1686757"/>
            <a:ext cx="10302446"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06F508E-037B-DA86-AE66-014888F7A0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35A4A98C-CFAA-6356-5F93-D9AA7790DCF7}"/>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5" name="Footer Placeholder 4">
            <a:extLst>
              <a:ext uri="{FF2B5EF4-FFF2-40B4-BE49-F238E27FC236}">
                <a16:creationId xmlns:a16="http://schemas.microsoft.com/office/drawing/2014/main" id="{208F8E98-5577-1F50-9DE2-D5611674E249}"/>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1254204260"/>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3744">
          <p15:clr>
            <a:srgbClr val="FBAE40"/>
          </p15:clr>
        </p15:guide>
        <p15:guide id="8" orient="horz" pos="24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2CA1F1A-D575-37F2-C3C1-0AE64DD256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6" name="Footer Placeholder 4">
            <a:extLst>
              <a:ext uri="{FF2B5EF4-FFF2-40B4-BE49-F238E27FC236}">
                <a16:creationId xmlns:a16="http://schemas.microsoft.com/office/drawing/2014/main" id="{7DEA7F39-3913-E6ED-89F3-9A69CD7B50C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D8B1EA18-AAC0-626C-729A-F61F541B6668}"/>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100448668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guide id="9" orient="horz" pos="1608">
          <p15:clr>
            <a:srgbClr val="FBAE40"/>
          </p15:clr>
        </p15:guide>
        <p15:guide id="10" pos="1248">
          <p15:clr>
            <a:srgbClr val="FBAE40"/>
          </p15:clr>
        </p15:guide>
        <p15:guide id="11" pos="1896">
          <p15:clr>
            <a:srgbClr val="FBAE40"/>
          </p15:clr>
        </p15:guide>
        <p15:guide id="12" pos="2544">
          <p15:clr>
            <a:srgbClr val="FBAE40"/>
          </p15:clr>
        </p15:guide>
        <p15:guide id="13" pos="3192">
          <p15:clr>
            <a:srgbClr val="FBAE40"/>
          </p15:clr>
        </p15:guide>
        <p15:guide id="14" pos="4488">
          <p15:clr>
            <a:srgbClr val="FBAE40"/>
          </p15:clr>
        </p15:guide>
        <p15:guide id="15" pos="5136">
          <p15:clr>
            <a:srgbClr val="FBAE40"/>
          </p15:clr>
        </p15:guide>
        <p15:guide id="16" pos="6432">
          <p15:clr>
            <a:srgbClr val="FBAE40"/>
          </p15:clr>
        </p15:guide>
        <p15:guide id="17" pos="5784">
          <p15:clr>
            <a:srgbClr val="FBAE40"/>
          </p15:clr>
        </p15:guide>
        <p15:guide id="18" orient="horz" pos="2160">
          <p15:clr>
            <a:srgbClr val="FBAE40"/>
          </p15:clr>
        </p15:guide>
        <p15:guide id="19" orient="horz" pos="2712">
          <p15:clr>
            <a:srgbClr val="FBAE40"/>
          </p15:clr>
        </p15:guide>
        <p15:guide id="20" orient="horz" pos="3264">
          <p15:clr>
            <a:srgbClr val="FBAE40"/>
          </p15:clr>
        </p15:guide>
        <p15:guide id="21"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2D2F673-8F81-4982-AA66-35312BF385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2EA93485-D02C-BD30-B93B-47E56F033D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31FD0869-90A0-6363-688F-E8A4A4F99C74}"/>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A6C23374-BA69-DCAF-1977-84FC2928133A}"/>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554045742"/>
      </p:ext>
    </p:extLst>
  </p:cSld>
  <p:clrMapOvr>
    <a:masterClrMapping/>
  </p:clrMapOvr>
  <p:extLst>
    <p:ext uri="{DCECCB84-F9BA-43D5-87BE-67443E8EF086}">
      <p15:sldGuideLst xmlns:p15="http://schemas.microsoft.com/office/powerpoint/2012/main">
        <p15:guide id="1" orient="horz" pos="3744">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697">
          <p15:clr>
            <a:srgbClr val="FBAE40"/>
          </p15:clr>
        </p15:guide>
        <p15:guide id="7" orient="horz" pos="24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4376691" y="1679383"/>
            <a:ext cx="3429739" cy="4264218"/>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4" name="Title 1">
            <a:extLst>
              <a:ext uri="{FF2B5EF4-FFF2-40B4-BE49-F238E27FC236}">
                <a16:creationId xmlns:a16="http://schemas.microsoft.com/office/drawing/2014/main" id="{B103BAF8-AE0C-4C2A-AFFE-5EFC74007B1B}"/>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5463EBF5-4304-A4E2-5C30-5C81A716E6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16D921CB-C27A-D7E5-9242-1C124235C5AF}"/>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083D5B56-4707-844A-D3A7-11208B33520B}"/>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04335208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3524250" y="1686757"/>
            <a:ext cx="5149850" cy="4256844"/>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D42FEC1B-FCF8-4508-B227-27323879AC52}"/>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DD7FD649-7F42-9DC1-6AF3-D984E86576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F562772C-9C43-5348-5603-DC67A3512588}"/>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58163F07-3777-B369-E226-5D1F1A640ACE}"/>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81857612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3011869" y="1686759"/>
            <a:ext cx="6172262" cy="4256842"/>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7" name="Title 1">
            <a:extLst>
              <a:ext uri="{FF2B5EF4-FFF2-40B4-BE49-F238E27FC236}">
                <a16:creationId xmlns:a16="http://schemas.microsoft.com/office/drawing/2014/main" id="{8F3E476F-E407-4406-BB4F-38E54533153E}"/>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D9E6F708-09D7-5F4C-A4CF-6214D68CDE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79CE712B-1232-1862-7051-C001F0CF6C5F}"/>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95DEBA67-DABD-AF41-58C5-8A317EA20143}"/>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71350538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Title 1">
            <a:extLst>
              <a:ext uri="{FF2B5EF4-FFF2-40B4-BE49-F238E27FC236}">
                <a16:creationId xmlns:a16="http://schemas.microsoft.com/office/drawing/2014/main" id="{F83F529D-C880-45A0-81D8-FD2CC04E07D8}"/>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EA84ACBD-A565-C824-7644-37ECEE8439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CF7A8FD0-2AC1-275A-9524-9DE4BF6C6B13}"/>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34A00DC4-3C79-8027-FA40-9FA05E8492D8}"/>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52324366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3A9A771B-4FFF-4EBF-A07A-0D6292AC2FE3}"/>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CB158504-26F2-2A14-4D8E-29892EFC2B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B9E4697-1DF2-48BD-9681-3CCBC4EBCF19}"/>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EB48DF75-A263-0487-BAB8-0ED4A43DF29D}"/>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84286375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003734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31EE2C71-E6FD-4A5F-BC00-7290049C4471}"/>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46406BC8-E960-E24C-878D-B7523027F0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120D79B-99BE-30F4-FFDB-B35DFE81DAB5}"/>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AA698BE2-4B60-6CD7-94EC-2B99F4D10F11}"/>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429259951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9" name="Title 1">
            <a:extLst>
              <a:ext uri="{FF2B5EF4-FFF2-40B4-BE49-F238E27FC236}">
                <a16:creationId xmlns:a16="http://schemas.microsoft.com/office/drawing/2014/main" id="{F947D672-DDE7-4F36-B79C-4245C5D115ED}"/>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B3847EEE-7B57-1772-1ED5-D313BE90C2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C8BD71F8-36C7-0D6F-BA71-A4EC45774EB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71E06274-112A-D804-0F6D-5FA190B6BEDC}"/>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717814396"/>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8" name="Straight Connector 7">
            <a:extLst>
              <a:ext uri="{FF2B5EF4-FFF2-40B4-BE49-F238E27FC236}">
                <a16:creationId xmlns:a16="http://schemas.microsoft.com/office/drawing/2014/main" id="{0E7A2738-1D29-40DE-AACF-F60CD708E892}"/>
              </a:ext>
            </a:extLst>
          </p:cNvPr>
          <p:cNvCxnSpPr>
            <a:cxnSpLocks/>
          </p:cNvCxnSpPr>
          <p:nvPr userDrawn="1"/>
        </p:nvCxnSpPr>
        <p:spPr>
          <a:xfrm>
            <a:off x="3443288" y="2921860"/>
            <a:ext cx="1733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7C3D46F0-0006-469D-9C96-A2B5BF708743}"/>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C3A90011-EBAB-AA7A-0BEB-A6874C70FD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25" name="Straight Connector 24">
            <a:extLst>
              <a:ext uri="{FF2B5EF4-FFF2-40B4-BE49-F238E27FC236}">
                <a16:creationId xmlns:a16="http://schemas.microsoft.com/office/drawing/2014/main" id="{5A6ACD5D-F5F8-A848-B9BA-91AAB700F112}"/>
              </a:ext>
            </a:extLst>
          </p:cNvPr>
          <p:cNvCxnSpPr>
            <a:cxnSpLocks/>
          </p:cNvCxnSpPr>
          <p:nvPr userDrawn="1"/>
        </p:nvCxnSpPr>
        <p:spPr>
          <a:xfrm>
            <a:off x="7013575" y="2921860"/>
            <a:ext cx="16926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7E67C6A6-8114-73E3-9530-83F659442862}"/>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2" name="Footer Placeholder 4">
            <a:extLst>
              <a:ext uri="{FF2B5EF4-FFF2-40B4-BE49-F238E27FC236}">
                <a16:creationId xmlns:a16="http://schemas.microsoft.com/office/drawing/2014/main" id="{2DF447CF-92DF-E434-2D90-3E06B8C6C959}"/>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412161523"/>
      </p:ext>
    </p:extLst>
  </p:cSld>
  <p:clrMapOvr>
    <a:masterClrMapping/>
  </p:clrMapOvr>
  <p:extLst>
    <p:ext uri="{DCECCB84-F9BA-43D5-87BE-67443E8EF086}">
      <p15:sldGuideLst xmlns:p15="http://schemas.microsoft.com/office/powerpoint/2012/main">
        <p15:guide id="1" orient="horz" pos="2568">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1316">
          <p15:clr>
            <a:srgbClr val="FBAE40"/>
          </p15:clr>
        </p15:guide>
        <p15:guide id="9" orient="horz" pos="2366">
          <p15:clr>
            <a:srgbClr val="FBAE40"/>
          </p15:clr>
        </p15:guide>
        <p15:guide id="14" pos="5544">
          <p15:clr>
            <a:srgbClr val="FBAE40"/>
          </p15:clr>
        </p15:guide>
        <p15:guide id="15" pos="6600">
          <p15:clr>
            <a:srgbClr val="FBAE40"/>
          </p15:clr>
        </p15:guide>
        <p15:guide id="16" pos="1066">
          <p15:clr>
            <a:srgbClr val="FBAE40"/>
          </p15:clr>
        </p15:guide>
        <p15:guide id="17" pos="2118">
          <p15:clr>
            <a:srgbClr val="FBAE40"/>
          </p15:clr>
        </p15:guide>
        <p15:guide id="18" pos="3313">
          <p15:clr>
            <a:srgbClr val="FBAE40"/>
          </p15:clr>
        </p15:guide>
        <p15:guide id="19" pos="4370">
          <p15:clr>
            <a:srgbClr val="FBAE40"/>
          </p15:clr>
        </p15:guide>
        <p15:guide id="20" pos="2169">
          <p15:clr>
            <a:srgbClr val="FBAE40"/>
          </p15:clr>
        </p15:guide>
        <p15:guide id="21" pos="3261">
          <p15:clr>
            <a:srgbClr val="FBAE40"/>
          </p15:clr>
        </p15:guide>
        <p15:guide id="22" pos="4418">
          <p15:clr>
            <a:srgbClr val="FBAE40"/>
          </p15:clr>
        </p15:guide>
        <p15:guide id="23" pos="5490">
          <p15:clr>
            <a:srgbClr val="FBAE40"/>
          </p15:clr>
        </p15:guide>
        <p15:guide id="24" pos="665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3048000" y="2921860"/>
            <a:ext cx="838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B9DD2E6-4011-470E-85A1-9331B2E255C8}"/>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731DC1DA-C3FD-AB7E-48D3-691676123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9" name="Straight Connector 8">
            <a:extLst>
              <a:ext uri="{FF2B5EF4-FFF2-40B4-BE49-F238E27FC236}">
                <a16:creationId xmlns:a16="http://schemas.microsoft.com/office/drawing/2014/main" id="{D484D14F-B31B-CAB8-5FB9-945EA37FC8EF}"/>
              </a:ext>
            </a:extLst>
          </p:cNvPr>
          <p:cNvCxnSpPr>
            <a:cxnSpLocks/>
          </p:cNvCxnSpPr>
          <p:nvPr userDrawn="1"/>
        </p:nvCxnSpPr>
        <p:spPr>
          <a:xfrm>
            <a:off x="5715000" y="2921860"/>
            <a:ext cx="749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ABC3FA-D70B-45FB-B0C5-595AA93535D8}"/>
              </a:ext>
            </a:extLst>
          </p:cNvPr>
          <p:cNvCxnSpPr>
            <a:cxnSpLocks/>
          </p:cNvCxnSpPr>
          <p:nvPr userDrawn="1"/>
        </p:nvCxnSpPr>
        <p:spPr>
          <a:xfrm>
            <a:off x="8305800" y="2921860"/>
            <a:ext cx="8350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FB617AE9-9221-2FF1-B4EE-6D815ABA3C1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0EA52A5E-E4F0-5ECE-3415-E559DFEE4BF1}"/>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918114122"/>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pos="816">
          <p15:clr>
            <a:srgbClr val="FBAE40"/>
          </p15:clr>
        </p15:guide>
        <p15:guide id="9" pos="1868">
          <p15:clr>
            <a:srgbClr val="FBAE40"/>
          </p15:clr>
        </p15:guide>
        <p15:guide id="10" pos="2500">
          <p15:clr>
            <a:srgbClr val="FBAE40"/>
          </p15:clr>
        </p15:guide>
        <p15:guide id="11" pos="3548">
          <p15:clr>
            <a:srgbClr val="FBAE40"/>
          </p15:clr>
        </p15:guide>
        <p15:guide id="12" pos="4124">
          <p15:clr>
            <a:srgbClr val="FBAE40"/>
          </p15:clr>
        </p15:guide>
        <p15:guide id="13" pos="5175">
          <p15:clr>
            <a:srgbClr val="FBAE40"/>
          </p15:clr>
        </p15:guide>
        <p15:guide id="14" pos="5813">
          <p15:clr>
            <a:srgbClr val="FBAE40"/>
          </p15:clr>
        </p15:guide>
        <p15:guide id="15" pos="6864">
          <p15:clr>
            <a:srgbClr val="FBAE40"/>
          </p15:clr>
        </p15:guide>
        <p15:guide id="16" orient="horz" pos="1315">
          <p15:clr>
            <a:srgbClr val="FBAE40"/>
          </p15:clr>
        </p15:guide>
        <p15:guide id="17" orient="horz" pos="2367">
          <p15:clr>
            <a:srgbClr val="FBAE40"/>
          </p15:clr>
        </p15:guide>
        <p15:guide id="18" pos="1920">
          <p15:clr>
            <a:srgbClr val="FBAE40"/>
          </p15:clr>
        </p15:guide>
        <p15:guide id="19" pos="2448">
          <p15:clr>
            <a:srgbClr val="FBAE40"/>
          </p15:clr>
        </p15:guide>
        <p15:guide id="20" pos="3600">
          <p15:clr>
            <a:srgbClr val="FBAE40"/>
          </p15:clr>
        </p15:guide>
        <p15:guide id="21" pos="4072">
          <p15:clr>
            <a:srgbClr val="FBAE40"/>
          </p15:clr>
        </p15:guide>
        <p15:guide id="22" pos="5232">
          <p15:clr>
            <a:srgbClr val="FBAE40"/>
          </p15:clr>
        </p15:guide>
        <p15:guide id="23" pos="575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2825750"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3" name="Title 1">
            <a:extLst>
              <a:ext uri="{FF2B5EF4-FFF2-40B4-BE49-F238E27FC236}">
                <a16:creationId xmlns:a16="http://schemas.microsoft.com/office/drawing/2014/main" id="{C7E2EA4D-EFA8-4B7C-9585-ADB07DA2D974}"/>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C3E57EF6-6A46-C262-4D5B-570FD5AFE8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35" name="Straight Connector 34">
            <a:extLst>
              <a:ext uri="{FF2B5EF4-FFF2-40B4-BE49-F238E27FC236}">
                <a16:creationId xmlns:a16="http://schemas.microsoft.com/office/drawing/2014/main" id="{259B4F0C-FBF6-6B23-6019-CE0930AF8B81}"/>
              </a:ext>
            </a:extLst>
          </p:cNvPr>
          <p:cNvCxnSpPr>
            <a:cxnSpLocks/>
          </p:cNvCxnSpPr>
          <p:nvPr userDrawn="1"/>
        </p:nvCxnSpPr>
        <p:spPr>
          <a:xfrm>
            <a:off x="4873625"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D5E7EB7-C08C-A706-75F5-163114F556B0}"/>
              </a:ext>
            </a:extLst>
          </p:cNvPr>
          <p:cNvCxnSpPr>
            <a:cxnSpLocks/>
          </p:cNvCxnSpPr>
          <p:nvPr userDrawn="1"/>
        </p:nvCxnSpPr>
        <p:spPr>
          <a:xfrm>
            <a:off x="6931025"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79DC6E-06D3-01FD-6A70-A0F2D9B643AA}"/>
              </a:ext>
            </a:extLst>
          </p:cNvPr>
          <p:cNvCxnSpPr>
            <a:cxnSpLocks/>
          </p:cNvCxnSpPr>
          <p:nvPr userDrawn="1"/>
        </p:nvCxnSpPr>
        <p:spPr>
          <a:xfrm>
            <a:off x="8985250"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273D2A58-F486-9EB8-D8FB-EA5FA2896940}"/>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7D40D62E-D1B5-9E20-1E4D-E60B5183362E}"/>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4169440273"/>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318">
          <p15:clr>
            <a:srgbClr val="FBAE40"/>
          </p15:clr>
        </p15:guide>
        <p15:guide id="9" orient="horz" pos="1358">
          <p15:clr>
            <a:srgbClr val="FBAE40"/>
          </p15:clr>
        </p15:guide>
        <p15:guide id="10" pos="772">
          <p15:clr>
            <a:srgbClr val="FBAE40"/>
          </p15:clr>
        </p15:guide>
        <p15:guide id="11" pos="1724">
          <p15:clr>
            <a:srgbClr val="FBAE40"/>
          </p15:clr>
        </p15:guide>
        <p15:guide id="12" pos="3356">
          <p15:clr>
            <a:srgbClr val="FBAE40"/>
          </p15:clr>
        </p15:guide>
        <p15:guide id="13" pos="3016">
          <p15:clr>
            <a:srgbClr val="FBAE40"/>
          </p15:clr>
        </p15:guide>
        <p15:guide id="14" pos="1464">
          <p15:clr>
            <a:srgbClr val="FBAE40"/>
          </p15:clr>
        </p15:guide>
        <p15:guide id="15" pos="4308">
          <p15:clr>
            <a:srgbClr val="FBAE40"/>
          </p15:clr>
        </p15:guide>
        <p15:guide id="16" pos="4649">
          <p15:clr>
            <a:srgbClr val="FBAE40"/>
          </p15:clr>
        </p15:guide>
        <p15:guide id="17" pos="5606">
          <p15:clr>
            <a:srgbClr val="FBAE40"/>
          </p15:clr>
        </p15:guide>
        <p15:guide id="19" pos="7512">
          <p15:clr>
            <a:srgbClr val="FBAE40"/>
          </p15:clr>
        </p15:guide>
        <p15:guide id="20" pos="1780">
          <p15:clr>
            <a:srgbClr val="FBAE40"/>
          </p15:clr>
        </p15:guide>
        <p15:guide id="21" pos="2010">
          <p15:clr>
            <a:srgbClr val="FBAE40"/>
          </p15:clr>
        </p15:guide>
        <p15:guide id="22" pos="3072">
          <p15:clr>
            <a:srgbClr val="FBAE40"/>
          </p15:clr>
        </p15:guide>
        <p15:guide id="23" pos="3300">
          <p15:clr>
            <a:srgbClr val="FBAE40"/>
          </p15:clr>
        </p15:guide>
        <p15:guide id="24" pos="4366">
          <p15:clr>
            <a:srgbClr val="FBAE40"/>
          </p15:clr>
        </p15:guide>
        <p15:guide id="25" pos="7056">
          <p15:clr>
            <a:srgbClr val="FBAE40"/>
          </p15:clr>
        </p15:guide>
        <p15:guide id="26" pos="5660">
          <p15:clr>
            <a:srgbClr val="FBAE40"/>
          </p15:clr>
        </p15:guide>
        <p15:guide id="27" pos="7464">
          <p15:clr>
            <a:srgbClr val="FBAE40"/>
          </p15:clr>
        </p15:guide>
        <p15:guide id="28" pos="2064">
          <p15:clr>
            <a:srgbClr val="FBAE40"/>
          </p15:clr>
        </p15:guide>
        <p15:guide id="29">
          <p15:clr>
            <a:srgbClr val="FBAE40"/>
          </p15:clr>
        </p15:guide>
        <p15:guide id="30" pos="5888">
          <p15:clr>
            <a:srgbClr val="FBAE40"/>
          </p15:clr>
        </p15:guide>
        <p15:guide id="31" pos="5944">
          <p15:clr>
            <a:srgbClr val="FBAE40"/>
          </p15:clr>
        </p15:guide>
        <p15:guide id="32" pos="7416">
          <p15:clr>
            <a:srgbClr val="FBAE40"/>
          </p15:clr>
        </p15:guide>
        <p15:guide id="33" pos="68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4376691" y="1679383"/>
            <a:ext cx="3429739" cy="4264218"/>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54636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53512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53512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4" name="Title 1">
            <a:extLst>
              <a:ext uri="{FF2B5EF4-FFF2-40B4-BE49-F238E27FC236}">
                <a16:creationId xmlns:a16="http://schemas.microsoft.com/office/drawing/2014/main" id="{B103BAF8-AE0C-4C2A-AFFE-5EFC74007B1B}"/>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marL="0" indent="0">
              <a:buFontTx/>
              <a:buNone/>
              <a:defRPr/>
            </a:lvl1pPr>
          </a:lstStyle>
          <a:p>
            <a:r>
              <a:rPr lang="en-US"/>
              <a:t>Click icon to add picture</a:t>
            </a:r>
            <a:endParaRPr lang="en-US" dirty="0"/>
          </a:p>
        </p:txBody>
      </p: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marL="0" indent="0">
              <a:buFontTx/>
              <a:buNone/>
              <a:defRPr/>
            </a:lvl1pPr>
          </a:lstStyle>
          <a:p>
            <a:r>
              <a:rPr lang="en-US"/>
              <a:t>Click icon to add picture</a:t>
            </a:r>
            <a:endParaRPr lang="en-US" dirty="0"/>
          </a:p>
        </p:txBody>
      </p: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marL="0" indent="0">
              <a:buFontTx/>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4909F9FE-688A-0314-3FCB-DECACE8619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22" name="Footer Placeholder 4">
            <a:extLst>
              <a:ext uri="{FF2B5EF4-FFF2-40B4-BE49-F238E27FC236}">
                <a16:creationId xmlns:a16="http://schemas.microsoft.com/office/drawing/2014/main" id="{5FC41B9A-FCFA-1172-37A7-AB47B0D25EC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6" name="Footer Placeholder 4">
            <a:extLst>
              <a:ext uri="{FF2B5EF4-FFF2-40B4-BE49-F238E27FC236}">
                <a16:creationId xmlns:a16="http://schemas.microsoft.com/office/drawing/2014/main" id="{EE710DAF-3F23-5FA6-19CA-5195FD3E6991}"/>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115790978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Four Column Layout">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3524250" y="1686757"/>
            <a:ext cx="5149850" cy="4256844"/>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53513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355896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4535130"/>
            <a:ext cx="2148760"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355896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4535130"/>
            <a:ext cx="2148760"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452508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D42FEC1B-FCF8-4508-B227-27323879AC52}"/>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8" name="Picture Placeholder 3">
            <a:extLst>
              <a:ext uri="{FF2B5EF4-FFF2-40B4-BE49-F238E27FC236}">
                <a16:creationId xmlns:a16="http://schemas.microsoft.com/office/drawing/2014/main" id="{61DB74C6-E1E3-4A4F-A899-AE944C4BC2CD}"/>
              </a:ext>
            </a:extLst>
          </p:cNvPr>
          <p:cNvSpPr>
            <a:spLocks noGrp="1"/>
          </p:cNvSpPr>
          <p:nvPr>
            <p:ph type="pic" sz="quarter" idx="20"/>
          </p:nvPr>
        </p:nvSpPr>
        <p:spPr>
          <a:xfrm>
            <a:off x="3740308" y="1684461"/>
            <a:ext cx="2154706"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29" name="Picture Placeholder 3">
            <a:extLst>
              <a:ext uri="{FF2B5EF4-FFF2-40B4-BE49-F238E27FC236}">
                <a16:creationId xmlns:a16="http://schemas.microsoft.com/office/drawing/2014/main" id="{87834FAF-E63C-4237-A219-3A85ABAC9EE3}"/>
              </a:ext>
            </a:extLst>
          </p:cNvPr>
          <p:cNvSpPr>
            <a:spLocks noGrp="1"/>
          </p:cNvSpPr>
          <p:nvPr>
            <p:ph type="pic" sz="quarter" idx="21"/>
          </p:nvPr>
        </p:nvSpPr>
        <p:spPr>
          <a:xfrm>
            <a:off x="6303337" y="1684461"/>
            <a:ext cx="2154706"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30" name="Picture Placeholder 3">
            <a:extLst>
              <a:ext uri="{FF2B5EF4-FFF2-40B4-BE49-F238E27FC236}">
                <a16:creationId xmlns:a16="http://schemas.microsoft.com/office/drawing/2014/main" id="{06A5C640-1D0E-4428-AC28-148AE98A7B34}"/>
              </a:ext>
            </a:extLst>
          </p:cNvPr>
          <p:cNvSpPr>
            <a:spLocks noGrp="1"/>
          </p:cNvSpPr>
          <p:nvPr>
            <p:ph type="pic" sz="quarter" idx="22"/>
          </p:nvPr>
        </p:nvSpPr>
        <p:spPr>
          <a:xfrm>
            <a:off x="8881435" y="1680693"/>
            <a:ext cx="2349365" cy="1621608"/>
          </a:xfrm>
        </p:spPr>
        <p:txBody>
          <a:bodyPr/>
          <a:lstStyle>
            <a:lvl1pPr marL="0" indent="0">
              <a:buFont typeface="Arial" panose="020B0604020202020204" pitchFamily="34" charse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1A3ADF20-051D-0468-3294-0CE22DD586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40E71239-E0C1-04AC-A5F1-6AB44F76757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F137ED41-F73F-23BB-A912-9343F37E963A}"/>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58933380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535130"/>
            <a:ext cx="1835088"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3011869" y="1686759"/>
            <a:ext cx="6172262" cy="4256842"/>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3545060"/>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4535130"/>
            <a:ext cx="183823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7" name="Title 1">
            <a:extLst>
              <a:ext uri="{FF2B5EF4-FFF2-40B4-BE49-F238E27FC236}">
                <a16:creationId xmlns:a16="http://schemas.microsoft.com/office/drawing/2014/main" id="{8F3E476F-E407-4406-BB4F-38E54533153E}"/>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42236" cy="1621608"/>
          </a:xfrm>
        </p:spPr>
        <p:txBody>
          <a:bodyPr/>
          <a:lstStyle>
            <a:lvl1pPr marL="0" indent="0">
              <a:buNone/>
              <a:defRPr/>
            </a:lvl1pPr>
          </a:lstStyle>
          <a:p>
            <a:r>
              <a:rPr lang="en-US"/>
              <a:t>Click icon to add picture</a:t>
            </a:r>
            <a:endParaRPr lang="en-US" dirty="0"/>
          </a:p>
        </p:txBody>
      </p:sp>
      <p:sp>
        <p:nvSpPr>
          <p:cNvPr id="39" name="Picture Placeholder 3">
            <a:extLst>
              <a:ext uri="{FF2B5EF4-FFF2-40B4-BE49-F238E27FC236}">
                <a16:creationId xmlns:a16="http://schemas.microsoft.com/office/drawing/2014/main" id="{A76DD000-F678-4F74-B689-3C21D4B60D4C}"/>
              </a:ext>
            </a:extLst>
          </p:cNvPr>
          <p:cNvSpPr>
            <a:spLocks noGrp="1"/>
          </p:cNvSpPr>
          <p:nvPr>
            <p:ph type="pic" sz="quarter" idx="22"/>
          </p:nvPr>
        </p:nvSpPr>
        <p:spPr>
          <a:xfrm>
            <a:off x="3229003" y="1680599"/>
            <a:ext cx="1617954" cy="1621608"/>
          </a:xfrm>
        </p:spPr>
        <p:txBody>
          <a:bodyPr/>
          <a:lstStyle>
            <a:lvl1pPr marL="0" indent="0">
              <a:buNone/>
              <a:defRPr/>
            </a:lvl1pPr>
          </a:lstStyle>
          <a:p>
            <a:r>
              <a:rPr lang="en-US"/>
              <a:t>Click icon to add picture</a:t>
            </a:r>
            <a:endParaRPr lang="en-US" dirty="0"/>
          </a:p>
        </p:txBody>
      </p:sp>
      <p:sp>
        <p:nvSpPr>
          <p:cNvPr id="40" name="Picture Placeholder 3">
            <a:extLst>
              <a:ext uri="{FF2B5EF4-FFF2-40B4-BE49-F238E27FC236}">
                <a16:creationId xmlns:a16="http://schemas.microsoft.com/office/drawing/2014/main" id="{123E9D90-8EEF-4864-BB43-ED190DB0B44F}"/>
              </a:ext>
            </a:extLst>
          </p:cNvPr>
          <p:cNvSpPr>
            <a:spLocks noGrp="1"/>
          </p:cNvSpPr>
          <p:nvPr>
            <p:ph type="pic" sz="quarter" idx="23"/>
          </p:nvPr>
        </p:nvSpPr>
        <p:spPr>
          <a:xfrm>
            <a:off x="5287023" y="1673225"/>
            <a:ext cx="1617954" cy="1621608"/>
          </a:xfrm>
        </p:spPr>
        <p:txBody>
          <a:bodyPr/>
          <a:lstStyle>
            <a:lvl1pPr marL="0" indent="0">
              <a:buNone/>
              <a:defRPr/>
            </a:lvl1pPr>
          </a:lstStyle>
          <a:p>
            <a:r>
              <a:rPr lang="en-US"/>
              <a:t>Click icon to add picture</a:t>
            </a:r>
            <a:endParaRPr lang="en-US" dirty="0"/>
          </a:p>
        </p:txBody>
      </p:sp>
      <p:sp>
        <p:nvSpPr>
          <p:cNvPr id="41" name="Picture Placeholder 3">
            <a:extLst>
              <a:ext uri="{FF2B5EF4-FFF2-40B4-BE49-F238E27FC236}">
                <a16:creationId xmlns:a16="http://schemas.microsoft.com/office/drawing/2014/main" id="{2B2CFB9A-A9AE-487A-9D9A-22147BC5B8A1}"/>
              </a:ext>
            </a:extLst>
          </p:cNvPr>
          <p:cNvSpPr>
            <a:spLocks noGrp="1"/>
          </p:cNvSpPr>
          <p:nvPr>
            <p:ph type="pic" sz="quarter" idx="24"/>
          </p:nvPr>
        </p:nvSpPr>
        <p:spPr>
          <a:xfrm>
            <a:off x="7346978" y="1678310"/>
            <a:ext cx="1617954" cy="1621608"/>
          </a:xfrm>
        </p:spPr>
        <p:txBody>
          <a:bodyPr/>
          <a:lstStyle>
            <a:lvl1pPr marL="0" indent="0">
              <a:buNone/>
              <a:defRPr/>
            </a:lvl1pPr>
          </a:lstStyle>
          <a:p>
            <a:r>
              <a:rPr lang="en-US"/>
              <a:t>Click icon to add picture</a:t>
            </a:r>
            <a:endParaRPr lang="en-US" dirty="0"/>
          </a:p>
        </p:txBody>
      </p:sp>
      <p:sp>
        <p:nvSpPr>
          <p:cNvPr id="42" name="Picture Placeholder 3">
            <a:extLst>
              <a:ext uri="{FF2B5EF4-FFF2-40B4-BE49-F238E27FC236}">
                <a16:creationId xmlns:a16="http://schemas.microsoft.com/office/drawing/2014/main" id="{0E1D3434-C81E-4BE5-A058-CC08F9246005}"/>
              </a:ext>
            </a:extLst>
          </p:cNvPr>
          <p:cNvSpPr>
            <a:spLocks noGrp="1"/>
          </p:cNvSpPr>
          <p:nvPr>
            <p:ph type="pic" sz="quarter" idx="25"/>
          </p:nvPr>
        </p:nvSpPr>
        <p:spPr>
          <a:xfrm>
            <a:off x="9394654" y="1686759"/>
            <a:ext cx="1844846" cy="1621608"/>
          </a:xfrm>
        </p:spPr>
        <p:txBody>
          <a:bodyPr/>
          <a:lstStyle>
            <a:lvl1pPr marL="0" inden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5E417177-9740-009B-336C-CD9397B7C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6E5EFF98-ADBF-6CEF-0AEA-81947E94052D}"/>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22522335-AEE6-157F-A095-730EC73A2432}"/>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195646616"/>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hasCustomPrompt="1"/>
          </p:nvPr>
        </p:nvSpPr>
        <p:spPr>
          <a:xfrm>
            <a:off x="952500" y="2050741"/>
            <a:ext cx="10287000" cy="3892859"/>
          </a:xfrm>
        </p:spPr>
        <p:txBody>
          <a:bodyPr lIns="0" tIns="0" rIns="0" bIns="0"/>
          <a:lstStyle>
            <a:lvl1pPr marL="0" indent="0">
              <a:buClr>
                <a:schemeClr val="tx2"/>
              </a:buClr>
              <a:buSzPct val="95000"/>
              <a:buFont typeface="Arial" panose="020B0604020202020204" pitchFamily="34" charset="0"/>
              <a:buNone/>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B3026BD-8233-4CE9-BFDD-A9E26AEFE3EF}"/>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id="{73CB4C1B-0A69-054B-6800-6C203E38A1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42037C0-D5E4-AD2E-ECED-E9336924D929}"/>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5" name="Footer Placeholder 4">
            <a:extLst>
              <a:ext uri="{FF2B5EF4-FFF2-40B4-BE49-F238E27FC236}">
                <a16:creationId xmlns:a16="http://schemas.microsoft.com/office/drawing/2014/main" id="{95DE240E-E2F8-A4B1-E547-57BF750D04C8}"/>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153142943"/>
      </p:ext>
    </p:extLst>
  </p:cSld>
  <p:clrMapOvr>
    <a:masterClrMapping/>
  </p:clrMapOvr>
  <p:extLst>
    <p:ext uri="{DCECCB84-F9BA-43D5-87BE-67443E8EF086}">
      <p15:sldGuideLst xmlns:p15="http://schemas.microsoft.com/office/powerpoint/2012/main">
        <p15:guide id="1" orient="horz" pos="2400">
          <p15:clr>
            <a:srgbClr val="FBAE40"/>
          </p15:clr>
        </p15:guide>
        <p15:guide id="2" pos="3840">
          <p15:clr>
            <a:srgbClr val="FBAE40"/>
          </p15:clr>
        </p15:guide>
        <p15:guide id="3" pos="600">
          <p15:clr>
            <a:srgbClr val="FBAE40"/>
          </p15:clr>
        </p15:guide>
        <p15:guide id="4" pos="7080">
          <p15:clr>
            <a:srgbClr val="FBAE40"/>
          </p15:clr>
        </p15:guide>
        <p15:guide id="8" orient="horz" pos="37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423193-F2CF-43C4-A4FA-5D8A65CDD7AE}"/>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dirty="0"/>
              <a:t>Click to edit title</a:t>
            </a:r>
          </a:p>
        </p:txBody>
      </p:sp>
      <p:sp>
        <p:nvSpPr>
          <p:cNvPr id="18" name="Content Placeholder 2">
            <a:extLst>
              <a:ext uri="{FF2B5EF4-FFF2-40B4-BE49-F238E27FC236}">
                <a16:creationId xmlns:a16="http://schemas.microsoft.com/office/drawing/2014/main" id="{47404DB8-B6AC-4389-8E6E-A115840D1D74}"/>
              </a:ext>
            </a:extLst>
          </p:cNvPr>
          <p:cNvSpPr>
            <a:spLocks noGrp="1"/>
          </p:cNvSpPr>
          <p:nvPr>
            <p:ph idx="1" hasCustomPrompt="1"/>
          </p:nvPr>
        </p:nvSpPr>
        <p:spPr>
          <a:xfrm>
            <a:off x="952499" y="1686757"/>
            <a:ext cx="5257801" cy="4256843"/>
          </a:xfrm>
        </p:spPr>
        <p:txBody>
          <a:bodyPr lIns="0" tIns="0" rIns="0" bIns="0"/>
          <a:lstStyle>
            <a:lvl1pPr marL="0" indent="0">
              <a:buClr>
                <a:schemeClr val="tx2"/>
              </a:buClr>
              <a:buSzPct val="95000"/>
              <a:buFont typeface="Arial" panose="020B0604020202020204" pitchFamily="34" charset="0"/>
              <a:buNone/>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A91ECE11-C8F6-5981-ED85-B1E4043F46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9" name="Footer Placeholder 4">
            <a:extLst>
              <a:ext uri="{FF2B5EF4-FFF2-40B4-BE49-F238E27FC236}">
                <a16:creationId xmlns:a16="http://schemas.microsoft.com/office/drawing/2014/main" id="{56742992-6A62-A002-308C-891025F5CF3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3" name="Footer Placeholder 4">
            <a:extLst>
              <a:ext uri="{FF2B5EF4-FFF2-40B4-BE49-F238E27FC236}">
                <a16:creationId xmlns:a16="http://schemas.microsoft.com/office/drawing/2014/main" id="{9663C30A-5A0B-A67D-97CB-C924ADE5A55D}"/>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436051002"/>
      </p:ext>
    </p:extLst>
  </p:cSld>
  <p:clrMapOvr>
    <a:masterClrMapping/>
  </p:clrMapOvr>
  <p:extLst>
    <p:ext uri="{DCECCB84-F9BA-43D5-87BE-67443E8EF086}">
      <p15:sldGuideLst xmlns:p15="http://schemas.microsoft.com/office/powerpoint/2012/main">
        <p15:guide id="1" orient="horz" pos="3744">
          <p15:clr>
            <a:srgbClr val="FBAE40"/>
          </p15:clr>
        </p15:guide>
        <p15:guide id="2" pos="3912">
          <p15:clr>
            <a:srgbClr val="FBAE40"/>
          </p15:clr>
        </p15:guide>
        <p15:guide id="3" pos="600">
          <p15:clr>
            <a:srgbClr val="FBAE40"/>
          </p15:clr>
        </p15:guide>
        <p15:guide id="4" orient="horz" pos="1056">
          <p15:clr>
            <a:srgbClr val="FBAE40"/>
          </p15:clr>
        </p15:guide>
        <p15:guide id="6" orient="horz" pos="697">
          <p15:clr>
            <a:srgbClr val="FBAE40"/>
          </p15:clr>
        </p15:guide>
        <p15:guide id="7" orient="horz" pos="2400">
          <p15:clr>
            <a:srgbClr val="FBAE40"/>
          </p15:clr>
        </p15:guide>
        <p15:guide id="8" orient="horz" pos="1692">
          <p15:clr>
            <a:srgbClr val="FBAE40"/>
          </p15:clr>
        </p15:guide>
        <p15:guide id="9" orient="horz" pos="27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222620-6C75-41C4-BA2C-9167EF6E0246}"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04201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itle 1">
            <a:extLst>
              <a:ext uri="{FF2B5EF4-FFF2-40B4-BE49-F238E27FC236}">
                <a16:creationId xmlns:a16="http://schemas.microsoft.com/office/drawing/2014/main" id="{7524483D-CFE3-E34D-BB74-CEDD541765E2}"/>
              </a:ext>
            </a:extLst>
          </p:cNvPr>
          <p:cNvSpPr>
            <a:spLocks noGrp="1"/>
          </p:cNvSpPr>
          <p:nvPr>
            <p:ph type="title" hasCustomPrompt="1"/>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hasCustomPrompt="1"/>
          </p:nvPr>
        </p:nvSpPr>
        <p:spPr>
          <a:xfrm>
            <a:off x="952499" y="1962386"/>
            <a:ext cx="5266450" cy="3981214"/>
          </a:xfrm>
        </p:spPr>
        <p:txBody>
          <a:bodyPr/>
          <a:lstStyle>
            <a:lvl1pPr marL="0" indent="0">
              <a:buClr>
                <a:schemeClr val="tx2"/>
              </a:buClr>
              <a:buSzPct val="95000"/>
              <a:buFontTx/>
              <a:buNone/>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F1AF337-04E3-4F84-A120-0176D637DD23}"/>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506D6729-3B09-8732-1943-892036A569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C194D8D6-8C56-CB32-8075-755E5E13CD26}"/>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3" name="Footer Placeholder 4">
            <a:extLst>
              <a:ext uri="{FF2B5EF4-FFF2-40B4-BE49-F238E27FC236}">
                <a16:creationId xmlns:a16="http://schemas.microsoft.com/office/drawing/2014/main" id="{BE07766A-2453-FE4B-9E10-535F9541D6F5}"/>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727085476"/>
      </p:ext>
    </p:extLst>
  </p:cSld>
  <p:clrMapOvr>
    <a:masterClrMapping/>
  </p:clrMapOvr>
  <p:extLst>
    <p:ext uri="{DCECCB84-F9BA-43D5-87BE-67443E8EF086}">
      <p15:sldGuideLst xmlns:p15="http://schemas.microsoft.com/office/powerpoint/2012/main">
        <p15:guide id="1" orient="horz" pos="3744">
          <p15:clr>
            <a:srgbClr val="FBAE40"/>
          </p15:clr>
        </p15:guide>
        <p15:guide id="2" pos="3926">
          <p15:clr>
            <a:srgbClr val="FBAE40"/>
          </p15:clr>
        </p15:guide>
        <p15:guide id="3" pos="600">
          <p15:clr>
            <a:srgbClr val="FBAE40"/>
          </p15:clr>
        </p15:guide>
        <p15:guide id="4" orient="horz" pos="240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49325" y="494273"/>
            <a:ext cx="10290175"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lvl1pPr marL="0" indent="0">
              <a:buFontTx/>
              <a:buNone/>
              <a:defRPr/>
            </a:lvl1pPr>
          </a:lstStyle>
          <a:p>
            <a:r>
              <a:rPr lang="en-US"/>
              <a:t>Click icon to add chart</a:t>
            </a:r>
            <a:endParaRPr lang="en-US" dirty="0"/>
          </a:p>
        </p:txBody>
      </p:sp>
      <p:sp>
        <p:nvSpPr>
          <p:cNvPr id="11" name="Rectangle 10">
            <a:extLst>
              <a:ext uri="{FF2B5EF4-FFF2-40B4-BE49-F238E27FC236}">
                <a16:creationId xmlns:a16="http://schemas.microsoft.com/office/drawing/2014/main" id="{2543D990-DA2C-4325-9406-725AE2DB1D29}"/>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 name="Picture 2">
            <a:extLst>
              <a:ext uri="{FF2B5EF4-FFF2-40B4-BE49-F238E27FC236}">
                <a16:creationId xmlns:a16="http://schemas.microsoft.com/office/drawing/2014/main" id="{541DFC83-14A4-17CD-7EBD-B59E270E70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2" name="Footer Placeholder 4">
            <a:extLst>
              <a:ext uri="{FF2B5EF4-FFF2-40B4-BE49-F238E27FC236}">
                <a16:creationId xmlns:a16="http://schemas.microsoft.com/office/drawing/2014/main" id="{271C3CD9-9FC8-F280-3338-F33333656EF6}"/>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FD0F88FA-E6FA-6FAD-DE49-14A8F1DECFB6}"/>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1709855856"/>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70561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b="1" i="0" baseline="0">
                <a:solidFill>
                  <a:schemeClr val="bg1"/>
                </a:solidFill>
                <a:latin typeface="Roboto" panose="02000000000000000000" pitchFamily="2" charset="0"/>
                <a:ea typeface="Roboto Black" panose="02000000000000000000" pitchFamily="2" charset="0"/>
              </a:defRPr>
            </a:lvl1pPr>
          </a:lstStyle>
          <a:p>
            <a:pPr lvl="0"/>
            <a:r>
              <a:rPr lang="en-US" dirty="0"/>
              <a:t>Insert Web Address</a:t>
            </a:r>
          </a:p>
        </p:txBody>
      </p:sp>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49325"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956096" y="2418316"/>
            <a:ext cx="7157006" cy="365125"/>
          </a:xfrm>
          <a:prstGeom prst="rect">
            <a:avLst/>
          </a:prstGeom>
          <a:noFill/>
        </p:spPr>
        <p:txBody>
          <a:bodyPr vert="horz" lIns="0" tIns="0" rIns="0" bIns="0" rtlCol="0" anchor="b" anchorCtr="0"/>
          <a:lstStyle>
            <a:lvl1pPr algn="l">
              <a:defRPr sz="1800" b="0">
                <a:solidFill>
                  <a:schemeClr val="tx1"/>
                </a:solidFill>
              </a:defRPr>
            </a:lvl1pPr>
          </a:lstStyle>
          <a:p>
            <a:r>
              <a:rPr lang="en-US"/>
              <a:t>Insert-&gt;Header and Footer-&gt;Type Customizable Name</a:t>
            </a:r>
            <a:endParaRPr lang="en-US" dirty="0"/>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625728D-FF50-4FF2-AC2E-B13A3D44D5B9}"/>
              </a:ext>
            </a:extLst>
          </p:cNvPr>
          <p:cNvGrpSpPr/>
          <p:nvPr userDrawn="1"/>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9011476" y="3029213"/>
            <a:ext cx="2473565"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Further 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2" name="TextBox 1">
            <a:extLst>
              <a:ext uri="{FF2B5EF4-FFF2-40B4-BE49-F238E27FC236}">
                <a16:creationId xmlns:a16="http://schemas.microsoft.com/office/drawing/2014/main" id="{28B9905E-07E0-A4D3-F8DA-3DB0E6CF8A63}"/>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pic>
        <p:nvPicPr>
          <p:cNvPr id="6" name="Picture 5">
            <a:extLst>
              <a:ext uri="{FF2B5EF4-FFF2-40B4-BE49-F238E27FC236}">
                <a16:creationId xmlns:a16="http://schemas.microsoft.com/office/drawing/2014/main" id="{94EA6CC4-8BB3-37A4-6D4F-FA18A78DAE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Tree>
    <p:extLst>
      <p:ext uri="{BB962C8B-B14F-4D97-AF65-F5344CB8AC3E}">
        <p14:creationId xmlns:p14="http://schemas.microsoft.com/office/powerpoint/2010/main" val="1573726361"/>
      </p:ext>
    </p:extLst>
  </p:cSld>
  <p:clrMapOvr>
    <a:masterClrMapping/>
  </p:clrMapOvr>
  <p:extLst>
    <p:ext uri="{DCECCB84-F9BA-43D5-87BE-67443E8EF086}">
      <p15:sldGuideLst xmlns:p15="http://schemas.microsoft.com/office/powerpoint/2012/main">
        <p15:guide id="1" orient="horz" pos="2160">
          <p15:clr>
            <a:srgbClr val="FBAE40"/>
          </p15:clr>
        </p15:guide>
        <p15:guide id="2" pos="598">
          <p15:clr>
            <a:srgbClr val="FBAE40"/>
          </p15:clr>
        </p15:guide>
        <p15:guide id="3" pos="5808">
          <p15:clr>
            <a:srgbClr val="FBAE40"/>
          </p15:clr>
        </p15:guide>
        <p15:guide id="4" pos="56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title"/>
          </p:nvPr>
        </p:nvSpPr>
        <p:spPr>
          <a:xfrm>
            <a:off x="191354" y="-51517"/>
            <a:ext cx="10515600" cy="1325563"/>
          </a:xfrm>
        </p:spPr>
        <p:txBody>
          <a:bodyPr/>
          <a:lstStyle>
            <a:lvl1pPr>
              <a:defRPr>
                <a:solidFill>
                  <a:srgbClr val="336094"/>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628476" y="14657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cxnSp>
        <p:nvCxnSpPr>
          <p:cNvPr id="12" name="Straight Connector 11"/>
          <p:cNvCxnSpPr/>
          <p:nvPr userDrawn="1"/>
        </p:nvCxnSpPr>
        <p:spPr>
          <a:xfrm>
            <a:off x="335560" y="965200"/>
            <a:ext cx="1184374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977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ull Frame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7C5A12-C97F-6F85-EBA2-840FDFD9588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0718EE-DCBC-6B40-89DB-6DACC21FB133}"/>
              </a:ext>
            </a:extLst>
          </p:cNvPr>
          <p:cNvSpPr>
            <a:spLocks noGrp="1"/>
          </p:cNvSpPr>
          <p:nvPr>
            <p:ph type="title"/>
          </p:nvPr>
        </p:nvSpPr>
        <p:spPr>
          <a:xfrm>
            <a:off x="586407" y="1341782"/>
            <a:ext cx="11019183" cy="4303643"/>
          </a:xfrm>
          <a:prstGeom prst="rect">
            <a:avLst/>
          </a:prstGeom>
        </p:spPr>
        <p:txBody>
          <a:bodyPr>
            <a:normAutofit/>
          </a:bodyPr>
          <a:lstStyle>
            <a:lvl1pPr algn="ctr">
              <a:defRPr sz="9000" b="1"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0759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Fram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18EE-DCBC-6B40-89DB-6DACC21FB133}"/>
              </a:ext>
            </a:extLst>
          </p:cNvPr>
          <p:cNvSpPr>
            <a:spLocks noGrp="1"/>
          </p:cNvSpPr>
          <p:nvPr>
            <p:ph type="title"/>
          </p:nvPr>
        </p:nvSpPr>
        <p:spPr>
          <a:xfrm>
            <a:off x="586407" y="1341782"/>
            <a:ext cx="11019183" cy="4303643"/>
          </a:xfrm>
          <a:prstGeom prst="rect">
            <a:avLst/>
          </a:prstGeom>
        </p:spPr>
        <p:txBody>
          <a:bodyPr>
            <a:normAutofit/>
          </a:bodyPr>
          <a:lstStyle>
            <a:lvl1pPr algn="ctr">
              <a:defRPr sz="9000" b="1" i="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234863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9A79-0C9A-EC4D-9833-881716D6B244}"/>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7500" b="1" i="0" baseline="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DCF4F58B-B0F4-6B49-96E1-A3DA9CFCDE55}"/>
              </a:ext>
            </a:extLst>
          </p:cNvPr>
          <p:cNvSpPr>
            <a:spLocks noGrp="1"/>
          </p:cNvSpPr>
          <p:nvPr>
            <p:ph type="subTitle" idx="1"/>
          </p:nvPr>
        </p:nvSpPr>
        <p:spPr>
          <a:xfrm>
            <a:off x="1524000" y="3602038"/>
            <a:ext cx="9144000" cy="1655762"/>
          </a:xfrm>
        </p:spPr>
        <p:txBody>
          <a:bodyPr>
            <a:normAutofit/>
          </a:bodyPr>
          <a:lstStyle>
            <a:lvl1pPr marL="0" indent="0" algn="ctr">
              <a:buNone/>
              <a:defRPr sz="35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5171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50D60D7-DBBC-D048-97C0-8F0799F05ABD}"/>
              </a:ext>
            </a:extLst>
          </p:cNvPr>
          <p:cNvSpPr>
            <a:spLocks noGrp="1"/>
          </p:cNvSpPr>
          <p:nvPr>
            <p:ph type="pic" sz="quarter" idx="13"/>
          </p:nvPr>
        </p:nvSpPr>
        <p:spPr>
          <a:xfrm>
            <a:off x="1" y="-124178"/>
            <a:ext cx="12191999" cy="6202496"/>
          </a:xfrm>
          <a:solidFill>
            <a:schemeClr val="bg2"/>
          </a:solidFill>
        </p:spPr>
        <p:txBody>
          <a:bodyPr/>
          <a:lstStyle/>
          <a:p>
            <a:endParaRPr lang="en-US" dirty="0"/>
          </a:p>
        </p:txBody>
      </p:sp>
      <p:sp>
        <p:nvSpPr>
          <p:cNvPr id="2" name="Title 1">
            <a:extLst>
              <a:ext uri="{FF2B5EF4-FFF2-40B4-BE49-F238E27FC236}">
                <a16:creationId xmlns:a16="http://schemas.microsoft.com/office/drawing/2014/main" id="{8C0718EE-DCBC-6B40-89DB-6DACC21FB133}"/>
              </a:ext>
            </a:extLst>
          </p:cNvPr>
          <p:cNvSpPr>
            <a:spLocks noGrp="1"/>
          </p:cNvSpPr>
          <p:nvPr>
            <p:ph type="title"/>
          </p:nvPr>
        </p:nvSpPr>
        <p:spPr>
          <a:xfrm>
            <a:off x="586407" y="3329609"/>
            <a:ext cx="11019183" cy="2007704"/>
          </a:xfrm>
          <a:prstGeom prst="rect">
            <a:avLst/>
          </a:prstGeom>
        </p:spPr>
        <p:txBody>
          <a:bodyPr>
            <a:normAutofit/>
          </a:bodyPr>
          <a:lstStyle>
            <a:lvl1pPr algn="ctr">
              <a:defRPr sz="6500" b="1"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31747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C418-7B51-1F42-B682-6468D6184A51}"/>
              </a:ext>
            </a:extLst>
          </p:cNvPr>
          <p:cNvSpPr>
            <a:spLocks noGrp="1"/>
          </p:cNvSpPr>
          <p:nvPr>
            <p:ph type="title"/>
          </p:nvPr>
        </p:nvSpPr>
        <p:spPr>
          <a:xfrm>
            <a:off x="7528823" y="457200"/>
            <a:ext cx="3932237" cy="1600200"/>
          </a:xfrm>
          <a:prstGeom prst="rect">
            <a:avLst/>
          </a:prstGeom>
        </p:spPr>
        <p:txBody>
          <a:bodyPr anchor="b">
            <a:normAutofit/>
          </a:bodyPr>
          <a:lstStyle>
            <a:lvl1pPr>
              <a:defRPr sz="3500" b="1" i="0" baseline="0">
                <a:solidFill>
                  <a:schemeClr val="accent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3AE6E81-EF91-B94E-B2FB-A0261A8D02DE}"/>
              </a:ext>
            </a:extLst>
          </p:cNvPr>
          <p:cNvSpPr>
            <a:spLocks noGrp="1"/>
          </p:cNvSpPr>
          <p:nvPr>
            <p:ph type="pic" idx="1"/>
          </p:nvPr>
        </p:nvSpPr>
        <p:spPr>
          <a:xfrm>
            <a:off x="626164" y="457201"/>
            <a:ext cx="6361045"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D86DA-BF2A-2945-93CD-9E6EBE526314}"/>
              </a:ext>
            </a:extLst>
          </p:cNvPr>
          <p:cNvSpPr>
            <a:spLocks noGrp="1"/>
          </p:cNvSpPr>
          <p:nvPr>
            <p:ph type="body" sz="half" idx="2"/>
          </p:nvPr>
        </p:nvSpPr>
        <p:spPr>
          <a:xfrm>
            <a:off x="7528823" y="2057400"/>
            <a:ext cx="3932237" cy="3811588"/>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20983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222620-6C75-41C4-BA2C-9167EF6E0246}"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938974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05E0-DFB0-8A4C-89B0-6BA2273F851A}"/>
              </a:ext>
            </a:extLst>
          </p:cNvPr>
          <p:cNvSpPr>
            <a:spLocks noGrp="1"/>
          </p:cNvSpPr>
          <p:nvPr>
            <p:ph type="title"/>
          </p:nvPr>
        </p:nvSpPr>
        <p:spPr>
          <a:xfrm>
            <a:off x="838200" y="365125"/>
            <a:ext cx="10515600" cy="1325563"/>
          </a:xfrm>
          <a:prstGeom prst="rect">
            <a:avLst/>
          </a:prstGeom>
        </p:spPr>
        <p:txBody>
          <a:bodyPr/>
          <a:lstStyle>
            <a:lvl1pPr>
              <a:defRPr b="1" i="0" baseline="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7D92818-A55D-8448-8F42-F180523466D0}"/>
              </a:ext>
            </a:extLst>
          </p:cNvPr>
          <p:cNvSpPr>
            <a:spLocks noGrp="1"/>
          </p:cNvSpPr>
          <p:nvPr>
            <p:ph idx="1"/>
          </p:nvPr>
        </p:nvSpPr>
        <p:spPr>
          <a:xfrm>
            <a:off x="838200" y="1825625"/>
            <a:ext cx="10515600"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278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FCD4-1B38-0B4A-BD67-44F80495EB26}"/>
              </a:ext>
            </a:extLst>
          </p:cNvPr>
          <p:cNvSpPr>
            <a:spLocks noGrp="1"/>
          </p:cNvSpPr>
          <p:nvPr>
            <p:ph type="title"/>
          </p:nvPr>
        </p:nvSpPr>
        <p:spPr>
          <a:xfrm>
            <a:off x="831850" y="1709738"/>
            <a:ext cx="10515600" cy="2852737"/>
          </a:xfrm>
          <a:prstGeom prst="rect">
            <a:avLst/>
          </a:prstGeom>
        </p:spPr>
        <p:txBody>
          <a:bodyPr anchor="b"/>
          <a:lstStyle>
            <a:lvl1pPr>
              <a:defRPr sz="6000" b="1" i="0" baseline="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DD30C33-1A0F-2F41-BCE8-FACE145DE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2996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3B50-55C6-4547-AE34-47292853DA5E}"/>
              </a:ext>
            </a:extLst>
          </p:cNvPr>
          <p:cNvSpPr>
            <a:spLocks noGrp="1"/>
          </p:cNvSpPr>
          <p:nvPr>
            <p:ph type="title"/>
          </p:nvPr>
        </p:nvSpPr>
        <p:spPr>
          <a:xfrm>
            <a:off x="838200" y="365125"/>
            <a:ext cx="10515600" cy="1325563"/>
          </a:xfrm>
          <a:prstGeom prst="rect">
            <a:avLst/>
          </a:prstGeom>
        </p:spPr>
        <p:txBody>
          <a:bodyPr/>
          <a:lstStyle>
            <a:lvl1pPr>
              <a:defRPr b="1" i="0" baseline="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EA54845-0921-4245-99E6-7D64D448F2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E0B7EC-F64E-7C44-B560-9A1C6F85F2D5}"/>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2986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F5AA-0E35-D349-A12B-D186E96639D1}"/>
              </a:ext>
            </a:extLst>
          </p:cNvPr>
          <p:cNvSpPr>
            <a:spLocks noGrp="1"/>
          </p:cNvSpPr>
          <p:nvPr>
            <p:ph type="title"/>
          </p:nvPr>
        </p:nvSpPr>
        <p:spPr>
          <a:xfrm>
            <a:off x="839788" y="365125"/>
            <a:ext cx="10515600" cy="1325563"/>
          </a:xfrm>
          <a:prstGeom prst="rect">
            <a:avLst/>
          </a:prstGeom>
        </p:spPr>
        <p:txBody>
          <a:bodyPr/>
          <a:lstStyle>
            <a:lvl1pPr>
              <a:defRPr b="1" i="0" baseline="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C9AA2B3-3F14-B949-B39D-D26FDD15B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6BDE1F-09B3-BC4F-B394-8B3AA903FF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5A397-558A-8545-AA36-20A4AED9D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4E84FF-3648-9045-BD6E-E6E2A84274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2144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B103-237B-544E-B56B-CCC652467A98}"/>
              </a:ext>
            </a:extLst>
          </p:cNvPr>
          <p:cNvSpPr>
            <a:spLocks noGrp="1"/>
          </p:cNvSpPr>
          <p:nvPr>
            <p:ph type="title"/>
          </p:nvPr>
        </p:nvSpPr>
        <p:spPr>
          <a:xfrm>
            <a:off x="838200" y="365125"/>
            <a:ext cx="10515600" cy="1325563"/>
          </a:xfrm>
          <a:prstGeom prst="rect">
            <a:avLst/>
          </a:prstGeom>
        </p:spPr>
        <p:txBody>
          <a:bodyPr/>
          <a:lstStyle>
            <a:lvl1pPr>
              <a:defRPr b="1" i="0"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409391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491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63C3-4244-A742-ACF4-3DFBFC5A5473}"/>
              </a:ext>
            </a:extLst>
          </p:cNvPr>
          <p:cNvSpPr>
            <a:spLocks noGrp="1"/>
          </p:cNvSpPr>
          <p:nvPr>
            <p:ph type="title"/>
          </p:nvPr>
        </p:nvSpPr>
        <p:spPr>
          <a:xfrm>
            <a:off x="839788" y="457200"/>
            <a:ext cx="3932237" cy="1600200"/>
          </a:xfrm>
          <a:prstGeom prst="rect">
            <a:avLst/>
          </a:prstGeom>
        </p:spPr>
        <p:txBody>
          <a:bodyPr anchor="b"/>
          <a:lstStyle>
            <a:lvl1pPr>
              <a:defRPr sz="3200" b="1" i="0" baseline="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65FC02-624D-EF46-BFD3-863C89B41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0C064E-9846-DA4F-916B-4EF3BE172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26042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F923A-CB45-4449-8842-8CD81DDC74F6}"/>
              </a:ext>
            </a:extLst>
          </p:cNvPr>
          <p:cNvSpPr>
            <a:spLocks noGrp="1"/>
          </p:cNvSpPr>
          <p:nvPr>
            <p:ph type="title"/>
          </p:nvPr>
        </p:nvSpPr>
        <p:spPr>
          <a:xfrm>
            <a:off x="838200" y="365125"/>
            <a:ext cx="10515600" cy="1325563"/>
          </a:xfrm>
          <a:prstGeom prst="rect">
            <a:avLst/>
          </a:prstGeom>
        </p:spPr>
        <p:txBody>
          <a:bodyPr/>
          <a:lstStyle>
            <a:lvl1pPr>
              <a:defRPr b="1" i="0" baseline="0">
                <a:solidFill>
                  <a:schemeClr val="accent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698646C-D8A4-EB4E-91E4-D166646779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786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60739A-1B88-864A-8F17-580BD50C077A}"/>
              </a:ext>
            </a:extLst>
          </p:cNvPr>
          <p:cNvSpPr>
            <a:spLocks noGrp="1"/>
          </p:cNvSpPr>
          <p:nvPr>
            <p:ph type="title" orient="vert"/>
          </p:nvPr>
        </p:nvSpPr>
        <p:spPr>
          <a:xfrm>
            <a:off x="8724900" y="365125"/>
            <a:ext cx="2628900" cy="5811838"/>
          </a:xfrm>
          <a:prstGeom prst="rect">
            <a:avLst/>
          </a:prstGeom>
        </p:spPr>
        <p:txBody>
          <a:bodyPr vert="eaVert"/>
          <a:lstStyle>
            <a:lvl1pPr>
              <a:defRPr b="1" i="0" baseline="0">
                <a:solidFill>
                  <a:schemeClr val="accent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5C82C530-0EB8-594F-94A9-7E068D7E45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269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A259-D0A4-4903-A9D0-E9FA2444F2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50B44-561E-4C39-B0DD-05981EF02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36FEF3-1C90-42B4-A799-67B0CBC3D871}"/>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5" name="Footer Placeholder 4">
            <a:extLst>
              <a:ext uri="{FF2B5EF4-FFF2-40B4-BE49-F238E27FC236}">
                <a16:creationId xmlns:a16="http://schemas.microsoft.com/office/drawing/2014/main" id="{3815FA08-5683-4D41-A705-617ECFDFD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9AEDC-4745-463D-827D-6D38A1BF2BA9}"/>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194653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22620-6C75-41C4-BA2C-9167EF6E0246}"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533730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DC73-FA51-4D08-8C70-3358B3A10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4810C-6EEC-4230-AF28-0A200368AD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D4A36-3999-404F-A4F9-707E1E74593C}"/>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5" name="Footer Placeholder 4">
            <a:extLst>
              <a:ext uri="{FF2B5EF4-FFF2-40B4-BE49-F238E27FC236}">
                <a16:creationId xmlns:a16="http://schemas.microsoft.com/office/drawing/2014/main" id="{4806413D-A490-48B3-A627-DA3D4B2AB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6480D-B5CF-41D7-9976-871064885605}"/>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28910075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FBB0-D5B2-4CAF-8FB7-C683E0CB6F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CD0A69-B618-4F41-B542-15EA6744E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061949-D7C7-4E7F-A148-F8EE0D70560E}"/>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5" name="Footer Placeholder 4">
            <a:extLst>
              <a:ext uri="{FF2B5EF4-FFF2-40B4-BE49-F238E27FC236}">
                <a16:creationId xmlns:a16="http://schemas.microsoft.com/office/drawing/2014/main" id="{5FC7915D-08A8-49F2-B3B2-542D29C63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CFC3B-B1D3-4A77-9648-5EDDA23213EF}"/>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743268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9A84-C4AC-468E-87C9-39DAA2D11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523ACE-283B-461A-B3DC-4910B15F73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C43816-2BD0-4C34-919B-277DAA4AEE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AD281F-5E84-474B-BA33-B69EA6F2A683}"/>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6" name="Footer Placeholder 5">
            <a:extLst>
              <a:ext uri="{FF2B5EF4-FFF2-40B4-BE49-F238E27FC236}">
                <a16:creationId xmlns:a16="http://schemas.microsoft.com/office/drawing/2014/main" id="{E0A0E5B6-D986-4731-882A-139909B70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DA45E-5F2B-4E9F-988B-F8ADA171BBBD}"/>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2950529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D56C-C5C1-4A88-AC7B-A89FBCAD0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371A36-798C-4BBB-8E97-F70ACA77C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F6CFF9-BE37-4194-819D-575FDAD06D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9AEE6F-B05A-49A0-AA74-06F94F4E2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ED2273-32C5-43F4-87FE-087BE33AEC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FE04E2-79E8-48E8-8FC7-4F25B89AACC0}"/>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8" name="Footer Placeholder 7">
            <a:extLst>
              <a:ext uri="{FF2B5EF4-FFF2-40B4-BE49-F238E27FC236}">
                <a16:creationId xmlns:a16="http://schemas.microsoft.com/office/drawing/2014/main" id="{7AC33152-286B-415D-BFCC-DD38F66892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3FA608-4F22-4370-8323-AC15CAF0CE54}"/>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1755759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B115-F0BA-45F4-AAA6-FA5B8A081A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61485-0C6E-405D-A4C5-A9A2BFF7B8DF}"/>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4" name="Footer Placeholder 3">
            <a:extLst>
              <a:ext uri="{FF2B5EF4-FFF2-40B4-BE49-F238E27FC236}">
                <a16:creationId xmlns:a16="http://schemas.microsoft.com/office/drawing/2014/main" id="{4AF6B54F-4517-4ECF-A0AB-45D4A39C1C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E9FBC2-2F2B-4E7D-961D-2CFAD1547D26}"/>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633833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A574A-553E-4F3C-95EC-44262A0CA026}"/>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3" name="Footer Placeholder 2">
            <a:extLst>
              <a:ext uri="{FF2B5EF4-FFF2-40B4-BE49-F238E27FC236}">
                <a16:creationId xmlns:a16="http://schemas.microsoft.com/office/drawing/2014/main" id="{5816B9D1-C165-4445-AE26-8A71099D8C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420CCA-175C-4139-B7AE-B23A0855AA14}"/>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36926412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8722-B84B-4C1C-8D15-F0E51E26D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D2FDA-0C07-4A55-8407-0C2F8D822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B3E0A3-1335-42DC-8B40-C3EDC9DA2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8A287A-7E86-4DA3-8209-16BDC120F629}"/>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6" name="Footer Placeholder 5">
            <a:extLst>
              <a:ext uri="{FF2B5EF4-FFF2-40B4-BE49-F238E27FC236}">
                <a16:creationId xmlns:a16="http://schemas.microsoft.com/office/drawing/2014/main" id="{EC72347A-8F29-48DC-971D-7BF86F0CD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76C19F-1768-41E8-98BF-3D2C73F15F66}"/>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114219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BCDC-F4DC-47A0-9C5A-466CD9E18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F970E1-2997-4D16-A7A7-DA39226CF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A1D9AA-A8D1-4874-80A4-AB798322A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BB9537-F385-432C-97EA-92CAE02A6E21}"/>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6" name="Footer Placeholder 5">
            <a:extLst>
              <a:ext uri="{FF2B5EF4-FFF2-40B4-BE49-F238E27FC236}">
                <a16:creationId xmlns:a16="http://schemas.microsoft.com/office/drawing/2014/main" id="{8937111B-C42D-4E31-BF90-E989BA1C2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7B1E6-93BB-4F93-B902-98BA63CFC961}"/>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2816675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B9CE-43CB-4006-B6D4-8E0799D571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D18652-2B90-46C4-9FB8-8DAB646EF6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687EE-33D1-4BB4-909C-1138710FF772}"/>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5" name="Footer Placeholder 4">
            <a:extLst>
              <a:ext uri="{FF2B5EF4-FFF2-40B4-BE49-F238E27FC236}">
                <a16:creationId xmlns:a16="http://schemas.microsoft.com/office/drawing/2014/main" id="{8F8B0FF5-C1F7-471A-A97E-A0D7DA3C5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8508B-96FB-45F9-BFA1-39BE561D1A7B}"/>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1271271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3F2EC1-5D8C-49D2-B404-1EF63FDD5C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4BF0A5-9468-4CA1-A84B-E0289C2C23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984FF-CF46-4396-8059-C37F94B6F6D0}"/>
              </a:ext>
            </a:extLst>
          </p:cNvPr>
          <p:cNvSpPr>
            <a:spLocks noGrp="1"/>
          </p:cNvSpPr>
          <p:nvPr>
            <p:ph type="dt" sz="half" idx="10"/>
          </p:nvPr>
        </p:nvSpPr>
        <p:spPr/>
        <p:txBody>
          <a:bodyPr/>
          <a:lstStyle/>
          <a:p>
            <a:fld id="{A4620746-791F-4391-B55C-3D1137161B36}" type="datetimeFigureOut">
              <a:rPr lang="en-US" smtClean="0"/>
              <a:t>6/26/2024</a:t>
            </a:fld>
            <a:endParaRPr lang="en-US"/>
          </a:p>
        </p:txBody>
      </p:sp>
      <p:sp>
        <p:nvSpPr>
          <p:cNvPr id="5" name="Footer Placeholder 4">
            <a:extLst>
              <a:ext uri="{FF2B5EF4-FFF2-40B4-BE49-F238E27FC236}">
                <a16:creationId xmlns:a16="http://schemas.microsoft.com/office/drawing/2014/main" id="{5953925E-42D9-487C-8A77-65560E5CF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3950D-F18B-474E-AEFB-7EE7DE1A881D}"/>
              </a:ext>
            </a:extLst>
          </p:cNvPr>
          <p:cNvSpPr>
            <a:spLocks noGrp="1"/>
          </p:cNvSpPr>
          <p:nvPr>
            <p:ph type="sldNum" sz="quarter" idx="12"/>
          </p:nvPr>
        </p:nvSpPr>
        <p:spPr/>
        <p:txBody>
          <a:bodyPr/>
          <a:lstStyle/>
          <a:p>
            <a:fld id="{7376A798-C1DA-4F7E-AF95-CD0EAA5720D7}" type="slidenum">
              <a:rPr lang="en-US" smtClean="0"/>
              <a:t>‹#›</a:t>
            </a:fld>
            <a:endParaRPr lang="en-US"/>
          </a:p>
        </p:txBody>
      </p:sp>
    </p:spTree>
    <p:extLst>
      <p:ext uri="{BB962C8B-B14F-4D97-AF65-F5344CB8AC3E}">
        <p14:creationId xmlns:p14="http://schemas.microsoft.com/office/powerpoint/2010/main" val="26301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2604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26529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0363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8.jp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3.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6/26/2024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12201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41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2DE75-C282-1C43-AEAD-02A07B8CC266}"/>
              </a:ext>
            </a:extLst>
          </p:cNvPr>
          <p:cNvSpPr>
            <a:spLocks noGrp="1"/>
          </p:cNvSpPr>
          <p:nvPr>
            <p:ph type="body" idx="1"/>
          </p:nvPr>
        </p:nvSpPr>
        <p:spPr>
          <a:xfrm>
            <a:off x="838200" y="1825625"/>
            <a:ext cx="10515600" cy="41875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C8233BD-96E6-FE4F-B182-03257A4BF33D}"/>
              </a:ext>
            </a:extLst>
          </p:cNvPr>
          <p:cNvSpPr>
            <a:spLocks noGrp="1"/>
          </p:cNvSpPr>
          <p:nvPr>
            <p:ph type="sldNum" sz="quarter" idx="4"/>
          </p:nvPr>
        </p:nvSpPr>
        <p:spPr>
          <a:xfrm>
            <a:off x="8951697" y="6356350"/>
            <a:ext cx="20610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7722-51FE-EF4B-9E63-E4695586A274}" type="slidenum">
              <a:rPr lang="en-US" smtClean="0"/>
              <a:t>‹#›</a:t>
            </a:fld>
            <a:endParaRPr lang="en-US"/>
          </a:p>
        </p:txBody>
      </p:sp>
      <p:sp>
        <p:nvSpPr>
          <p:cNvPr id="7" name="Title Placeholder 6">
            <a:extLst>
              <a:ext uri="{FF2B5EF4-FFF2-40B4-BE49-F238E27FC236}">
                <a16:creationId xmlns:a16="http://schemas.microsoft.com/office/drawing/2014/main" id="{0AC10482-C5B2-2243-B02C-AE711CD27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6436057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xStyles>
    <p:titleStyle>
      <a:lvl1pPr algn="l" defTabSz="914400" rtl="0" eaLnBrk="1" latinLnBrk="0" hangingPunct="1">
        <a:lnSpc>
          <a:spcPct val="90000"/>
        </a:lnSpc>
        <a:spcBef>
          <a:spcPct val="0"/>
        </a:spcBef>
        <a:buNone/>
        <a:defRPr sz="4400" kern="1200" baseline="0">
          <a:solidFill>
            <a:schemeClr val="accent1"/>
          </a:solidFill>
          <a:latin typeface="Factoria Ul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C0BD7-F063-4D3D-9C92-E99AD1BA0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1F48A-9537-4CCC-ACF1-B7F6A1F5F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EA490-53FB-4746-8AFB-6196E09C8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20746-791F-4391-B55C-3D1137161B36}" type="datetimeFigureOut">
              <a:rPr lang="en-US" smtClean="0"/>
              <a:t>6/26/2024</a:t>
            </a:fld>
            <a:endParaRPr lang="en-US"/>
          </a:p>
        </p:txBody>
      </p:sp>
      <p:sp>
        <p:nvSpPr>
          <p:cNvPr id="5" name="Footer Placeholder 4">
            <a:extLst>
              <a:ext uri="{FF2B5EF4-FFF2-40B4-BE49-F238E27FC236}">
                <a16:creationId xmlns:a16="http://schemas.microsoft.com/office/drawing/2014/main" id="{DFB36453-59D6-4ECD-BA92-58899E2DA7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9006E3-B5D6-4826-B6C1-7AD645236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6A798-C1DA-4F7E-AF95-CD0EAA5720D7}" type="slidenum">
              <a:rPr lang="en-US" smtClean="0"/>
              <a:t>‹#›</a:t>
            </a:fld>
            <a:endParaRPr lang="en-US"/>
          </a:p>
        </p:txBody>
      </p:sp>
    </p:spTree>
    <p:extLst>
      <p:ext uri="{BB962C8B-B14F-4D97-AF65-F5344CB8AC3E}">
        <p14:creationId xmlns:p14="http://schemas.microsoft.com/office/powerpoint/2010/main" val="14410563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3" Type="http://schemas.openxmlformats.org/officeDocument/2006/relationships/hyperlink" Target="https://medicine.yale.edu/media-player/slicerdicer-workshop/" TargetMode="External"/><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588" y="1234330"/>
            <a:ext cx="10126824" cy="2387600"/>
          </a:xfrm>
        </p:spPr>
        <p:txBody>
          <a:bodyPr>
            <a:normAutofit/>
          </a:bodyPr>
          <a:lstStyle/>
          <a:p>
            <a:r>
              <a:rPr lang="en-US" dirty="0"/>
              <a:t>Screening Tools for Trial Recruitment</a:t>
            </a:r>
          </a:p>
        </p:txBody>
      </p:sp>
      <p:sp>
        <p:nvSpPr>
          <p:cNvPr id="3" name="Subtitle 2"/>
          <p:cNvSpPr>
            <a:spLocks noGrp="1"/>
          </p:cNvSpPr>
          <p:nvPr>
            <p:ph type="subTitle" idx="1"/>
          </p:nvPr>
        </p:nvSpPr>
        <p:spPr>
          <a:xfrm>
            <a:off x="1524000" y="4161452"/>
            <a:ext cx="9144000" cy="1462218"/>
          </a:xfrm>
        </p:spPr>
        <p:txBody>
          <a:bodyPr>
            <a:normAutofit fontScale="77500" lnSpcReduction="20000"/>
          </a:bodyPr>
          <a:lstStyle/>
          <a:p>
            <a:pPr algn="l"/>
            <a:r>
              <a:rPr lang="en-US" dirty="0"/>
              <a:t>		Heena Olalde, RN, MSN	               		University of Iowa</a:t>
            </a:r>
          </a:p>
          <a:p>
            <a:pPr algn="l"/>
            <a:r>
              <a:rPr lang="en-US" dirty="0"/>
              <a:t>		Angela Lewis, MSN, RN, CNRN, SCRN		University of Iowa</a:t>
            </a:r>
          </a:p>
          <a:p>
            <a:pPr algn="l"/>
            <a:r>
              <a:rPr lang="en-US" dirty="0"/>
              <a:t>		Cathy Revere, BS				University of Utah</a:t>
            </a:r>
          </a:p>
          <a:p>
            <a:pPr algn="l"/>
            <a:r>
              <a:rPr lang="en-US" dirty="0"/>
              <a:t>		Christina Marchese, BS			University of Florida</a:t>
            </a:r>
          </a:p>
          <a:p>
            <a:pPr algn="l"/>
            <a:endParaRPr lang="en-US" dirty="0"/>
          </a:p>
          <a:p>
            <a:endParaRPr lang="en-US" dirty="0"/>
          </a:p>
        </p:txBody>
      </p:sp>
    </p:spTree>
    <p:extLst>
      <p:ext uri="{BB962C8B-B14F-4D97-AF65-F5344CB8AC3E}">
        <p14:creationId xmlns:p14="http://schemas.microsoft.com/office/powerpoint/2010/main" val="414198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8D6B-DC7E-1C79-0214-0A61DFBE9CE0}"/>
              </a:ext>
            </a:extLst>
          </p:cNvPr>
          <p:cNvSpPr>
            <a:spLocks noGrp="1"/>
          </p:cNvSpPr>
          <p:nvPr>
            <p:ph type="title"/>
          </p:nvPr>
        </p:nvSpPr>
        <p:spPr>
          <a:xfrm>
            <a:off x="952499" y="526777"/>
            <a:ext cx="10287001" cy="869089"/>
          </a:xfrm>
        </p:spPr>
        <p:txBody>
          <a:bodyPr anchor="ctr">
            <a:normAutofit/>
          </a:bodyPr>
          <a:lstStyle/>
          <a:p>
            <a:r>
              <a:rPr lang="en-US" dirty="0"/>
              <a:t>Part of the Stroke Team</a:t>
            </a:r>
          </a:p>
        </p:txBody>
      </p:sp>
      <p:sp>
        <p:nvSpPr>
          <p:cNvPr id="3" name="Content Placeholder 2">
            <a:extLst>
              <a:ext uri="{FF2B5EF4-FFF2-40B4-BE49-F238E27FC236}">
                <a16:creationId xmlns:a16="http://schemas.microsoft.com/office/drawing/2014/main" id="{21E51EE4-2006-B52F-564A-F7454F5474E9}"/>
              </a:ext>
            </a:extLst>
          </p:cNvPr>
          <p:cNvSpPr>
            <a:spLocks noGrp="1"/>
          </p:cNvSpPr>
          <p:nvPr>
            <p:ph idx="1"/>
          </p:nvPr>
        </p:nvSpPr>
        <p:spPr>
          <a:xfrm>
            <a:off x="952499" y="1686757"/>
            <a:ext cx="10302446" cy="4256843"/>
          </a:xfrm>
        </p:spPr>
        <p:txBody>
          <a:bodyPr>
            <a:normAutofit/>
          </a:bodyPr>
          <a:lstStyle/>
          <a:p>
            <a:pPr marL="457200" indent="-457200">
              <a:buFont typeface="Arial" panose="020B0604020202020204" pitchFamily="34" charset="0"/>
              <a:buChar char="•"/>
            </a:pPr>
            <a:r>
              <a:rPr lang="en-US" dirty="0"/>
              <a:t>Provide monthly data reports to team</a:t>
            </a:r>
          </a:p>
          <a:p>
            <a:pPr marL="457200" indent="-457200">
              <a:buFont typeface="Arial" panose="020B0604020202020204" pitchFamily="34" charset="0"/>
              <a:buChar char="•"/>
            </a:pPr>
            <a:r>
              <a:rPr lang="en-US" dirty="0"/>
              <a:t>Collaborates with stroke team–coordinators and providers</a:t>
            </a:r>
          </a:p>
          <a:p>
            <a:pPr marL="457200" indent="-457200">
              <a:buFont typeface="Arial" panose="020B0604020202020204" pitchFamily="34" charset="0"/>
              <a:buChar char="•"/>
            </a:pPr>
            <a:r>
              <a:rPr lang="en-US" dirty="0"/>
              <a:t>Identifies area for process improvement as needed</a:t>
            </a:r>
          </a:p>
          <a:p>
            <a:endParaRPr lang="en-US" dirty="0"/>
          </a:p>
        </p:txBody>
      </p:sp>
    </p:spTree>
    <p:extLst>
      <p:ext uri="{BB962C8B-B14F-4D97-AF65-F5344CB8AC3E}">
        <p14:creationId xmlns:p14="http://schemas.microsoft.com/office/powerpoint/2010/main" val="358204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B415C4-402D-17D6-C40A-C49B7359A151}"/>
              </a:ext>
            </a:extLst>
          </p:cNvPr>
          <p:cNvSpPr>
            <a:spLocks noGrp="1"/>
          </p:cNvSpPr>
          <p:nvPr>
            <p:ph type="ctrTitle"/>
          </p:nvPr>
        </p:nvSpPr>
        <p:spPr/>
        <p:txBody>
          <a:bodyPr/>
          <a:lstStyle/>
          <a:p>
            <a:r>
              <a:rPr lang="en-US" dirty="0"/>
              <a:t>Research Collaboration</a:t>
            </a:r>
          </a:p>
        </p:txBody>
      </p:sp>
    </p:spTree>
    <p:extLst>
      <p:ext uri="{BB962C8B-B14F-4D97-AF65-F5344CB8AC3E}">
        <p14:creationId xmlns:p14="http://schemas.microsoft.com/office/powerpoint/2010/main" val="159128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963CFD-E608-F1E8-52D2-AF70776EACE4}"/>
              </a:ext>
            </a:extLst>
          </p:cNvPr>
          <p:cNvSpPr>
            <a:spLocks noGrp="1"/>
          </p:cNvSpPr>
          <p:nvPr>
            <p:ph type="title"/>
          </p:nvPr>
        </p:nvSpPr>
        <p:spPr>
          <a:xfrm>
            <a:off x="952500" y="389509"/>
            <a:ext cx="10287000" cy="1331865"/>
          </a:xfrm>
        </p:spPr>
        <p:txBody>
          <a:bodyPr anchor="ctr">
            <a:normAutofit/>
          </a:bodyPr>
          <a:lstStyle/>
          <a:p>
            <a:r>
              <a:rPr lang="en-US" dirty="0"/>
              <a:t>How abstractor helps	</a:t>
            </a:r>
          </a:p>
        </p:txBody>
      </p:sp>
      <p:sp>
        <p:nvSpPr>
          <p:cNvPr id="5" name="Content Placeholder 4">
            <a:extLst>
              <a:ext uri="{FF2B5EF4-FFF2-40B4-BE49-F238E27FC236}">
                <a16:creationId xmlns:a16="http://schemas.microsoft.com/office/drawing/2014/main" id="{5FD88482-32D6-7F69-7704-807022625A63}"/>
              </a:ext>
            </a:extLst>
          </p:cNvPr>
          <p:cNvSpPr>
            <a:spLocks noGrp="1"/>
          </p:cNvSpPr>
          <p:nvPr>
            <p:ph idx="1"/>
          </p:nvPr>
        </p:nvSpPr>
        <p:spPr>
          <a:xfrm>
            <a:off x="952500" y="2050741"/>
            <a:ext cx="10287000" cy="3892859"/>
          </a:xfrm>
        </p:spPr>
        <p:txBody>
          <a:bodyPr>
            <a:normAutofit/>
          </a:bodyPr>
          <a:lstStyle/>
          <a:p>
            <a:pPr>
              <a:lnSpc>
                <a:spcPct val="90000"/>
              </a:lnSpc>
            </a:pPr>
            <a:r>
              <a:rPr lang="en-US" sz="2400" dirty="0"/>
              <a:t>Assist with stroke query reports for trial criteria (feasibility questionnaires) </a:t>
            </a:r>
          </a:p>
          <a:p>
            <a:pPr>
              <a:lnSpc>
                <a:spcPct val="90000"/>
              </a:lnSpc>
            </a:pPr>
            <a:r>
              <a:rPr lang="en-US" sz="2400" dirty="0"/>
              <a:t>GWTG-Aspire</a:t>
            </a:r>
          </a:p>
          <a:p>
            <a:pPr lvl="1">
              <a:lnSpc>
                <a:spcPct val="90000"/>
              </a:lnSpc>
            </a:pPr>
            <a:r>
              <a:rPr lang="en-US" dirty="0"/>
              <a:t>All ICH stroke population entered including if they have a </a:t>
            </a:r>
            <a:r>
              <a:rPr lang="en-US" dirty="0" err="1"/>
              <a:t>Hx</a:t>
            </a:r>
            <a:r>
              <a:rPr lang="en-US" dirty="0"/>
              <a:t> of </a:t>
            </a:r>
            <a:r>
              <a:rPr lang="en-US" dirty="0" err="1"/>
              <a:t>Afib</a:t>
            </a:r>
            <a:endParaRPr lang="en-US" dirty="0"/>
          </a:p>
          <a:p>
            <a:pPr lvl="1">
              <a:lnSpc>
                <a:spcPct val="90000"/>
              </a:lnSpc>
            </a:pPr>
            <a:r>
              <a:rPr lang="en-US" dirty="0"/>
              <a:t>National GWTG ASPIRE team reviews data</a:t>
            </a:r>
          </a:p>
          <a:p>
            <a:pPr lvl="1">
              <a:lnSpc>
                <a:spcPct val="90000"/>
              </a:lnSpc>
            </a:pPr>
            <a:r>
              <a:rPr lang="en-US" dirty="0"/>
              <a:t>Aspire team identifies opportunities</a:t>
            </a:r>
          </a:p>
          <a:p>
            <a:pPr lvl="1">
              <a:lnSpc>
                <a:spcPct val="90000"/>
              </a:lnSpc>
            </a:pPr>
            <a:r>
              <a:rPr lang="en-US" dirty="0"/>
              <a:t>Research RN collaborates with abstractor regarding possible opportunities </a:t>
            </a:r>
          </a:p>
          <a:p>
            <a:pPr lvl="1">
              <a:lnSpc>
                <a:spcPct val="90000"/>
              </a:lnSpc>
            </a:pPr>
            <a:r>
              <a:rPr lang="en-US" dirty="0"/>
              <a:t>Abstractor crosswalk GWTG number to patient medical record number and information shared </a:t>
            </a:r>
          </a:p>
        </p:txBody>
      </p:sp>
    </p:spTree>
    <p:extLst>
      <p:ext uri="{BB962C8B-B14F-4D97-AF65-F5344CB8AC3E}">
        <p14:creationId xmlns:p14="http://schemas.microsoft.com/office/powerpoint/2010/main" val="263477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45E8-6822-BEE5-224A-852A2552AF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5B09B3E-3BE0-088F-2A9F-CE5C1120474F}"/>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err="1"/>
              <a:t>TriNetX</a:t>
            </a:r>
            <a:endParaRPr lang="en-US" sz="5400" dirty="0"/>
          </a:p>
        </p:txBody>
      </p:sp>
    </p:spTree>
    <p:extLst>
      <p:ext uri="{BB962C8B-B14F-4D97-AF65-F5344CB8AC3E}">
        <p14:creationId xmlns:p14="http://schemas.microsoft.com/office/powerpoint/2010/main" val="382426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1A0A4-08A2-FFBB-8366-962E378EA6FE}"/>
              </a:ext>
            </a:extLst>
          </p:cNvPr>
          <p:cNvSpPr>
            <a:spLocks noGrp="1"/>
          </p:cNvSpPr>
          <p:nvPr>
            <p:ph type="title"/>
          </p:nvPr>
        </p:nvSpPr>
        <p:spPr/>
        <p:txBody>
          <a:bodyPr>
            <a:normAutofit/>
          </a:bodyPr>
          <a:lstStyle/>
          <a:p>
            <a:r>
              <a:rPr lang="en-US" dirty="0"/>
              <a:t>NINDS </a:t>
            </a:r>
            <a:r>
              <a:rPr lang="en-US" dirty="0" err="1"/>
              <a:t>StrokeNet</a:t>
            </a:r>
            <a:r>
              <a:rPr lang="en-US" dirty="0"/>
              <a:t> </a:t>
            </a:r>
            <a:br>
              <a:rPr lang="en-US" dirty="0"/>
            </a:br>
            <a:r>
              <a:rPr lang="en-US" sz="3600" dirty="0">
                <a:latin typeface="Arial" panose="020B0604020202020204" pitchFamily="34" charset="0"/>
                <a:cs typeface="Arial" panose="020B0604020202020204" pitchFamily="34" charset="0"/>
              </a:rPr>
              <a:t>Recruitment by </a:t>
            </a:r>
            <a:r>
              <a:rPr lang="en-US" sz="3600" dirty="0" err="1">
                <a:latin typeface="Arial" panose="020B0604020202020204" pitchFamily="34" charset="0"/>
                <a:cs typeface="Arial" panose="020B0604020202020204" pitchFamily="34" charset="0"/>
              </a:rPr>
              <a:t>TriNetX</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Cathy Revere</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Cathy.Revere@hsc.utah.edu</a:t>
            </a:r>
            <a:endParaRPr lang="en-US" sz="3600" dirty="0"/>
          </a:p>
        </p:txBody>
      </p:sp>
    </p:spTree>
    <p:extLst>
      <p:ext uri="{BB962C8B-B14F-4D97-AF65-F5344CB8AC3E}">
        <p14:creationId xmlns:p14="http://schemas.microsoft.com/office/powerpoint/2010/main" val="58468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76B09-EE9E-FE9D-E6D4-7229A941A582}"/>
              </a:ext>
            </a:extLst>
          </p:cNvPr>
          <p:cNvSpPr>
            <a:spLocks noGrp="1"/>
          </p:cNvSpPr>
          <p:nvPr>
            <p:ph type="ctrTitle"/>
          </p:nvPr>
        </p:nvSpPr>
        <p:spPr>
          <a:xfrm>
            <a:off x="1524000" y="1122363"/>
            <a:ext cx="9144000" cy="1044062"/>
          </a:xfrm>
        </p:spPr>
        <p:txBody>
          <a:bodyPr>
            <a:normAutofit fontScale="90000"/>
          </a:bodyPr>
          <a:lstStyle/>
          <a:p>
            <a:r>
              <a:rPr lang="en-US" dirty="0" err="1"/>
              <a:t>TriNetX</a:t>
            </a:r>
            <a:r>
              <a:rPr lang="en-US" dirty="0"/>
              <a:t> Global Network</a:t>
            </a:r>
          </a:p>
        </p:txBody>
      </p:sp>
      <p:sp>
        <p:nvSpPr>
          <p:cNvPr id="4" name="Subtitle 3">
            <a:extLst>
              <a:ext uri="{FF2B5EF4-FFF2-40B4-BE49-F238E27FC236}">
                <a16:creationId xmlns:a16="http://schemas.microsoft.com/office/drawing/2014/main" id="{84FFD789-E449-1745-C1E7-0F88E2CF4C63}"/>
              </a:ext>
            </a:extLst>
          </p:cNvPr>
          <p:cNvSpPr>
            <a:spLocks noGrp="1"/>
          </p:cNvSpPr>
          <p:nvPr>
            <p:ph type="subTitle" idx="1"/>
          </p:nvPr>
        </p:nvSpPr>
        <p:spPr>
          <a:xfrm>
            <a:off x="1524000" y="2166425"/>
            <a:ext cx="9336258" cy="3263703"/>
          </a:xfrm>
        </p:spPr>
        <p:txBody>
          <a:bodyPr>
            <a:normAutofit/>
          </a:bodyPr>
          <a:lstStyle/>
          <a:p>
            <a:pPr algn="l"/>
            <a:r>
              <a:rPr lang="en-US" dirty="0">
                <a:solidFill>
                  <a:schemeClr val="accent6">
                    <a:lumMod val="75000"/>
                  </a:schemeClr>
                </a:solidFill>
              </a:rPr>
              <a:t>Healthcare organizations and life science companies that aggregate and harmonize clinical data pulled from EMR.</a:t>
            </a:r>
          </a:p>
          <a:p>
            <a:pPr marL="800100" lvl="1" indent="-342900" algn="l">
              <a:buFont typeface="Arial" panose="020B0604020202020204" pitchFamily="34" charset="0"/>
              <a:buChar char="•"/>
            </a:pPr>
            <a:r>
              <a:rPr lang="en-US" sz="2400" dirty="0">
                <a:solidFill>
                  <a:schemeClr val="accent6">
                    <a:lumMod val="75000"/>
                  </a:schemeClr>
                </a:solidFill>
              </a:rPr>
              <a:t>120+ healthcare organizations </a:t>
            </a:r>
          </a:p>
          <a:p>
            <a:pPr marL="800100" lvl="1" indent="-342900" algn="l">
              <a:buFont typeface="Arial" panose="020B0604020202020204" pitchFamily="34" charset="0"/>
              <a:buChar char="•"/>
            </a:pPr>
            <a:r>
              <a:rPr lang="en-US" sz="2400" dirty="0">
                <a:solidFill>
                  <a:schemeClr val="accent6">
                    <a:lumMod val="75000"/>
                  </a:schemeClr>
                </a:solidFill>
              </a:rPr>
              <a:t>250 million patient records</a:t>
            </a:r>
          </a:p>
          <a:p>
            <a:pPr marL="800100" lvl="1" indent="-342900" algn="l">
              <a:buFont typeface="Arial" panose="020B0604020202020204" pitchFamily="34" charset="0"/>
              <a:buChar char="•"/>
            </a:pPr>
            <a:r>
              <a:rPr lang="en-US" sz="2400" dirty="0">
                <a:solidFill>
                  <a:schemeClr val="accent6">
                    <a:lumMod val="75000"/>
                  </a:schemeClr>
                </a:solidFill>
              </a:rPr>
              <a:t>40 billion clinical observations</a:t>
            </a: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p:txBody>
      </p:sp>
    </p:spTree>
    <p:extLst>
      <p:ext uri="{BB962C8B-B14F-4D97-AF65-F5344CB8AC3E}">
        <p14:creationId xmlns:p14="http://schemas.microsoft.com/office/powerpoint/2010/main" val="327443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76B09-EE9E-FE9D-E6D4-7229A941A582}"/>
              </a:ext>
            </a:extLst>
          </p:cNvPr>
          <p:cNvSpPr>
            <a:spLocks noGrp="1"/>
          </p:cNvSpPr>
          <p:nvPr>
            <p:ph type="ctrTitle"/>
          </p:nvPr>
        </p:nvSpPr>
        <p:spPr>
          <a:xfrm>
            <a:off x="1524000" y="1122363"/>
            <a:ext cx="9144000" cy="1044062"/>
          </a:xfrm>
        </p:spPr>
        <p:txBody>
          <a:bodyPr>
            <a:normAutofit fontScale="90000"/>
          </a:bodyPr>
          <a:lstStyle/>
          <a:p>
            <a:r>
              <a:rPr lang="en-US" dirty="0" err="1"/>
              <a:t>TriNetX</a:t>
            </a:r>
            <a:r>
              <a:rPr lang="en-US" dirty="0"/>
              <a:t> Data</a:t>
            </a:r>
          </a:p>
        </p:txBody>
      </p:sp>
      <p:sp>
        <p:nvSpPr>
          <p:cNvPr id="4" name="Subtitle 3">
            <a:extLst>
              <a:ext uri="{FF2B5EF4-FFF2-40B4-BE49-F238E27FC236}">
                <a16:creationId xmlns:a16="http://schemas.microsoft.com/office/drawing/2014/main" id="{84FFD789-E449-1745-C1E7-0F88E2CF4C63}"/>
              </a:ext>
            </a:extLst>
          </p:cNvPr>
          <p:cNvSpPr>
            <a:spLocks noGrp="1"/>
          </p:cNvSpPr>
          <p:nvPr>
            <p:ph type="subTitle" idx="1"/>
          </p:nvPr>
        </p:nvSpPr>
        <p:spPr>
          <a:xfrm>
            <a:off x="1692812" y="2349305"/>
            <a:ext cx="9336258" cy="3263703"/>
          </a:xfrm>
        </p:spPr>
        <p:txBody>
          <a:bodyPr>
            <a:normAutofit/>
          </a:bodyPr>
          <a:lstStyle/>
          <a:p>
            <a:pPr algn="l"/>
            <a:r>
              <a:rPr lang="en-US" dirty="0" err="1">
                <a:solidFill>
                  <a:schemeClr val="accent6">
                    <a:lumMod val="75000"/>
                  </a:schemeClr>
                </a:solidFill>
              </a:rPr>
              <a:t>TriNetX</a:t>
            </a:r>
            <a:r>
              <a:rPr lang="en-US" dirty="0">
                <a:solidFill>
                  <a:schemeClr val="accent6">
                    <a:lumMod val="75000"/>
                  </a:schemeClr>
                </a:solidFill>
              </a:rPr>
              <a:t> can pull data from the electronic medical records of one Health Care Organization (HCO) or many.</a:t>
            </a:r>
            <a:r>
              <a:rPr lang="en-US" sz="2400" dirty="0">
                <a:solidFill>
                  <a:schemeClr val="accent6">
                    <a:lumMod val="75000"/>
                  </a:schemeClr>
                </a:solidFill>
              </a:rPr>
              <a:t>	</a:t>
            </a: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p:txBody>
      </p:sp>
      <p:graphicFrame>
        <p:nvGraphicFramePr>
          <p:cNvPr id="5" name="Table 4">
            <a:extLst>
              <a:ext uri="{FF2B5EF4-FFF2-40B4-BE49-F238E27FC236}">
                <a16:creationId xmlns:a16="http://schemas.microsoft.com/office/drawing/2014/main" id="{12090656-B722-5451-7112-227516D25529}"/>
              </a:ext>
            </a:extLst>
          </p:cNvPr>
          <p:cNvGraphicFramePr>
            <a:graphicFrameLocks noGrp="1"/>
          </p:cNvGraphicFramePr>
          <p:nvPr/>
        </p:nvGraphicFramePr>
        <p:xfrm>
          <a:off x="2010117" y="3798276"/>
          <a:ext cx="8128000" cy="1925320"/>
        </p:xfrm>
        <a:graphic>
          <a:graphicData uri="http://schemas.openxmlformats.org/drawingml/2006/table">
            <a:tbl>
              <a:tblPr>
                <a:tableStyleId>{5C22544A-7EE6-4342-B048-85BDC9FD1C3A}</a:tableStyleId>
              </a:tblPr>
              <a:tblGrid>
                <a:gridCol w="4064000">
                  <a:extLst>
                    <a:ext uri="{9D8B030D-6E8A-4147-A177-3AD203B41FA5}">
                      <a16:colId xmlns:a16="http://schemas.microsoft.com/office/drawing/2014/main" val="867821390"/>
                    </a:ext>
                  </a:extLst>
                </a:gridCol>
                <a:gridCol w="4064000">
                  <a:extLst>
                    <a:ext uri="{9D8B030D-6E8A-4147-A177-3AD203B41FA5}">
                      <a16:colId xmlns:a16="http://schemas.microsoft.com/office/drawing/2014/main" val="3901419406"/>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accent6">
                            <a:lumMod val="75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6">
                              <a:lumMod val="75000"/>
                            </a:schemeClr>
                          </a:solidFill>
                        </a:rPr>
                        <a:t>Diagnosis codes</a:t>
                      </a:r>
                    </a:p>
                    <a:p>
                      <a:pPr marL="285750" indent="-285750">
                        <a:buFont typeface="Arial" panose="020B0604020202020204" pitchFamily="34" charset="0"/>
                        <a:buChar char="•"/>
                      </a:pPr>
                      <a:endParaRPr lang="en-US" dirty="0">
                        <a:solidFill>
                          <a:schemeClr val="accent6">
                            <a:lumMod val="75000"/>
                          </a:schemeClr>
                        </a:solidFill>
                      </a:endParaRPr>
                    </a:p>
                  </a:txBody>
                  <a:tcPr>
                    <a:solidFill>
                      <a:schemeClr val="bg1"/>
                    </a:solidFill>
                  </a:tcPr>
                </a:tc>
                <a:tc>
                  <a:txBody>
                    <a:bodyPr/>
                    <a:lstStyle/>
                    <a:p>
                      <a:pPr marL="285750" indent="-285750">
                        <a:buFont typeface="Arial" panose="020B0604020202020204" pitchFamily="34" charset="0"/>
                        <a:buChar char="•"/>
                      </a:pPr>
                      <a:endParaRPr lang="en-US" dirty="0">
                        <a:solidFill>
                          <a:schemeClr val="accent6">
                            <a:lumMod val="75000"/>
                          </a:schemeClr>
                        </a:solidFill>
                      </a:endParaRPr>
                    </a:p>
                    <a:p>
                      <a:pPr marL="285750" indent="-285750">
                        <a:buFont typeface="Arial" panose="020B0604020202020204" pitchFamily="34" charset="0"/>
                        <a:buChar char="•"/>
                      </a:pPr>
                      <a:r>
                        <a:rPr lang="en-US" dirty="0">
                          <a:solidFill>
                            <a:schemeClr val="accent6">
                              <a:lumMod val="75000"/>
                            </a:schemeClr>
                          </a:solidFill>
                        </a:rPr>
                        <a:t>Demographic Data</a:t>
                      </a:r>
                    </a:p>
                  </a:txBody>
                  <a:tcPr>
                    <a:solidFill>
                      <a:schemeClr val="bg1"/>
                    </a:solidFill>
                  </a:tcPr>
                </a:tc>
                <a:extLst>
                  <a:ext uri="{0D108BD9-81ED-4DB2-BD59-A6C34878D82A}">
                    <a16:rowId xmlns:a16="http://schemas.microsoft.com/office/drawing/2014/main" val="105426391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6">
                              <a:lumMod val="75000"/>
                            </a:schemeClr>
                          </a:solidFill>
                        </a:rPr>
                        <a:t>Visit dates</a:t>
                      </a:r>
                    </a:p>
                    <a:p>
                      <a:pPr marL="285750" indent="-285750">
                        <a:buFont typeface="Arial" panose="020B0604020202020204" pitchFamily="34" charset="0"/>
                        <a:buChar char="•"/>
                      </a:pPr>
                      <a:endParaRPr lang="en-US" dirty="0">
                        <a:solidFill>
                          <a:schemeClr val="accent6">
                            <a:lumMod val="75000"/>
                          </a:schemeClr>
                        </a:solidFill>
                      </a:endParaRPr>
                    </a:p>
                  </a:txBody>
                  <a:tcPr>
                    <a:solidFill>
                      <a:schemeClr val="bg1"/>
                    </a:solidFill>
                  </a:tcPr>
                </a:tc>
                <a:tc>
                  <a:txBody>
                    <a:bodyPr/>
                    <a:lstStyle/>
                    <a:p>
                      <a:pPr marL="285750" indent="-285750">
                        <a:buFont typeface="Arial" panose="020B0604020202020204" pitchFamily="34" charset="0"/>
                        <a:buChar char="•"/>
                      </a:pPr>
                      <a:r>
                        <a:rPr lang="en-US" dirty="0">
                          <a:solidFill>
                            <a:schemeClr val="accent6">
                              <a:lumMod val="75000"/>
                            </a:schemeClr>
                          </a:solidFill>
                        </a:rPr>
                        <a:t>Medications</a:t>
                      </a:r>
                    </a:p>
                  </a:txBody>
                  <a:tcPr>
                    <a:solidFill>
                      <a:schemeClr val="bg1"/>
                    </a:solidFill>
                  </a:tcPr>
                </a:tc>
                <a:extLst>
                  <a:ext uri="{0D108BD9-81ED-4DB2-BD59-A6C34878D82A}">
                    <a16:rowId xmlns:a16="http://schemas.microsoft.com/office/drawing/2014/main" val="421086523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6">
                              <a:lumMod val="75000"/>
                            </a:schemeClr>
                          </a:solidFill>
                        </a:rPr>
                        <a:t>Lab and genetic testing</a:t>
                      </a:r>
                      <a:endParaRPr lang="en-US" dirty="0">
                        <a:solidFill>
                          <a:schemeClr val="accent6">
                            <a:lumMod val="75000"/>
                          </a:schemeClr>
                        </a:solidFill>
                      </a:endParaRPr>
                    </a:p>
                  </a:txBody>
                  <a:tcPr>
                    <a:solidFill>
                      <a:schemeClr val="bg1"/>
                    </a:solidFill>
                  </a:tcPr>
                </a:tc>
                <a:tc>
                  <a:txBody>
                    <a:bodyPr/>
                    <a:lstStyle/>
                    <a:p>
                      <a:pPr marL="285750" indent="-285750">
                        <a:buFont typeface="Arial" panose="020B0604020202020204" pitchFamily="34" charset="0"/>
                        <a:buChar char="•"/>
                      </a:pPr>
                      <a:r>
                        <a:rPr lang="en-US" dirty="0">
                          <a:solidFill>
                            <a:schemeClr val="accent6">
                              <a:lumMod val="75000"/>
                            </a:schemeClr>
                          </a:solidFill>
                        </a:rPr>
                        <a:t>Procedures</a:t>
                      </a:r>
                    </a:p>
                  </a:txBody>
                  <a:tcPr>
                    <a:solidFill>
                      <a:schemeClr val="bg1"/>
                    </a:solidFill>
                  </a:tcPr>
                </a:tc>
                <a:extLst>
                  <a:ext uri="{0D108BD9-81ED-4DB2-BD59-A6C34878D82A}">
                    <a16:rowId xmlns:a16="http://schemas.microsoft.com/office/drawing/2014/main" val="2293646251"/>
                  </a:ext>
                </a:extLst>
              </a:tr>
            </a:tbl>
          </a:graphicData>
        </a:graphic>
      </p:graphicFrame>
    </p:spTree>
    <p:extLst>
      <p:ext uri="{BB962C8B-B14F-4D97-AF65-F5344CB8AC3E}">
        <p14:creationId xmlns:p14="http://schemas.microsoft.com/office/powerpoint/2010/main" val="36918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76B09-EE9E-FE9D-E6D4-7229A941A582}"/>
              </a:ext>
            </a:extLst>
          </p:cNvPr>
          <p:cNvSpPr>
            <a:spLocks noGrp="1"/>
          </p:cNvSpPr>
          <p:nvPr>
            <p:ph type="ctrTitle"/>
          </p:nvPr>
        </p:nvSpPr>
        <p:spPr>
          <a:xfrm>
            <a:off x="1524000" y="1122363"/>
            <a:ext cx="9144000" cy="1044062"/>
          </a:xfrm>
        </p:spPr>
        <p:txBody>
          <a:bodyPr>
            <a:normAutofit fontScale="90000"/>
          </a:bodyPr>
          <a:lstStyle/>
          <a:p>
            <a:r>
              <a:rPr lang="en-US" dirty="0" err="1"/>
              <a:t>TriNetX</a:t>
            </a:r>
            <a:r>
              <a:rPr lang="en-US" dirty="0"/>
              <a:t> Utility</a:t>
            </a:r>
          </a:p>
        </p:txBody>
      </p:sp>
      <p:sp>
        <p:nvSpPr>
          <p:cNvPr id="4" name="Subtitle 3">
            <a:extLst>
              <a:ext uri="{FF2B5EF4-FFF2-40B4-BE49-F238E27FC236}">
                <a16:creationId xmlns:a16="http://schemas.microsoft.com/office/drawing/2014/main" id="{84FFD789-E449-1745-C1E7-0F88E2CF4C63}"/>
              </a:ext>
            </a:extLst>
          </p:cNvPr>
          <p:cNvSpPr>
            <a:spLocks noGrp="1"/>
          </p:cNvSpPr>
          <p:nvPr>
            <p:ph type="subTitle" idx="1"/>
          </p:nvPr>
        </p:nvSpPr>
        <p:spPr>
          <a:xfrm>
            <a:off x="1524000" y="2166425"/>
            <a:ext cx="9336258" cy="3263703"/>
          </a:xfrm>
        </p:spPr>
        <p:txBody>
          <a:bodyPr>
            <a:normAutofit/>
          </a:bodyPr>
          <a:lstStyle/>
          <a:p>
            <a:pPr marL="514350" indent="-514350" algn="l">
              <a:buAutoNum type="arabicPeriod"/>
            </a:pPr>
            <a:endParaRPr lang="en-US" sz="2400" dirty="0">
              <a:solidFill>
                <a:schemeClr val="accent6">
                  <a:lumMod val="75000"/>
                </a:schemeClr>
              </a:solidFill>
            </a:endParaRPr>
          </a:p>
          <a:p>
            <a:pPr marL="514350" indent="-514350" algn="l">
              <a:buAutoNum type="arabicPeriod"/>
            </a:pPr>
            <a:r>
              <a:rPr lang="en-US" sz="2400" dirty="0">
                <a:solidFill>
                  <a:schemeClr val="accent6">
                    <a:lumMod val="75000"/>
                  </a:schemeClr>
                </a:solidFill>
              </a:rPr>
              <a:t>Protocol Development - assess feasibility of entry criteria early in protocol development using de-identified data from HCOs.</a:t>
            </a:r>
          </a:p>
          <a:p>
            <a:pPr marL="457200" indent="-457200" algn="l">
              <a:buFont typeface="Arial" panose="020B0604020202020204" pitchFamily="34" charset="0"/>
              <a:buAutoNum type="arabicPeriod"/>
            </a:pPr>
            <a:r>
              <a:rPr lang="en-US" sz="2400" dirty="0">
                <a:solidFill>
                  <a:schemeClr val="accent6">
                    <a:lumMod val="75000"/>
                  </a:schemeClr>
                </a:solidFill>
              </a:rPr>
              <a:t>Feasibility - Sites can use de-identified data to accurately assess their HCO patients to determine site level feasibility.</a:t>
            </a:r>
          </a:p>
          <a:p>
            <a:pPr marL="457200" indent="-457200" algn="l">
              <a:buAutoNum type="arabicPeriod"/>
            </a:pPr>
            <a:r>
              <a:rPr lang="en-US" sz="2400" dirty="0">
                <a:solidFill>
                  <a:schemeClr val="accent6">
                    <a:lumMod val="75000"/>
                  </a:schemeClr>
                </a:solidFill>
              </a:rPr>
              <a:t>Recruitment - Sites can find patients who meet entry criteria. Then single HCO patients can be re-identified to create a recruitment list.  IRB approval is required to re-identify records.</a:t>
            </a:r>
          </a:p>
          <a:p>
            <a:pPr marL="457200" indent="-457200" algn="l">
              <a:buAutoNum type="arabicPeriod"/>
            </a:pPr>
            <a:endParaRPr lang="en-US" sz="2400"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p:txBody>
      </p:sp>
    </p:spTree>
    <p:extLst>
      <p:ext uri="{BB962C8B-B14F-4D97-AF65-F5344CB8AC3E}">
        <p14:creationId xmlns:p14="http://schemas.microsoft.com/office/powerpoint/2010/main" val="319206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76B09-EE9E-FE9D-E6D4-7229A941A582}"/>
              </a:ext>
            </a:extLst>
          </p:cNvPr>
          <p:cNvSpPr>
            <a:spLocks noGrp="1"/>
          </p:cNvSpPr>
          <p:nvPr>
            <p:ph type="ctrTitle"/>
          </p:nvPr>
        </p:nvSpPr>
        <p:spPr>
          <a:xfrm>
            <a:off x="1524000" y="1122363"/>
            <a:ext cx="9144000" cy="1044062"/>
          </a:xfrm>
        </p:spPr>
        <p:txBody>
          <a:bodyPr>
            <a:normAutofit fontScale="90000"/>
          </a:bodyPr>
          <a:lstStyle/>
          <a:p>
            <a:r>
              <a:rPr lang="en-US" dirty="0" err="1"/>
              <a:t>TriNetX</a:t>
            </a:r>
            <a:r>
              <a:rPr lang="en-US" dirty="0"/>
              <a:t> Access</a:t>
            </a:r>
          </a:p>
        </p:txBody>
      </p:sp>
      <p:sp>
        <p:nvSpPr>
          <p:cNvPr id="4" name="Subtitle 3">
            <a:extLst>
              <a:ext uri="{FF2B5EF4-FFF2-40B4-BE49-F238E27FC236}">
                <a16:creationId xmlns:a16="http://schemas.microsoft.com/office/drawing/2014/main" id="{84FFD789-E449-1745-C1E7-0F88E2CF4C63}"/>
              </a:ext>
            </a:extLst>
          </p:cNvPr>
          <p:cNvSpPr>
            <a:spLocks noGrp="1"/>
          </p:cNvSpPr>
          <p:nvPr>
            <p:ph type="subTitle" idx="1"/>
          </p:nvPr>
        </p:nvSpPr>
        <p:spPr>
          <a:xfrm>
            <a:off x="1524000" y="2166425"/>
            <a:ext cx="9336258" cy="3263703"/>
          </a:xfrm>
        </p:spPr>
        <p:txBody>
          <a:bodyPr>
            <a:normAutofit/>
          </a:bodyPr>
          <a:lstStyle/>
          <a:p>
            <a:pPr marL="514350" indent="-514350" algn="l">
              <a:buAutoNum type="arabicPeriod"/>
            </a:pPr>
            <a:endParaRPr lang="en-US" sz="2400" dirty="0">
              <a:solidFill>
                <a:schemeClr val="accent6">
                  <a:lumMod val="75000"/>
                </a:schemeClr>
              </a:solidFill>
            </a:endParaRPr>
          </a:p>
          <a:p>
            <a:pPr marL="514350" indent="-514350" algn="l">
              <a:buAutoNum type="arabicPeriod"/>
            </a:pPr>
            <a:r>
              <a:rPr lang="en-US" sz="2400" dirty="0">
                <a:solidFill>
                  <a:schemeClr val="accent6">
                    <a:lumMod val="75000"/>
                  </a:schemeClr>
                </a:solidFill>
              </a:rPr>
              <a:t>Each institution has their own process for providing staff and faculty access </a:t>
            </a:r>
            <a:r>
              <a:rPr lang="en-US" sz="2400" dirty="0" err="1">
                <a:solidFill>
                  <a:schemeClr val="accent6">
                    <a:lumMod val="75000"/>
                  </a:schemeClr>
                </a:solidFill>
              </a:rPr>
              <a:t>TriNetX</a:t>
            </a:r>
            <a:r>
              <a:rPr lang="en-US" sz="2400" dirty="0">
                <a:solidFill>
                  <a:schemeClr val="accent6">
                    <a:lumMod val="75000"/>
                  </a:schemeClr>
                </a:solidFill>
              </a:rPr>
              <a:t>.</a:t>
            </a:r>
          </a:p>
          <a:p>
            <a:pPr marL="457200" indent="-457200" algn="l">
              <a:buFont typeface="Arial" panose="020B0604020202020204" pitchFamily="34" charset="0"/>
              <a:buAutoNum type="arabicPeriod"/>
            </a:pPr>
            <a:r>
              <a:rPr lang="en-US" sz="2400" dirty="0">
                <a:solidFill>
                  <a:schemeClr val="accent6">
                    <a:lumMod val="75000"/>
                  </a:schemeClr>
                </a:solidFill>
              </a:rPr>
              <a:t>With institutional approval you can login with a username,  password, and two-factor authentication.</a:t>
            </a:r>
          </a:p>
          <a:p>
            <a:pPr marL="457200" indent="-457200" algn="l">
              <a:buAutoNum type="arabicPeriod"/>
            </a:pPr>
            <a:r>
              <a:rPr lang="en-US" sz="2400" dirty="0">
                <a:solidFill>
                  <a:schemeClr val="accent6">
                    <a:lumMod val="75000"/>
                  </a:schemeClr>
                </a:solidFill>
              </a:rPr>
              <a:t>After logging in, go to “Studies” and select “Create New” in the right upper corner.   </a:t>
            </a:r>
          </a:p>
          <a:p>
            <a:pPr marL="457200" indent="-457200" algn="l">
              <a:buAutoNum type="arabicPeriod"/>
            </a:pPr>
            <a:r>
              <a:rPr lang="en-US" sz="2400" dirty="0">
                <a:solidFill>
                  <a:schemeClr val="accent6">
                    <a:lumMod val="75000"/>
                  </a:schemeClr>
                </a:solidFill>
              </a:rPr>
              <a:t>Set includes a title, summary, phase, and NCT# (if available)</a:t>
            </a: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a:p>
            <a:pPr marL="457200" indent="-457200">
              <a:buFont typeface="Arial" panose="020B0604020202020204" pitchFamily="34" charset="0"/>
              <a:buChar char="•"/>
            </a:pPr>
            <a:endParaRPr lang="en-US" dirty="0">
              <a:solidFill>
                <a:schemeClr val="accent6">
                  <a:lumMod val="75000"/>
                </a:schemeClr>
              </a:solidFill>
            </a:endParaRPr>
          </a:p>
        </p:txBody>
      </p:sp>
    </p:spTree>
    <p:extLst>
      <p:ext uri="{BB962C8B-B14F-4D97-AF65-F5344CB8AC3E}">
        <p14:creationId xmlns:p14="http://schemas.microsoft.com/office/powerpoint/2010/main" val="337952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6CF501-28B9-09F7-B3B4-BA31AC3BFAF3}"/>
              </a:ext>
            </a:extLst>
          </p:cNvPr>
          <p:cNvSpPr>
            <a:spLocks noGrp="1"/>
          </p:cNvSpPr>
          <p:nvPr>
            <p:ph type="title"/>
          </p:nvPr>
        </p:nvSpPr>
        <p:spPr/>
        <p:txBody>
          <a:bodyPr/>
          <a:lstStyle/>
          <a:p>
            <a:endParaRPr lang="en-US" dirty="0"/>
          </a:p>
        </p:txBody>
      </p:sp>
      <p:pic>
        <p:nvPicPr>
          <p:cNvPr id="7" name="Picture 6">
            <a:extLst>
              <a:ext uri="{FF2B5EF4-FFF2-40B4-BE49-F238E27FC236}">
                <a16:creationId xmlns:a16="http://schemas.microsoft.com/office/drawing/2014/main" id="{6C06DB22-3065-D8FF-4F4B-A900A9ED0711}"/>
              </a:ext>
            </a:extLst>
          </p:cNvPr>
          <p:cNvPicPr>
            <a:picLocks noChangeAspect="1"/>
          </p:cNvPicPr>
          <p:nvPr/>
        </p:nvPicPr>
        <p:blipFill>
          <a:blip r:embed="rId2"/>
          <a:stretch>
            <a:fillRect/>
          </a:stretch>
        </p:blipFill>
        <p:spPr>
          <a:xfrm>
            <a:off x="905311" y="731520"/>
            <a:ext cx="10454839" cy="5331655"/>
          </a:xfrm>
          <a:prstGeom prst="rect">
            <a:avLst/>
          </a:prstGeom>
        </p:spPr>
      </p:pic>
    </p:spTree>
    <p:extLst>
      <p:ext uri="{BB962C8B-B14F-4D97-AF65-F5344CB8AC3E}">
        <p14:creationId xmlns:p14="http://schemas.microsoft.com/office/powerpoint/2010/main" val="564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2196-4361-E9FD-1F52-46233FA9617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62CCC71-F903-4AB9-F58C-A73F81677D4B}"/>
              </a:ext>
            </a:extLst>
          </p:cNvPr>
          <p:cNvSpPr>
            <a:spLocks noGrp="1"/>
          </p:cNvSpPr>
          <p:nvPr>
            <p:ph idx="1"/>
          </p:nvPr>
        </p:nvSpPr>
        <p:spPr/>
        <p:txBody>
          <a:bodyPr/>
          <a:lstStyle/>
          <a:p>
            <a:r>
              <a:rPr lang="en-US" dirty="0"/>
              <a:t>Discuss various tools for screening including:</a:t>
            </a:r>
          </a:p>
          <a:p>
            <a:pPr lvl="1"/>
            <a:r>
              <a:rPr lang="en-US" dirty="0"/>
              <a:t>Manual screening</a:t>
            </a:r>
          </a:p>
          <a:p>
            <a:pPr lvl="1"/>
            <a:r>
              <a:rPr lang="en-US" dirty="0"/>
              <a:t>Get With the Guidelines</a:t>
            </a:r>
          </a:p>
          <a:p>
            <a:pPr lvl="1"/>
            <a:r>
              <a:rPr lang="en-US" dirty="0" err="1"/>
              <a:t>TriNetX</a:t>
            </a:r>
            <a:endParaRPr lang="en-US" dirty="0"/>
          </a:p>
          <a:p>
            <a:pPr lvl="1"/>
            <a:r>
              <a:rPr lang="en-US" dirty="0"/>
              <a:t>Slicer Dicer</a:t>
            </a:r>
          </a:p>
          <a:p>
            <a:pPr marL="457200" lvl="1" indent="0">
              <a:buNone/>
            </a:pPr>
            <a:endParaRPr lang="en-US" dirty="0"/>
          </a:p>
        </p:txBody>
      </p:sp>
    </p:spTree>
    <p:extLst>
      <p:ext uri="{BB962C8B-B14F-4D97-AF65-F5344CB8AC3E}">
        <p14:creationId xmlns:p14="http://schemas.microsoft.com/office/powerpoint/2010/main" val="406237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41EA3C-01E8-8A42-9C8A-8F6C5385B605}"/>
              </a:ext>
            </a:extLst>
          </p:cNvPr>
          <p:cNvSpPr>
            <a:spLocks noGrp="1"/>
          </p:cNvSpPr>
          <p:nvPr>
            <p:ph type="title"/>
          </p:nvPr>
        </p:nvSpPr>
        <p:spPr>
          <a:xfrm>
            <a:off x="7528823" y="457200"/>
            <a:ext cx="3932237" cy="1033975"/>
          </a:xfrm>
        </p:spPr>
        <p:txBody>
          <a:bodyPr/>
          <a:lstStyle/>
          <a:p>
            <a:r>
              <a:rPr lang="en-US" dirty="0"/>
              <a:t>Inclusion Criteria</a:t>
            </a:r>
          </a:p>
        </p:txBody>
      </p:sp>
      <p:sp>
        <p:nvSpPr>
          <p:cNvPr id="12" name="Text Placeholder 11">
            <a:extLst>
              <a:ext uri="{FF2B5EF4-FFF2-40B4-BE49-F238E27FC236}">
                <a16:creationId xmlns:a16="http://schemas.microsoft.com/office/drawing/2014/main" id="{123C80D0-3983-CD40-971A-EBB675362A79}"/>
              </a:ext>
            </a:extLst>
          </p:cNvPr>
          <p:cNvSpPr>
            <a:spLocks noGrp="1"/>
          </p:cNvSpPr>
          <p:nvPr>
            <p:ph type="body" sz="half" idx="2"/>
          </p:nvPr>
        </p:nvSpPr>
        <p:spPr>
          <a:xfrm>
            <a:off x="7528823" y="1491175"/>
            <a:ext cx="3932237" cy="4377814"/>
          </a:xfrm>
        </p:spPr>
        <p:txBody>
          <a:bodyPr>
            <a:normAutofit/>
          </a:bodyPr>
          <a:lstStyle/>
          <a:p>
            <a:r>
              <a:rPr lang="en-US" dirty="0"/>
              <a:t>Search terms can be entered as a diagnosis, lab value, or clinical finding. Typically, the more inclusive code is higher in the search.</a:t>
            </a:r>
          </a:p>
          <a:p>
            <a:endParaRPr lang="en-US" dirty="0"/>
          </a:p>
          <a:p>
            <a:r>
              <a:rPr lang="en-US" dirty="0"/>
              <a:t>Inclusion Criteria - typically entered in the MUST HAVE column</a:t>
            </a:r>
          </a:p>
          <a:p>
            <a:endParaRPr lang="en-US" dirty="0"/>
          </a:p>
          <a:p>
            <a:r>
              <a:rPr lang="en-US" dirty="0"/>
              <a:t>Each criteria is followed by </a:t>
            </a:r>
            <a:r>
              <a:rPr lang="en-US" dirty="0">
                <a:solidFill>
                  <a:srgbClr val="00B0F0"/>
                </a:solidFill>
              </a:rPr>
              <a:t>AND/OR</a:t>
            </a:r>
            <a:r>
              <a:rPr lang="en-US" dirty="0"/>
              <a:t>.  IE: ASPIRE requires </a:t>
            </a:r>
            <a:r>
              <a:rPr lang="en-US" dirty="0" err="1"/>
              <a:t>Afib</a:t>
            </a:r>
            <a:r>
              <a:rPr lang="en-US" dirty="0"/>
              <a:t> and ICH.</a:t>
            </a:r>
          </a:p>
          <a:p>
            <a:endParaRPr lang="en-US" dirty="0"/>
          </a:p>
          <a:p>
            <a:endParaRPr lang="en-US" dirty="0"/>
          </a:p>
        </p:txBody>
      </p:sp>
      <p:pic>
        <p:nvPicPr>
          <p:cNvPr id="5" name="Picture Placeholder 4">
            <a:extLst>
              <a:ext uri="{FF2B5EF4-FFF2-40B4-BE49-F238E27FC236}">
                <a16:creationId xmlns:a16="http://schemas.microsoft.com/office/drawing/2014/main" id="{D447734B-1850-1234-C64C-0EE4E30F953F}"/>
              </a:ext>
            </a:extLst>
          </p:cNvPr>
          <p:cNvPicPr>
            <a:picLocks noGrp="1" noChangeAspect="1"/>
          </p:cNvPicPr>
          <p:nvPr>
            <p:ph type="pic" idx="1"/>
          </p:nvPr>
        </p:nvPicPr>
        <p:blipFill>
          <a:blip r:embed="rId2"/>
          <a:srcRect l="6342" r="6342"/>
          <a:stretch/>
        </p:blipFill>
        <p:spPr>
          <a:xfrm>
            <a:off x="626164" y="723106"/>
            <a:ext cx="6361045" cy="5411788"/>
          </a:xfrm>
        </p:spPr>
      </p:pic>
    </p:spTree>
    <p:extLst>
      <p:ext uri="{BB962C8B-B14F-4D97-AF65-F5344CB8AC3E}">
        <p14:creationId xmlns:p14="http://schemas.microsoft.com/office/powerpoint/2010/main" val="340208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41EA3C-01E8-8A42-9C8A-8F6C5385B605}"/>
              </a:ext>
            </a:extLst>
          </p:cNvPr>
          <p:cNvSpPr>
            <a:spLocks noGrp="1"/>
          </p:cNvSpPr>
          <p:nvPr>
            <p:ph type="title"/>
          </p:nvPr>
        </p:nvSpPr>
        <p:spPr>
          <a:xfrm>
            <a:off x="7528823" y="457200"/>
            <a:ext cx="3932237" cy="1033975"/>
          </a:xfrm>
        </p:spPr>
        <p:txBody>
          <a:bodyPr>
            <a:normAutofit/>
          </a:bodyPr>
          <a:lstStyle/>
          <a:p>
            <a:r>
              <a:rPr lang="en-US" dirty="0"/>
              <a:t>Exclusion Criteria</a:t>
            </a:r>
          </a:p>
        </p:txBody>
      </p:sp>
      <p:sp>
        <p:nvSpPr>
          <p:cNvPr id="12" name="Text Placeholder 11">
            <a:extLst>
              <a:ext uri="{FF2B5EF4-FFF2-40B4-BE49-F238E27FC236}">
                <a16:creationId xmlns:a16="http://schemas.microsoft.com/office/drawing/2014/main" id="{123C80D0-3983-CD40-971A-EBB675362A79}"/>
              </a:ext>
            </a:extLst>
          </p:cNvPr>
          <p:cNvSpPr>
            <a:spLocks noGrp="1"/>
          </p:cNvSpPr>
          <p:nvPr>
            <p:ph type="body" sz="half" idx="2"/>
          </p:nvPr>
        </p:nvSpPr>
        <p:spPr>
          <a:xfrm>
            <a:off x="7528823" y="1491175"/>
            <a:ext cx="3932237" cy="4377814"/>
          </a:xfrm>
        </p:spPr>
        <p:txBody>
          <a:bodyPr>
            <a:normAutofit/>
          </a:bodyPr>
          <a:lstStyle/>
          <a:p>
            <a:r>
              <a:rPr lang="en-US" dirty="0"/>
              <a:t>Exclusion criteria are best placed in the CANNOT HAVE column.</a:t>
            </a:r>
          </a:p>
          <a:p>
            <a:endParaRPr lang="en-US" dirty="0"/>
          </a:p>
          <a:p>
            <a:r>
              <a:rPr lang="en-US" dirty="0"/>
              <a:t>Most Exclusion criteria are separated by the </a:t>
            </a:r>
            <a:r>
              <a:rPr lang="en-US" dirty="0">
                <a:solidFill>
                  <a:srgbClr val="00B0F0"/>
                </a:solidFill>
              </a:rPr>
              <a:t>OR</a:t>
            </a:r>
            <a:r>
              <a:rPr lang="en-US" dirty="0"/>
              <a:t> since any one criteria is exclusionary.</a:t>
            </a:r>
          </a:p>
          <a:p>
            <a:endParaRPr lang="en-US" dirty="0"/>
          </a:p>
          <a:p>
            <a:endParaRPr lang="en-US" dirty="0"/>
          </a:p>
        </p:txBody>
      </p:sp>
      <p:pic>
        <p:nvPicPr>
          <p:cNvPr id="9" name="Picture Placeholder 8" descr="A screenshot of a medical survey&#10;&#10;Description automatically generated">
            <a:extLst>
              <a:ext uri="{FF2B5EF4-FFF2-40B4-BE49-F238E27FC236}">
                <a16:creationId xmlns:a16="http://schemas.microsoft.com/office/drawing/2014/main" id="{FFDC303C-D233-F984-0719-40DD9094A685}"/>
              </a:ext>
            </a:extLst>
          </p:cNvPr>
          <p:cNvPicPr>
            <a:picLocks noGrp="1" noChangeAspect="1"/>
          </p:cNvPicPr>
          <p:nvPr>
            <p:ph type="pic" idx="1"/>
          </p:nvPr>
        </p:nvPicPr>
        <p:blipFill>
          <a:blip r:embed="rId2"/>
          <a:srcRect t="2463" b="2463"/>
          <a:stretch>
            <a:fillRect/>
          </a:stretch>
        </p:blipFill>
        <p:spPr/>
      </p:pic>
    </p:spTree>
    <p:extLst>
      <p:ext uri="{BB962C8B-B14F-4D97-AF65-F5344CB8AC3E}">
        <p14:creationId xmlns:p14="http://schemas.microsoft.com/office/powerpoint/2010/main" val="286453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41EA3C-01E8-8A42-9C8A-8F6C5385B605}"/>
              </a:ext>
            </a:extLst>
          </p:cNvPr>
          <p:cNvSpPr>
            <a:spLocks noGrp="1"/>
          </p:cNvSpPr>
          <p:nvPr>
            <p:ph type="title"/>
          </p:nvPr>
        </p:nvSpPr>
        <p:spPr>
          <a:xfrm>
            <a:off x="7528823" y="457200"/>
            <a:ext cx="3932237" cy="1033975"/>
          </a:xfrm>
        </p:spPr>
        <p:txBody>
          <a:bodyPr/>
          <a:lstStyle/>
          <a:p>
            <a:r>
              <a:rPr lang="en-US" dirty="0"/>
              <a:t>Patient Counts</a:t>
            </a:r>
          </a:p>
        </p:txBody>
      </p:sp>
      <p:sp>
        <p:nvSpPr>
          <p:cNvPr id="12" name="Text Placeholder 11">
            <a:extLst>
              <a:ext uri="{FF2B5EF4-FFF2-40B4-BE49-F238E27FC236}">
                <a16:creationId xmlns:a16="http://schemas.microsoft.com/office/drawing/2014/main" id="{123C80D0-3983-CD40-971A-EBB675362A79}"/>
              </a:ext>
            </a:extLst>
          </p:cNvPr>
          <p:cNvSpPr>
            <a:spLocks noGrp="1"/>
          </p:cNvSpPr>
          <p:nvPr>
            <p:ph type="body" sz="half" idx="2"/>
          </p:nvPr>
        </p:nvSpPr>
        <p:spPr>
          <a:xfrm>
            <a:off x="7528823" y="1491175"/>
            <a:ext cx="3932237" cy="4377814"/>
          </a:xfrm>
        </p:spPr>
        <p:txBody>
          <a:bodyPr>
            <a:normAutofit/>
          </a:bodyPr>
          <a:lstStyle/>
          <a:p>
            <a:endParaRPr lang="en-US" dirty="0"/>
          </a:p>
          <a:p>
            <a:r>
              <a:rPr lang="en-US" dirty="0"/>
              <a:t>Click “Count Patients” to see how a new term changes your search.</a:t>
            </a:r>
          </a:p>
          <a:p>
            <a:endParaRPr lang="en-US" dirty="0"/>
          </a:p>
          <a:p>
            <a:r>
              <a:rPr lang="en-US" dirty="0"/>
              <a:t>The number of patients is rounded, so an uncommon condition may not change your patient count.</a:t>
            </a:r>
          </a:p>
          <a:p>
            <a:endParaRPr lang="en-US" dirty="0"/>
          </a:p>
          <a:p>
            <a:r>
              <a:rPr lang="en-US" dirty="0"/>
              <a:t>Each search term shows how many patients in the HCO have the term searched.</a:t>
            </a:r>
          </a:p>
        </p:txBody>
      </p:sp>
      <p:pic>
        <p:nvPicPr>
          <p:cNvPr id="16" name="Picture Placeholder 15" descr="A screenshot of a computer&#10;&#10;Description automatically generated">
            <a:extLst>
              <a:ext uri="{FF2B5EF4-FFF2-40B4-BE49-F238E27FC236}">
                <a16:creationId xmlns:a16="http://schemas.microsoft.com/office/drawing/2014/main" id="{A55FCFC8-DD44-FF3F-1432-9C07DCEFE5C6}"/>
              </a:ext>
            </a:extLst>
          </p:cNvPr>
          <p:cNvPicPr>
            <a:picLocks noGrp="1" noChangeAspect="1"/>
          </p:cNvPicPr>
          <p:nvPr>
            <p:ph type="pic" idx="1"/>
          </p:nvPr>
        </p:nvPicPr>
        <p:blipFill>
          <a:blip r:embed="rId2"/>
          <a:srcRect t="3472" b="3472"/>
          <a:stretch>
            <a:fillRect/>
          </a:stretch>
        </p:blipFill>
        <p:spPr/>
      </p:pic>
    </p:spTree>
    <p:extLst>
      <p:ext uri="{BB962C8B-B14F-4D97-AF65-F5344CB8AC3E}">
        <p14:creationId xmlns:p14="http://schemas.microsoft.com/office/powerpoint/2010/main" val="422221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itle 14">
            <a:extLst>
              <a:ext uri="{FF2B5EF4-FFF2-40B4-BE49-F238E27FC236}">
                <a16:creationId xmlns:a16="http://schemas.microsoft.com/office/drawing/2014/main" id="{0D341B24-191B-B447-833D-EA2403E8092D}"/>
              </a:ext>
            </a:extLst>
          </p:cNvPr>
          <p:cNvSpPr>
            <a:spLocks noGrp="1"/>
          </p:cNvSpPr>
          <p:nvPr>
            <p:ph type="title"/>
          </p:nvPr>
        </p:nvSpPr>
        <p:spPr>
          <a:xfrm>
            <a:off x="838199" y="4428000"/>
            <a:ext cx="10795784" cy="1400400"/>
          </a:xfrm>
        </p:spPr>
        <p:txBody>
          <a:bodyPr vert="horz" wrap="square" lIns="91440" tIns="45720" rIns="91440" bIns="45720" rtlCol="0" anchor="b">
            <a:normAutofit/>
          </a:bodyPr>
          <a:lstStyle/>
          <a:p>
            <a:pPr algn="l"/>
            <a:r>
              <a:rPr lang="en-US" sz="2700" b="0" dirty="0">
                <a:solidFill>
                  <a:schemeClr val="accent6"/>
                </a:solidFill>
                <a:latin typeface="+mj-lt"/>
              </a:rPr>
              <a:t>Grouped Terms - To allow people who are not pregnant or anemic in the past year, create a group of search codes with a time limit.  This increased our patient count from 810 to 880.</a:t>
            </a:r>
            <a:endParaRPr lang="en-US" sz="5600" b="0" dirty="0">
              <a:solidFill>
                <a:schemeClr val="accent6"/>
              </a:solidFill>
              <a:latin typeface="+mj-lt"/>
            </a:endParaRPr>
          </a:p>
        </p:txBody>
      </p:sp>
      <p:pic>
        <p:nvPicPr>
          <p:cNvPr id="5" name="Picture Placeholder 4" descr="A screenshot of a computer&#10;&#10;Description automatically generated">
            <a:extLst>
              <a:ext uri="{FF2B5EF4-FFF2-40B4-BE49-F238E27FC236}">
                <a16:creationId xmlns:a16="http://schemas.microsoft.com/office/drawing/2014/main" id="{9EA080F9-A727-4CB5-92E1-3EE0F15370A0}"/>
              </a:ext>
            </a:extLst>
          </p:cNvPr>
          <p:cNvPicPr>
            <a:picLocks noGrp="1" noChangeAspect="1"/>
          </p:cNvPicPr>
          <p:nvPr>
            <p:ph type="pic" sz="quarter" idx="13"/>
          </p:nvPr>
        </p:nvPicPr>
        <p:blipFill rotWithShape="1">
          <a:blip r:embed="rId2"/>
          <a:srcRect r="4389" b="-1"/>
          <a:stretch/>
        </p:blipFill>
        <p:spPr>
          <a:xfrm>
            <a:off x="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22" name="Group 21">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3" name="Freeform: Shape 2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Freeform: Shape 2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92902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41EA3C-01E8-8A42-9C8A-8F6C5385B605}"/>
              </a:ext>
            </a:extLst>
          </p:cNvPr>
          <p:cNvSpPr>
            <a:spLocks noGrp="1"/>
          </p:cNvSpPr>
          <p:nvPr>
            <p:ph type="title"/>
          </p:nvPr>
        </p:nvSpPr>
        <p:spPr>
          <a:xfrm>
            <a:off x="7528823" y="457200"/>
            <a:ext cx="3932237" cy="1033975"/>
          </a:xfrm>
        </p:spPr>
        <p:txBody>
          <a:bodyPr>
            <a:normAutofit fontScale="90000"/>
          </a:bodyPr>
          <a:lstStyle/>
          <a:p>
            <a:r>
              <a:rPr lang="en-US" dirty="0"/>
              <a:t>Reports and Dataset </a:t>
            </a:r>
          </a:p>
        </p:txBody>
      </p:sp>
      <p:sp>
        <p:nvSpPr>
          <p:cNvPr id="12" name="Text Placeholder 11">
            <a:extLst>
              <a:ext uri="{FF2B5EF4-FFF2-40B4-BE49-F238E27FC236}">
                <a16:creationId xmlns:a16="http://schemas.microsoft.com/office/drawing/2014/main" id="{123C80D0-3983-CD40-971A-EBB675362A79}"/>
              </a:ext>
            </a:extLst>
          </p:cNvPr>
          <p:cNvSpPr>
            <a:spLocks noGrp="1"/>
          </p:cNvSpPr>
          <p:nvPr>
            <p:ph type="body" sz="half" idx="2"/>
          </p:nvPr>
        </p:nvSpPr>
        <p:spPr>
          <a:xfrm>
            <a:off x="7528823" y="1491175"/>
            <a:ext cx="3932237" cy="4377814"/>
          </a:xfrm>
        </p:spPr>
        <p:txBody>
          <a:bodyPr>
            <a:normAutofit lnSpcReduction="10000"/>
          </a:bodyPr>
          <a:lstStyle/>
          <a:p>
            <a:endParaRPr lang="en-US" dirty="0"/>
          </a:p>
          <a:p>
            <a:r>
              <a:rPr lang="en-US" dirty="0"/>
              <a:t>Each time you add or remove a search term, you can create a dataset report by clicking “Count Patients”</a:t>
            </a:r>
          </a:p>
          <a:p>
            <a:endParaRPr lang="en-US" dirty="0"/>
          </a:p>
          <a:p>
            <a:r>
              <a:rPr lang="en-US" dirty="0"/>
              <a:t>Name the report by clicking the pencil icon in the upper left corner and typing the report name.</a:t>
            </a:r>
          </a:p>
          <a:p>
            <a:endParaRPr lang="en-US" dirty="0"/>
          </a:p>
          <a:p>
            <a:r>
              <a:rPr lang="en-US" dirty="0"/>
              <a:t>Click Count Patients and the report will populate on the far right.</a:t>
            </a:r>
          </a:p>
          <a:p>
            <a:endParaRPr lang="en-US" dirty="0"/>
          </a:p>
        </p:txBody>
      </p:sp>
      <p:pic>
        <p:nvPicPr>
          <p:cNvPr id="5" name="Picture Placeholder 4" descr="A screenshot of a computer&#10;&#10;Description automatically generated">
            <a:extLst>
              <a:ext uri="{FF2B5EF4-FFF2-40B4-BE49-F238E27FC236}">
                <a16:creationId xmlns:a16="http://schemas.microsoft.com/office/drawing/2014/main" id="{14BA89FD-8681-293A-7A84-C4B76FA8B6E3}"/>
              </a:ext>
            </a:extLst>
          </p:cNvPr>
          <p:cNvPicPr>
            <a:picLocks noGrp="1" noChangeAspect="1"/>
          </p:cNvPicPr>
          <p:nvPr>
            <p:ph type="pic" idx="1"/>
          </p:nvPr>
        </p:nvPicPr>
        <p:blipFill>
          <a:blip r:embed="rId2"/>
          <a:srcRect t="1329" b="1329"/>
          <a:stretch>
            <a:fillRect/>
          </a:stretch>
        </p:blipFill>
        <p:spPr/>
      </p:pic>
    </p:spTree>
    <p:extLst>
      <p:ext uri="{BB962C8B-B14F-4D97-AF65-F5344CB8AC3E}">
        <p14:creationId xmlns:p14="http://schemas.microsoft.com/office/powerpoint/2010/main" val="334133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D341B24-191B-B447-833D-EA2403E8092D}"/>
              </a:ext>
            </a:extLst>
          </p:cNvPr>
          <p:cNvSpPr>
            <a:spLocks noGrp="1"/>
          </p:cNvSpPr>
          <p:nvPr>
            <p:ph type="title"/>
          </p:nvPr>
        </p:nvSpPr>
        <p:spPr>
          <a:xfrm>
            <a:off x="586407" y="3689504"/>
            <a:ext cx="11019183" cy="2007704"/>
          </a:xfrm>
        </p:spPr>
        <p:txBody>
          <a:bodyPr/>
          <a:lstStyle/>
          <a:p>
            <a:r>
              <a:rPr lang="en-US" dirty="0"/>
              <a:t>Student Success.</a:t>
            </a:r>
          </a:p>
        </p:txBody>
      </p:sp>
      <p:pic>
        <p:nvPicPr>
          <p:cNvPr id="12" name="Picture Placeholder 11" descr="A screenshot of a computer&#10;&#10;Description automatically generated">
            <a:extLst>
              <a:ext uri="{FF2B5EF4-FFF2-40B4-BE49-F238E27FC236}">
                <a16:creationId xmlns:a16="http://schemas.microsoft.com/office/drawing/2014/main" id="{602C508F-DE55-CD54-D084-C94206ABCB1D}"/>
              </a:ext>
            </a:extLst>
          </p:cNvPr>
          <p:cNvPicPr>
            <a:picLocks noGrp="1" noChangeAspect="1"/>
          </p:cNvPicPr>
          <p:nvPr>
            <p:ph type="pic" sz="quarter" idx="13"/>
          </p:nvPr>
        </p:nvPicPr>
        <p:blipFill>
          <a:blip r:embed="rId2"/>
          <a:srcRect t="1744" b="1744"/>
          <a:stretch>
            <a:fillRect/>
          </a:stretch>
        </p:blipFill>
        <p:spPr>
          <a:xfrm>
            <a:off x="1" y="-124178"/>
            <a:ext cx="12191999" cy="6202496"/>
          </a:xfrm>
        </p:spPr>
      </p:pic>
    </p:spTree>
    <p:extLst>
      <p:ext uri="{BB962C8B-B14F-4D97-AF65-F5344CB8AC3E}">
        <p14:creationId xmlns:p14="http://schemas.microsoft.com/office/powerpoint/2010/main" val="49555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41EA3C-01E8-8A42-9C8A-8F6C5385B605}"/>
              </a:ext>
            </a:extLst>
          </p:cNvPr>
          <p:cNvSpPr>
            <a:spLocks noGrp="1"/>
          </p:cNvSpPr>
          <p:nvPr>
            <p:ph type="title"/>
          </p:nvPr>
        </p:nvSpPr>
        <p:spPr>
          <a:xfrm>
            <a:off x="872197" y="457200"/>
            <a:ext cx="10588863" cy="1033975"/>
          </a:xfrm>
        </p:spPr>
        <p:txBody>
          <a:bodyPr>
            <a:normAutofit/>
          </a:bodyPr>
          <a:lstStyle/>
          <a:p>
            <a:r>
              <a:rPr lang="en-US" dirty="0"/>
              <a:t>Analyze Cohort and Request Recruitment list</a:t>
            </a:r>
          </a:p>
        </p:txBody>
      </p:sp>
      <p:sp>
        <p:nvSpPr>
          <p:cNvPr id="12" name="Text Placeholder 11">
            <a:extLst>
              <a:ext uri="{FF2B5EF4-FFF2-40B4-BE49-F238E27FC236}">
                <a16:creationId xmlns:a16="http://schemas.microsoft.com/office/drawing/2014/main" id="{123C80D0-3983-CD40-971A-EBB675362A79}"/>
              </a:ext>
            </a:extLst>
          </p:cNvPr>
          <p:cNvSpPr>
            <a:spLocks noGrp="1"/>
          </p:cNvSpPr>
          <p:nvPr>
            <p:ph type="body" sz="half" idx="2"/>
          </p:nvPr>
        </p:nvSpPr>
        <p:spPr>
          <a:xfrm>
            <a:off x="872197" y="1491175"/>
            <a:ext cx="10588863" cy="4377814"/>
          </a:xfrm>
        </p:spPr>
        <p:txBody>
          <a:bodyPr>
            <a:normAutofit/>
          </a:bodyPr>
          <a:lstStyle/>
          <a:p>
            <a:endParaRPr lang="en-US" dirty="0"/>
          </a:p>
          <a:p>
            <a:r>
              <a:rPr lang="en-US" dirty="0"/>
              <a:t>After you select the Dataset, your institution will review and send the data set.</a:t>
            </a:r>
          </a:p>
          <a:p>
            <a:endParaRPr lang="en-US" dirty="0"/>
          </a:p>
          <a:p>
            <a:r>
              <a:rPr lang="en-US" dirty="0"/>
              <a:t>On the left side of the screen are tools to analyze the cohort further.</a:t>
            </a:r>
          </a:p>
          <a:p>
            <a:endParaRPr lang="en-US" dirty="0"/>
          </a:p>
          <a:p>
            <a:r>
              <a:rPr lang="en-US" dirty="0"/>
              <a:t>To obtain a list for recruitment, submit a copy of the Dataset Report to your data science team along with you IRB #.  Our list had MRN, gender, address, and distance from our site.</a:t>
            </a:r>
          </a:p>
          <a:p>
            <a:endParaRPr lang="en-US" dirty="0"/>
          </a:p>
          <a:p>
            <a:r>
              <a:rPr lang="en-US" dirty="0"/>
              <a:t>Under the Study menu go to Study Management then Team to add other users within your institution.   </a:t>
            </a:r>
          </a:p>
          <a:p>
            <a:endParaRPr lang="en-US" dirty="0"/>
          </a:p>
        </p:txBody>
      </p:sp>
    </p:spTree>
    <p:extLst>
      <p:ext uri="{BB962C8B-B14F-4D97-AF65-F5344CB8AC3E}">
        <p14:creationId xmlns:p14="http://schemas.microsoft.com/office/powerpoint/2010/main" val="4182684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45E8-6822-BEE5-224A-852A2552AF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5B09B3E-3BE0-088F-2A9F-CE5C1120474F}"/>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Slicer/Dicer</a:t>
            </a:r>
          </a:p>
        </p:txBody>
      </p:sp>
    </p:spTree>
    <p:extLst>
      <p:ext uri="{BB962C8B-B14F-4D97-AF65-F5344CB8AC3E}">
        <p14:creationId xmlns:p14="http://schemas.microsoft.com/office/powerpoint/2010/main" val="780377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3630060-15EC-4530-AC60-85FF8DC2FDDF}"/>
              </a:ext>
            </a:extLst>
          </p:cNvPr>
          <p:cNvCxnSpPr>
            <a:cxnSpLocks/>
          </p:cNvCxnSpPr>
          <p:nvPr/>
        </p:nvCxnSpPr>
        <p:spPr>
          <a:xfrm>
            <a:off x="5342338" y="4368449"/>
            <a:ext cx="615472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F900261-7BDB-41EA-AD52-7D09ADBC6100}"/>
              </a:ext>
            </a:extLst>
          </p:cNvPr>
          <p:cNvSpPr txBox="1"/>
          <p:nvPr/>
        </p:nvSpPr>
        <p:spPr>
          <a:xfrm>
            <a:off x="5342337" y="3226553"/>
            <a:ext cx="615472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entona Light"/>
                <a:ea typeface="+mn-ea"/>
                <a:cs typeface="+mn-cs"/>
              </a:rPr>
              <a:t>Using Slicer Dicer for Stroke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entona Light"/>
                <a:ea typeface="+mn-ea"/>
                <a:cs typeface="+mn-cs"/>
              </a:rPr>
              <a:t>Clinical Trial Feasibility and Screening</a:t>
            </a:r>
          </a:p>
        </p:txBody>
      </p:sp>
      <p:sp>
        <p:nvSpPr>
          <p:cNvPr id="3" name="TextBox 2">
            <a:extLst>
              <a:ext uri="{FF2B5EF4-FFF2-40B4-BE49-F238E27FC236}">
                <a16:creationId xmlns:a16="http://schemas.microsoft.com/office/drawing/2014/main" id="{6BED8AED-554A-406B-A3A6-C7EA478504CD}"/>
              </a:ext>
            </a:extLst>
          </p:cNvPr>
          <p:cNvSpPr txBox="1"/>
          <p:nvPr/>
        </p:nvSpPr>
        <p:spPr>
          <a:xfrm>
            <a:off x="5841507" y="4527612"/>
            <a:ext cx="52555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ntona Light"/>
                <a:ea typeface="+mn-ea"/>
                <a:cs typeface="+mn-cs"/>
              </a:rPr>
              <a:t>Christina Marchese, BS</a:t>
            </a:r>
          </a:p>
        </p:txBody>
      </p:sp>
    </p:spTree>
    <p:extLst>
      <p:ext uri="{BB962C8B-B14F-4D97-AF65-F5344CB8AC3E}">
        <p14:creationId xmlns:p14="http://schemas.microsoft.com/office/powerpoint/2010/main" val="348757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lstStyle/>
          <a:p>
            <a:r>
              <a:rPr lang="en-US" dirty="0">
                <a:solidFill>
                  <a:schemeClr val="accent1"/>
                </a:solidFill>
              </a:rPr>
              <a:t>AGENDA</a:t>
            </a:r>
          </a:p>
        </p:txBody>
      </p:sp>
      <p:sp>
        <p:nvSpPr>
          <p:cNvPr id="3" name="Content Placeholder 2">
            <a:extLst>
              <a:ext uri="{FF2B5EF4-FFF2-40B4-BE49-F238E27FC236}">
                <a16:creationId xmlns:a16="http://schemas.microsoft.com/office/drawing/2014/main" id="{82844EFF-1C3D-4870-ACAC-92C9665BC212}"/>
              </a:ext>
            </a:extLst>
          </p:cNvPr>
          <p:cNvSpPr>
            <a:spLocks noGrp="1"/>
          </p:cNvSpPr>
          <p:nvPr>
            <p:ph idx="1"/>
          </p:nvPr>
        </p:nvSpPr>
        <p:spPr>
          <a:xfrm>
            <a:off x="838200" y="1825625"/>
            <a:ext cx="10515600" cy="4351338"/>
          </a:xfrm>
        </p:spPr>
        <p:txBody>
          <a:bodyPr/>
          <a:lstStyle/>
          <a:p>
            <a:pPr marL="571500" indent="-571500">
              <a:buClr>
                <a:schemeClr val="accent1"/>
              </a:buClr>
              <a:buSzPct val="125000"/>
              <a:buFont typeface="+mj-lt"/>
              <a:buAutoNum type="romanUcPeriod"/>
            </a:pPr>
            <a:r>
              <a:rPr lang="en-US" dirty="0"/>
              <a:t>Welcome/Introductions</a:t>
            </a:r>
          </a:p>
          <a:p>
            <a:pPr marL="571500" indent="-571500">
              <a:buClr>
                <a:schemeClr val="accent1"/>
              </a:buClr>
              <a:buSzPct val="125000"/>
              <a:buFont typeface="+mj-lt"/>
              <a:buAutoNum type="romanUcPeriod"/>
            </a:pPr>
            <a:r>
              <a:rPr lang="en-US" dirty="0"/>
              <a:t>Using Slicer Dicer for Clinical Trial Feasibility </a:t>
            </a:r>
          </a:p>
          <a:p>
            <a:pPr marL="571500" indent="-571500">
              <a:buClr>
                <a:schemeClr val="accent1"/>
              </a:buClr>
              <a:buSzPct val="125000"/>
              <a:buFont typeface="+mj-lt"/>
              <a:buAutoNum type="romanUcPeriod"/>
            </a:pPr>
            <a:r>
              <a:rPr lang="en-US" dirty="0"/>
              <a:t>Using Slicer Dicer to Screen Patients for Stroke Clinical Trials</a:t>
            </a:r>
          </a:p>
          <a:p>
            <a:pPr marL="571500" indent="-571500">
              <a:buClr>
                <a:schemeClr val="accent1"/>
              </a:buClr>
              <a:buSzPct val="125000"/>
              <a:buFont typeface="+mj-lt"/>
              <a:buAutoNum type="romanUcPeriod"/>
            </a:pPr>
            <a:r>
              <a:rPr lang="en-US" dirty="0"/>
              <a:t>Using Slicer Dicer to Screen Patients for Acute vs. Preventative Stroke Clinical Trials</a:t>
            </a:r>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81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45E8-6822-BEE5-224A-852A2552AF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5B09B3E-3BE0-088F-2A9F-CE5C1120474F}"/>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Manual Screening</a:t>
            </a:r>
          </a:p>
        </p:txBody>
      </p:sp>
    </p:spTree>
    <p:extLst>
      <p:ext uri="{BB962C8B-B14F-4D97-AF65-F5344CB8AC3E}">
        <p14:creationId xmlns:p14="http://schemas.microsoft.com/office/powerpoint/2010/main" val="3847299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Introduction</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a:bodyPr>
          <a:lstStyle/>
          <a:p>
            <a:r>
              <a:rPr lang="en-US" dirty="0"/>
              <a:t>Objectives of the presentation:</a:t>
            </a:r>
          </a:p>
          <a:p>
            <a:pPr lvl="1"/>
            <a:r>
              <a:rPr lang="en-US" dirty="0"/>
              <a:t>Understand Slicer Dicer's functionality</a:t>
            </a:r>
          </a:p>
          <a:p>
            <a:pPr lvl="1"/>
            <a:r>
              <a:rPr lang="en-US" dirty="0"/>
              <a:t>Evaluate feasibility for clinical trials</a:t>
            </a:r>
          </a:p>
          <a:p>
            <a:pPr lvl="1"/>
            <a:r>
              <a:rPr lang="en-US" dirty="0"/>
              <a:t>Evaluate and refine patient lists for trial eligibility</a:t>
            </a:r>
          </a:p>
          <a:p>
            <a:pPr lvl="1"/>
            <a:r>
              <a:rPr lang="en-US" dirty="0"/>
              <a:t>Understand the key differences in screening for acute vs. preventative stroke trials</a:t>
            </a:r>
          </a:p>
          <a:p>
            <a:pPr lvl="1"/>
            <a:r>
              <a:rPr lang="en-US" dirty="0"/>
              <a:t>Learn to apply stroke-specific filters and criteria</a:t>
            </a:r>
          </a:p>
          <a:p>
            <a:pPr lvl="1"/>
            <a:r>
              <a:rPr lang="en-US" dirty="0"/>
              <a:t>Learn to apply specific filters and criteria for each type of trial</a:t>
            </a:r>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50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sz="4000" dirty="0"/>
              <a:t>What is Slicer Dicer?</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dirty="0"/>
              <a:t>A self-service data exploration tool integrated within Epic EHR</a:t>
            </a:r>
          </a:p>
          <a:p>
            <a:r>
              <a:rPr lang="en-US" dirty="0"/>
              <a:t>Allows users to filter and analyze patient data</a:t>
            </a:r>
          </a:p>
          <a:p>
            <a:r>
              <a:rPr lang="en-US" dirty="0"/>
              <a:t>Used for research, quality improvement, and clinical decision support</a:t>
            </a:r>
          </a:p>
          <a:p>
            <a:pPr marL="0" indent="0">
              <a:buNone/>
            </a:pPr>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959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a:xfrm>
            <a:off x="915838" y="681037"/>
            <a:ext cx="10515600" cy="1325563"/>
          </a:xfrm>
        </p:spPr>
        <p:txBody>
          <a:bodyPr>
            <a:noAutofit/>
          </a:bodyPr>
          <a:lstStyle/>
          <a:p>
            <a:r>
              <a:rPr lang="en-US" dirty="0"/>
              <a:t>Accessing Slicer Dicer</a:t>
            </a:r>
            <a:br>
              <a:rPr lang="en-US" dirty="0"/>
            </a:br>
            <a:endParaRPr lang="en-US" sz="4400" dirty="0">
              <a:solidFill>
                <a:schemeClr val="accent1"/>
              </a:solidFill>
            </a:endParaRP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dirty="0"/>
              <a:t>Log in to Epic EHR with your credentials</a:t>
            </a:r>
          </a:p>
          <a:p>
            <a:r>
              <a:rPr lang="en-US" dirty="0"/>
              <a:t>Navigate to the Slicer Dicer tool (usually under the analytics or reporting section)</a:t>
            </a:r>
          </a:p>
          <a:p>
            <a:r>
              <a:rPr lang="en-US" dirty="0"/>
              <a:t>Select the appropriate data model (Patient, Encounter, Diagnosis, etc.)</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270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sz="3200" dirty="0"/>
              <a:t>Using Slicer Dicer for Clinical Trial Feasibility + Screening </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b="1" dirty="0"/>
              <a:t>Selecting a Data Model</a:t>
            </a:r>
          </a:p>
          <a:p>
            <a:pPr lvl="1"/>
            <a:r>
              <a:rPr lang="en-US" sz="2800" dirty="0"/>
              <a:t>Choose the data model relevant to your clinical trial</a:t>
            </a:r>
          </a:p>
          <a:p>
            <a:pPr lvl="2"/>
            <a:r>
              <a:rPr lang="en-US" sz="2800" b="1" dirty="0"/>
              <a:t>Patient</a:t>
            </a:r>
            <a:r>
              <a:rPr lang="en-US" sz="2800" dirty="0"/>
              <a:t>: General health and demographic data</a:t>
            </a:r>
          </a:p>
          <a:p>
            <a:pPr lvl="2"/>
            <a:r>
              <a:rPr lang="en-US" sz="2800" b="1" dirty="0"/>
              <a:t>Encounter</a:t>
            </a:r>
            <a:r>
              <a:rPr lang="en-US" sz="2800" dirty="0"/>
              <a:t>: Visit-specific information</a:t>
            </a:r>
          </a:p>
          <a:p>
            <a:pPr lvl="2"/>
            <a:r>
              <a:rPr lang="en-US" sz="2800" b="1" dirty="0"/>
              <a:t>Diagnosis</a:t>
            </a:r>
            <a:r>
              <a:rPr lang="en-US" sz="2800" dirty="0"/>
              <a:t>: Specific diagnoses</a:t>
            </a:r>
          </a:p>
          <a:p>
            <a:pPr lvl="2"/>
            <a:r>
              <a:rPr lang="en-US" sz="2800" b="1" dirty="0"/>
              <a:t>Procedure</a:t>
            </a:r>
            <a:r>
              <a:rPr lang="en-US" sz="2800" dirty="0"/>
              <a:t>: Surgical or procedural data</a:t>
            </a:r>
          </a:p>
          <a:p>
            <a:pPr lvl="2"/>
            <a:r>
              <a:rPr lang="en-US" sz="2800" b="1" dirty="0"/>
              <a:t>Medication</a:t>
            </a:r>
            <a:r>
              <a:rPr lang="en-US" sz="2800" dirty="0"/>
              <a:t>: Prescribed medications</a:t>
            </a:r>
          </a:p>
          <a:p>
            <a:pPr lvl="2"/>
            <a:r>
              <a:rPr lang="en-US" sz="2800" b="1" dirty="0"/>
              <a:t>Lab Results</a:t>
            </a:r>
            <a:r>
              <a:rPr lang="en-US" sz="2800" dirty="0"/>
              <a:t>: Laboratory test results</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63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Defining the Population</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lnSpcReduction="10000"/>
          </a:bodyPr>
          <a:lstStyle/>
          <a:p>
            <a:r>
              <a:rPr lang="en-US" dirty="0"/>
              <a:t>Set initial broad parameters to include potential stroke patients</a:t>
            </a:r>
          </a:p>
          <a:p>
            <a:pPr lvl="1"/>
            <a:r>
              <a:rPr lang="en-US" dirty="0"/>
              <a:t>Example: All patients in neurology or emergency departments</a:t>
            </a:r>
          </a:p>
          <a:p>
            <a:r>
              <a:rPr lang="en-US" dirty="0"/>
              <a:t>Ensure broad criteria to start, then refine by narrowing down based on specific criteria.</a:t>
            </a:r>
          </a:p>
          <a:p>
            <a:r>
              <a:rPr lang="en-US" dirty="0"/>
              <a:t>Acute Stroke Trials:</a:t>
            </a:r>
          </a:p>
          <a:p>
            <a:pPr lvl="1"/>
            <a:r>
              <a:rPr lang="en-US" dirty="0"/>
              <a:t>Set initial broad parameters to include potential acute stroke patients</a:t>
            </a:r>
          </a:p>
          <a:p>
            <a:pPr lvl="2"/>
            <a:r>
              <a:rPr lang="en-US" dirty="0"/>
              <a:t>Example: All patients in emergency or neurology (neurocritical care departments</a:t>
            </a:r>
          </a:p>
          <a:p>
            <a:r>
              <a:rPr lang="en-US" dirty="0"/>
              <a:t>Preventative Stroke Trials:</a:t>
            </a:r>
          </a:p>
          <a:p>
            <a:pPr lvl="1"/>
            <a:r>
              <a:rPr lang="en-US" dirty="0"/>
              <a:t>Set initial broad parameters to include patients at risk of stroke or with a history of stroke</a:t>
            </a:r>
          </a:p>
          <a:p>
            <a:pPr lvl="2"/>
            <a:r>
              <a:rPr lang="en-US" dirty="0"/>
              <a:t>Example: Patients in primary care or cardiology departments</a:t>
            </a:r>
          </a:p>
          <a:p>
            <a:pPr marL="457200" lvl="1" indent="0">
              <a:buNone/>
            </a:pPr>
            <a:endParaRPr lang="en-US" dirty="0"/>
          </a:p>
          <a:p>
            <a:pPr marL="0" indent="0">
              <a:buNone/>
            </a:pPr>
            <a:endParaRPr lang="en-US" dirty="0"/>
          </a:p>
          <a:p>
            <a:endParaRPr lang="en-US" dirty="0"/>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708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Applying Filters-Feasibility</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b="1" dirty="0"/>
              <a:t>Demographic Filters</a:t>
            </a:r>
            <a:r>
              <a:rPr lang="en-US" dirty="0"/>
              <a:t>: Age, gender, race, location</a:t>
            </a:r>
          </a:p>
          <a:p>
            <a:pPr lvl="1"/>
            <a:r>
              <a:rPr lang="en-US" dirty="0"/>
              <a:t>Example: Patients aged 50-70</a:t>
            </a:r>
          </a:p>
          <a:p>
            <a:r>
              <a:rPr lang="en-US" b="1" dirty="0"/>
              <a:t>Clinical Filters</a:t>
            </a:r>
            <a:r>
              <a:rPr lang="en-US" dirty="0"/>
              <a:t>: </a:t>
            </a:r>
            <a:r>
              <a:rPr lang="en-US" sz="2400" dirty="0"/>
              <a:t>Diagnoses, medications, lab results, procedures, vital signs</a:t>
            </a:r>
          </a:p>
          <a:p>
            <a:pPr lvl="1"/>
            <a:r>
              <a:rPr lang="en-US" dirty="0"/>
              <a:t>Example: Stroke diagnosis (ICD-10 codes)</a:t>
            </a:r>
          </a:p>
          <a:p>
            <a:r>
              <a:rPr lang="en-US" b="1" dirty="0"/>
              <a:t>Temporal Filters</a:t>
            </a:r>
            <a:r>
              <a:rPr lang="en-US" dirty="0"/>
              <a:t>: Time frames for events</a:t>
            </a:r>
          </a:p>
          <a:p>
            <a:pPr lvl="1"/>
            <a:r>
              <a:rPr lang="en-US" dirty="0"/>
              <a:t>Example: Diagnoses within the last year</a:t>
            </a:r>
          </a:p>
          <a:p>
            <a:pPr lvl="1"/>
            <a:r>
              <a:rPr lang="en-US" dirty="0"/>
              <a:t>Example: Encounters/admits for stroke diagnosis within the last year (or so)</a:t>
            </a:r>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29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Applying Filters-Stroke Screening</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a:bodyPr>
          <a:lstStyle/>
          <a:p>
            <a:r>
              <a:rPr lang="en-US" b="1" dirty="0"/>
              <a:t>Demographic Filters</a:t>
            </a:r>
            <a:r>
              <a:rPr lang="en-US" dirty="0"/>
              <a:t>: Age, gender, race, location</a:t>
            </a:r>
          </a:p>
          <a:p>
            <a:pPr lvl="1"/>
            <a:r>
              <a:rPr lang="en-US" dirty="0"/>
              <a:t>Example: Patients aged 40-80</a:t>
            </a:r>
          </a:p>
          <a:p>
            <a:r>
              <a:rPr lang="en-US" b="1" dirty="0"/>
              <a:t>Clinical Filters: </a:t>
            </a:r>
            <a:r>
              <a:rPr lang="en-US" sz="2400" dirty="0"/>
              <a:t>Diagnoses, medications, lab results, procedures, vital signs</a:t>
            </a:r>
          </a:p>
          <a:p>
            <a:pPr lvl="1"/>
            <a:r>
              <a:rPr lang="en-US" dirty="0"/>
              <a:t>Focus on stroke-related criteria</a:t>
            </a:r>
          </a:p>
          <a:p>
            <a:pPr lvl="1"/>
            <a:r>
              <a:rPr lang="en-US" dirty="0"/>
              <a:t>Diagnoses: Stroke (ICD-10 codes I63, I64)</a:t>
            </a:r>
          </a:p>
          <a:p>
            <a:pPr lvl="1"/>
            <a:r>
              <a:rPr lang="en-US" dirty="0"/>
              <a:t>Symptoms: Hemiplegia, aphasia</a:t>
            </a:r>
          </a:p>
          <a:p>
            <a:pPr lvl="1"/>
            <a:r>
              <a:rPr lang="en-US" dirty="0"/>
              <a:t>Medical history: Hypertension, atrial fibrillation</a:t>
            </a:r>
          </a:p>
          <a:p>
            <a:r>
              <a:rPr lang="en-US" b="1" dirty="0"/>
              <a:t>Temporal Filters</a:t>
            </a:r>
            <a:r>
              <a:rPr lang="en-US" dirty="0"/>
              <a:t>: Time frames for recent stroke events</a:t>
            </a:r>
          </a:p>
          <a:p>
            <a:pPr lvl="1"/>
            <a:r>
              <a:rPr lang="en-US" dirty="0"/>
              <a:t>Example: Stroke diagnosis within the last 6 months</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518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Applying Filters for Acute Stroke Trials</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lnSpcReduction="10000"/>
          </a:bodyPr>
          <a:lstStyle/>
          <a:p>
            <a:r>
              <a:rPr lang="en-US" b="1" dirty="0"/>
              <a:t>Acute Stroke Trials</a:t>
            </a:r>
            <a:r>
              <a:rPr lang="en-US" dirty="0"/>
              <a:t>: Focus on treatment during or immediately after a stroke</a:t>
            </a:r>
            <a:endParaRPr lang="en-US" b="1" dirty="0"/>
          </a:p>
          <a:p>
            <a:r>
              <a:rPr lang="en-US" b="1" dirty="0"/>
              <a:t>Demographic Filters</a:t>
            </a:r>
            <a:r>
              <a:rPr lang="en-US" dirty="0"/>
              <a:t>: Age, gender, location</a:t>
            </a:r>
          </a:p>
          <a:p>
            <a:pPr lvl="1"/>
            <a:r>
              <a:rPr lang="en-US" dirty="0"/>
              <a:t>Example: Patients aged 50-80</a:t>
            </a:r>
          </a:p>
          <a:p>
            <a:r>
              <a:rPr lang="en-US" b="1" dirty="0"/>
              <a:t>Clinical Filters</a:t>
            </a:r>
            <a:r>
              <a:rPr lang="en-US" dirty="0"/>
              <a:t>: Focus on acute stroke criteria</a:t>
            </a:r>
          </a:p>
          <a:p>
            <a:pPr lvl="1"/>
            <a:r>
              <a:rPr lang="en-US" dirty="0"/>
              <a:t>Diagnoses: Acute ischemic stroke (ICD-10 codes I63.x)</a:t>
            </a:r>
          </a:p>
          <a:p>
            <a:pPr lvl="1"/>
            <a:r>
              <a:rPr lang="en-US" dirty="0"/>
              <a:t>Symptoms: Sudden onset of neurological deficits</a:t>
            </a:r>
          </a:p>
          <a:p>
            <a:pPr lvl="1"/>
            <a:r>
              <a:rPr lang="en-US" dirty="0"/>
              <a:t>Timing: Stroke event within the last 24-48 hours</a:t>
            </a:r>
          </a:p>
          <a:p>
            <a:pPr lvl="1"/>
            <a:r>
              <a:rPr lang="en-US" dirty="0"/>
              <a:t>Imaging: Recent CT or MRI confirming stroke</a:t>
            </a:r>
          </a:p>
          <a:p>
            <a:r>
              <a:rPr lang="en-US" b="1" dirty="0"/>
              <a:t>Temporal Filters</a:t>
            </a:r>
            <a:r>
              <a:rPr lang="en-US" dirty="0"/>
              <a:t>: Very recent events (last 24-48 hours)</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014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sz="4000" dirty="0"/>
              <a:t>Applying Filters for Preventative Stroke Trials</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fontScale="92500" lnSpcReduction="10000"/>
          </a:bodyPr>
          <a:lstStyle/>
          <a:p>
            <a:r>
              <a:rPr lang="en-US" b="1" dirty="0"/>
              <a:t>Preventative Stroke Trials</a:t>
            </a:r>
            <a:r>
              <a:rPr lang="en-US" dirty="0"/>
              <a:t>: Focus on preventing the occurrence or recurrence of stroke</a:t>
            </a:r>
            <a:endParaRPr lang="en-US" b="1" dirty="0"/>
          </a:p>
          <a:p>
            <a:r>
              <a:rPr lang="en-US" b="1" dirty="0"/>
              <a:t>Demographic Filters</a:t>
            </a:r>
            <a:r>
              <a:rPr lang="en-US" dirty="0"/>
              <a:t>: Age, gender, location</a:t>
            </a:r>
          </a:p>
          <a:p>
            <a:pPr lvl="1"/>
            <a:r>
              <a:rPr lang="en-US" dirty="0"/>
              <a:t>Example: Patients aged 40-70</a:t>
            </a:r>
          </a:p>
          <a:p>
            <a:r>
              <a:rPr lang="en-US" b="1" dirty="0"/>
              <a:t>Clinical Filters</a:t>
            </a:r>
            <a:r>
              <a:rPr lang="en-US" dirty="0"/>
              <a:t>: Focus on stroke risk factors and history</a:t>
            </a:r>
          </a:p>
          <a:p>
            <a:pPr lvl="1"/>
            <a:r>
              <a:rPr lang="en-US" dirty="0"/>
              <a:t>Medical history: Prior stroke (ICD-10 codes I63.x), TIA (ICD-10 codes G45.x)</a:t>
            </a:r>
          </a:p>
          <a:p>
            <a:pPr lvl="1"/>
            <a:r>
              <a:rPr lang="en-US" dirty="0"/>
              <a:t>Risk factors: Hypertension, atrial fibrillation, diabetes, hyperlipidemia</a:t>
            </a:r>
          </a:p>
          <a:p>
            <a:pPr lvl="1"/>
            <a:r>
              <a:rPr lang="en-US" dirty="0"/>
              <a:t>Medications: Antihypertensives, anticoagulants, statins</a:t>
            </a:r>
          </a:p>
          <a:p>
            <a:pPr lvl="1"/>
            <a:r>
              <a:rPr lang="en-US" dirty="0"/>
              <a:t>Lab Results: Elevated cholesterol levels, HbA1c levels for diabetes</a:t>
            </a:r>
          </a:p>
          <a:p>
            <a:r>
              <a:rPr lang="en-US" b="1" dirty="0"/>
              <a:t>Temporal Filters</a:t>
            </a:r>
            <a:r>
              <a:rPr lang="en-US" dirty="0"/>
              <a:t>: Longer timeframe, focusing on historical data and ongoing risk factors</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526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sz="4000" dirty="0"/>
              <a:t>Combining Criteria (Feasibility + Screening)</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fontScale="92500" lnSpcReduction="20000"/>
          </a:bodyPr>
          <a:lstStyle/>
          <a:p>
            <a:r>
              <a:rPr lang="en-US" dirty="0"/>
              <a:t>Use Boolean logic to refine search</a:t>
            </a:r>
          </a:p>
          <a:p>
            <a:pPr lvl="1"/>
            <a:r>
              <a:rPr lang="en-US" dirty="0"/>
              <a:t>AND/OR logic for combining filters</a:t>
            </a:r>
          </a:p>
          <a:p>
            <a:r>
              <a:rPr lang="en-US" dirty="0"/>
              <a:t>Feasibility</a:t>
            </a:r>
          </a:p>
          <a:p>
            <a:pPr lvl="1"/>
            <a:r>
              <a:rPr lang="en-US" dirty="0"/>
              <a:t>Example: Diabetes AND recent HbA1c &gt; 7%</a:t>
            </a:r>
          </a:p>
          <a:p>
            <a:r>
              <a:rPr lang="en-US" dirty="0"/>
              <a:t>Screening</a:t>
            </a:r>
          </a:p>
          <a:p>
            <a:pPr lvl="1"/>
            <a:r>
              <a:rPr lang="en-US" dirty="0"/>
              <a:t>Example: Stroke diagnosis AND recent hypertension AND age 40-80</a:t>
            </a:r>
          </a:p>
          <a:p>
            <a:r>
              <a:rPr lang="en-US" dirty="0"/>
              <a:t>Acute Stroke Trial</a:t>
            </a:r>
          </a:p>
          <a:p>
            <a:pPr lvl="1"/>
            <a:r>
              <a:rPr lang="en-US" dirty="0"/>
              <a:t>Example: Acute ischemic stroke diagnosis AND symptom onset within last 24 hours AND recent imaging</a:t>
            </a:r>
          </a:p>
          <a:p>
            <a:r>
              <a:rPr lang="en-US" dirty="0"/>
              <a:t>Preventative Stroke Trial</a:t>
            </a:r>
          </a:p>
          <a:p>
            <a:pPr lvl="1"/>
            <a:r>
              <a:rPr lang="en-US" dirty="0"/>
              <a:t>Example: Prior stroke history AND hypertension AND aged 40-70 AND current anticoagulant use</a:t>
            </a:r>
          </a:p>
          <a:p>
            <a:pPr marL="0" indent="0">
              <a:buNone/>
            </a:pPr>
            <a:endParaRPr lang="en-US" dirty="0"/>
          </a:p>
          <a:p>
            <a:pPr marL="457200" lvl="1" indent="0">
              <a:buNone/>
            </a:pPr>
            <a:endParaRPr lang="en-US" dirty="0"/>
          </a:p>
          <a:p>
            <a:endParaRPr lang="en-US" dirty="0"/>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36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2159-F76E-F43A-A0CE-0CB589165C6B}"/>
              </a:ext>
            </a:extLst>
          </p:cNvPr>
          <p:cNvSpPr>
            <a:spLocks noGrp="1"/>
          </p:cNvSpPr>
          <p:nvPr>
            <p:ph type="title"/>
          </p:nvPr>
        </p:nvSpPr>
        <p:spPr/>
        <p:txBody>
          <a:bodyPr/>
          <a:lstStyle/>
          <a:p>
            <a:r>
              <a:rPr lang="en-US" dirty="0"/>
              <a:t>Manual Screening</a:t>
            </a:r>
          </a:p>
        </p:txBody>
      </p:sp>
      <p:sp>
        <p:nvSpPr>
          <p:cNvPr id="3" name="Content Placeholder 2">
            <a:extLst>
              <a:ext uri="{FF2B5EF4-FFF2-40B4-BE49-F238E27FC236}">
                <a16:creationId xmlns:a16="http://schemas.microsoft.com/office/drawing/2014/main" id="{FCF6B66A-E6A7-4271-FBBB-230EB51AC7D9}"/>
              </a:ext>
            </a:extLst>
          </p:cNvPr>
          <p:cNvSpPr>
            <a:spLocks noGrp="1"/>
          </p:cNvSpPr>
          <p:nvPr>
            <p:ph idx="1"/>
          </p:nvPr>
        </p:nvSpPr>
        <p:spPr/>
        <p:txBody>
          <a:bodyPr/>
          <a:lstStyle/>
          <a:p>
            <a:r>
              <a:rPr lang="en-US" dirty="0"/>
              <a:t>Screen inpatient roster on a daily basis</a:t>
            </a:r>
          </a:p>
          <a:p>
            <a:r>
              <a:rPr lang="en-US" dirty="0"/>
              <a:t>Round with the clinical team</a:t>
            </a:r>
          </a:p>
          <a:p>
            <a:r>
              <a:rPr lang="en-US" dirty="0"/>
              <a:t>Use methods such as EPIC Chat, Microsoft Teams, or other HIPPA compliant options to have the clinical team notify you about potential patients.</a:t>
            </a:r>
          </a:p>
          <a:p>
            <a:r>
              <a:rPr lang="en-US" dirty="0"/>
              <a:t>Screen outpatient roster for trials with longer recruitment windows</a:t>
            </a:r>
          </a:p>
          <a:p>
            <a:r>
              <a:rPr lang="en-US" dirty="0"/>
              <a:t>Be included on stroke alerts for acute stroke trials</a:t>
            </a:r>
          </a:p>
          <a:p>
            <a:r>
              <a:rPr lang="en-US" dirty="0"/>
              <a:t>RAPID emails or RAPID AI app</a:t>
            </a:r>
          </a:p>
        </p:txBody>
      </p:sp>
      <p:pic>
        <p:nvPicPr>
          <p:cNvPr id="2050" name="Picture 2" descr="Magnifying Glass Cartoon Images – Browse 42,516 Stock Photos ...">
            <a:extLst>
              <a:ext uri="{FF2B5EF4-FFF2-40B4-BE49-F238E27FC236}">
                <a16:creationId xmlns:a16="http://schemas.microsoft.com/office/drawing/2014/main" id="{B135D68A-AAED-A6D6-9752-DA7A499C9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710" y="4190516"/>
            <a:ext cx="2550289" cy="255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Reviewing and Refining Results</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lnSpcReduction="10000"/>
          </a:bodyPr>
          <a:lstStyle/>
          <a:p>
            <a:r>
              <a:rPr lang="en-US" dirty="0"/>
              <a:t>Review initial results</a:t>
            </a:r>
          </a:p>
          <a:p>
            <a:r>
              <a:rPr lang="en-US" dirty="0"/>
              <a:t>Adjust filters to fine-tune the patient pool</a:t>
            </a:r>
          </a:p>
          <a:p>
            <a:r>
              <a:rPr lang="en-US" dirty="0"/>
              <a:t>Ensure the population size is feasible and relevant</a:t>
            </a:r>
          </a:p>
          <a:p>
            <a:r>
              <a:rPr lang="en-US" dirty="0"/>
              <a:t>Review initial patient pool</a:t>
            </a:r>
          </a:p>
          <a:p>
            <a:r>
              <a:rPr lang="en-US" dirty="0"/>
              <a:t>Adjust filters to ensure manageable and relevant patient list</a:t>
            </a:r>
          </a:p>
          <a:p>
            <a:pPr lvl="1"/>
            <a:r>
              <a:rPr lang="en-US" dirty="0"/>
              <a:t>Refine based on trial-specific inclusion/exclusion criteria</a:t>
            </a:r>
          </a:p>
          <a:p>
            <a:r>
              <a:rPr lang="en-US" b="1" dirty="0"/>
              <a:t>Acute Stroke Trials</a:t>
            </a:r>
            <a:r>
              <a:rPr lang="en-US" dirty="0"/>
              <a:t>: Focus on immediate eligibility, proximity to clinical settings, and rapid intervention</a:t>
            </a:r>
          </a:p>
          <a:p>
            <a:r>
              <a:rPr lang="en-US" b="1" dirty="0"/>
              <a:t>Preventative Stroke Trials</a:t>
            </a:r>
            <a:r>
              <a:rPr lang="en-US" dirty="0"/>
              <a:t>: Focus on long-term risk factors, patient adherence, and preventive measures</a:t>
            </a:r>
          </a:p>
          <a:p>
            <a:endParaRPr lang="en-US" dirty="0"/>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14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Exploring and Analyzing Data</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a:bodyPr>
          <a:lstStyle/>
          <a:p>
            <a:r>
              <a:rPr lang="en-US" dirty="0"/>
              <a:t>Visualize data using charts, graphs, and tables</a:t>
            </a:r>
          </a:p>
          <a:p>
            <a:pPr lvl="1"/>
            <a:r>
              <a:rPr lang="en-US" dirty="0"/>
              <a:t>Example: Bar charts for age distribution, pie charts for gender distribution</a:t>
            </a:r>
          </a:p>
          <a:p>
            <a:pPr lvl="1"/>
            <a:r>
              <a:rPr lang="en-US" b="1" dirty="0"/>
              <a:t>Acute</a:t>
            </a:r>
            <a:r>
              <a:rPr lang="en-US" dirty="0"/>
              <a:t>: Time to treatment, symptom onset</a:t>
            </a:r>
          </a:p>
          <a:p>
            <a:pPr lvl="1"/>
            <a:r>
              <a:rPr lang="en-US" b="1" dirty="0"/>
              <a:t>Preventative</a:t>
            </a:r>
            <a:r>
              <a:rPr lang="en-US" dirty="0"/>
              <a:t>: Risk factor distribution, medication adherence</a:t>
            </a:r>
          </a:p>
          <a:p>
            <a:r>
              <a:rPr lang="en-US" dirty="0"/>
              <a:t>Drill down into specific subsets for detailed analysis</a:t>
            </a:r>
          </a:p>
          <a:p>
            <a:pPr lvl="1"/>
            <a:r>
              <a:rPr lang="en-US" dirty="0"/>
              <a:t>Example: Patients with recent hospitalizations</a:t>
            </a:r>
          </a:p>
          <a:p>
            <a:endParaRPr lang="en-US" dirty="0"/>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421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Saving and Sharing Results</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dirty="0"/>
              <a:t>Save search criteria and configurations</a:t>
            </a:r>
          </a:p>
          <a:p>
            <a:pPr lvl="1"/>
            <a:r>
              <a:rPr lang="en-US" dirty="0"/>
              <a:t>Allows quick re-running of analyses</a:t>
            </a:r>
          </a:p>
          <a:p>
            <a:r>
              <a:rPr lang="en-US" dirty="0"/>
              <a:t>Export data (CSV, Excel) following privacy regulations</a:t>
            </a:r>
          </a:p>
          <a:p>
            <a:r>
              <a:rPr lang="en-US" dirty="0"/>
              <a:t>Share findings with colleagues or team members</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115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Case Study Example</a:t>
            </a:r>
            <a:endParaRPr lang="en-US" sz="4400" dirty="0">
              <a:solidFill>
                <a:schemeClr val="accent1"/>
              </a:solidFill>
            </a:endParaRP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u="sng" dirty="0"/>
              <a:t>Real-world example of using Slicer Dicer for a clinical trial feasibility study</a:t>
            </a:r>
          </a:p>
          <a:p>
            <a:pPr lvl="1"/>
            <a:r>
              <a:rPr lang="en-US" dirty="0"/>
              <a:t>Define population: Patients with Type 2 Diabetes</a:t>
            </a:r>
          </a:p>
          <a:p>
            <a:pPr lvl="1"/>
            <a:r>
              <a:rPr lang="en-US" dirty="0"/>
              <a:t>Apply filters: Age 40-65, HbA1c &gt; 7%, prescribed Metformin</a:t>
            </a:r>
          </a:p>
          <a:p>
            <a:pPr lvl="1"/>
            <a:r>
              <a:rPr lang="en-US" dirty="0"/>
              <a:t>Review and refine: Ensure manageable number of participants</a:t>
            </a:r>
          </a:p>
          <a:p>
            <a:pPr lvl="1"/>
            <a:r>
              <a:rPr lang="en-US" dirty="0"/>
              <a:t>Explore and analyze: Visualize demographic distribution and lab results</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357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Case Study Example</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dirty="0"/>
              <a:t>Real-world example of screening for a stroke clinical trial</a:t>
            </a:r>
          </a:p>
          <a:p>
            <a:pPr lvl="1"/>
            <a:r>
              <a:rPr lang="en-US" dirty="0"/>
              <a:t>Define population: Patients with ischemic stroke</a:t>
            </a:r>
          </a:p>
          <a:p>
            <a:pPr lvl="1"/>
            <a:r>
              <a:rPr lang="en-US" dirty="0"/>
              <a:t>Apply filters: Age 40-80, recent stroke, no anticoagulant therapy contraindications</a:t>
            </a:r>
          </a:p>
          <a:p>
            <a:pPr lvl="1"/>
            <a:r>
              <a:rPr lang="en-US" dirty="0"/>
              <a:t>Review and refine: Ensure patient list matches trial criteria</a:t>
            </a:r>
          </a:p>
          <a:p>
            <a:pPr lvl="1"/>
            <a:r>
              <a:rPr lang="en-US" dirty="0"/>
              <a:t>Explore and analyze: Visualize comorbid conditions and demographic spread</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27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Case Study Examples</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normAutofit lnSpcReduction="10000"/>
          </a:bodyPr>
          <a:lstStyle/>
          <a:p>
            <a:r>
              <a:rPr lang="en-US" b="1" dirty="0"/>
              <a:t>Acute Stroke Trial</a:t>
            </a:r>
            <a:r>
              <a:rPr lang="en-US" dirty="0"/>
              <a:t>: Screening for thrombolysis candidates</a:t>
            </a:r>
          </a:p>
          <a:p>
            <a:pPr lvl="1"/>
            <a:r>
              <a:rPr lang="en-US" dirty="0"/>
              <a:t>Define population: Patients with acute ischemic stroke</a:t>
            </a:r>
          </a:p>
          <a:p>
            <a:pPr lvl="1"/>
            <a:r>
              <a:rPr lang="en-US" dirty="0"/>
              <a:t>Apply filters: Onset within last 3 hours, no anticoagulant therapy</a:t>
            </a:r>
          </a:p>
          <a:p>
            <a:pPr lvl="1"/>
            <a:r>
              <a:rPr lang="en-US" dirty="0"/>
              <a:t>Review and refine: Ensure immediate eligibility</a:t>
            </a:r>
          </a:p>
          <a:p>
            <a:pPr lvl="1"/>
            <a:r>
              <a:rPr lang="en-US" dirty="0"/>
              <a:t>Analyze: Visualize time from symptom onset to hospital arrival</a:t>
            </a:r>
          </a:p>
          <a:p>
            <a:r>
              <a:rPr lang="en-US" b="1" dirty="0"/>
              <a:t>Preventative Stroke Trial</a:t>
            </a:r>
            <a:r>
              <a:rPr lang="en-US" dirty="0"/>
              <a:t>: Screening for secondary prevention candidates</a:t>
            </a:r>
          </a:p>
          <a:p>
            <a:pPr lvl="1"/>
            <a:r>
              <a:rPr lang="en-US" dirty="0"/>
              <a:t>Define population: Patients with prior stroke or TIA</a:t>
            </a:r>
          </a:p>
          <a:p>
            <a:pPr lvl="1"/>
            <a:r>
              <a:rPr lang="en-US" dirty="0"/>
              <a:t>Apply filters: Aged 40-70, hypertension, on statins</a:t>
            </a:r>
          </a:p>
          <a:p>
            <a:pPr lvl="1"/>
            <a:r>
              <a:rPr lang="en-US" dirty="0"/>
              <a:t>Review and refine: Ensure adherence to preventive medications</a:t>
            </a:r>
          </a:p>
          <a:p>
            <a:pPr lvl="1"/>
            <a:r>
              <a:rPr lang="en-US" dirty="0"/>
              <a:t>Analyze: Risk factor distribution and demographic spread</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498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Tips for Effective Use</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dirty="0"/>
              <a:t>Ensure proper training on Slicer Dicer and data interpretation</a:t>
            </a:r>
          </a:p>
          <a:p>
            <a:r>
              <a:rPr lang="en-US" dirty="0"/>
              <a:t>Regularly update search criteria based on feedback</a:t>
            </a:r>
          </a:p>
          <a:p>
            <a:r>
              <a:rPr lang="en-US" dirty="0"/>
              <a:t>Collaborate with IT, clinical teams, and research coordinators</a:t>
            </a:r>
          </a:p>
          <a:p>
            <a:r>
              <a:rPr lang="en-US" dirty="0"/>
              <a:t>Adhere to privacy laws and institutional policies</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233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Slicer/Dicer Workshop</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a:spcBef>
                <a:spcPts val="0"/>
              </a:spcBef>
            </a:pPr>
            <a:r>
              <a:rPr lang="en-US" dirty="0">
                <a:effectLst/>
                <a:latin typeface="Calibri" panose="020F0502020204030204" pitchFamily="34" charset="0"/>
                <a:ea typeface="Calibri" panose="020F0502020204030204" pitchFamily="34" charset="0"/>
              </a:rPr>
              <a:t>The link below is a public workshop to slicer dicer found online through Yale Med for reference.</a:t>
            </a:r>
          </a:p>
          <a:p>
            <a:pPr marL="457200" lvl="1" indent="0">
              <a:spcBef>
                <a:spcPts val="0"/>
              </a:spcBef>
              <a:buNone/>
            </a:pPr>
            <a:r>
              <a:rPr lang="en-US" u="sng" dirty="0">
                <a:solidFill>
                  <a:srgbClr val="0000FF"/>
                </a:solidFill>
                <a:effectLst/>
                <a:latin typeface="Calibri" panose="020F0502020204030204" pitchFamily="34" charset="0"/>
                <a:ea typeface="Calibri" panose="020F0502020204030204" pitchFamily="34" charset="0"/>
                <a:hlinkClick r:id="rId3"/>
              </a:rPr>
              <a:t>https://medicine.yale.edu/media-player/slicerdicer-workshop/</a:t>
            </a:r>
            <a:endParaRPr lang="en-US" u="sng" dirty="0">
              <a:solidFill>
                <a:srgbClr val="0000FF"/>
              </a:solidFill>
              <a:effectLst/>
              <a:latin typeface="Calibri" panose="020F0502020204030204" pitchFamily="34" charset="0"/>
              <a:ea typeface="Calibri" panose="020F0502020204030204" pitchFamily="34" charset="0"/>
            </a:endParaRPr>
          </a:p>
          <a:p>
            <a:pPr marL="457200" lvl="1" indent="0">
              <a:spcBef>
                <a:spcPts val="0"/>
              </a:spcBef>
              <a:buNone/>
            </a:pPr>
            <a:endParaRPr lang="en-US" dirty="0">
              <a:effectLst/>
              <a:latin typeface="Calibri" panose="020F0502020204030204" pitchFamily="34" charset="0"/>
              <a:ea typeface="Calibri" panose="020F0502020204030204" pitchFamily="34" charset="0"/>
            </a:endParaRPr>
          </a:p>
          <a:p>
            <a:r>
              <a:rPr lang="en-US" dirty="0">
                <a:effectLst/>
                <a:latin typeface="Calibri" panose="020F0502020204030204" pitchFamily="34" charset="0"/>
                <a:ea typeface="Calibri" panose="020F0502020204030204" pitchFamily="34" charset="0"/>
              </a:rPr>
              <a:t>Also check with your loca</a:t>
            </a:r>
            <a:r>
              <a:rPr lang="en-US" dirty="0">
                <a:latin typeface="Calibri" panose="020F0502020204030204" pitchFamily="34" charset="0"/>
                <a:ea typeface="Calibri" panose="020F0502020204030204" pitchFamily="34" charset="0"/>
              </a:rPr>
              <a:t>l institution’s EPIC team to see if they offer trainings.</a:t>
            </a:r>
            <a:endParaRPr lang="en-US" dirty="0">
              <a:effectLst/>
              <a:latin typeface="Calibri" panose="020F0502020204030204" pitchFamily="34" charset="0"/>
              <a:ea typeface="Calibri" panose="020F0502020204030204" pitchFamily="34" charset="0"/>
            </a:endParaRP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249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CD7F6-0593-4726-AF06-89FCE0319908}"/>
              </a:ext>
            </a:extLst>
          </p:cNvPr>
          <p:cNvSpPr/>
          <p:nvPr/>
        </p:nvSpPr>
        <p:spPr>
          <a:xfrm>
            <a:off x="-149902" y="-239843"/>
            <a:ext cx="12831581" cy="78398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ntona Light"/>
              <a:ea typeface="+mn-ea"/>
              <a:cs typeface="+mn-cs"/>
            </a:endParaRPr>
          </a:p>
        </p:txBody>
      </p:sp>
      <p:sp>
        <p:nvSpPr>
          <p:cNvPr id="2" name="Title 1">
            <a:extLst>
              <a:ext uri="{FF2B5EF4-FFF2-40B4-BE49-F238E27FC236}">
                <a16:creationId xmlns:a16="http://schemas.microsoft.com/office/drawing/2014/main" id="{0E896F06-0441-4E08-A647-AC3516DE6C8D}"/>
              </a:ext>
            </a:extLst>
          </p:cNvPr>
          <p:cNvSpPr>
            <a:spLocks noGrp="1"/>
          </p:cNvSpPr>
          <p:nvPr>
            <p:ph type="title"/>
          </p:nvPr>
        </p:nvSpPr>
        <p:spPr/>
        <p:txBody>
          <a:bodyPr>
            <a:noAutofit/>
          </a:bodyPr>
          <a:lstStyle/>
          <a:p>
            <a:r>
              <a:rPr lang="en-US" dirty="0"/>
              <a:t>Conclusion</a:t>
            </a:r>
          </a:p>
        </p:txBody>
      </p:sp>
      <p:sp>
        <p:nvSpPr>
          <p:cNvPr id="3" name="Content Placeholder 2">
            <a:extLst>
              <a:ext uri="{FF2B5EF4-FFF2-40B4-BE49-F238E27FC236}">
                <a16:creationId xmlns:a16="http://schemas.microsoft.com/office/drawing/2014/main" id="{92AED48F-B17C-429C-BB72-E7AED3A53388}"/>
              </a:ext>
            </a:extLst>
          </p:cNvPr>
          <p:cNvSpPr>
            <a:spLocks noGrp="1"/>
          </p:cNvSpPr>
          <p:nvPr>
            <p:ph idx="1"/>
          </p:nvPr>
        </p:nvSpPr>
        <p:spPr/>
        <p:txBody>
          <a:bodyPr/>
          <a:lstStyle/>
          <a:p>
            <a:r>
              <a:rPr lang="en-US" dirty="0"/>
              <a:t>Recap key points:</a:t>
            </a:r>
          </a:p>
          <a:p>
            <a:pPr lvl="1"/>
            <a:r>
              <a:rPr lang="en-US" dirty="0"/>
              <a:t>Accessing and navigating Slicer Dicer</a:t>
            </a:r>
          </a:p>
          <a:p>
            <a:pPr lvl="1"/>
            <a:r>
              <a:rPr lang="en-US" dirty="0"/>
              <a:t>Applying and combining stroke-specific filters for acute and preventative trials</a:t>
            </a:r>
          </a:p>
          <a:p>
            <a:pPr lvl="1"/>
            <a:r>
              <a:rPr lang="en-US" dirty="0"/>
              <a:t>Reviewing, refining, and analyzing data</a:t>
            </a:r>
          </a:p>
          <a:p>
            <a:pPr lvl="1"/>
            <a:r>
              <a:rPr lang="en-US" dirty="0"/>
              <a:t>Saving and sharing results</a:t>
            </a:r>
          </a:p>
          <a:p>
            <a:r>
              <a:rPr lang="en-US" dirty="0"/>
              <a:t>Encourage practice and continuous learning</a:t>
            </a:r>
          </a:p>
          <a:p>
            <a:r>
              <a:rPr lang="en-US" dirty="0"/>
              <a:t>Q&amp;A session</a:t>
            </a:r>
          </a:p>
          <a:p>
            <a:endParaRPr lang="en-US" dirty="0"/>
          </a:p>
        </p:txBody>
      </p:sp>
      <p:cxnSp>
        <p:nvCxnSpPr>
          <p:cNvPr id="6" name="Straight Connector 5">
            <a:extLst>
              <a:ext uri="{FF2B5EF4-FFF2-40B4-BE49-F238E27FC236}">
                <a16:creationId xmlns:a16="http://schemas.microsoft.com/office/drawing/2014/main" id="{B8E3F96E-69AE-4ACE-85A8-B974A6C74BB6}"/>
              </a:ext>
            </a:extLst>
          </p:cNvPr>
          <p:cNvCxnSpPr/>
          <p:nvPr/>
        </p:nvCxnSpPr>
        <p:spPr>
          <a:xfrm>
            <a:off x="838200" y="1528997"/>
            <a:ext cx="10515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077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2196-4361-E9FD-1F52-46233FA9617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62CCC71-F903-4AB9-F58C-A73F81677D4B}"/>
              </a:ext>
            </a:extLst>
          </p:cNvPr>
          <p:cNvSpPr>
            <a:spLocks noGrp="1"/>
          </p:cNvSpPr>
          <p:nvPr>
            <p:ph idx="1"/>
          </p:nvPr>
        </p:nvSpPr>
        <p:spPr/>
        <p:txBody>
          <a:bodyPr>
            <a:normAutofit/>
          </a:bodyPr>
          <a:lstStyle/>
          <a:p>
            <a:r>
              <a:rPr lang="en-US" dirty="0"/>
              <a:t>Use various tools to help with screening for the StrokeNet Trials</a:t>
            </a:r>
          </a:p>
          <a:p>
            <a:pPr lvl="1"/>
            <a:r>
              <a:rPr lang="en-US" dirty="0"/>
              <a:t>Manual screening</a:t>
            </a:r>
          </a:p>
          <a:p>
            <a:pPr lvl="1"/>
            <a:r>
              <a:rPr lang="en-US" dirty="0"/>
              <a:t>Get With the Guidelines</a:t>
            </a:r>
          </a:p>
          <a:p>
            <a:pPr lvl="1"/>
            <a:r>
              <a:rPr lang="en-US" dirty="0" err="1"/>
              <a:t>TriNetX</a:t>
            </a:r>
            <a:endParaRPr lang="en-US" dirty="0"/>
          </a:p>
          <a:p>
            <a:pPr lvl="1"/>
            <a:r>
              <a:rPr lang="en-US" dirty="0"/>
              <a:t>Slicer Dicer</a:t>
            </a:r>
          </a:p>
          <a:p>
            <a:pPr lvl="2"/>
            <a:r>
              <a:rPr lang="en-US" dirty="0"/>
              <a:t>Recap key points:</a:t>
            </a:r>
          </a:p>
          <a:p>
            <a:pPr lvl="3"/>
            <a:r>
              <a:rPr lang="en-US" dirty="0"/>
              <a:t>Accessing and navigating Slicer Dicer</a:t>
            </a:r>
          </a:p>
          <a:p>
            <a:pPr lvl="3"/>
            <a:r>
              <a:rPr lang="en-US" dirty="0"/>
              <a:t>Applying and combining stroke-specific filters for acute and preventative trials</a:t>
            </a:r>
          </a:p>
          <a:p>
            <a:pPr lvl="3"/>
            <a:r>
              <a:rPr lang="en-US" dirty="0"/>
              <a:t>Reviewing, refining, and analyzing data</a:t>
            </a:r>
          </a:p>
          <a:p>
            <a:pPr lvl="3"/>
            <a:r>
              <a:rPr lang="en-US" dirty="0"/>
              <a:t>Saving and sharing results</a:t>
            </a:r>
          </a:p>
          <a:p>
            <a:pPr lvl="2"/>
            <a:r>
              <a:rPr lang="en-US" dirty="0"/>
              <a:t>Encourage practice and continuous learning</a:t>
            </a:r>
          </a:p>
          <a:p>
            <a:pPr lvl="1"/>
            <a:endParaRPr lang="en-US" dirty="0"/>
          </a:p>
          <a:p>
            <a:pPr marL="457200" lvl="1" indent="0">
              <a:buNone/>
            </a:pPr>
            <a:endParaRPr lang="en-US" dirty="0"/>
          </a:p>
        </p:txBody>
      </p:sp>
    </p:spTree>
    <p:extLst>
      <p:ext uri="{BB962C8B-B14F-4D97-AF65-F5344CB8AC3E}">
        <p14:creationId xmlns:p14="http://schemas.microsoft.com/office/powerpoint/2010/main" val="258988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731F-A0BD-61DE-465B-79A7CD3A167E}"/>
              </a:ext>
            </a:extLst>
          </p:cNvPr>
          <p:cNvSpPr>
            <a:spLocks noGrp="1"/>
          </p:cNvSpPr>
          <p:nvPr>
            <p:ph type="title"/>
          </p:nvPr>
        </p:nvSpPr>
        <p:spPr/>
        <p:txBody>
          <a:bodyPr/>
          <a:lstStyle/>
          <a:p>
            <a:r>
              <a:rPr lang="en-US" dirty="0"/>
              <a:t>RAPID image</a:t>
            </a:r>
          </a:p>
        </p:txBody>
      </p:sp>
      <p:pic>
        <p:nvPicPr>
          <p:cNvPr id="5" name="Content Placeholder 4">
            <a:extLst>
              <a:ext uri="{FF2B5EF4-FFF2-40B4-BE49-F238E27FC236}">
                <a16:creationId xmlns:a16="http://schemas.microsoft.com/office/drawing/2014/main" id="{10145728-D51D-10BC-4540-DA298DC7DC85}"/>
              </a:ext>
            </a:extLst>
          </p:cNvPr>
          <p:cNvPicPr>
            <a:picLocks noGrp="1" noChangeAspect="1"/>
          </p:cNvPicPr>
          <p:nvPr>
            <p:ph idx="1"/>
          </p:nvPr>
        </p:nvPicPr>
        <p:blipFill>
          <a:blip r:embed="rId2"/>
          <a:stretch>
            <a:fillRect/>
          </a:stretch>
        </p:blipFill>
        <p:spPr>
          <a:xfrm>
            <a:off x="1018573" y="1465263"/>
            <a:ext cx="10795688" cy="5279210"/>
          </a:xfrm>
        </p:spPr>
      </p:pic>
    </p:spTree>
    <p:extLst>
      <p:ext uri="{BB962C8B-B14F-4D97-AF65-F5344CB8AC3E}">
        <p14:creationId xmlns:p14="http://schemas.microsoft.com/office/powerpoint/2010/main" val="3431643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DB9A-481E-A754-A40F-D88F7326098F}"/>
              </a:ext>
            </a:extLst>
          </p:cNvPr>
          <p:cNvSpPr>
            <a:spLocks noGrp="1"/>
          </p:cNvSpPr>
          <p:nvPr>
            <p:ph type="title"/>
          </p:nvPr>
        </p:nvSpPr>
        <p:spPr/>
        <p:txBody>
          <a:bodyPr/>
          <a:lstStyle/>
          <a:p>
            <a:r>
              <a:rPr lang="en-US" dirty="0"/>
              <a:t>Questions?</a:t>
            </a:r>
          </a:p>
        </p:txBody>
      </p:sp>
      <p:sp>
        <p:nvSpPr>
          <p:cNvPr id="5" name="AutoShape 2" descr="35,504 Thank You Stock Photos - Fre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051110" y="1932310"/>
            <a:ext cx="5287779" cy="3518777"/>
          </a:xfrm>
          <a:prstGeom prst="rect">
            <a:avLst/>
          </a:prstGeom>
        </p:spPr>
      </p:pic>
    </p:spTree>
    <p:extLst>
      <p:ext uri="{BB962C8B-B14F-4D97-AF65-F5344CB8AC3E}">
        <p14:creationId xmlns:p14="http://schemas.microsoft.com/office/powerpoint/2010/main" val="421530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45E8-6822-BEE5-224A-852A2552AF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5B09B3E-3BE0-088F-2A9F-CE5C1120474F}"/>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Get With the Guidelines</a:t>
            </a:r>
          </a:p>
        </p:txBody>
      </p:sp>
    </p:spTree>
    <p:extLst>
      <p:ext uri="{BB962C8B-B14F-4D97-AF65-F5344CB8AC3E}">
        <p14:creationId xmlns:p14="http://schemas.microsoft.com/office/powerpoint/2010/main" val="136931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974725" y="2677626"/>
            <a:ext cx="10354360" cy="751374"/>
          </a:xfrm>
        </p:spPr>
        <p:txBody>
          <a:bodyPr>
            <a:normAutofit fontScale="90000"/>
          </a:bodyPr>
          <a:lstStyle/>
          <a:p>
            <a:r>
              <a:rPr lang="en-US" dirty="0"/>
              <a:t>Stroke Net and GWTG abstractor</a:t>
            </a:r>
            <a:br>
              <a:rPr lang="en-US" dirty="0"/>
            </a:br>
            <a:br>
              <a:rPr lang="en-US" dirty="0"/>
            </a:br>
            <a:endParaRPr lang="en-US" dirty="0"/>
          </a:p>
        </p:txBody>
      </p:sp>
      <p:sp>
        <p:nvSpPr>
          <p:cNvPr id="3" name="Title 1">
            <a:extLst>
              <a:ext uri="{FF2B5EF4-FFF2-40B4-BE49-F238E27FC236}">
                <a16:creationId xmlns:a16="http://schemas.microsoft.com/office/drawing/2014/main" id="{B336B2CA-AE05-96EE-3124-9427612086F9}"/>
              </a:ext>
            </a:extLst>
          </p:cNvPr>
          <p:cNvSpPr txBox="1">
            <a:spLocks/>
          </p:cNvSpPr>
          <p:nvPr/>
        </p:nvSpPr>
        <p:spPr>
          <a:xfrm>
            <a:off x="977899" y="4061926"/>
            <a:ext cx="10351185" cy="1843574"/>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Angela Lewis MSN, RN, CNRN, SCRN</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Registry Quality Improvement Engineer-Stroke</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Quality Improvement Program (</a:t>
            </a:r>
            <a:r>
              <a:rPr kumimoji="0" lang="en-US" sz="1800" b="0" i="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QuiP</a:t>
            </a:r>
            <a:r>
              <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June 26, 2024</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51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951E-9DA2-6424-32D1-CC00F80E1FE8}"/>
              </a:ext>
            </a:extLst>
          </p:cNvPr>
          <p:cNvSpPr>
            <a:spLocks noGrp="1"/>
          </p:cNvSpPr>
          <p:nvPr>
            <p:ph type="title"/>
          </p:nvPr>
        </p:nvSpPr>
        <p:spPr>
          <a:xfrm>
            <a:off x="952499" y="526777"/>
            <a:ext cx="10287001" cy="869089"/>
          </a:xfrm>
        </p:spPr>
        <p:txBody>
          <a:bodyPr anchor="ctr">
            <a:normAutofit/>
          </a:bodyPr>
          <a:lstStyle/>
          <a:p>
            <a:r>
              <a:rPr lang="en-US" dirty="0"/>
              <a:t>Objectives	</a:t>
            </a:r>
          </a:p>
        </p:txBody>
      </p:sp>
      <p:sp>
        <p:nvSpPr>
          <p:cNvPr id="3" name="Content Placeholder 2">
            <a:extLst>
              <a:ext uri="{FF2B5EF4-FFF2-40B4-BE49-F238E27FC236}">
                <a16:creationId xmlns:a16="http://schemas.microsoft.com/office/drawing/2014/main" id="{825B9C3D-2C92-1D11-73A2-AF5D5BCC5A9D}"/>
              </a:ext>
            </a:extLst>
          </p:cNvPr>
          <p:cNvSpPr>
            <a:spLocks noGrp="1"/>
          </p:cNvSpPr>
          <p:nvPr>
            <p:ph idx="1"/>
          </p:nvPr>
        </p:nvSpPr>
        <p:spPr>
          <a:xfrm>
            <a:off x="952499" y="1686757"/>
            <a:ext cx="5055973" cy="4256843"/>
          </a:xfrm>
        </p:spPr>
        <p:txBody>
          <a:bodyPr>
            <a:normAutofit/>
          </a:bodyPr>
          <a:lstStyle/>
          <a:p>
            <a:r>
              <a:rPr lang="en-US" dirty="0"/>
              <a:t>To understand the role of an abstractor</a:t>
            </a:r>
          </a:p>
          <a:p>
            <a:r>
              <a:rPr lang="en-US" dirty="0"/>
              <a:t>To Increase knowledge of how an abstractor can assist with research</a:t>
            </a:r>
          </a:p>
          <a:p>
            <a:pPr marL="0" indent="0">
              <a:buNone/>
            </a:pPr>
            <a:endParaRPr lang="en-US" dirty="0"/>
          </a:p>
          <a:p>
            <a:endParaRPr lang="en-US" dirty="0"/>
          </a:p>
        </p:txBody>
      </p:sp>
      <p:pic>
        <p:nvPicPr>
          <p:cNvPr id="4" name="Picture 3">
            <a:extLst>
              <a:ext uri="{FF2B5EF4-FFF2-40B4-BE49-F238E27FC236}">
                <a16:creationId xmlns:a16="http://schemas.microsoft.com/office/drawing/2014/main" id="{1BAE51B6-50D6-4082-BF90-2F3AA47A3ACE}"/>
              </a:ext>
            </a:extLst>
          </p:cNvPr>
          <p:cNvPicPr>
            <a:picLocks noChangeAspect="1"/>
          </p:cNvPicPr>
          <p:nvPr/>
        </p:nvPicPr>
        <p:blipFill rotWithShape="1">
          <a:blip r:embed="rId2"/>
          <a:srcRect l="6595" r="7296" b="2"/>
          <a:stretch/>
        </p:blipFill>
        <p:spPr>
          <a:xfrm>
            <a:off x="6198972" y="1686757"/>
            <a:ext cx="5055973" cy="4256843"/>
          </a:xfrm>
          <a:prstGeom prst="rect">
            <a:avLst/>
          </a:prstGeom>
          <a:noFill/>
        </p:spPr>
      </p:pic>
    </p:spTree>
    <p:extLst>
      <p:ext uri="{BB962C8B-B14F-4D97-AF65-F5344CB8AC3E}">
        <p14:creationId xmlns:p14="http://schemas.microsoft.com/office/powerpoint/2010/main" val="219709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DFBE-EC61-02C7-274A-0135EC3493CF}"/>
              </a:ext>
            </a:extLst>
          </p:cNvPr>
          <p:cNvSpPr>
            <a:spLocks noGrp="1"/>
          </p:cNvSpPr>
          <p:nvPr>
            <p:ph type="title"/>
          </p:nvPr>
        </p:nvSpPr>
        <p:spPr>
          <a:xfrm>
            <a:off x="952499" y="526777"/>
            <a:ext cx="10287001" cy="869089"/>
          </a:xfrm>
        </p:spPr>
        <p:txBody>
          <a:bodyPr anchor="ctr">
            <a:normAutofit/>
          </a:bodyPr>
          <a:lstStyle/>
          <a:p>
            <a:r>
              <a:rPr lang="en-US" dirty="0"/>
              <a:t>What do abstractors do?</a:t>
            </a:r>
          </a:p>
        </p:txBody>
      </p:sp>
      <p:sp>
        <p:nvSpPr>
          <p:cNvPr id="5" name="Content Placeholder 4">
            <a:extLst>
              <a:ext uri="{FF2B5EF4-FFF2-40B4-BE49-F238E27FC236}">
                <a16:creationId xmlns:a16="http://schemas.microsoft.com/office/drawing/2014/main" id="{CA72E660-784D-2E6A-FA7F-BFD25F9D4DC7}"/>
              </a:ext>
            </a:extLst>
          </p:cNvPr>
          <p:cNvSpPr>
            <a:spLocks noGrp="1"/>
          </p:cNvSpPr>
          <p:nvPr>
            <p:ph idx="1"/>
          </p:nvPr>
        </p:nvSpPr>
        <p:spPr>
          <a:xfrm>
            <a:off x="952499" y="1686757"/>
            <a:ext cx="10302446" cy="4256843"/>
          </a:xfrm>
        </p:spPr>
        <p:txBody>
          <a:bodyPr>
            <a:normAutofit/>
          </a:bodyPr>
          <a:lstStyle/>
          <a:p>
            <a:pPr marL="457200" indent="-457200">
              <a:lnSpc>
                <a:spcPct val="90000"/>
              </a:lnSpc>
              <a:buFont typeface="Arial" panose="020B0604020202020204" pitchFamily="34" charset="0"/>
              <a:buChar char="•"/>
            </a:pPr>
            <a:r>
              <a:rPr lang="en-US" sz="2200" dirty="0"/>
              <a:t>Enter data into GWTG stroke based on principal discharge dx</a:t>
            </a:r>
          </a:p>
          <a:p>
            <a:pPr marL="457200" indent="-457200">
              <a:lnSpc>
                <a:spcPct val="90000"/>
              </a:lnSpc>
              <a:buFont typeface="Arial" panose="020B0604020202020204" pitchFamily="34" charset="0"/>
              <a:buChar char="•"/>
            </a:pPr>
            <a:r>
              <a:rPr lang="en-US" sz="2200" dirty="0"/>
              <a:t>Use of data dictionary</a:t>
            </a:r>
          </a:p>
          <a:p>
            <a:pPr marL="457200" indent="-457200">
              <a:lnSpc>
                <a:spcPct val="90000"/>
              </a:lnSpc>
              <a:buFont typeface="Arial" panose="020B0604020202020204" pitchFamily="34" charset="0"/>
              <a:buChar char="•"/>
            </a:pPr>
            <a:r>
              <a:rPr lang="en-US" sz="2200" dirty="0"/>
              <a:t>Entering the data-average 700 data points per patient</a:t>
            </a:r>
          </a:p>
          <a:p>
            <a:pPr marL="457200" indent="-457200">
              <a:lnSpc>
                <a:spcPct val="90000"/>
              </a:lnSpc>
              <a:buFont typeface="Arial" panose="020B0604020202020204" pitchFamily="34" charset="0"/>
              <a:buChar char="•"/>
            </a:pPr>
            <a:r>
              <a:rPr lang="en-US" sz="2200" dirty="0"/>
              <a:t>Abstraction time of 25 minutes to 1.5 hours</a:t>
            </a:r>
          </a:p>
          <a:p>
            <a:pPr lvl="1" indent="0">
              <a:lnSpc>
                <a:spcPct val="90000"/>
              </a:lnSpc>
              <a:buNone/>
            </a:pPr>
            <a:r>
              <a:rPr lang="en-US" sz="2200" dirty="0"/>
              <a:t>Examples include: </a:t>
            </a:r>
          </a:p>
          <a:p>
            <a:pPr marL="1600200" lvl="2" indent="-457200">
              <a:lnSpc>
                <a:spcPct val="90000"/>
              </a:lnSpc>
            </a:pPr>
            <a:r>
              <a:rPr lang="en-US" sz="2200" dirty="0"/>
              <a:t>NIHSS upon admission, discharge, and 24 hours (if got tPA/TNK or MT)</a:t>
            </a:r>
          </a:p>
          <a:p>
            <a:pPr marL="1600200" lvl="2" indent="-457200">
              <a:lnSpc>
                <a:spcPct val="90000"/>
              </a:lnSpc>
            </a:pPr>
            <a:r>
              <a:rPr lang="en-US" sz="2200" dirty="0"/>
              <a:t>Last known well</a:t>
            </a:r>
          </a:p>
          <a:p>
            <a:pPr marL="1600200" lvl="2" indent="-457200">
              <a:lnSpc>
                <a:spcPct val="90000"/>
              </a:lnSpc>
            </a:pPr>
            <a:r>
              <a:rPr lang="en-US" sz="2200" dirty="0"/>
              <a:t>Categories of medications</a:t>
            </a:r>
          </a:p>
          <a:p>
            <a:pPr marL="1600200" lvl="2" indent="-457200">
              <a:lnSpc>
                <a:spcPct val="90000"/>
              </a:lnSpc>
            </a:pPr>
            <a:r>
              <a:rPr lang="en-US" sz="2200" dirty="0"/>
              <a:t>Past med history</a:t>
            </a:r>
          </a:p>
          <a:p>
            <a:pPr marL="1600200" lvl="2" indent="-457200">
              <a:lnSpc>
                <a:spcPct val="90000"/>
              </a:lnSpc>
            </a:pPr>
            <a:r>
              <a:rPr lang="en-US" sz="2200" dirty="0"/>
              <a:t>…much more!</a:t>
            </a:r>
          </a:p>
          <a:p>
            <a:pPr marL="1143000" lvl="1" indent="-457200">
              <a:lnSpc>
                <a:spcPct val="90000"/>
              </a:lnSpc>
            </a:pPr>
            <a:endParaRPr lang="en-US" sz="2200" dirty="0"/>
          </a:p>
          <a:p>
            <a:pPr>
              <a:lnSpc>
                <a:spcPct val="90000"/>
              </a:lnSpc>
            </a:pPr>
            <a:endParaRPr lang="en-US" sz="2200" dirty="0"/>
          </a:p>
        </p:txBody>
      </p:sp>
    </p:spTree>
    <p:extLst>
      <p:ext uri="{BB962C8B-B14F-4D97-AF65-F5344CB8AC3E}">
        <p14:creationId xmlns:p14="http://schemas.microsoft.com/office/powerpoint/2010/main" val="67248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_template_Toronto 2023" id="{13EFE987-A6EA-48AB-BDA6-4069E6A4EAD2}" vid="{EB84827F-145D-47A3-9CE1-2F2E671CA879}"/>
    </a:ext>
  </a:extLst>
</a:theme>
</file>

<file path=ppt/theme/theme2.xml><?xml version="1.0" encoding="utf-8"?>
<a:theme xmlns:a="http://schemas.openxmlformats.org/drawingml/2006/main" name="1_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11CE6656-5A64-4A61-9E19-7252F133C89F}" vid="{9B58E63D-A3FC-4261-BE88-C9DBDA88F6C2}"/>
    </a:ext>
  </a:extLst>
</a:theme>
</file>

<file path=ppt/theme/theme3.xml><?xml version="1.0" encoding="utf-8"?>
<a:theme xmlns:a="http://schemas.openxmlformats.org/drawingml/2006/main" name="2_Office Theme">
  <a:themeElements>
    <a:clrScheme name="Red and Gray">
      <a:dk1>
        <a:srgbClr val="708E99"/>
      </a:dk1>
      <a:lt1>
        <a:srgbClr val="FFFFFF"/>
      </a:lt1>
      <a:dk2>
        <a:srgbClr val="708E99"/>
      </a:dk2>
      <a:lt2>
        <a:srgbClr val="E2E6E6"/>
      </a:lt2>
      <a:accent1>
        <a:srgbClr val="BE0000"/>
      </a:accent1>
      <a:accent2>
        <a:srgbClr val="A9A9A9"/>
      </a:accent2>
      <a:accent3>
        <a:srgbClr val="919191"/>
      </a:accent3>
      <a:accent4>
        <a:srgbClr val="797979"/>
      </a:accent4>
      <a:accent5>
        <a:srgbClr val="5F5F5F"/>
      </a:accent5>
      <a:accent6>
        <a:srgbClr val="424242"/>
      </a:accent6>
      <a:hlink>
        <a:srgbClr val="BE0000"/>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APTIVA branding">
      <a:dk1>
        <a:sysClr val="windowText" lastClr="000000"/>
      </a:dk1>
      <a:lt1>
        <a:sysClr val="window" lastClr="FFFFFF"/>
      </a:lt1>
      <a:dk2>
        <a:srgbClr val="182D55"/>
      </a:dk2>
      <a:lt2>
        <a:srgbClr val="EEEDEE"/>
      </a:lt2>
      <a:accent1>
        <a:srgbClr val="005596"/>
      </a:accent1>
      <a:accent2>
        <a:srgbClr val="F37123"/>
      </a:accent2>
      <a:accent3>
        <a:srgbClr val="5A5B5B"/>
      </a:accent3>
      <a:accent4>
        <a:srgbClr val="F8981D"/>
      </a:accent4>
      <a:accent5>
        <a:srgbClr val="FFFFFF"/>
      </a:accent5>
      <a:accent6>
        <a:srgbClr val="FFFFFF"/>
      </a:accent6>
      <a:hlink>
        <a:srgbClr val="005596"/>
      </a:hlink>
      <a:folHlink>
        <a:srgbClr val="F37123"/>
      </a:folHlink>
    </a:clrScheme>
    <a:fontScheme name="CAPTIVA branding">
      <a:majorFont>
        <a:latin typeface="Segoe UI"/>
        <a:ea typeface=""/>
        <a:cs typeface=""/>
      </a:majorFont>
      <a:minorFont>
        <a:latin typeface="Genton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TIVA_slides [Read-Only]" id="{97F96780-4B44-4193-A89E-52FFBD7150C4}" vid="{173E6EE5-BE10-4103-8B07-9DE0B112FAC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SN_template_Toronto 2023</Template>
  <TotalTime>2361</TotalTime>
  <Words>2275</Words>
  <Application>Microsoft Office PowerPoint</Application>
  <PresentationFormat>Widescreen</PresentationFormat>
  <Paragraphs>312</Paragraphs>
  <Slides>50</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50</vt:i4>
      </vt:variant>
    </vt:vector>
  </HeadingPairs>
  <TitlesOfParts>
    <vt:vector size="62" baseType="lpstr">
      <vt:lpstr>Antonio</vt:lpstr>
      <vt:lpstr>Arial</vt:lpstr>
      <vt:lpstr>Calibri</vt:lpstr>
      <vt:lpstr>Calibri Light</vt:lpstr>
      <vt:lpstr>Factoria Ultra</vt:lpstr>
      <vt:lpstr>Gentona Light</vt:lpstr>
      <vt:lpstr>Roboto</vt:lpstr>
      <vt:lpstr>Segoe UI</vt:lpstr>
      <vt:lpstr>Office Theme</vt:lpstr>
      <vt:lpstr>1_Office Theme</vt:lpstr>
      <vt:lpstr>2_Office Theme</vt:lpstr>
      <vt:lpstr>3_Office Theme</vt:lpstr>
      <vt:lpstr>Screening Tools for Trial Recruitment</vt:lpstr>
      <vt:lpstr>Objectives</vt:lpstr>
      <vt:lpstr>PowerPoint Presentation</vt:lpstr>
      <vt:lpstr>Manual Screening</vt:lpstr>
      <vt:lpstr>RAPID image</vt:lpstr>
      <vt:lpstr>PowerPoint Presentation</vt:lpstr>
      <vt:lpstr>Stroke Net and GWTG abstractor  </vt:lpstr>
      <vt:lpstr>Objectives </vt:lpstr>
      <vt:lpstr>What do abstractors do?</vt:lpstr>
      <vt:lpstr>Part of the Stroke Team</vt:lpstr>
      <vt:lpstr>Research Collaboration</vt:lpstr>
      <vt:lpstr>How abstractor helps </vt:lpstr>
      <vt:lpstr>PowerPoint Presentation</vt:lpstr>
      <vt:lpstr>NINDS StrokeNet  Recruitment by TriNetX Cathy Revere Cathy.Revere@hsc.utah.edu</vt:lpstr>
      <vt:lpstr>TriNetX Global Network</vt:lpstr>
      <vt:lpstr>TriNetX Data</vt:lpstr>
      <vt:lpstr>TriNetX Utility</vt:lpstr>
      <vt:lpstr>TriNetX Access</vt:lpstr>
      <vt:lpstr>PowerPoint Presentation</vt:lpstr>
      <vt:lpstr>Inclusion Criteria</vt:lpstr>
      <vt:lpstr>Exclusion Criteria</vt:lpstr>
      <vt:lpstr>Patient Counts</vt:lpstr>
      <vt:lpstr>Grouped Terms - To allow people who are not pregnant or anemic in the past year, create a group of search codes with a time limit.  This increased our patient count from 810 to 880.</vt:lpstr>
      <vt:lpstr>Reports and Dataset </vt:lpstr>
      <vt:lpstr>Student Success.</vt:lpstr>
      <vt:lpstr>Analyze Cohort and Request Recruitment list</vt:lpstr>
      <vt:lpstr>PowerPoint Presentation</vt:lpstr>
      <vt:lpstr>PowerPoint Presentation</vt:lpstr>
      <vt:lpstr>AGENDA</vt:lpstr>
      <vt:lpstr>Introduction</vt:lpstr>
      <vt:lpstr>What is Slicer Dicer?</vt:lpstr>
      <vt:lpstr>Accessing Slicer Dicer </vt:lpstr>
      <vt:lpstr>Using Slicer Dicer for Clinical Trial Feasibility + Screening </vt:lpstr>
      <vt:lpstr>Defining the Population</vt:lpstr>
      <vt:lpstr>Applying Filters-Feasibility</vt:lpstr>
      <vt:lpstr>Applying Filters-Stroke Screening</vt:lpstr>
      <vt:lpstr>Applying Filters for Acute Stroke Trials</vt:lpstr>
      <vt:lpstr>Applying Filters for Preventative Stroke Trials</vt:lpstr>
      <vt:lpstr>Combining Criteria (Feasibility + Screening)</vt:lpstr>
      <vt:lpstr>Reviewing and Refining Results</vt:lpstr>
      <vt:lpstr>Exploring and Analyzing Data</vt:lpstr>
      <vt:lpstr>Saving and Sharing Results</vt:lpstr>
      <vt:lpstr>Case Study Example</vt:lpstr>
      <vt:lpstr>Case Study Example</vt:lpstr>
      <vt:lpstr>Case Study Examples</vt:lpstr>
      <vt:lpstr>Tips for Effective Use</vt:lpstr>
      <vt:lpstr>Slicer/Dicer Workshop</vt:lpstr>
      <vt:lpstr>Conclusion</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StrokeNet Clinical Research Professional Education Core</dc:title>
  <dc:creator>Olalde, Heena M</dc:creator>
  <cp:lastModifiedBy>Sester, Regina (sesterrj)</cp:lastModifiedBy>
  <cp:revision>129</cp:revision>
  <dcterms:created xsi:type="dcterms:W3CDTF">2023-10-06T18:41:02Z</dcterms:created>
  <dcterms:modified xsi:type="dcterms:W3CDTF">2024-06-26T18:49:00Z</dcterms:modified>
</cp:coreProperties>
</file>