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856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9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EA1EE-F525-4E49-9838-62271851A8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D1DF83-52D0-45CF-B726-521432700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E2167-317E-4AFB-B7C8-BB05CFA44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3CD9-4F40-4D96-8517-1476EA2C584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D7CF0-81CF-4098-A727-5831ABF1F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40BC8-1EE0-4979-8DB1-0C8616A39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C3C0-514A-45DC-AB7B-965FF285B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9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1538E-C39A-4ED9-BC70-52F670771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00C0E6-FB14-41F0-8E9E-B326F133A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29B8C-142E-4CB9-A719-63FEDB95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3CD9-4F40-4D96-8517-1476EA2C584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C795B-C9BB-45B5-91D5-6019738A3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72AD3-212C-4194-A365-3FD1FD53C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C3C0-514A-45DC-AB7B-965FF285B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A0C077-A3DC-411E-B384-8043063D59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0808AF-BA1B-44CB-9147-AACEC5A9F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6E60B-310F-4B1E-A997-46DC2767D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3CD9-4F40-4D96-8517-1476EA2C584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E54DC-793C-4226-A512-624500AA9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7AC76-52F6-426E-9EB5-A26D258CA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C3C0-514A-45DC-AB7B-965FF285B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8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27491-2E31-4953-B759-D5F031B2B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E91EB-C3E5-4CE3-ABE4-989EA6A63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C3360-58CC-4AC1-8C2F-93C7BA01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3CD9-4F40-4D96-8517-1476EA2C584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A404C-AD56-4F28-B86C-03003563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C57FA-AC30-47D5-B2BD-0E1AE307D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C3C0-514A-45DC-AB7B-965FF285B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8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3F6C4-2FCC-40D2-8CEC-3499C009E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965D0-6E03-4290-8F81-E9CB4E24C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FCC75-3ABA-49BA-991E-C540583A6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3CD9-4F40-4D96-8517-1476EA2C584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FEEC9-0352-4939-8750-FDA90768B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1FF21-BA00-4265-B582-996118FDD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C3C0-514A-45DC-AB7B-965FF285B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2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4D5CB-B039-4F5F-BB4A-938F3420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386C7-0326-49AB-AC40-5EF2096C4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81028A-AA1A-4B99-8A5E-915F48677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89DEF-1B7D-4A3E-8929-53088685D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3CD9-4F40-4D96-8517-1476EA2C584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04874-F6F2-4B7F-B24E-1957FD8A4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6830B1-6E16-48C7-AB82-61DE5FB4C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C3C0-514A-45DC-AB7B-965FF285B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71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416BF-BC8B-4332-82A0-296A5E4FC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A8456-C90B-419A-8DAB-5B49D05DD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329DB-532E-43C2-BD68-D87E787C9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B8A10A-5B27-4E69-BD67-0D4E070A9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748408-C8CF-41E3-9E20-16F92EBECF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8473FB-6DFC-4BDB-8D76-500633BF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3CD9-4F40-4D96-8517-1476EA2C584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F074A4-7CCF-46F0-ADE8-2F170469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276903-BB07-467B-AB53-FB2AA24C3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C3C0-514A-45DC-AB7B-965FF285B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8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62492-F999-45AA-8BBC-5FA08697C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335EB7-EEA8-47C3-B054-B20C082B7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3CD9-4F40-4D96-8517-1476EA2C584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842128-A779-4278-BE17-DB799B4CD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596259-079C-4500-8783-FB4A86ACF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C3C0-514A-45DC-AB7B-965FF285B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3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5DD8F-9B85-416D-A52F-95B9C77CA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3CD9-4F40-4D96-8517-1476EA2C584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7D1F8A-2EDC-4D73-9ED4-62A49B171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17D7D-3836-48C0-9F8C-C55549A32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C3C0-514A-45DC-AB7B-965FF285B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9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0E532-D258-46BD-B048-B669AF83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30342-C3A6-417B-9913-3C562CE3D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C7D3F8-965A-4CFC-BF50-DAFA173EF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E2401-2A2A-490A-AD3C-D79AC6415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3CD9-4F40-4D96-8517-1476EA2C584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43137-F056-41D9-9EA6-CB057CCC9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5BB08-0019-4BC7-90B8-B000242AA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C3C0-514A-45DC-AB7B-965FF285B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6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4ECF5-D034-4B75-A442-AC796409E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1F4422-E1D4-49FF-8B19-349B316982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8602DB-39A7-4162-9B29-C9CCC140B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A80309-DA51-4008-83C0-05300D1C9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3CD9-4F40-4D96-8517-1476EA2C584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E3E459-4B20-4FC9-B21E-7CBC8759A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B4D0D-D183-4B7F-A498-31C1E4348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C3C0-514A-45DC-AB7B-965FF285B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9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CA146B-8752-427A-B92F-DE0CA8D46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9D64C-BC00-4CFE-A3C1-3F898FE8C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EDCFB-7CDD-428B-878E-D3F1E28057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B3CD9-4F40-4D96-8517-1476EA2C584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1EAA0-8A7C-4508-837D-0C7339208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4F77E-E6E8-42A6-91D5-3CA4BAC31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FC3C0-514A-45DC-AB7B-965FF285B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9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D2E0CF1-4A42-4933-9F9C-086C5C7DE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7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How can we work together to establish evidence for brain stimulation in treating post-stroke complications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BE9BFE2-1759-48D2-973B-2AC98C1E019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378" y="1602485"/>
            <a:ext cx="3579585" cy="4145568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20F45F-0D62-44AC-B942-AF9BEAEDA912}"/>
              </a:ext>
            </a:extLst>
          </p:cNvPr>
          <p:cNvSpPr txBox="1"/>
          <p:nvPr/>
        </p:nvSpPr>
        <p:spPr>
          <a:xfrm>
            <a:off x="4166483" y="1804947"/>
            <a:ext cx="39915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Expand neuromodulation portfolios in post-stroke recovery;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Expand post-stroke motor impairment to other post-stroke complications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Shift from “too many single center under-powered study” to organized “multi-center Phase II/III study”, speed up the stroke translation process.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5820498-0954-40C1-9E1B-926172D85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7" y="1602485"/>
            <a:ext cx="3875615" cy="396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63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E6CE1-E807-44AF-9CF9-05CDEA85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" y="142488"/>
            <a:ext cx="11680466" cy="875279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Increase Diversity of Enrolled Subjects in Stroke Recovery Studies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E92166-CA4B-415F-8F1A-34CFD04AB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30302"/>
            <a:ext cx="4372300" cy="29572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1511AA-2FAA-4EC1-A242-6A54C557C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77" y="4157896"/>
            <a:ext cx="3993698" cy="22364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44C062-ED47-4335-98BD-0C1A69C95264}"/>
              </a:ext>
            </a:extLst>
          </p:cNvPr>
          <p:cNvSpPr txBox="1"/>
          <p:nvPr/>
        </p:nvSpPr>
        <p:spPr>
          <a:xfrm>
            <a:off x="5478449" y="1017767"/>
            <a:ext cx="5812403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i="1" dirty="0"/>
              <a:t>TRANSPORT2 Strategy and experience </a:t>
            </a:r>
          </a:p>
          <a:p>
            <a:pPr lvl="0"/>
            <a:r>
              <a:rPr lang="en-US" b="1" i="1" dirty="0"/>
              <a:t>(half enrollments are non-Caucasians and primary outcome retention rates is 95%)</a:t>
            </a:r>
          </a:p>
          <a:p>
            <a:pPr lvl="0"/>
            <a:endParaRPr lang="en-US" b="1" i="1" dirty="0"/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i="1" dirty="0"/>
              <a:t>To clearly explain that the purpose of informed consent is to protect, not to relinquish, participants’ rights. 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i="1" dirty="0"/>
              <a:t>To use straightforward and easy-to-understand layman language in the consent forms. 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i="1" dirty="0"/>
              <a:t>To focus attention on the fact that participants will be kept up to date on scientific developments in this field throughout the trial</a:t>
            </a:r>
            <a:r>
              <a:rPr lang="en-US" i="1" dirty="0"/>
              <a:t>. 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i="1" dirty="0"/>
              <a:t>To emphasize that the overall goal is to recruit study subjects regardless of race or ethnicity. 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i="1" dirty="0"/>
              <a:t>To tag research visit to clinical visit. 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i="1" dirty="0"/>
              <a:t>Engage caregiver in addition to study subject.</a:t>
            </a:r>
            <a:r>
              <a:rPr lang="en-US" dirty="0"/>
              <a:t> </a:t>
            </a:r>
            <a:r>
              <a:rPr lang="en-US" b="1" dirty="0"/>
              <a:t>Protection of confidentiality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i="1" dirty="0"/>
              <a:t>Increase travel reimbursement for subjects lives far away from medical center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14224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88FEA-8772-4843-BB8A-6A1E3270F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Quality Control and Study Procedure Standardization for Multi-center Stroke Recovery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08BEB-9A41-41C5-A1BF-1ADE13D0A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 scientific rigor and make future meta-analysis sensible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Reduce outcome variability and increase power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 research capacity for future studies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TRANSPORT2, we piloted and implemented a series of quality control and study procedure standardization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Study procedure standardization (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tDCS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CIMT, TMS and Imaging protocol)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Outcome assessment certification and recertification </a:t>
            </a:r>
          </a:p>
          <a:p>
            <a:pPr lvl="2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Fugl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-Meyer Upper extremity Scale: online certification, in-person workshop, self-assessment, certification, re-certification every 4 participants, central adjudication. 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 pass rate on FM-UE is &lt; 70%. Recertification pass rate is &gt;95%. </a:t>
            </a:r>
          </a:p>
        </p:txBody>
      </p:sp>
    </p:spTree>
    <p:extLst>
      <p:ext uri="{BB962C8B-B14F-4D97-AF65-F5344CB8AC3E}">
        <p14:creationId xmlns:p14="http://schemas.microsoft.com/office/powerpoint/2010/main" val="3344744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51562-22B2-4C10-FBC0-FC866C0C2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1325563"/>
          </a:xfrm>
        </p:spPr>
        <p:txBody>
          <a:bodyPr/>
          <a:lstStyle/>
          <a:p>
            <a:r>
              <a:rPr lang="en-US" dirty="0"/>
              <a:t>	Experimental 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CD712-89E7-6572-A79E-61388DE4C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560443"/>
            <a:ext cx="7886700" cy="50192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Neurostimulation – made it through study section</a:t>
            </a:r>
          </a:p>
          <a:p>
            <a:endParaRPr lang="en-US" dirty="0"/>
          </a:p>
          <a:p>
            <a:r>
              <a:rPr lang="en-US" dirty="0"/>
              <a:t>Pharmacological Agents </a:t>
            </a:r>
          </a:p>
          <a:p>
            <a:pPr lvl="1"/>
            <a:r>
              <a:rPr lang="en-US" dirty="0"/>
              <a:t>SSRIs, GABAergic, etc.</a:t>
            </a:r>
          </a:p>
          <a:p>
            <a:endParaRPr lang="en-US" dirty="0"/>
          </a:p>
          <a:p>
            <a:r>
              <a:rPr lang="en-US" dirty="0"/>
              <a:t>Cell-based therapies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Are there common themes during the review process that we can address as a group?</a:t>
            </a:r>
          </a:p>
          <a:p>
            <a:endParaRPr lang="en-US" dirty="0"/>
          </a:p>
          <a:p>
            <a:r>
              <a:rPr lang="en-US" dirty="0"/>
              <a:t>Platform Trials</a:t>
            </a:r>
          </a:p>
        </p:txBody>
      </p:sp>
    </p:spTree>
    <p:extLst>
      <p:ext uri="{BB962C8B-B14F-4D97-AF65-F5344CB8AC3E}">
        <p14:creationId xmlns:p14="http://schemas.microsoft.com/office/powerpoint/2010/main" val="967310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1" y="0"/>
            <a:ext cx="877252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B958AD-948D-451D-8633-3935DF050241}"/>
              </a:ext>
            </a:extLst>
          </p:cNvPr>
          <p:cNvSpPr txBox="1"/>
          <p:nvPr/>
        </p:nvSpPr>
        <p:spPr>
          <a:xfrm>
            <a:off x="8153400" y="6577340"/>
            <a:ext cx="21948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Satani</a:t>
            </a:r>
            <a:r>
              <a:rPr lang="en-US" sz="1100" dirty="0"/>
              <a:t> et al.  Frontiers in Neurology</a:t>
            </a:r>
          </a:p>
        </p:txBody>
      </p:sp>
    </p:spTree>
    <p:extLst>
      <p:ext uri="{BB962C8B-B14F-4D97-AF65-F5344CB8AC3E}">
        <p14:creationId xmlns:p14="http://schemas.microsoft.com/office/powerpoint/2010/main" val="1363569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EEBC-6F85-46F4-8EB4-F136C8736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624" y="365127"/>
            <a:ext cx="9011377" cy="1325563"/>
          </a:xfrm>
        </p:spPr>
        <p:txBody>
          <a:bodyPr>
            <a:normAutofit/>
          </a:bodyPr>
          <a:lstStyle/>
          <a:p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u="sng" dirty="0" err="1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en-US" sz="2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trok</a:t>
            </a:r>
            <a:r>
              <a:rPr lang="en-US" sz="2200" b="1" u="sng" dirty="0" err="1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2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net</a:t>
            </a: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22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raining </a:t>
            </a:r>
            <a:r>
              <a:rPr lang="en-US" sz="22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U</a:t>
            </a: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mbrella </a:t>
            </a:r>
            <a:r>
              <a:rPr lang="en-US" sz="22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rogram for </a:t>
            </a:r>
            <a:r>
              <a:rPr lang="en-US" sz="22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ehabilitation </a:t>
            </a:r>
            <a:r>
              <a:rPr lang="en-US" sz="22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enters </a:t>
            </a:r>
            <a:b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			      (SET UP RC)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1BAD0-8434-4178-9ACC-44270DC09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793836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</a:rPr>
              <a:t>The paucity of research in rehab settings (especially IRFs) represents a major gap in the stroke field and poses major barriers to optimizing rehabilitation therapy, developing interventions and predictive outcomes models, and characterizing the underlying pathophysiology contributing to recovery </a:t>
            </a:r>
          </a:p>
          <a:p>
            <a:endParaRPr lang="en-US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</a:rPr>
              <a:t>StrokeNet has over 150 rehabilitation centers and presents a unique opportunity to leverage the expertise of the network to address gaps</a:t>
            </a:r>
          </a:p>
          <a:p>
            <a:endParaRPr lang="en-US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</a:rPr>
              <a:t>Create a StrokeNet Rehab Program of Training and Educational Cores </a:t>
            </a:r>
          </a:p>
          <a:p>
            <a:endParaRPr lang="en-US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</a:rPr>
              <a:t>Build a network of clinical and academic partners within the StrokeNet rehabilitation facilities to conduct high quality research in future StrokeNet multicenter stroke rehabilitation and recovery clinical trials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436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CB943BB614646BBA14873F480A835" ma:contentTypeVersion="5" ma:contentTypeDescription="Create a new document." ma:contentTypeScope="" ma:versionID="2d2f81a761ea14c6c94de5adcdd3db01">
  <xsd:schema xmlns:xsd="http://www.w3.org/2001/XMLSchema" xmlns:xs="http://www.w3.org/2001/XMLSchema" xmlns:p="http://schemas.microsoft.com/office/2006/metadata/properties" xmlns:ns2="eea11018-7ab5-46d9-9672-e19d2a3ed3f2" xmlns:ns3="6170ebe7-8e1d-4788-8b1b-1d6b4871caab" targetNamespace="http://schemas.microsoft.com/office/2006/metadata/properties" ma:root="true" ma:fieldsID="8f5834d34fc8baf08ce57e719eb8078c" ns2:_="" ns3:_="">
    <xsd:import namespace="eea11018-7ab5-46d9-9672-e19d2a3ed3f2"/>
    <xsd:import namespace="6170ebe7-8e1d-4788-8b1b-1d6b4871ca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a11018-7ab5-46d9-9672-e19d2a3ed3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0ebe7-8e1d-4788-8b1b-1d6b4871caa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3B6F44-2D06-4B55-8F5A-97002264392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8928D90-84CC-42A7-9E2F-EBF6502F57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FD86A8-88C3-43B6-810A-A83BBE1FCC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a11018-7ab5-46d9-9672-e19d2a3ed3f2"/>
    <ds:schemaRef ds:uri="6170ebe7-8e1d-4788-8b1b-1d6b4871ca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456</Words>
  <Application>Microsoft Office PowerPoint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How can we work together to establish evidence for brain stimulation in treating post-stroke complications</vt:lpstr>
      <vt:lpstr>Increase Diversity of Enrolled Subjects in Stroke Recovery Studies </vt:lpstr>
      <vt:lpstr>Quality Control and Study Procedure Standardization for Multi-center Stroke Recovery Study</vt:lpstr>
      <vt:lpstr> Experimental Interventions</vt:lpstr>
      <vt:lpstr>PowerPoint Presentation</vt:lpstr>
      <vt:lpstr> StrokEnet Training Umbrella Program for Rehabilitation Centers           (SET UP RC)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we can systematically established evidence for brain stimulation for treating post-stroke complications</dc:title>
  <dc:creator>Dr Wayne Feng, M.D.</dc:creator>
  <cp:lastModifiedBy>Roat, Todd (roattw)</cp:lastModifiedBy>
  <cp:revision>12</cp:revision>
  <dcterms:created xsi:type="dcterms:W3CDTF">2023-09-24T20:51:53Z</dcterms:created>
  <dcterms:modified xsi:type="dcterms:W3CDTF">2023-10-16T21:24:55Z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0x01010070FCB943BB614646BBA14873F480A835</vt:lpwstr>
  </property>
</Properties>
</file>