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58" r:id="rId6"/>
    <p:sldId id="266" r:id="rId7"/>
    <p:sldId id="267" r:id="rId8"/>
    <p:sldId id="261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1" autoAdjust="0"/>
    <p:restoredTop sz="94830"/>
  </p:normalViewPr>
  <p:slideViewPr>
    <p:cSldViewPr snapToGrid="0">
      <p:cViewPr varScale="1">
        <p:scale>
          <a:sx n="117" d="100"/>
          <a:sy n="117" d="100"/>
        </p:scale>
        <p:origin x="4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A0E29A-F715-4B9C-B2CD-5D4A32E615C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DE4BEF7-023F-4B91-8924-DD54673FE9F9}">
      <dgm:prSet/>
      <dgm:spPr/>
      <dgm:t>
        <a:bodyPr/>
        <a:lstStyle/>
        <a:p>
          <a:r>
            <a:rPr lang="en-US"/>
            <a:t>In-person visits that can be flipped to remote visits</a:t>
          </a:r>
        </a:p>
      </dgm:t>
    </dgm:pt>
    <dgm:pt modelId="{330BB853-7D6D-4C0F-9709-965CFF8E3712}" type="parTrans" cxnId="{7DE88486-2A7C-4A70-B1F5-89DFDB13D43A}">
      <dgm:prSet/>
      <dgm:spPr/>
      <dgm:t>
        <a:bodyPr/>
        <a:lstStyle/>
        <a:p>
          <a:endParaRPr lang="en-US"/>
        </a:p>
      </dgm:t>
    </dgm:pt>
    <dgm:pt modelId="{335029E7-3438-4484-8A51-12414F875483}" type="sibTrans" cxnId="{7DE88486-2A7C-4A70-B1F5-89DFDB13D43A}">
      <dgm:prSet/>
      <dgm:spPr/>
      <dgm:t>
        <a:bodyPr/>
        <a:lstStyle/>
        <a:p>
          <a:endParaRPr lang="en-US"/>
        </a:p>
      </dgm:t>
    </dgm:pt>
    <dgm:pt modelId="{0FF89AF1-76E0-4548-9843-A0EB0D459A40}">
      <dgm:prSet/>
      <dgm:spPr/>
      <dgm:t>
        <a:bodyPr/>
        <a:lstStyle/>
        <a:p>
          <a:r>
            <a:rPr lang="en-US"/>
            <a:t>Telemed or phone-based follow ups</a:t>
          </a:r>
        </a:p>
      </dgm:t>
    </dgm:pt>
    <dgm:pt modelId="{E1D2200E-ED75-4E1A-B723-65037D3F5F0F}" type="parTrans" cxnId="{87B88738-4AAE-4543-99B2-A4F32E3316DA}">
      <dgm:prSet/>
      <dgm:spPr/>
      <dgm:t>
        <a:bodyPr/>
        <a:lstStyle/>
        <a:p>
          <a:endParaRPr lang="en-US"/>
        </a:p>
      </dgm:t>
    </dgm:pt>
    <dgm:pt modelId="{2FF889C4-A98A-4FF6-9A74-E13979BB6728}" type="sibTrans" cxnId="{87B88738-4AAE-4543-99B2-A4F32E3316DA}">
      <dgm:prSet/>
      <dgm:spPr/>
      <dgm:t>
        <a:bodyPr/>
        <a:lstStyle/>
        <a:p>
          <a:endParaRPr lang="en-US"/>
        </a:p>
      </dgm:t>
    </dgm:pt>
    <dgm:pt modelId="{C15C40C4-E57F-42B5-B3F0-5CF8E267C397}">
      <dgm:prSet/>
      <dgm:spPr/>
      <dgm:t>
        <a:bodyPr/>
        <a:lstStyle/>
        <a:p>
          <a:r>
            <a:rPr lang="en-US" dirty="0"/>
            <a:t>Blood draws &amp; MRIs that can be done in their communities</a:t>
          </a:r>
        </a:p>
      </dgm:t>
    </dgm:pt>
    <dgm:pt modelId="{AFF43713-63A3-46DB-8428-494F550A9214}" type="parTrans" cxnId="{1D81684E-CB52-4E91-89CC-4B98990F818C}">
      <dgm:prSet/>
      <dgm:spPr/>
      <dgm:t>
        <a:bodyPr/>
        <a:lstStyle/>
        <a:p>
          <a:endParaRPr lang="en-US"/>
        </a:p>
      </dgm:t>
    </dgm:pt>
    <dgm:pt modelId="{D30D6A75-6AA4-4F1D-9A29-F57001665E1A}" type="sibTrans" cxnId="{1D81684E-CB52-4E91-89CC-4B98990F818C}">
      <dgm:prSet/>
      <dgm:spPr/>
      <dgm:t>
        <a:bodyPr/>
        <a:lstStyle/>
        <a:p>
          <a:endParaRPr lang="en-US"/>
        </a:p>
      </dgm:t>
    </dgm:pt>
    <dgm:pt modelId="{7C2E5BCC-69BC-4904-B6F1-5ACFC76CBC5A}">
      <dgm:prSet/>
      <dgm:spPr/>
      <dgm:t>
        <a:bodyPr/>
        <a:lstStyle/>
        <a:p>
          <a:r>
            <a:rPr lang="en-US"/>
            <a:t>To receive research in their communities</a:t>
          </a:r>
        </a:p>
      </dgm:t>
    </dgm:pt>
    <dgm:pt modelId="{5AB8E289-EE98-442E-AFDE-25B0C517F2C3}" type="parTrans" cxnId="{8DB8857C-F22F-4ADA-AB36-92CB1B57005E}">
      <dgm:prSet/>
      <dgm:spPr/>
      <dgm:t>
        <a:bodyPr/>
        <a:lstStyle/>
        <a:p>
          <a:endParaRPr lang="en-US"/>
        </a:p>
      </dgm:t>
    </dgm:pt>
    <dgm:pt modelId="{6C8F6C65-F0C9-4906-B7C5-963495EE112C}" type="sibTrans" cxnId="{8DB8857C-F22F-4ADA-AB36-92CB1B57005E}">
      <dgm:prSet/>
      <dgm:spPr/>
      <dgm:t>
        <a:bodyPr/>
        <a:lstStyle/>
        <a:p>
          <a:endParaRPr lang="en-US"/>
        </a:p>
      </dgm:t>
    </dgm:pt>
    <dgm:pt modelId="{DE637541-C91D-4302-A9A2-C418F38D3B66}" type="pres">
      <dgm:prSet presAssocID="{70A0E29A-F715-4B9C-B2CD-5D4A32E615CA}" presName="root" presStyleCnt="0">
        <dgm:presLayoutVars>
          <dgm:dir/>
          <dgm:resizeHandles val="exact"/>
        </dgm:presLayoutVars>
      </dgm:prSet>
      <dgm:spPr/>
    </dgm:pt>
    <dgm:pt modelId="{474C6506-363E-46E0-8752-58138C7E6185}" type="pres">
      <dgm:prSet presAssocID="{DDE4BEF7-023F-4B91-8924-DD54673FE9F9}" presName="compNode" presStyleCnt="0"/>
      <dgm:spPr/>
    </dgm:pt>
    <dgm:pt modelId="{B1054295-3F76-4A88-9EE7-04A821C8B617}" type="pres">
      <dgm:prSet presAssocID="{DDE4BEF7-023F-4B91-8924-DD54673FE9F9}" presName="bgRect" presStyleLbl="bgShp" presStyleIdx="0" presStyleCnt="4"/>
      <dgm:spPr/>
    </dgm:pt>
    <dgm:pt modelId="{4C14312E-6A3A-477F-A6F7-00EB781651F5}" type="pres">
      <dgm:prSet presAssocID="{DDE4BEF7-023F-4B91-8924-DD54673FE9F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mote control"/>
        </a:ext>
      </dgm:extLst>
    </dgm:pt>
    <dgm:pt modelId="{600B48E5-7A46-4C28-B768-7C8FDD9CB105}" type="pres">
      <dgm:prSet presAssocID="{DDE4BEF7-023F-4B91-8924-DD54673FE9F9}" presName="spaceRect" presStyleCnt="0"/>
      <dgm:spPr/>
    </dgm:pt>
    <dgm:pt modelId="{1A428C4A-878B-469A-9570-7264472D22BC}" type="pres">
      <dgm:prSet presAssocID="{DDE4BEF7-023F-4B91-8924-DD54673FE9F9}" presName="parTx" presStyleLbl="revTx" presStyleIdx="0" presStyleCnt="4">
        <dgm:presLayoutVars>
          <dgm:chMax val="0"/>
          <dgm:chPref val="0"/>
        </dgm:presLayoutVars>
      </dgm:prSet>
      <dgm:spPr/>
    </dgm:pt>
    <dgm:pt modelId="{68EAD055-3098-4E80-AF36-68DBDACAC306}" type="pres">
      <dgm:prSet presAssocID="{335029E7-3438-4484-8A51-12414F875483}" presName="sibTrans" presStyleCnt="0"/>
      <dgm:spPr/>
    </dgm:pt>
    <dgm:pt modelId="{239DF1C8-C1B9-478E-962A-2A50A4539B55}" type="pres">
      <dgm:prSet presAssocID="{0FF89AF1-76E0-4548-9843-A0EB0D459A40}" presName="compNode" presStyleCnt="0"/>
      <dgm:spPr/>
    </dgm:pt>
    <dgm:pt modelId="{B53F9C52-8A4C-4CA3-98AD-41A61990F968}" type="pres">
      <dgm:prSet presAssocID="{0FF89AF1-76E0-4548-9843-A0EB0D459A40}" presName="bgRect" presStyleLbl="bgShp" presStyleIdx="1" presStyleCnt="4"/>
      <dgm:spPr/>
    </dgm:pt>
    <dgm:pt modelId="{1022D398-B91C-4EB5-A6AE-2664A6ECFA5D}" type="pres">
      <dgm:prSet presAssocID="{0FF89AF1-76E0-4548-9843-A0EB0D459A4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E61CE4E5-B58C-440B-B29C-7FE73A681488}" type="pres">
      <dgm:prSet presAssocID="{0FF89AF1-76E0-4548-9843-A0EB0D459A40}" presName="spaceRect" presStyleCnt="0"/>
      <dgm:spPr/>
    </dgm:pt>
    <dgm:pt modelId="{69FCF956-D9AD-47CF-85D7-465E6A08F9E7}" type="pres">
      <dgm:prSet presAssocID="{0FF89AF1-76E0-4548-9843-A0EB0D459A40}" presName="parTx" presStyleLbl="revTx" presStyleIdx="1" presStyleCnt="4">
        <dgm:presLayoutVars>
          <dgm:chMax val="0"/>
          <dgm:chPref val="0"/>
        </dgm:presLayoutVars>
      </dgm:prSet>
      <dgm:spPr/>
    </dgm:pt>
    <dgm:pt modelId="{F5FFCCEA-B249-4D42-8AA1-EBBABFB6AA3E}" type="pres">
      <dgm:prSet presAssocID="{2FF889C4-A98A-4FF6-9A74-E13979BB6728}" presName="sibTrans" presStyleCnt="0"/>
      <dgm:spPr/>
    </dgm:pt>
    <dgm:pt modelId="{6ECCDB23-4208-4455-AFC0-0F3E38E392C6}" type="pres">
      <dgm:prSet presAssocID="{C15C40C4-E57F-42B5-B3F0-5CF8E267C397}" presName="compNode" presStyleCnt="0"/>
      <dgm:spPr/>
    </dgm:pt>
    <dgm:pt modelId="{04AA7090-381A-4C06-B4C1-4E494C0631B4}" type="pres">
      <dgm:prSet presAssocID="{C15C40C4-E57F-42B5-B3F0-5CF8E267C397}" presName="bgRect" presStyleLbl="bgShp" presStyleIdx="2" presStyleCnt="4"/>
      <dgm:spPr/>
    </dgm:pt>
    <dgm:pt modelId="{1BD5FB73-833B-40F4-BF17-543C0CCAFA9F}" type="pres">
      <dgm:prSet presAssocID="{C15C40C4-E57F-42B5-B3F0-5CF8E267C397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 dropper outline"/>
        </a:ext>
      </dgm:extLst>
    </dgm:pt>
    <dgm:pt modelId="{D1E8F4D4-B334-4A49-A7BB-2673650C0F84}" type="pres">
      <dgm:prSet presAssocID="{C15C40C4-E57F-42B5-B3F0-5CF8E267C397}" presName="spaceRect" presStyleCnt="0"/>
      <dgm:spPr/>
    </dgm:pt>
    <dgm:pt modelId="{F698ED53-6640-4B65-824D-5C77808BDA2B}" type="pres">
      <dgm:prSet presAssocID="{C15C40C4-E57F-42B5-B3F0-5CF8E267C397}" presName="parTx" presStyleLbl="revTx" presStyleIdx="2" presStyleCnt="4">
        <dgm:presLayoutVars>
          <dgm:chMax val="0"/>
          <dgm:chPref val="0"/>
        </dgm:presLayoutVars>
      </dgm:prSet>
      <dgm:spPr/>
    </dgm:pt>
    <dgm:pt modelId="{F13A257D-901E-4811-971E-597B464E0117}" type="pres">
      <dgm:prSet presAssocID="{D30D6A75-6AA4-4F1D-9A29-F57001665E1A}" presName="sibTrans" presStyleCnt="0"/>
      <dgm:spPr/>
    </dgm:pt>
    <dgm:pt modelId="{E06FF77B-B75A-4FDE-A18F-D4EB7550C662}" type="pres">
      <dgm:prSet presAssocID="{7C2E5BCC-69BC-4904-B6F1-5ACFC76CBC5A}" presName="compNode" presStyleCnt="0"/>
      <dgm:spPr/>
    </dgm:pt>
    <dgm:pt modelId="{7855DAC7-E06A-4B13-B9AF-7BF300330F11}" type="pres">
      <dgm:prSet presAssocID="{7C2E5BCC-69BC-4904-B6F1-5ACFC76CBC5A}" presName="bgRect" presStyleLbl="bgShp" presStyleIdx="3" presStyleCnt="4"/>
      <dgm:spPr/>
    </dgm:pt>
    <dgm:pt modelId="{A5360F71-8035-4950-91F0-5A2E3E951995}" type="pres">
      <dgm:prSet presAssocID="{7C2E5BCC-69BC-4904-B6F1-5ACFC76CBC5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8780D72A-530E-4C51-ABC3-35BBCB1C5100}" type="pres">
      <dgm:prSet presAssocID="{7C2E5BCC-69BC-4904-B6F1-5ACFC76CBC5A}" presName="spaceRect" presStyleCnt="0"/>
      <dgm:spPr/>
    </dgm:pt>
    <dgm:pt modelId="{6696CC31-0091-407A-8ED4-4338CD67A385}" type="pres">
      <dgm:prSet presAssocID="{7C2E5BCC-69BC-4904-B6F1-5ACFC76CBC5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2C30E0A-BE9B-4960-B737-C8334405B8FA}" type="presOf" srcId="{70A0E29A-F715-4B9C-B2CD-5D4A32E615CA}" destId="{DE637541-C91D-4302-A9A2-C418F38D3B66}" srcOrd="0" destOrd="0" presId="urn:microsoft.com/office/officeart/2018/2/layout/IconVerticalSolidList"/>
    <dgm:cxn modelId="{247B940A-E7F1-46E1-B660-44AEFB359364}" type="presOf" srcId="{DDE4BEF7-023F-4B91-8924-DD54673FE9F9}" destId="{1A428C4A-878B-469A-9570-7264472D22BC}" srcOrd="0" destOrd="0" presId="urn:microsoft.com/office/officeart/2018/2/layout/IconVerticalSolidList"/>
    <dgm:cxn modelId="{6C261017-2712-4189-87DC-50F6991BF84B}" type="presOf" srcId="{0FF89AF1-76E0-4548-9843-A0EB0D459A40}" destId="{69FCF956-D9AD-47CF-85D7-465E6A08F9E7}" srcOrd="0" destOrd="0" presId="urn:microsoft.com/office/officeart/2018/2/layout/IconVerticalSolidList"/>
    <dgm:cxn modelId="{87B88738-4AAE-4543-99B2-A4F32E3316DA}" srcId="{70A0E29A-F715-4B9C-B2CD-5D4A32E615CA}" destId="{0FF89AF1-76E0-4548-9843-A0EB0D459A40}" srcOrd="1" destOrd="0" parTransId="{E1D2200E-ED75-4E1A-B723-65037D3F5F0F}" sibTransId="{2FF889C4-A98A-4FF6-9A74-E13979BB6728}"/>
    <dgm:cxn modelId="{1D81684E-CB52-4E91-89CC-4B98990F818C}" srcId="{70A0E29A-F715-4B9C-B2CD-5D4A32E615CA}" destId="{C15C40C4-E57F-42B5-B3F0-5CF8E267C397}" srcOrd="2" destOrd="0" parTransId="{AFF43713-63A3-46DB-8428-494F550A9214}" sibTransId="{D30D6A75-6AA4-4F1D-9A29-F57001665E1A}"/>
    <dgm:cxn modelId="{8DB8857C-F22F-4ADA-AB36-92CB1B57005E}" srcId="{70A0E29A-F715-4B9C-B2CD-5D4A32E615CA}" destId="{7C2E5BCC-69BC-4904-B6F1-5ACFC76CBC5A}" srcOrd="3" destOrd="0" parTransId="{5AB8E289-EE98-442E-AFDE-25B0C517F2C3}" sibTransId="{6C8F6C65-F0C9-4906-B7C5-963495EE112C}"/>
    <dgm:cxn modelId="{7DE88486-2A7C-4A70-B1F5-89DFDB13D43A}" srcId="{70A0E29A-F715-4B9C-B2CD-5D4A32E615CA}" destId="{DDE4BEF7-023F-4B91-8924-DD54673FE9F9}" srcOrd="0" destOrd="0" parTransId="{330BB853-7D6D-4C0F-9709-965CFF8E3712}" sibTransId="{335029E7-3438-4484-8A51-12414F875483}"/>
    <dgm:cxn modelId="{DD253298-8373-416B-AD59-270E023D843F}" type="presOf" srcId="{7C2E5BCC-69BC-4904-B6F1-5ACFC76CBC5A}" destId="{6696CC31-0091-407A-8ED4-4338CD67A385}" srcOrd="0" destOrd="0" presId="urn:microsoft.com/office/officeart/2018/2/layout/IconVerticalSolidList"/>
    <dgm:cxn modelId="{0AEC3BB1-EC03-44BF-A090-A18D1D288A73}" type="presOf" srcId="{C15C40C4-E57F-42B5-B3F0-5CF8E267C397}" destId="{F698ED53-6640-4B65-824D-5C77808BDA2B}" srcOrd="0" destOrd="0" presId="urn:microsoft.com/office/officeart/2018/2/layout/IconVerticalSolidList"/>
    <dgm:cxn modelId="{288D9921-FC14-4AFD-BDB3-6276D69BB92B}" type="presParOf" srcId="{DE637541-C91D-4302-A9A2-C418F38D3B66}" destId="{474C6506-363E-46E0-8752-58138C7E6185}" srcOrd="0" destOrd="0" presId="urn:microsoft.com/office/officeart/2018/2/layout/IconVerticalSolidList"/>
    <dgm:cxn modelId="{4C3F5047-2AF9-4395-9026-D9F948A761F9}" type="presParOf" srcId="{474C6506-363E-46E0-8752-58138C7E6185}" destId="{B1054295-3F76-4A88-9EE7-04A821C8B617}" srcOrd="0" destOrd="0" presId="urn:microsoft.com/office/officeart/2018/2/layout/IconVerticalSolidList"/>
    <dgm:cxn modelId="{FF5B8C26-505F-4A5C-A71F-0E2ED9CD0763}" type="presParOf" srcId="{474C6506-363E-46E0-8752-58138C7E6185}" destId="{4C14312E-6A3A-477F-A6F7-00EB781651F5}" srcOrd="1" destOrd="0" presId="urn:microsoft.com/office/officeart/2018/2/layout/IconVerticalSolidList"/>
    <dgm:cxn modelId="{BA75D8F1-C17B-4507-BEC9-C0C1BE1E0366}" type="presParOf" srcId="{474C6506-363E-46E0-8752-58138C7E6185}" destId="{600B48E5-7A46-4C28-B768-7C8FDD9CB105}" srcOrd="2" destOrd="0" presId="urn:microsoft.com/office/officeart/2018/2/layout/IconVerticalSolidList"/>
    <dgm:cxn modelId="{FEABAD09-E862-4A21-AC54-5E76C7BCED4F}" type="presParOf" srcId="{474C6506-363E-46E0-8752-58138C7E6185}" destId="{1A428C4A-878B-469A-9570-7264472D22BC}" srcOrd="3" destOrd="0" presId="urn:microsoft.com/office/officeart/2018/2/layout/IconVerticalSolidList"/>
    <dgm:cxn modelId="{EB45F513-37F2-4AB9-8024-6CBDB270C5A1}" type="presParOf" srcId="{DE637541-C91D-4302-A9A2-C418F38D3B66}" destId="{68EAD055-3098-4E80-AF36-68DBDACAC306}" srcOrd="1" destOrd="0" presId="urn:microsoft.com/office/officeart/2018/2/layout/IconVerticalSolidList"/>
    <dgm:cxn modelId="{842F1C72-04CE-4468-BEE7-E5C23F5C7895}" type="presParOf" srcId="{DE637541-C91D-4302-A9A2-C418F38D3B66}" destId="{239DF1C8-C1B9-478E-962A-2A50A4539B55}" srcOrd="2" destOrd="0" presId="urn:microsoft.com/office/officeart/2018/2/layout/IconVerticalSolidList"/>
    <dgm:cxn modelId="{22785766-2B57-45B7-B22C-E3910D5A7334}" type="presParOf" srcId="{239DF1C8-C1B9-478E-962A-2A50A4539B55}" destId="{B53F9C52-8A4C-4CA3-98AD-41A61990F968}" srcOrd="0" destOrd="0" presId="urn:microsoft.com/office/officeart/2018/2/layout/IconVerticalSolidList"/>
    <dgm:cxn modelId="{54B86B0F-6D26-4F17-BAEC-447C2A89DA24}" type="presParOf" srcId="{239DF1C8-C1B9-478E-962A-2A50A4539B55}" destId="{1022D398-B91C-4EB5-A6AE-2664A6ECFA5D}" srcOrd="1" destOrd="0" presId="urn:microsoft.com/office/officeart/2018/2/layout/IconVerticalSolidList"/>
    <dgm:cxn modelId="{757A613D-E177-4505-AD78-431E34BD4D5B}" type="presParOf" srcId="{239DF1C8-C1B9-478E-962A-2A50A4539B55}" destId="{E61CE4E5-B58C-440B-B29C-7FE73A681488}" srcOrd="2" destOrd="0" presId="urn:microsoft.com/office/officeart/2018/2/layout/IconVerticalSolidList"/>
    <dgm:cxn modelId="{8F0CDB39-C867-4202-BD4C-3DEF54963828}" type="presParOf" srcId="{239DF1C8-C1B9-478E-962A-2A50A4539B55}" destId="{69FCF956-D9AD-47CF-85D7-465E6A08F9E7}" srcOrd="3" destOrd="0" presId="urn:microsoft.com/office/officeart/2018/2/layout/IconVerticalSolidList"/>
    <dgm:cxn modelId="{FB4983ED-4BB5-48CA-96DC-B6F8C4AD161D}" type="presParOf" srcId="{DE637541-C91D-4302-A9A2-C418F38D3B66}" destId="{F5FFCCEA-B249-4D42-8AA1-EBBABFB6AA3E}" srcOrd="3" destOrd="0" presId="urn:microsoft.com/office/officeart/2018/2/layout/IconVerticalSolidList"/>
    <dgm:cxn modelId="{0131E5EE-A6CA-411B-835F-DD8587DF0D8B}" type="presParOf" srcId="{DE637541-C91D-4302-A9A2-C418F38D3B66}" destId="{6ECCDB23-4208-4455-AFC0-0F3E38E392C6}" srcOrd="4" destOrd="0" presId="urn:microsoft.com/office/officeart/2018/2/layout/IconVerticalSolidList"/>
    <dgm:cxn modelId="{A9C3536F-5515-455E-BF4C-AAF516CCD3F3}" type="presParOf" srcId="{6ECCDB23-4208-4455-AFC0-0F3E38E392C6}" destId="{04AA7090-381A-4C06-B4C1-4E494C0631B4}" srcOrd="0" destOrd="0" presId="urn:microsoft.com/office/officeart/2018/2/layout/IconVerticalSolidList"/>
    <dgm:cxn modelId="{84D62B67-7395-4952-84E6-6B7B61489BF9}" type="presParOf" srcId="{6ECCDB23-4208-4455-AFC0-0F3E38E392C6}" destId="{1BD5FB73-833B-40F4-BF17-543C0CCAFA9F}" srcOrd="1" destOrd="0" presId="urn:microsoft.com/office/officeart/2018/2/layout/IconVerticalSolidList"/>
    <dgm:cxn modelId="{4AADA905-C541-4D35-B8B5-2EBE1CAD2D11}" type="presParOf" srcId="{6ECCDB23-4208-4455-AFC0-0F3E38E392C6}" destId="{D1E8F4D4-B334-4A49-A7BB-2673650C0F84}" srcOrd="2" destOrd="0" presId="urn:microsoft.com/office/officeart/2018/2/layout/IconVerticalSolidList"/>
    <dgm:cxn modelId="{824174F3-200C-4D45-802F-8080FD8B0D09}" type="presParOf" srcId="{6ECCDB23-4208-4455-AFC0-0F3E38E392C6}" destId="{F698ED53-6640-4B65-824D-5C77808BDA2B}" srcOrd="3" destOrd="0" presId="urn:microsoft.com/office/officeart/2018/2/layout/IconVerticalSolidList"/>
    <dgm:cxn modelId="{57BBE825-285E-4F47-B1B0-9F91DB7586D6}" type="presParOf" srcId="{DE637541-C91D-4302-A9A2-C418F38D3B66}" destId="{F13A257D-901E-4811-971E-597B464E0117}" srcOrd="5" destOrd="0" presId="urn:microsoft.com/office/officeart/2018/2/layout/IconVerticalSolidList"/>
    <dgm:cxn modelId="{9D18EC2E-9224-4A26-8136-B882C2C283F4}" type="presParOf" srcId="{DE637541-C91D-4302-A9A2-C418F38D3B66}" destId="{E06FF77B-B75A-4FDE-A18F-D4EB7550C662}" srcOrd="6" destOrd="0" presId="urn:microsoft.com/office/officeart/2018/2/layout/IconVerticalSolidList"/>
    <dgm:cxn modelId="{DF713053-06B3-4B15-96CA-185CDE4C42C6}" type="presParOf" srcId="{E06FF77B-B75A-4FDE-A18F-D4EB7550C662}" destId="{7855DAC7-E06A-4B13-B9AF-7BF300330F11}" srcOrd="0" destOrd="0" presId="urn:microsoft.com/office/officeart/2018/2/layout/IconVerticalSolidList"/>
    <dgm:cxn modelId="{B04086A6-DE8C-40CE-B47A-A74568C30740}" type="presParOf" srcId="{E06FF77B-B75A-4FDE-A18F-D4EB7550C662}" destId="{A5360F71-8035-4950-91F0-5A2E3E951995}" srcOrd="1" destOrd="0" presId="urn:microsoft.com/office/officeart/2018/2/layout/IconVerticalSolidList"/>
    <dgm:cxn modelId="{59D613FD-EDE2-43A5-88CD-031313115FBC}" type="presParOf" srcId="{E06FF77B-B75A-4FDE-A18F-D4EB7550C662}" destId="{8780D72A-530E-4C51-ABC3-35BBCB1C5100}" srcOrd="2" destOrd="0" presId="urn:microsoft.com/office/officeart/2018/2/layout/IconVerticalSolidList"/>
    <dgm:cxn modelId="{5BEAA122-69EE-4997-AE3B-1B3DFF94DA7D}" type="presParOf" srcId="{E06FF77B-B75A-4FDE-A18F-D4EB7550C662}" destId="{6696CC31-0091-407A-8ED4-4338CD67A38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ACFE87-E271-4130-811A-2553BC61432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2892173-DF7E-4FE4-9199-B53021426B46}">
      <dgm:prSet/>
      <dgm:spPr>
        <a:solidFill>
          <a:srgbClr val="FFC000"/>
        </a:solidFill>
      </dgm:spPr>
      <dgm:t>
        <a:bodyPr/>
        <a:lstStyle/>
        <a:p>
          <a:r>
            <a:rPr lang="en-US"/>
            <a:t>Flexibility in method of follow up visits</a:t>
          </a:r>
        </a:p>
      </dgm:t>
    </dgm:pt>
    <dgm:pt modelId="{BC914A9A-4134-4CB8-8BF8-0C3C06A7D4F7}" type="parTrans" cxnId="{5774A928-DA20-45C9-B5CC-FB810CAEF1FD}">
      <dgm:prSet/>
      <dgm:spPr/>
      <dgm:t>
        <a:bodyPr/>
        <a:lstStyle/>
        <a:p>
          <a:endParaRPr lang="en-US"/>
        </a:p>
      </dgm:t>
    </dgm:pt>
    <dgm:pt modelId="{A37855B4-00CC-44C1-BC5A-EF31ED69DC21}" type="sibTrans" cxnId="{5774A928-DA20-45C9-B5CC-FB810CAEF1FD}">
      <dgm:prSet/>
      <dgm:spPr/>
      <dgm:t>
        <a:bodyPr/>
        <a:lstStyle/>
        <a:p>
          <a:endParaRPr lang="en-US"/>
        </a:p>
      </dgm:t>
    </dgm:pt>
    <dgm:pt modelId="{C6700F47-3961-45EA-A109-2957DF5D902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Same reimbursement for remote and in-person visits </a:t>
          </a:r>
        </a:p>
        <a:p>
          <a:r>
            <a:rPr lang="en-US" dirty="0"/>
            <a:t>More reimbursement if team travels to the patient</a:t>
          </a:r>
        </a:p>
      </dgm:t>
    </dgm:pt>
    <dgm:pt modelId="{DBB3C609-DEBC-48CF-8B4F-84441F324E36}" type="parTrans" cxnId="{37093BA7-D74F-4BE8-BF3D-AF9AB15B00AC}">
      <dgm:prSet/>
      <dgm:spPr/>
      <dgm:t>
        <a:bodyPr/>
        <a:lstStyle/>
        <a:p>
          <a:endParaRPr lang="en-US"/>
        </a:p>
      </dgm:t>
    </dgm:pt>
    <dgm:pt modelId="{499D1786-D85B-4BDC-9D25-581A050B7C9C}" type="sibTrans" cxnId="{37093BA7-D74F-4BE8-BF3D-AF9AB15B00AC}">
      <dgm:prSet/>
      <dgm:spPr/>
      <dgm:t>
        <a:bodyPr/>
        <a:lstStyle/>
        <a:p>
          <a:endParaRPr lang="en-US"/>
        </a:p>
      </dgm:t>
    </dgm:pt>
    <dgm:pt modelId="{9D9D5935-306D-44D7-A547-E6D40EB4F846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dirty="0"/>
            <a:t>A trial inclusive of ALL of our sites -- even non-academic centers &amp; community hospitals without fancy equipment and with therapists needing salary support</a:t>
          </a:r>
        </a:p>
      </dgm:t>
    </dgm:pt>
    <dgm:pt modelId="{990E590A-1BF6-425D-98C1-16636054BCBE}" type="parTrans" cxnId="{D402E9FD-6F2C-45CF-BB56-C69FA16F80D4}">
      <dgm:prSet/>
      <dgm:spPr/>
      <dgm:t>
        <a:bodyPr/>
        <a:lstStyle/>
        <a:p>
          <a:endParaRPr lang="en-US"/>
        </a:p>
      </dgm:t>
    </dgm:pt>
    <dgm:pt modelId="{6F18E9D7-BB39-4E8D-B41E-F162AB4A89DD}" type="sibTrans" cxnId="{D402E9FD-6F2C-45CF-BB56-C69FA16F80D4}">
      <dgm:prSet/>
      <dgm:spPr/>
      <dgm:t>
        <a:bodyPr/>
        <a:lstStyle/>
        <a:p>
          <a:endParaRPr lang="en-US"/>
        </a:p>
      </dgm:t>
    </dgm:pt>
    <dgm:pt modelId="{6DAC1A67-8117-6F41-8E94-F15EBEE0C6A2}" type="pres">
      <dgm:prSet presAssocID="{09ACFE87-E271-4130-811A-2553BC614320}" presName="linear" presStyleCnt="0">
        <dgm:presLayoutVars>
          <dgm:animLvl val="lvl"/>
          <dgm:resizeHandles val="exact"/>
        </dgm:presLayoutVars>
      </dgm:prSet>
      <dgm:spPr/>
    </dgm:pt>
    <dgm:pt modelId="{0B19503C-A0F5-EB4A-94CE-346AB9E9ACD3}" type="pres">
      <dgm:prSet presAssocID="{F2892173-DF7E-4FE4-9199-B53021426B46}" presName="parentText" presStyleLbl="node1" presStyleIdx="0" presStyleCnt="3" custScaleY="51960">
        <dgm:presLayoutVars>
          <dgm:chMax val="0"/>
          <dgm:bulletEnabled val="1"/>
        </dgm:presLayoutVars>
      </dgm:prSet>
      <dgm:spPr/>
    </dgm:pt>
    <dgm:pt modelId="{1D3511E6-A571-8B48-A035-52EDF9AAF1DA}" type="pres">
      <dgm:prSet presAssocID="{A37855B4-00CC-44C1-BC5A-EF31ED69DC21}" presName="spacer" presStyleCnt="0"/>
      <dgm:spPr/>
    </dgm:pt>
    <dgm:pt modelId="{3B8940DE-B6BD-A54B-8DAE-D9AD536717F4}" type="pres">
      <dgm:prSet presAssocID="{C6700F47-3961-45EA-A109-2957DF5D902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5CFF619-BC00-D241-A129-4D0641AAEB12}" type="pres">
      <dgm:prSet presAssocID="{499D1786-D85B-4BDC-9D25-581A050B7C9C}" presName="spacer" presStyleCnt="0"/>
      <dgm:spPr/>
    </dgm:pt>
    <dgm:pt modelId="{011CF7BE-6A81-F849-943C-798EE8F724DA}" type="pres">
      <dgm:prSet presAssocID="{9D9D5935-306D-44D7-A547-E6D40EB4F84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774A928-DA20-45C9-B5CC-FB810CAEF1FD}" srcId="{09ACFE87-E271-4130-811A-2553BC614320}" destId="{F2892173-DF7E-4FE4-9199-B53021426B46}" srcOrd="0" destOrd="0" parTransId="{BC914A9A-4134-4CB8-8BF8-0C3C06A7D4F7}" sibTransId="{A37855B4-00CC-44C1-BC5A-EF31ED69DC21}"/>
    <dgm:cxn modelId="{2B379855-3B64-734C-B1A2-F0D5520BF50A}" type="presOf" srcId="{C6700F47-3961-45EA-A109-2957DF5D9020}" destId="{3B8940DE-B6BD-A54B-8DAE-D9AD536717F4}" srcOrd="0" destOrd="0" presId="urn:microsoft.com/office/officeart/2005/8/layout/vList2"/>
    <dgm:cxn modelId="{70D91C5D-49FA-6745-AFA5-562C5EF0F1A9}" type="presOf" srcId="{9D9D5935-306D-44D7-A547-E6D40EB4F846}" destId="{011CF7BE-6A81-F849-943C-798EE8F724DA}" srcOrd="0" destOrd="0" presId="urn:microsoft.com/office/officeart/2005/8/layout/vList2"/>
    <dgm:cxn modelId="{1004C66A-0910-BF48-BB36-5159E575E946}" type="presOf" srcId="{F2892173-DF7E-4FE4-9199-B53021426B46}" destId="{0B19503C-A0F5-EB4A-94CE-346AB9E9ACD3}" srcOrd="0" destOrd="0" presId="urn:microsoft.com/office/officeart/2005/8/layout/vList2"/>
    <dgm:cxn modelId="{37093BA7-D74F-4BE8-BF3D-AF9AB15B00AC}" srcId="{09ACFE87-E271-4130-811A-2553BC614320}" destId="{C6700F47-3961-45EA-A109-2957DF5D9020}" srcOrd="1" destOrd="0" parTransId="{DBB3C609-DEBC-48CF-8B4F-84441F324E36}" sibTransId="{499D1786-D85B-4BDC-9D25-581A050B7C9C}"/>
    <dgm:cxn modelId="{CB4A26E3-2C25-4F47-90BB-837335B63664}" type="presOf" srcId="{09ACFE87-E271-4130-811A-2553BC614320}" destId="{6DAC1A67-8117-6F41-8E94-F15EBEE0C6A2}" srcOrd="0" destOrd="0" presId="urn:microsoft.com/office/officeart/2005/8/layout/vList2"/>
    <dgm:cxn modelId="{D402E9FD-6F2C-45CF-BB56-C69FA16F80D4}" srcId="{09ACFE87-E271-4130-811A-2553BC614320}" destId="{9D9D5935-306D-44D7-A547-E6D40EB4F846}" srcOrd="2" destOrd="0" parTransId="{990E590A-1BF6-425D-98C1-16636054BCBE}" sibTransId="{6F18E9D7-BB39-4E8D-B41E-F162AB4A89DD}"/>
    <dgm:cxn modelId="{F97B844C-EA22-764D-BE2A-C007C3E17629}" type="presParOf" srcId="{6DAC1A67-8117-6F41-8E94-F15EBEE0C6A2}" destId="{0B19503C-A0F5-EB4A-94CE-346AB9E9ACD3}" srcOrd="0" destOrd="0" presId="urn:microsoft.com/office/officeart/2005/8/layout/vList2"/>
    <dgm:cxn modelId="{13ED4B63-0C47-6B4F-9C14-8B8841820218}" type="presParOf" srcId="{6DAC1A67-8117-6F41-8E94-F15EBEE0C6A2}" destId="{1D3511E6-A571-8B48-A035-52EDF9AAF1DA}" srcOrd="1" destOrd="0" presId="urn:microsoft.com/office/officeart/2005/8/layout/vList2"/>
    <dgm:cxn modelId="{4C3523A6-A316-9343-A2B7-F486E27843C4}" type="presParOf" srcId="{6DAC1A67-8117-6F41-8E94-F15EBEE0C6A2}" destId="{3B8940DE-B6BD-A54B-8DAE-D9AD536717F4}" srcOrd="2" destOrd="0" presId="urn:microsoft.com/office/officeart/2005/8/layout/vList2"/>
    <dgm:cxn modelId="{210C5AF4-AE3A-A84D-A5D5-1D1DC26511FA}" type="presParOf" srcId="{6DAC1A67-8117-6F41-8E94-F15EBEE0C6A2}" destId="{75CFF619-BC00-D241-A129-4D0641AAEB12}" srcOrd="3" destOrd="0" presId="urn:microsoft.com/office/officeart/2005/8/layout/vList2"/>
    <dgm:cxn modelId="{5C3D6818-7246-0F4F-9A88-BC62B7A8F1F9}" type="presParOf" srcId="{6DAC1A67-8117-6F41-8E94-F15EBEE0C6A2}" destId="{011CF7BE-6A81-F849-943C-798EE8F724D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54295-3F76-4A88-9EE7-04A821C8B617}">
      <dsp:nvSpPr>
        <dsp:cNvPr id="0" name=""/>
        <dsp:cNvSpPr/>
      </dsp:nvSpPr>
      <dsp:spPr>
        <a:xfrm>
          <a:off x="0" y="2288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4312E-6A3A-477F-A6F7-00EB781651F5}">
      <dsp:nvSpPr>
        <dsp:cNvPr id="0" name=""/>
        <dsp:cNvSpPr/>
      </dsp:nvSpPr>
      <dsp:spPr>
        <a:xfrm>
          <a:off x="350852" y="263253"/>
          <a:ext cx="637913" cy="637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28C4A-878B-469A-9570-7264472D22BC}">
      <dsp:nvSpPr>
        <dsp:cNvPr id="0" name=""/>
        <dsp:cNvSpPr/>
      </dsp:nvSpPr>
      <dsp:spPr>
        <a:xfrm>
          <a:off x="1339618" y="2288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In-person visits that can be flipped to remote visits</a:t>
          </a:r>
        </a:p>
      </dsp:txBody>
      <dsp:txXfrm>
        <a:off x="1339618" y="2288"/>
        <a:ext cx="5024605" cy="1159843"/>
      </dsp:txXfrm>
    </dsp:sp>
    <dsp:sp modelId="{B53F9C52-8A4C-4CA3-98AD-41A61990F968}">
      <dsp:nvSpPr>
        <dsp:cNvPr id="0" name=""/>
        <dsp:cNvSpPr/>
      </dsp:nvSpPr>
      <dsp:spPr>
        <a:xfrm>
          <a:off x="0" y="1452092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2D398-B91C-4EB5-A6AE-2664A6ECFA5D}">
      <dsp:nvSpPr>
        <dsp:cNvPr id="0" name=""/>
        <dsp:cNvSpPr/>
      </dsp:nvSpPr>
      <dsp:spPr>
        <a:xfrm>
          <a:off x="350852" y="1713057"/>
          <a:ext cx="637913" cy="637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CF956-D9AD-47CF-85D7-465E6A08F9E7}">
      <dsp:nvSpPr>
        <dsp:cNvPr id="0" name=""/>
        <dsp:cNvSpPr/>
      </dsp:nvSpPr>
      <dsp:spPr>
        <a:xfrm>
          <a:off x="1339618" y="1452092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Telemed or phone-based follow ups</a:t>
          </a:r>
        </a:p>
      </dsp:txBody>
      <dsp:txXfrm>
        <a:off x="1339618" y="1452092"/>
        <a:ext cx="5024605" cy="1159843"/>
      </dsp:txXfrm>
    </dsp:sp>
    <dsp:sp modelId="{04AA7090-381A-4C06-B4C1-4E494C0631B4}">
      <dsp:nvSpPr>
        <dsp:cNvPr id="0" name=""/>
        <dsp:cNvSpPr/>
      </dsp:nvSpPr>
      <dsp:spPr>
        <a:xfrm>
          <a:off x="0" y="2901896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D5FB73-833B-40F4-BF17-543C0CCAFA9F}">
      <dsp:nvSpPr>
        <dsp:cNvPr id="0" name=""/>
        <dsp:cNvSpPr/>
      </dsp:nvSpPr>
      <dsp:spPr>
        <a:xfrm>
          <a:off x="350852" y="3162861"/>
          <a:ext cx="637913" cy="637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8ED53-6640-4B65-824D-5C77808BDA2B}">
      <dsp:nvSpPr>
        <dsp:cNvPr id="0" name=""/>
        <dsp:cNvSpPr/>
      </dsp:nvSpPr>
      <dsp:spPr>
        <a:xfrm>
          <a:off x="1339618" y="2901896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Blood draws &amp; MRIs that can be done in their communities</a:t>
          </a:r>
        </a:p>
      </dsp:txBody>
      <dsp:txXfrm>
        <a:off x="1339618" y="2901896"/>
        <a:ext cx="5024605" cy="1159843"/>
      </dsp:txXfrm>
    </dsp:sp>
    <dsp:sp modelId="{7855DAC7-E06A-4B13-B9AF-7BF300330F11}">
      <dsp:nvSpPr>
        <dsp:cNvPr id="0" name=""/>
        <dsp:cNvSpPr/>
      </dsp:nvSpPr>
      <dsp:spPr>
        <a:xfrm>
          <a:off x="0" y="4351700"/>
          <a:ext cx="6364224" cy="11598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60F71-8035-4950-91F0-5A2E3E951995}">
      <dsp:nvSpPr>
        <dsp:cNvPr id="0" name=""/>
        <dsp:cNvSpPr/>
      </dsp:nvSpPr>
      <dsp:spPr>
        <a:xfrm>
          <a:off x="350852" y="4612665"/>
          <a:ext cx="637913" cy="637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96CC31-0091-407A-8ED4-4338CD67A385}">
      <dsp:nvSpPr>
        <dsp:cNvPr id="0" name=""/>
        <dsp:cNvSpPr/>
      </dsp:nvSpPr>
      <dsp:spPr>
        <a:xfrm>
          <a:off x="1339618" y="4351700"/>
          <a:ext cx="5024605" cy="115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50" tIns="122750" rIns="122750" bIns="12275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To receive research in their communities</a:t>
          </a:r>
        </a:p>
      </dsp:txBody>
      <dsp:txXfrm>
        <a:off x="1339618" y="4351700"/>
        <a:ext cx="5024605" cy="1159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9503C-A0F5-EB4A-94CE-346AB9E9ACD3}">
      <dsp:nvSpPr>
        <dsp:cNvPr id="0" name=""/>
        <dsp:cNvSpPr/>
      </dsp:nvSpPr>
      <dsp:spPr>
        <a:xfrm>
          <a:off x="0" y="78665"/>
          <a:ext cx="6364224" cy="1072563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Flexibility in method of follow up visits</a:t>
          </a:r>
        </a:p>
      </dsp:txBody>
      <dsp:txXfrm>
        <a:off x="52358" y="131023"/>
        <a:ext cx="6259508" cy="967847"/>
      </dsp:txXfrm>
    </dsp:sp>
    <dsp:sp modelId="{3B8940DE-B6BD-A54B-8DAE-D9AD536717F4}">
      <dsp:nvSpPr>
        <dsp:cNvPr id="0" name=""/>
        <dsp:cNvSpPr/>
      </dsp:nvSpPr>
      <dsp:spPr>
        <a:xfrm>
          <a:off x="0" y="1228988"/>
          <a:ext cx="6364224" cy="2064209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Same reimbursement for remote and in-person visits 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More reimbursement if team travels to the patient</a:t>
          </a:r>
        </a:p>
      </dsp:txBody>
      <dsp:txXfrm>
        <a:off x="100766" y="1329754"/>
        <a:ext cx="6162692" cy="1862677"/>
      </dsp:txXfrm>
    </dsp:sp>
    <dsp:sp modelId="{011CF7BE-6A81-F849-943C-798EE8F724DA}">
      <dsp:nvSpPr>
        <dsp:cNvPr id="0" name=""/>
        <dsp:cNvSpPr/>
      </dsp:nvSpPr>
      <dsp:spPr>
        <a:xfrm>
          <a:off x="0" y="3370957"/>
          <a:ext cx="6364224" cy="2064209"/>
        </a:xfrm>
        <a:prstGeom prst="roundRect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 trial inclusive of ALL of our sites -- even non-academic centers &amp; community hospitals without fancy equipment and with therapists needing salary support</a:t>
          </a:r>
        </a:p>
      </dsp:txBody>
      <dsp:txXfrm>
        <a:off x="100766" y="3471723"/>
        <a:ext cx="6162692" cy="1862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F61C7-5E79-124D-95CC-35ACB19076A6}" type="datetimeFigureOut">
              <a:rPr lang="en-US" smtClean="0"/>
              <a:t>10/5/23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777AD-792A-CD48-97FF-75F852F2E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78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/ can’t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777AD-792A-CD48-97FF-75F852F2EE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00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/ can’t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777AD-792A-CD48-97FF-75F852F2EE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0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C760D-1899-D01D-C3B2-1B326ECC6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D6B23-54B9-6616-86AD-0935239A7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0D3B5-636F-B2AF-8CEA-C829E13EC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0AE4F-3C05-A4D7-A8E7-5A1C422F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4B5A4-646A-6BB6-EA80-30419DCD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4B160-683F-AC97-7027-E6A3CF6E3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B176E-D993-4A4D-D4AF-4F3838E63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35174-CAD0-6671-956E-247FBA08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BB19A-3C25-30AB-42B3-390EA6EDB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65177-AC7B-F3B6-F6CF-2B0D8E1E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61A854-871F-342C-5B9F-CB0E3BB07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F40FFD-8D1C-26BD-6525-4BE059CF3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72F87-D1A3-EF0A-0366-B4160FFCD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BD924-748F-63C5-B02D-83C6A6D62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16EDB-B320-62B7-41FB-E23D43A5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1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F5629-83B1-0933-DBCE-A4D10B8B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C7EEF-3081-786A-FE49-A08045AE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87603-F969-3379-E601-DBCB15A2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C36CE-E1B3-155F-8CFB-0B6E410C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A6ABF-04F0-7711-292D-2319B89D1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4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4C54-7090-CAB5-FC1B-0EA8B9808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A05B6-1C68-70E7-91CB-7DA49721E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93DD-B6A0-A5F3-9429-E76DF4D8D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894CC-BC9D-B015-24B2-1A5B997A7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A4E56-1E59-31C2-75A8-A75BE9F0C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5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B0FED-AED1-DB30-4A1A-977F17A4D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39303-FEDB-CD01-B487-7520AD206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3B7DE-23F3-59F6-15AE-84371FA82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DB82F-4915-A0DB-7791-91604F175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8E4F8-6E68-B4A3-7211-9FE9CBF9E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1FF10-1550-5C46-6418-80736254F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84861-3DCF-3526-7360-D2F82C506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29C42-EABC-528A-C319-1A05FC4B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6804A-6A7E-1CF6-671D-94E41C0D3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436A8-B223-E5AF-6454-CC878F764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F76F6D-BCF3-D640-9749-F6A951EB68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E0F9A0-4B1C-5B44-432E-13ADE9169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4A96B7-9762-2B5E-782B-FFB1A6BD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36C05-15E6-08DC-266F-F6EA99ED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3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D61D9-C56C-D60F-23D5-6E09C7AC6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39471-8F12-185A-06D8-08EEFDE1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D52650-B46E-8BC3-4DD5-B8206F92A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9D05FE-9A65-F74C-4E94-C8B70236F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5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6E723-B692-D859-6C56-CBE2AEB87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57251-F46B-0586-12FD-5FA1D5EA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02BBE-4D02-2D34-ABA3-8F1E9BCA8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7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43358-DB37-F2B3-38A7-E8A356C9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30754-E46C-0297-1C01-1A7C61D57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095D4-C2EE-18E2-40D5-5764A93B8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C6CD9-E4B8-9A7D-6A2F-8D3AA022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49E9D-8A1B-A964-7707-141BF48A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85121-A869-CF9E-8472-3954908DB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93492-F435-B4C2-A468-941B4382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6AD98A-48C0-674A-F2A8-93191F2E1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1E67D-26C3-64A3-5DD4-5576390C28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05665D-D4D5-E382-B6FF-EE571B9BE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4B930-B8FF-F812-9B22-F14AFF3D7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22B2B-512B-C78F-A305-1FABE960D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0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7DC414-36B8-38D0-57C9-906BC327F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82E87-1A92-24F7-A8C0-BFE38A10C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56D1B-0BB1-3477-4714-D06A8E862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56E77-8722-44CF-8804-A4823678D395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8B770-821B-348D-FDB3-05A633B24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4109B-8A9E-0CB7-44D3-112B24542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E5056-ABC6-4D97-89CD-3E61B70E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81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5C10E6-8CB1-48B4-45B2-27D72A151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sz="4200"/>
              <a:t>Challenges in Recruitment for Rehab &amp; Recovery Trials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146C3-CE6C-44FF-9AAD-FFE012968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92096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Jennifer Majersik, MD, MS</a:t>
            </a:r>
          </a:p>
          <a:p>
            <a:r>
              <a:rPr lang="en-US" dirty="0"/>
              <a:t>Utah StrokeNet PI</a:t>
            </a:r>
          </a:p>
          <a:p>
            <a:r>
              <a:rPr lang="en-US" b="1" dirty="0"/>
              <a:t>&amp;</a:t>
            </a:r>
          </a:p>
          <a:p>
            <a:r>
              <a:rPr lang="en-US" b="1" dirty="0"/>
              <a:t>Cheryl Bushnell, MD, MHS</a:t>
            </a:r>
          </a:p>
          <a:p>
            <a:r>
              <a:rPr lang="en-US" dirty="0"/>
              <a:t>Wake Forest StrokeNet PI</a:t>
            </a:r>
            <a:endParaRPr lang="en-US" sz="2000" dirty="0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22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3D3925-D0AB-E950-F632-8DF3FFB3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Combining prevention and recovery trials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65609-F624-3D43-FCD5-F352C73E2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Two-for-one example:</a:t>
            </a:r>
          </a:p>
          <a:p>
            <a:pPr lvl="1"/>
            <a:r>
              <a:rPr lang="en-US" dirty="0"/>
              <a:t>Aim 1:  prevention strategy with recurrent stroke and/or major adverse cardiovascular event and/or imaging outcome  at 1-2 years</a:t>
            </a:r>
          </a:p>
          <a:p>
            <a:pPr lvl="1"/>
            <a:r>
              <a:rPr lang="en-US" dirty="0"/>
              <a:t>Aim 2:  Impact of prevention strategy on recovery (cognition, quality of life, function,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Decentralized outcome assessments to accommodate remote recruitment and retention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946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2B5D1-AC52-8C1F-DFCD-3D51F751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Problem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D19D5-B435-8F0A-0871-975612EBB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Recovery trials can’t enroll stroke patients who don’t live next to a large rehab center</a:t>
            </a:r>
          </a:p>
          <a:p>
            <a:pPr lvl="1"/>
            <a:r>
              <a:rPr lang="en-US" sz="2800" dirty="0"/>
              <a:t>rural &amp; frontier </a:t>
            </a:r>
          </a:p>
          <a:p>
            <a:pPr lvl="1"/>
            <a:r>
              <a:rPr lang="en-US" sz="2800" dirty="0"/>
              <a:t>transportation difficulties – either themselves or their partners</a:t>
            </a:r>
          </a:p>
          <a:p>
            <a:endParaRPr lang="en-US" sz="2000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screenshot of a map&#10;&#10;Description automatically generated">
            <a:extLst>
              <a:ext uri="{FF2B5EF4-FFF2-40B4-BE49-F238E27FC236}">
                <a16:creationId xmlns:a16="http://schemas.microsoft.com/office/drawing/2014/main" id="{EA09478E-6963-B27F-2EC0-F57A36C91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066" y="1818075"/>
            <a:ext cx="4002900" cy="404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2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59AB4C8-9178-4F7A-8404-6890510B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5F839D-0957-1ED5-FD60-555DF0ED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1"/>
            <a:ext cx="10909640" cy="18326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1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 example of 3 month outcome</a:t>
            </a:r>
          </a:p>
        </p:txBody>
      </p:sp>
      <p:sp>
        <p:nvSpPr>
          <p:cNvPr id="18" name="sketch line">
            <a:extLst>
              <a:ext uri="{FF2B5EF4-FFF2-40B4-BE49-F238E27FC236}">
                <a16:creationId xmlns:a16="http://schemas.microsoft.com/office/drawing/2014/main" id="{4CFDFB37-4BC7-42C6-915D-A6609139B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234391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A5CEB8-5F47-45D8-269F-8050BEDDC5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40"/>
          <a:stretch/>
        </p:blipFill>
        <p:spPr>
          <a:xfrm>
            <a:off x="330717" y="3124200"/>
            <a:ext cx="11527518" cy="310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59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1293230-B0F6-45B1-96D1-13D18E2429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A1E0707-4985-454B-ACE0-4855BB558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653438" cy="6858000"/>
          </a:xfrm>
          <a:custGeom>
            <a:avLst/>
            <a:gdLst>
              <a:gd name="connsiteX0" fmla="*/ 0 w 6096000"/>
              <a:gd name="connsiteY0" fmla="*/ 0 h 6858000"/>
              <a:gd name="connsiteX1" fmla="*/ 5567517 w 6096000"/>
              <a:gd name="connsiteY1" fmla="*/ 0 h 6858000"/>
              <a:gd name="connsiteX2" fmla="*/ 5566938 w 6096000"/>
              <a:gd name="connsiteY2" fmla="*/ 1705 h 6858000"/>
              <a:gd name="connsiteX3" fmla="*/ 5551594 w 6096000"/>
              <a:gd name="connsiteY3" fmla="*/ 17287 h 6858000"/>
              <a:gd name="connsiteX4" fmla="*/ 5545641 w 6096000"/>
              <a:gd name="connsiteY4" fmla="*/ 130336 h 6858000"/>
              <a:gd name="connsiteX5" fmla="*/ 5538289 w 6096000"/>
              <a:gd name="connsiteY5" fmla="*/ 187093 h 6858000"/>
              <a:gd name="connsiteX6" fmla="*/ 5545790 w 6096000"/>
              <a:gd name="connsiteY6" fmla="*/ 265704 h 6858000"/>
              <a:gd name="connsiteX7" fmla="*/ 5542313 w 6096000"/>
              <a:gd name="connsiteY7" fmla="*/ 354566 h 6858000"/>
              <a:gd name="connsiteX8" fmla="*/ 5524126 w 6096000"/>
              <a:gd name="connsiteY8" fmla="*/ 472000 h 6858000"/>
              <a:gd name="connsiteX9" fmla="*/ 5522170 w 6096000"/>
              <a:gd name="connsiteY9" fmla="*/ 473782 h 6858000"/>
              <a:gd name="connsiteX10" fmla="*/ 5521798 w 6096000"/>
              <a:gd name="connsiteY10" fmla="*/ 491380 h 6858000"/>
              <a:gd name="connsiteX11" fmla="*/ 5536419 w 6096000"/>
              <a:gd name="connsiteY11" fmla="*/ 531675 h 6858000"/>
              <a:gd name="connsiteX12" fmla="*/ 5533435 w 6096000"/>
              <a:gd name="connsiteY12" fmla="*/ 536015 h 6858000"/>
              <a:gd name="connsiteX13" fmla="*/ 5538088 w 6096000"/>
              <a:gd name="connsiteY13" fmla="*/ 572092 h 6858000"/>
              <a:gd name="connsiteX14" fmla="*/ 5536061 w 6096000"/>
              <a:gd name="connsiteY14" fmla="*/ 572511 h 6858000"/>
              <a:gd name="connsiteX15" fmla="*/ 5528218 w 6096000"/>
              <a:gd name="connsiteY15" fmla="*/ 582332 h 6858000"/>
              <a:gd name="connsiteX16" fmla="*/ 5518011 w 6096000"/>
              <a:gd name="connsiteY16" fmla="*/ 601285 h 6858000"/>
              <a:gd name="connsiteX17" fmla="*/ 5473174 w 6096000"/>
              <a:gd name="connsiteY17" fmla="*/ 681608 h 6858000"/>
              <a:gd name="connsiteX18" fmla="*/ 5472963 w 6096000"/>
              <a:gd name="connsiteY18" fmla="*/ 689151 h 6858000"/>
              <a:gd name="connsiteX19" fmla="*/ 5472485 w 6096000"/>
              <a:gd name="connsiteY19" fmla="*/ 689289 h 6858000"/>
              <a:gd name="connsiteX20" fmla="*/ 5471326 w 6096000"/>
              <a:gd name="connsiteY20" fmla="*/ 697222 h 6858000"/>
              <a:gd name="connsiteX21" fmla="*/ 5472164 w 6096000"/>
              <a:gd name="connsiteY21" fmla="*/ 717531 h 6858000"/>
              <a:gd name="connsiteX22" fmla="*/ 5468891 w 6096000"/>
              <a:gd name="connsiteY22" fmla="*/ 722494 h 6858000"/>
              <a:gd name="connsiteX23" fmla="*/ 5463081 w 6096000"/>
              <a:gd name="connsiteY23" fmla="*/ 724368 h 6858000"/>
              <a:gd name="connsiteX24" fmla="*/ 5446981 w 6096000"/>
              <a:gd name="connsiteY24" fmla="*/ 752692 h 6858000"/>
              <a:gd name="connsiteX25" fmla="*/ 5417190 w 6096000"/>
              <a:gd name="connsiteY25" fmla="*/ 816346 h 6858000"/>
              <a:gd name="connsiteX26" fmla="*/ 5388958 w 6096000"/>
              <a:gd name="connsiteY26" fmla="*/ 889417 h 6858000"/>
              <a:gd name="connsiteX27" fmla="*/ 5307044 w 6096000"/>
              <a:gd name="connsiteY27" fmla="*/ 1063288 h 6858000"/>
              <a:gd name="connsiteX28" fmla="*/ 5303837 w 6096000"/>
              <a:gd name="connsiteY28" fmla="*/ 1157176 h 6858000"/>
              <a:gd name="connsiteX29" fmla="*/ 5286494 w 6096000"/>
              <a:gd name="connsiteY29" fmla="*/ 1210776 h 6858000"/>
              <a:gd name="connsiteX30" fmla="*/ 5282463 w 6096000"/>
              <a:gd name="connsiteY30" fmla="*/ 1301993 h 6858000"/>
              <a:gd name="connsiteX31" fmla="*/ 5252235 w 6096000"/>
              <a:gd name="connsiteY31" fmla="*/ 1360879 h 6858000"/>
              <a:gd name="connsiteX32" fmla="*/ 5244497 w 6096000"/>
              <a:gd name="connsiteY32" fmla="*/ 1404045 h 6858000"/>
              <a:gd name="connsiteX33" fmla="*/ 5223823 w 6096000"/>
              <a:gd name="connsiteY33" fmla="*/ 1429568 h 6858000"/>
              <a:gd name="connsiteX34" fmla="*/ 5224851 w 6096000"/>
              <a:gd name="connsiteY34" fmla="*/ 1430305 h 6858000"/>
              <a:gd name="connsiteX35" fmla="*/ 5212394 w 6096000"/>
              <a:gd name="connsiteY35" fmla="*/ 1463304 h 6858000"/>
              <a:gd name="connsiteX36" fmla="*/ 5209958 w 6096000"/>
              <a:gd name="connsiteY36" fmla="*/ 1514846 h 6858000"/>
              <a:gd name="connsiteX37" fmla="*/ 5206417 w 6096000"/>
              <a:gd name="connsiteY37" fmla="*/ 1519731 h 6858000"/>
              <a:gd name="connsiteX38" fmla="*/ 5206640 w 6096000"/>
              <a:gd name="connsiteY38" fmla="*/ 1519929 h 6858000"/>
              <a:gd name="connsiteX39" fmla="*/ 5207632 w 6096000"/>
              <a:gd name="connsiteY39" fmla="*/ 1546022 h 6858000"/>
              <a:gd name="connsiteX40" fmla="*/ 5212030 w 6096000"/>
              <a:gd name="connsiteY40" fmla="*/ 1578752 h 6858000"/>
              <a:gd name="connsiteX41" fmla="*/ 5203533 w 6096000"/>
              <a:gd name="connsiteY41" fmla="*/ 1647555 h 6858000"/>
              <a:gd name="connsiteX42" fmla="*/ 5190877 w 6096000"/>
              <a:gd name="connsiteY42" fmla="*/ 1715685 h 6858000"/>
              <a:gd name="connsiteX43" fmla="*/ 5184235 w 6096000"/>
              <a:gd name="connsiteY43" fmla="*/ 1740358 h 6858000"/>
              <a:gd name="connsiteX44" fmla="*/ 5181475 w 6096000"/>
              <a:gd name="connsiteY44" fmla="*/ 1784314 h 6858000"/>
              <a:gd name="connsiteX45" fmla="*/ 5185845 w 6096000"/>
              <a:gd name="connsiteY45" fmla="*/ 1804434 h 6858000"/>
              <a:gd name="connsiteX46" fmla="*/ 5185068 w 6096000"/>
              <a:gd name="connsiteY46" fmla="*/ 1805316 h 6858000"/>
              <a:gd name="connsiteX47" fmla="*/ 5188593 w 6096000"/>
              <a:gd name="connsiteY47" fmla="*/ 1807109 h 6858000"/>
              <a:gd name="connsiteX48" fmla="*/ 5185920 w 6096000"/>
              <a:gd name="connsiteY48" fmla="*/ 1821003 h 6858000"/>
              <a:gd name="connsiteX49" fmla="*/ 5183543 w 6096000"/>
              <a:gd name="connsiteY49" fmla="*/ 1824832 h 6858000"/>
              <a:gd name="connsiteX50" fmla="*/ 5182235 w 6096000"/>
              <a:gd name="connsiteY50" fmla="*/ 1830429 h 6858000"/>
              <a:gd name="connsiteX51" fmla="*/ 5182525 w 6096000"/>
              <a:gd name="connsiteY51" fmla="*/ 1830569 h 6858000"/>
              <a:gd name="connsiteX52" fmla="*/ 5180663 w 6096000"/>
              <a:gd name="connsiteY52" fmla="*/ 1835810 h 6858000"/>
              <a:gd name="connsiteX53" fmla="*/ 5167452 w 6096000"/>
              <a:gd name="connsiteY53" fmla="*/ 1861483 h 6858000"/>
              <a:gd name="connsiteX54" fmla="*/ 5174266 w 6096000"/>
              <a:gd name="connsiteY54" fmla="*/ 1892417 h 6858000"/>
              <a:gd name="connsiteX55" fmla="*/ 5189262 w 6096000"/>
              <a:gd name="connsiteY55" fmla="*/ 1895114 h 6858000"/>
              <a:gd name="connsiteX56" fmla="*/ 5187100 w 6096000"/>
              <a:gd name="connsiteY56" fmla="*/ 1899379 h 6858000"/>
              <a:gd name="connsiteX57" fmla="*/ 5180471 w 6096000"/>
              <a:gd name="connsiteY57" fmla="*/ 1907867 h 6858000"/>
              <a:gd name="connsiteX58" fmla="*/ 5181361 w 6096000"/>
              <a:gd name="connsiteY58" fmla="*/ 1910265 h 6858000"/>
              <a:gd name="connsiteX59" fmla="*/ 5178268 w 6096000"/>
              <a:gd name="connsiteY59" fmla="*/ 1935584 h 6858000"/>
              <a:gd name="connsiteX60" fmla="*/ 5183619 w 6096000"/>
              <a:gd name="connsiteY60" fmla="*/ 1942021 h 6858000"/>
              <a:gd name="connsiteX61" fmla="*/ 5184480 w 6096000"/>
              <a:gd name="connsiteY61" fmla="*/ 1945112 h 6858000"/>
              <a:gd name="connsiteX62" fmla="*/ 5172776 w 6096000"/>
              <a:gd name="connsiteY62" fmla="*/ 1961162 h 6858000"/>
              <a:gd name="connsiteX63" fmla="*/ 5168513 w 6096000"/>
              <a:gd name="connsiteY63" fmla="*/ 1969445 h 6858000"/>
              <a:gd name="connsiteX64" fmla="*/ 5126597 w 6096000"/>
              <a:gd name="connsiteY64" fmla="*/ 2024270 h 6858000"/>
              <a:gd name="connsiteX65" fmla="*/ 5119528 w 6096000"/>
              <a:gd name="connsiteY65" fmla="*/ 2107942 h 6858000"/>
              <a:gd name="connsiteX66" fmla="*/ 5110356 w 6096000"/>
              <a:gd name="connsiteY66" fmla="*/ 2193455 h 6858000"/>
              <a:gd name="connsiteX67" fmla="*/ 5104992 w 6096000"/>
              <a:gd name="connsiteY67" fmla="*/ 2260088 h 6858000"/>
              <a:gd name="connsiteX68" fmla="*/ 5059439 w 6096000"/>
              <a:gd name="connsiteY68" fmla="*/ 2335735 h 6858000"/>
              <a:gd name="connsiteX69" fmla="*/ 5022061 w 6096000"/>
              <a:gd name="connsiteY69" fmla="*/ 2408995 h 6858000"/>
              <a:gd name="connsiteX70" fmla="*/ 5022253 w 6096000"/>
              <a:gd name="connsiteY70" fmla="*/ 2445869 h 6858000"/>
              <a:gd name="connsiteX71" fmla="*/ 5011426 w 6096000"/>
              <a:gd name="connsiteY71" fmla="*/ 2496499 h 6858000"/>
              <a:gd name="connsiteX72" fmla="*/ 4994224 w 6096000"/>
              <a:gd name="connsiteY72" fmla="*/ 2549900 h 6858000"/>
              <a:gd name="connsiteX73" fmla="*/ 4995245 w 6096000"/>
              <a:gd name="connsiteY73" fmla="*/ 2596456 h 6858000"/>
              <a:gd name="connsiteX74" fmla="*/ 4988570 w 6096000"/>
              <a:gd name="connsiteY74" fmla="*/ 2606088 h 6858000"/>
              <a:gd name="connsiteX75" fmla="*/ 4988371 w 6096000"/>
              <a:gd name="connsiteY75" fmla="*/ 2635351 h 6858000"/>
              <a:gd name="connsiteX76" fmla="*/ 4983212 w 6096000"/>
              <a:gd name="connsiteY76" fmla="*/ 2665666 h 6858000"/>
              <a:gd name="connsiteX77" fmla="*/ 4968234 w 6096000"/>
              <a:gd name="connsiteY77" fmla="*/ 2715895 h 6858000"/>
              <a:gd name="connsiteX78" fmla="*/ 4975888 w 6096000"/>
              <a:gd name="connsiteY78" fmla="*/ 2725052 h 6858000"/>
              <a:gd name="connsiteX79" fmla="*/ 4980195 w 6096000"/>
              <a:gd name="connsiteY79" fmla="*/ 2726489 h 6858000"/>
              <a:gd name="connsiteX80" fmla="*/ 4976218 w 6096000"/>
              <a:gd name="connsiteY80" fmla="*/ 2740278 h 6858000"/>
              <a:gd name="connsiteX81" fmla="*/ 4980571 w 6096000"/>
              <a:gd name="connsiteY81" fmla="*/ 2751112 h 6858000"/>
              <a:gd name="connsiteX82" fmla="*/ 4973893 w 6096000"/>
              <a:gd name="connsiteY82" fmla="*/ 2760208 h 6858000"/>
              <a:gd name="connsiteX83" fmla="*/ 4979005 w 6096000"/>
              <a:gd name="connsiteY83" fmla="*/ 2790136 h 6858000"/>
              <a:gd name="connsiteX84" fmla="*/ 4986137 w 6096000"/>
              <a:gd name="connsiteY84" fmla="*/ 2804183 h 6858000"/>
              <a:gd name="connsiteX85" fmla="*/ 4986175 w 6096000"/>
              <a:gd name="connsiteY85" fmla="*/ 2825860 h 6858000"/>
              <a:gd name="connsiteX86" fmla="*/ 4993936 w 6096000"/>
              <a:gd name="connsiteY86" fmla="*/ 2911749 h 6858000"/>
              <a:gd name="connsiteX87" fmla="*/ 4992563 w 6096000"/>
              <a:gd name="connsiteY87" fmla="*/ 2977278 h 6858000"/>
              <a:gd name="connsiteX88" fmla="*/ 4980516 w 6096000"/>
              <a:gd name="connsiteY88" fmla="*/ 2991092 h 6858000"/>
              <a:gd name="connsiteX89" fmla="*/ 4992801 w 6096000"/>
              <a:gd name="connsiteY89" fmla="*/ 3020247 h 6858000"/>
              <a:gd name="connsiteX90" fmla="*/ 5014805 w 6096000"/>
              <a:gd name="connsiteY90" fmla="*/ 3065434 h 6858000"/>
              <a:gd name="connsiteX91" fmla="*/ 5002733 w 6096000"/>
              <a:gd name="connsiteY91" fmla="*/ 3103777 h 6858000"/>
              <a:gd name="connsiteX92" fmla="*/ 5002941 w 6096000"/>
              <a:gd name="connsiteY92" fmla="*/ 3151828 h 6858000"/>
              <a:gd name="connsiteX93" fmla="*/ 5002883 w 6096000"/>
              <a:gd name="connsiteY93" fmla="*/ 3180546 h 6858000"/>
              <a:gd name="connsiteX94" fmla="*/ 5016711 w 6096000"/>
              <a:gd name="connsiteY94" fmla="*/ 3258677 h 6858000"/>
              <a:gd name="connsiteX95" fmla="*/ 5017918 w 6096000"/>
              <a:gd name="connsiteY95" fmla="*/ 3262610 h 6858000"/>
              <a:gd name="connsiteX96" fmla="*/ 5011672 w 6096000"/>
              <a:gd name="connsiteY96" fmla="*/ 3277179 h 6858000"/>
              <a:gd name="connsiteX97" fmla="*/ 5009344 w 6096000"/>
              <a:gd name="connsiteY97" fmla="*/ 3278130 h 6858000"/>
              <a:gd name="connsiteX98" fmla="*/ 5026770 w 6096000"/>
              <a:gd name="connsiteY98" fmla="*/ 3325671 h 6858000"/>
              <a:gd name="connsiteX99" fmla="*/ 5024571 w 6096000"/>
              <a:gd name="connsiteY99" fmla="*/ 3332072 h 6858000"/>
              <a:gd name="connsiteX100" fmla="*/ 5041705 w 6096000"/>
              <a:gd name="connsiteY100" fmla="*/ 3362948 h 6858000"/>
              <a:gd name="connsiteX101" fmla="*/ 5047477 w 6096000"/>
              <a:gd name="connsiteY101" fmla="*/ 3378959 h 6858000"/>
              <a:gd name="connsiteX102" fmla="*/ 5060758 w 6096000"/>
              <a:gd name="connsiteY102" fmla="*/ 3407057 h 6858000"/>
              <a:gd name="connsiteX103" fmla="*/ 5058968 w 6096000"/>
              <a:gd name="connsiteY103" fmla="*/ 3409825 h 6858000"/>
              <a:gd name="connsiteX104" fmla="*/ 5062667 w 6096000"/>
              <a:gd name="connsiteY104" fmla="*/ 3415218 h 6858000"/>
              <a:gd name="connsiteX105" fmla="*/ 5060928 w 6096000"/>
              <a:gd name="connsiteY105" fmla="*/ 3419880 h 6858000"/>
              <a:gd name="connsiteX106" fmla="*/ 5062923 w 6096000"/>
              <a:gd name="connsiteY106" fmla="*/ 3424545 h 6858000"/>
              <a:gd name="connsiteX107" fmla="*/ 5064623 w 6096000"/>
              <a:gd name="connsiteY107" fmla="*/ 3476412 h 6858000"/>
              <a:gd name="connsiteX108" fmla="*/ 5069684 w 6096000"/>
              <a:gd name="connsiteY108" fmla="*/ 3486850 h 6858000"/>
              <a:gd name="connsiteX109" fmla="*/ 5063339 w 6096000"/>
              <a:gd name="connsiteY109" fmla="*/ 3496391 h 6858000"/>
              <a:gd name="connsiteX110" fmla="*/ 5070139 w 6096000"/>
              <a:gd name="connsiteY110" fmla="*/ 3531201 h 6858000"/>
              <a:gd name="connsiteX111" fmla="*/ 5079896 w 6096000"/>
              <a:gd name="connsiteY111" fmla="*/ 3542019 h 6858000"/>
              <a:gd name="connsiteX112" fmla="*/ 5087540 w 6096000"/>
              <a:gd name="connsiteY112" fmla="*/ 3552249 h 6858000"/>
              <a:gd name="connsiteX113" fmla="*/ 5087902 w 6096000"/>
              <a:gd name="connsiteY113" fmla="*/ 3553678 h 6858000"/>
              <a:gd name="connsiteX114" fmla="*/ 5091509 w 6096000"/>
              <a:gd name="connsiteY114" fmla="*/ 3568021 h 6858000"/>
              <a:gd name="connsiteX115" fmla="*/ 5091934 w 6096000"/>
              <a:gd name="connsiteY115" fmla="*/ 3569719 h 6858000"/>
              <a:gd name="connsiteX116" fmla="*/ 5089362 w 6096000"/>
              <a:gd name="connsiteY116" fmla="*/ 3586412 h 6858000"/>
              <a:gd name="connsiteX117" fmla="*/ 5092358 w 6096000"/>
              <a:gd name="connsiteY117" fmla="*/ 3597336 h 6858000"/>
              <a:gd name="connsiteX118" fmla="*/ 5084254 w 6096000"/>
              <a:gd name="connsiteY118" fmla="*/ 3606007 h 6858000"/>
              <a:gd name="connsiteX119" fmla="*/ 5084281 w 6096000"/>
              <a:gd name="connsiteY119" fmla="*/ 3641228 h 6858000"/>
              <a:gd name="connsiteX120" fmla="*/ 5091848 w 6096000"/>
              <a:gd name="connsiteY120" fmla="*/ 3653088 h 6858000"/>
              <a:gd name="connsiteX121" fmla="*/ 5097436 w 6096000"/>
              <a:gd name="connsiteY121" fmla="*/ 3664114 h 6858000"/>
              <a:gd name="connsiteX122" fmla="*/ 5097518 w 6096000"/>
              <a:gd name="connsiteY122" fmla="*/ 3665569 h 6858000"/>
              <a:gd name="connsiteX123" fmla="*/ 5099829 w 6096000"/>
              <a:gd name="connsiteY123" fmla="*/ 3707357 h 6858000"/>
              <a:gd name="connsiteX124" fmla="*/ 5114696 w 6096000"/>
              <a:gd name="connsiteY124" fmla="*/ 3778166 h 6858000"/>
              <a:gd name="connsiteX125" fmla="*/ 5135379 w 6096000"/>
              <a:gd name="connsiteY125" fmla="*/ 3878222 h 6858000"/>
              <a:gd name="connsiteX126" fmla="*/ 5130138 w 6096000"/>
              <a:gd name="connsiteY126" fmla="*/ 4048117 h 6858000"/>
              <a:gd name="connsiteX127" fmla="*/ 5090040 w 6096000"/>
              <a:gd name="connsiteY127" fmla="*/ 4219510 h 6858000"/>
              <a:gd name="connsiteX128" fmla="*/ 5092812 w 6096000"/>
              <a:gd name="connsiteY128" fmla="*/ 4411258 h 6858000"/>
              <a:gd name="connsiteX129" fmla="*/ 5084599 w 6096000"/>
              <a:gd name="connsiteY129" fmla="*/ 4488531 h 6858000"/>
              <a:gd name="connsiteX130" fmla="*/ 5084072 w 6096000"/>
              <a:gd name="connsiteY130" fmla="*/ 4539168 h 6858000"/>
              <a:gd name="connsiteX131" fmla="*/ 5068936 w 6096000"/>
              <a:gd name="connsiteY131" fmla="*/ 4625153 h 6858000"/>
              <a:gd name="connsiteX132" fmla="*/ 5059114 w 6096000"/>
              <a:gd name="connsiteY132" fmla="*/ 4733115 h 6858000"/>
              <a:gd name="connsiteX133" fmla="*/ 5037209 w 6096000"/>
              <a:gd name="connsiteY133" fmla="*/ 4844323 h 6858000"/>
              <a:gd name="connsiteX134" fmla="*/ 5020638 w 6096000"/>
              <a:gd name="connsiteY134" fmla="*/ 4877992 h 6858000"/>
              <a:gd name="connsiteX135" fmla="*/ 5006413 w 6096000"/>
              <a:gd name="connsiteY135" fmla="*/ 4925805 h 6858000"/>
              <a:gd name="connsiteX136" fmla="*/ 4971037 w 6096000"/>
              <a:gd name="connsiteY136" fmla="*/ 5009272 h 6858000"/>
              <a:gd name="connsiteX137" fmla="*/ 4963105 w 6096000"/>
              <a:gd name="connsiteY137" fmla="*/ 5111369 h 6858000"/>
              <a:gd name="connsiteX138" fmla="*/ 4976341 w 6096000"/>
              <a:gd name="connsiteY138" fmla="*/ 5210876 h 6858000"/>
              <a:gd name="connsiteX139" fmla="*/ 4980617 w 6096000"/>
              <a:gd name="connsiteY139" fmla="*/ 5269726 h 6858000"/>
              <a:gd name="connsiteX140" fmla="*/ 4997733 w 6096000"/>
              <a:gd name="connsiteY140" fmla="*/ 5464225 h 6858000"/>
              <a:gd name="connsiteX141" fmla="*/ 5001400 w 6096000"/>
              <a:gd name="connsiteY141" fmla="*/ 5594585 h 6858000"/>
              <a:gd name="connsiteX142" fmla="*/ 4983700 w 6096000"/>
              <a:gd name="connsiteY142" fmla="*/ 5667896 h 6858000"/>
              <a:gd name="connsiteX143" fmla="*/ 4968506 w 6096000"/>
              <a:gd name="connsiteY143" fmla="*/ 5769225 h 6858000"/>
              <a:gd name="connsiteX144" fmla="*/ 4969765 w 6096000"/>
              <a:gd name="connsiteY144" fmla="*/ 5823324 h 6858000"/>
              <a:gd name="connsiteX145" fmla="*/ 4966129 w 6096000"/>
              <a:gd name="connsiteY145" fmla="*/ 5862699 h 6858000"/>
              <a:gd name="connsiteX146" fmla="*/ 4970695 w 6096000"/>
              <a:gd name="connsiteY146" fmla="*/ 5906467 h 6858000"/>
              <a:gd name="connsiteX147" fmla="*/ 4991568 w 6096000"/>
              <a:gd name="connsiteY147" fmla="*/ 5939847 h 6858000"/>
              <a:gd name="connsiteX148" fmla="*/ 4986815 w 6096000"/>
              <a:gd name="connsiteY148" fmla="*/ 5973994 h 6858000"/>
              <a:gd name="connsiteX149" fmla="*/ 4987776 w 6096000"/>
              <a:gd name="connsiteY149" fmla="*/ 6089693 h 6858000"/>
              <a:gd name="connsiteX150" fmla="*/ 4991621 w 6096000"/>
              <a:gd name="connsiteY150" fmla="*/ 6224938 h 6858000"/>
              <a:gd name="connsiteX151" fmla="*/ 5017157 w 6096000"/>
              <a:gd name="connsiteY151" fmla="*/ 6370251 h 6858000"/>
              <a:gd name="connsiteX152" fmla="*/ 5040797 w 6096000"/>
              <a:gd name="connsiteY152" fmla="*/ 6541313 h 6858000"/>
              <a:gd name="connsiteX153" fmla="*/ 5045375 w 6096000"/>
              <a:gd name="connsiteY153" fmla="*/ 6640957 h 6858000"/>
              <a:gd name="connsiteX154" fmla="*/ 5058442 w 6096000"/>
              <a:gd name="connsiteY154" fmla="*/ 6705297 h 6858000"/>
              <a:gd name="connsiteX155" fmla="*/ 5071125 w 6096000"/>
              <a:gd name="connsiteY155" fmla="*/ 6759582 h 6858000"/>
              <a:gd name="connsiteX156" fmla="*/ 5069172 w 6096000"/>
              <a:gd name="connsiteY156" fmla="*/ 6817746 h 6858000"/>
              <a:gd name="connsiteX157" fmla="*/ 5072322 w 6096000"/>
              <a:gd name="connsiteY157" fmla="*/ 6843646 h 6858000"/>
              <a:gd name="connsiteX158" fmla="*/ 5091388 w 6096000"/>
              <a:gd name="connsiteY158" fmla="*/ 6857998 h 6858000"/>
              <a:gd name="connsiteX159" fmla="*/ 6096000 w 6096000"/>
              <a:gd name="connsiteY159" fmla="*/ 6857998 h 6858000"/>
              <a:gd name="connsiteX160" fmla="*/ 6096000 w 6096000"/>
              <a:gd name="connsiteY160" fmla="*/ 6858000 h 6858000"/>
              <a:gd name="connsiteX161" fmla="*/ 0 w 6096000"/>
              <a:gd name="connsiteY16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5567517" y="0"/>
                </a:lnTo>
                <a:lnTo>
                  <a:pt x="5566938" y="1705"/>
                </a:lnTo>
                <a:cubicBezTo>
                  <a:pt x="5563126" y="8440"/>
                  <a:pt x="5558112" y="13784"/>
                  <a:pt x="5551594" y="17287"/>
                </a:cubicBezTo>
                <a:cubicBezTo>
                  <a:pt x="5562364" y="82036"/>
                  <a:pt x="5510349" y="69804"/>
                  <a:pt x="5545641" y="130336"/>
                </a:cubicBezTo>
                <a:cubicBezTo>
                  <a:pt x="5526953" y="117589"/>
                  <a:pt x="5536978" y="162458"/>
                  <a:pt x="5538289" y="187093"/>
                </a:cubicBezTo>
                <a:cubicBezTo>
                  <a:pt x="5536205" y="226511"/>
                  <a:pt x="5545722" y="205530"/>
                  <a:pt x="5545790" y="265704"/>
                </a:cubicBezTo>
                <a:cubicBezTo>
                  <a:pt x="5542296" y="317533"/>
                  <a:pt x="5543813" y="325288"/>
                  <a:pt x="5542313" y="354566"/>
                </a:cubicBezTo>
                <a:lnTo>
                  <a:pt x="5524126" y="472000"/>
                </a:lnTo>
                <a:lnTo>
                  <a:pt x="5522170" y="473782"/>
                </a:lnTo>
                <a:cubicBezTo>
                  <a:pt x="5517847" y="482008"/>
                  <a:pt x="5518682" y="487340"/>
                  <a:pt x="5521798" y="491380"/>
                </a:cubicBezTo>
                <a:lnTo>
                  <a:pt x="5536419" y="531675"/>
                </a:lnTo>
                <a:lnTo>
                  <a:pt x="5533435" y="536015"/>
                </a:lnTo>
                <a:lnTo>
                  <a:pt x="5538088" y="572092"/>
                </a:lnTo>
                <a:lnTo>
                  <a:pt x="5536061" y="572511"/>
                </a:lnTo>
                <a:cubicBezTo>
                  <a:pt x="5531611" y="574271"/>
                  <a:pt x="5528529" y="577121"/>
                  <a:pt x="5528218" y="582332"/>
                </a:cubicBezTo>
                <a:cubicBezTo>
                  <a:pt x="5498002" y="573171"/>
                  <a:pt x="5516262" y="585107"/>
                  <a:pt x="5518011" y="601285"/>
                </a:cubicBezTo>
                <a:cubicBezTo>
                  <a:pt x="5508838" y="617831"/>
                  <a:pt x="5480684" y="666964"/>
                  <a:pt x="5473174" y="681608"/>
                </a:cubicBezTo>
                <a:cubicBezTo>
                  <a:pt x="5473102" y="684122"/>
                  <a:pt x="5473033" y="686637"/>
                  <a:pt x="5472963" y="689151"/>
                </a:cubicBezTo>
                <a:lnTo>
                  <a:pt x="5472485" y="689289"/>
                </a:lnTo>
                <a:cubicBezTo>
                  <a:pt x="5471434" y="690905"/>
                  <a:pt x="5470986" y="693376"/>
                  <a:pt x="5471326" y="697222"/>
                </a:cubicBezTo>
                <a:cubicBezTo>
                  <a:pt x="5471606" y="703992"/>
                  <a:pt x="5471884" y="710761"/>
                  <a:pt x="5472164" y="717531"/>
                </a:cubicBezTo>
                <a:lnTo>
                  <a:pt x="5468891" y="722494"/>
                </a:lnTo>
                <a:lnTo>
                  <a:pt x="5463081" y="724368"/>
                </a:lnTo>
                <a:lnTo>
                  <a:pt x="5446981" y="752692"/>
                </a:lnTo>
                <a:cubicBezTo>
                  <a:pt x="5454691" y="764380"/>
                  <a:pt x="5422719" y="808083"/>
                  <a:pt x="5417190" y="816346"/>
                </a:cubicBezTo>
                <a:lnTo>
                  <a:pt x="5388958" y="889417"/>
                </a:lnTo>
                <a:cubicBezTo>
                  <a:pt x="5320491" y="969963"/>
                  <a:pt x="5321907" y="1005331"/>
                  <a:pt x="5307044" y="1063288"/>
                </a:cubicBezTo>
                <a:cubicBezTo>
                  <a:pt x="5313332" y="1111028"/>
                  <a:pt x="5317096" y="1110140"/>
                  <a:pt x="5303837" y="1157176"/>
                </a:cubicBezTo>
                <a:cubicBezTo>
                  <a:pt x="5301103" y="1192124"/>
                  <a:pt x="5301884" y="1197232"/>
                  <a:pt x="5286494" y="1210776"/>
                </a:cubicBezTo>
                <a:lnTo>
                  <a:pt x="5282463" y="1301993"/>
                </a:lnTo>
                <a:lnTo>
                  <a:pt x="5252235" y="1360879"/>
                </a:lnTo>
                <a:lnTo>
                  <a:pt x="5244497" y="1404045"/>
                </a:lnTo>
                <a:lnTo>
                  <a:pt x="5223823" y="1429568"/>
                </a:lnTo>
                <a:lnTo>
                  <a:pt x="5224851" y="1430305"/>
                </a:lnTo>
                <a:cubicBezTo>
                  <a:pt x="5226697" y="1432466"/>
                  <a:pt x="5214738" y="1459891"/>
                  <a:pt x="5212394" y="1463304"/>
                </a:cubicBezTo>
                <a:cubicBezTo>
                  <a:pt x="5209912" y="1477394"/>
                  <a:pt x="5213027" y="1501295"/>
                  <a:pt x="5209958" y="1514846"/>
                </a:cubicBezTo>
                <a:lnTo>
                  <a:pt x="5206417" y="1519731"/>
                </a:lnTo>
                <a:lnTo>
                  <a:pt x="5206640" y="1519929"/>
                </a:lnTo>
                <a:cubicBezTo>
                  <a:pt x="5206490" y="1521210"/>
                  <a:pt x="5209710" y="1543635"/>
                  <a:pt x="5207632" y="1546022"/>
                </a:cubicBezTo>
                <a:lnTo>
                  <a:pt x="5212030" y="1578752"/>
                </a:lnTo>
                <a:cubicBezTo>
                  <a:pt x="5206147" y="1605585"/>
                  <a:pt x="5226381" y="1622803"/>
                  <a:pt x="5203533" y="1647555"/>
                </a:cubicBezTo>
                <a:cubicBezTo>
                  <a:pt x="5198128" y="1672675"/>
                  <a:pt x="5203213" y="1694404"/>
                  <a:pt x="5190877" y="1715685"/>
                </a:cubicBezTo>
                <a:cubicBezTo>
                  <a:pt x="5196815" y="1724301"/>
                  <a:pt x="5198098" y="1732435"/>
                  <a:pt x="5184235" y="1740358"/>
                </a:cubicBezTo>
                <a:cubicBezTo>
                  <a:pt x="5182625" y="1763793"/>
                  <a:pt x="5198368" y="1769422"/>
                  <a:pt x="5181475" y="1784314"/>
                </a:cubicBezTo>
                <a:cubicBezTo>
                  <a:pt x="5205987" y="1797417"/>
                  <a:pt x="5195246" y="1798221"/>
                  <a:pt x="5185845" y="1804434"/>
                </a:cubicBezTo>
                <a:lnTo>
                  <a:pt x="5185068" y="1805316"/>
                </a:lnTo>
                <a:lnTo>
                  <a:pt x="5188593" y="1807109"/>
                </a:lnTo>
                <a:lnTo>
                  <a:pt x="5185920" y="1821003"/>
                </a:lnTo>
                <a:lnTo>
                  <a:pt x="5183543" y="1824832"/>
                </a:lnTo>
                <a:cubicBezTo>
                  <a:pt x="5182284" y="1827468"/>
                  <a:pt x="5181937" y="1829219"/>
                  <a:pt x="5182235" y="1830429"/>
                </a:cubicBezTo>
                <a:lnTo>
                  <a:pt x="5182525" y="1830569"/>
                </a:lnTo>
                <a:lnTo>
                  <a:pt x="5180663" y="1835810"/>
                </a:lnTo>
                <a:cubicBezTo>
                  <a:pt x="5176779" y="1844665"/>
                  <a:pt x="5172297" y="1853278"/>
                  <a:pt x="5167452" y="1861483"/>
                </a:cubicBezTo>
                <a:cubicBezTo>
                  <a:pt x="5179827" y="1866643"/>
                  <a:pt x="5166788" y="1884999"/>
                  <a:pt x="5174266" y="1892417"/>
                </a:cubicBezTo>
                <a:lnTo>
                  <a:pt x="5189262" y="1895114"/>
                </a:lnTo>
                <a:lnTo>
                  <a:pt x="5187100" y="1899379"/>
                </a:lnTo>
                <a:lnTo>
                  <a:pt x="5180471" y="1907867"/>
                </a:lnTo>
                <a:cubicBezTo>
                  <a:pt x="5179609" y="1909162"/>
                  <a:pt x="5179647" y="1909994"/>
                  <a:pt x="5181361" y="1910265"/>
                </a:cubicBezTo>
                <a:cubicBezTo>
                  <a:pt x="5180995" y="1914884"/>
                  <a:pt x="5177893" y="1930292"/>
                  <a:pt x="5178268" y="1935584"/>
                </a:cubicBezTo>
                <a:lnTo>
                  <a:pt x="5183619" y="1942021"/>
                </a:lnTo>
                <a:lnTo>
                  <a:pt x="5184480" y="1945112"/>
                </a:lnTo>
                <a:lnTo>
                  <a:pt x="5172776" y="1961162"/>
                </a:lnTo>
                <a:lnTo>
                  <a:pt x="5168513" y="1969445"/>
                </a:lnTo>
                <a:lnTo>
                  <a:pt x="5126597" y="2024270"/>
                </a:lnTo>
                <a:lnTo>
                  <a:pt x="5119528" y="2107942"/>
                </a:lnTo>
                <a:cubicBezTo>
                  <a:pt x="5089290" y="2138038"/>
                  <a:pt x="5110415" y="2159228"/>
                  <a:pt x="5110356" y="2193455"/>
                </a:cubicBezTo>
                <a:cubicBezTo>
                  <a:pt x="5101302" y="2220953"/>
                  <a:pt x="5110381" y="2224200"/>
                  <a:pt x="5104992" y="2260088"/>
                </a:cubicBezTo>
                <a:cubicBezTo>
                  <a:pt x="5096504" y="2291744"/>
                  <a:pt x="5078225" y="2299003"/>
                  <a:pt x="5059439" y="2335735"/>
                </a:cubicBezTo>
                <a:cubicBezTo>
                  <a:pt x="5029465" y="2329020"/>
                  <a:pt x="5058046" y="2407546"/>
                  <a:pt x="5022061" y="2408995"/>
                </a:cubicBezTo>
                <a:cubicBezTo>
                  <a:pt x="5023289" y="2413465"/>
                  <a:pt x="5019654" y="2441580"/>
                  <a:pt x="5022253" y="2445869"/>
                </a:cubicBezTo>
                <a:cubicBezTo>
                  <a:pt x="5022440" y="2449625"/>
                  <a:pt x="5011241" y="2492743"/>
                  <a:pt x="5011426" y="2496499"/>
                </a:cubicBezTo>
                <a:lnTo>
                  <a:pt x="4994224" y="2549900"/>
                </a:lnTo>
                <a:cubicBezTo>
                  <a:pt x="4992353" y="2564757"/>
                  <a:pt x="4998952" y="2582253"/>
                  <a:pt x="4995245" y="2596456"/>
                </a:cubicBezTo>
                <a:lnTo>
                  <a:pt x="4988570" y="2606088"/>
                </a:lnTo>
                <a:cubicBezTo>
                  <a:pt x="4988504" y="2615842"/>
                  <a:pt x="4988436" y="2625597"/>
                  <a:pt x="4988371" y="2635351"/>
                </a:cubicBezTo>
                <a:lnTo>
                  <a:pt x="4983212" y="2665666"/>
                </a:lnTo>
                <a:lnTo>
                  <a:pt x="4968234" y="2715895"/>
                </a:lnTo>
                <a:lnTo>
                  <a:pt x="4975888" y="2725052"/>
                </a:lnTo>
                <a:lnTo>
                  <a:pt x="4980195" y="2726489"/>
                </a:lnTo>
                <a:lnTo>
                  <a:pt x="4976218" y="2740278"/>
                </a:lnTo>
                <a:lnTo>
                  <a:pt x="4980571" y="2751112"/>
                </a:lnTo>
                <a:lnTo>
                  <a:pt x="4973893" y="2760208"/>
                </a:lnTo>
                <a:lnTo>
                  <a:pt x="4979005" y="2790136"/>
                </a:lnTo>
                <a:lnTo>
                  <a:pt x="4986137" y="2804183"/>
                </a:lnTo>
                <a:cubicBezTo>
                  <a:pt x="4986150" y="2811409"/>
                  <a:pt x="4986162" y="2818634"/>
                  <a:pt x="4986175" y="2825860"/>
                </a:cubicBezTo>
                <a:cubicBezTo>
                  <a:pt x="4987474" y="2843788"/>
                  <a:pt x="4992871" y="2886513"/>
                  <a:pt x="4993936" y="2911749"/>
                </a:cubicBezTo>
                <a:cubicBezTo>
                  <a:pt x="4993313" y="2946689"/>
                  <a:pt x="4980300" y="2954448"/>
                  <a:pt x="4992563" y="2977278"/>
                </a:cubicBezTo>
                <a:cubicBezTo>
                  <a:pt x="4985688" y="2983455"/>
                  <a:pt x="4982051" y="2987749"/>
                  <a:pt x="4980516" y="2991092"/>
                </a:cubicBezTo>
                <a:cubicBezTo>
                  <a:pt x="4975910" y="3001119"/>
                  <a:pt x="4990216" y="3002537"/>
                  <a:pt x="4992801" y="3020247"/>
                </a:cubicBezTo>
                <a:cubicBezTo>
                  <a:pt x="4998517" y="3032637"/>
                  <a:pt x="5013148" y="3051512"/>
                  <a:pt x="5014805" y="3065434"/>
                </a:cubicBezTo>
                <a:cubicBezTo>
                  <a:pt x="4998836" y="3057428"/>
                  <a:pt x="5016840" y="3105196"/>
                  <a:pt x="5002733" y="3103777"/>
                </a:cubicBezTo>
                <a:cubicBezTo>
                  <a:pt x="5022381" y="3124610"/>
                  <a:pt x="4997365" y="3128169"/>
                  <a:pt x="5002941" y="3151828"/>
                </a:cubicBezTo>
                <a:cubicBezTo>
                  <a:pt x="5010264" y="3163902"/>
                  <a:pt x="5011356" y="3171780"/>
                  <a:pt x="5002883" y="3180546"/>
                </a:cubicBezTo>
                <a:cubicBezTo>
                  <a:pt x="5038586" y="3236545"/>
                  <a:pt x="5003723" y="3210316"/>
                  <a:pt x="5016711" y="3258677"/>
                </a:cubicBezTo>
                <a:lnTo>
                  <a:pt x="5017918" y="3262610"/>
                </a:lnTo>
                <a:lnTo>
                  <a:pt x="5011672" y="3277179"/>
                </a:lnTo>
                <a:lnTo>
                  <a:pt x="5009344" y="3278130"/>
                </a:lnTo>
                <a:lnTo>
                  <a:pt x="5026770" y="3325671"/>
                </a:lnTo>
                <a:lnTo>
                  <a:pt x="5024571" y="3332072"/>
                </a:lnTo>
                <a:lnTo>
                  <a:pt x="5041705" y="3362948"/>
                </a:lnTo>
                <a:lnTo>
                  <a:pt x="5047477" y="3378959"/>
                </a:lnTo>
                <a:lnTo>
                  <a:pt x="5060758" y="3407057"/>
                </a:lnTo>
                <a:lnTo>
                  <a:pt x="5058968" y="3409825"/>
                </a:lnTo>
                <a:lnTo>
                  <a:pt x="5062667" y="3415218"/>
                </a:lnTo>
                <a:lnTo>
                  <a:pt x="5060928" y="3419880"/>
                </a:lnTo>
                <a:lnTo>
                  <a:pt x="5062923" y="3424545"/>
                </a:lnTo>
                <a:cubicBezTo>
                  <a:pt x="5063537" y="3433967"/>
                  <a:pt x="5063494" y="3466028"/>
                  <a:pt x="5064623" y="3476412"/>
                </a:cubicBezTo>
                <a:lnTo>
                  <a:pt x="5069684" y="3486850"/>
                </a:lnTo>
                <a:lnTo>
                  <a:pt x="5063339" y="3496391"/>
                </a:lnTo>
                <a:lnTo>
                  <a:pt x="5070139" y="3531201"/>
                </a:lnTo>
                <a:lnTo>
                  <a:pt x="5079896" y="3542019"/>
                </a:lnTo>
                <a:lnTo>
                  <a:pt x="5087540" y="3552249"/>
                </a:lnTo>
                <a:lnTo>
                  <a:pt x="5087902" y="3553678"/>
                </a:lnTo>
                <a:lnTo>
                  <a:pt x="5091509" y="3568021"/>
                </a:lnTo>
                <a:lnTo>
                  <a:pt x="5091934" y="3569719"/>
                </a:lnTo>
                <a:lnTo>
                  <a:pt x="5089362" y="3586412"/>
                </a:lnTo>
                <a:lnTo>
                  <a:pt x="5092358" y="3597336"/>
                </a:lnTo>
                <a:lnTo>
                  <a:pt x="5084254" y="3606007"/>
                </a:lnTo>
                <a:cubicBezTo>
                  <a:pt x="5084262" y="3617747"/>
                  <a:pt x="5084273" y="3629488"/>
                  <a:pt x="5084281" y="3641228"/>
                </a:cubicBezTo>
                <a:lnTo>
                  <a:pt x="5091848" y="3653088"/>
                </a:lnTo>
                <a:lnTo>
                  <a:pt x="5097436" y="3664114"/>
                </a:lnTo>
                <a:cubicBezTo>
                  <a:pt x="5097463" y="3664599"/>
                  <a:pt x="5097491" y="3665084"/>
                  <a:pt x="5097518" y="3665569"/>
                </a:cubicBezTo>
                <a:cubicBezTo>
                  <a:pt x="5097915" y="3672776"/>
                  <a:pt x="5096966" y="3688591"/>
                  <a:pt x="5099829" y="3707357"/>
                </a:cubicBezTo>
                <a:cubicBezTo>
                  <a:pt x="5100505" y="3724716"/>
                  <a:pt x="5118078" y="3760234"/>
                  <a:pt x="5114696" y="3778166"/>
                </a:cubicBezTo>
                <a:cubicBezTo>
                  <a:pt x="5141627" y="3845122"/>
                  <a:pt x="5125427" y="3821305"/>
                  <a:pt x="5135379" y="3878222"/>
                </a:cubicBezTo>
                <a:cubicBezTo>
                  <a:pt x="5161519" y="3905047"/>
                  <a:pt x="5125417" y="4015047"/>
                  <a:pt x="5130138" y="4048117"/>
                </a:cubicBezTo>
                <a:cubicBezTo>
                  <a:pt x="5081804" y="4192084"/>
                  <a:pt x="5096262" y="4158987"/>
                  <a:pt x="5090040" y="4219510"/>
                </a:cubicBezTo>
                <a:cubicBezTo>
                  <a:pt x="5104553" y="4280033"/>
                  <a:pt x="5065380" y="4345686"/>
                  <a:pt x="5092812" y="4411258"/>
                </a:cubicBezTo>
                <a:cubicBezTo>
                  <a:pt x="5090630" y="4437329"/>
                  <a:pt x="5083878" y="4473140"/>
                  <a:pt x="5084599" y="4488531"/>
                </a:cubicBezTo>
                <a:cubicBezTo>
                  <a:pt x="5084423" y="4505410"/>
                  <a:pt x="5084248" y="4522289"/>
                  <a:pt x="5084072" y="4539168"/>
                </a:cubicBezTo>
                <a:cubicBezTo>
                  <a:pt x="5072114" y="4567830"/>
                  <a:pt x="5064305" y="4588197"/>
                  <a:pt x="5068936" y="4625153"/>
                </a:cubicBezTo>
                <a:cubicBezTo>
                  <a:pt x="5077433" y="4662889"/>
                  <a:pt x="5065899" y="4679357"/>
                  <a:pt x="5059114" y="4733115"/>
                </a:cubicBezTo>
                <a:cubicBezTo>
                  <a:pt x="5068687" y="4752352"/>
                  <a:pt x="5055370" y="4832308"/>
                  <a:pt x="5037209" y="4844323"/>
                </a:cubicBezTo>
                <a:cubicBezTo>
                  <a:pt x="5033444" y="4857054"/>
                  <a:pt x="5040194" y="4871554"/>
                  <a:pt x="5020638" y="4877992"/>
                </a:cubicBezTo>
                <a:cubicBezTo>
                  <a:pt x="4997151" y="4888353"/>
                  <a:pt x="5034418" y="4931200"/>
                  <a:pt x="5006413" y="4925805"/>
                </a:cubicBezTo>
                <a:cubicBezTo>
                  <a:pt x="5031964" y="4956261"/>
                  <a:pt x="4982840" y="4982633"/>
                  <a:pt x="4971037" y="5009272"/>
                </a:cubicBezTo>
                <a:cubicBezTo>
                  <a:pt x="4973259" y="5034036"/>
                  <a:pt x="4968375" y="5053859"/>
                  <a:pt x="4963105" y="5111369"/>
                </a:cubicBezTo>
                <a:cubicBezTo>
                  <a:pt x="4973224" y="5141336"/>
                  <a:pt x="4937413" y="5161742"/>
                  <a:pt x="4976341" y="5210876"/>
                </a:cubicBezTo>
                <a:cubicBezTo>
                  <a:pt x="4972455" y="5212581"/>
                  <a:pt x="4977054" y="5227501"/>
                  <a:pt x="4980617" y="5269726"/>
                </a:cubicBezTo>
                <a:cubicBezTo>
                  <a:pt x="4984182" y="5311951"/>
                  <a:pt x="4990390" y="5400671"/>
                  <a:pt x="4997733" y="5464225"/>
                </a:cubicBezTo>
                <a:cubicBezTo>
                  <a:pt x="5001765" y="5536542"/>
                  <a:pt x="4990225" y="5517959"/>
                  <a:pt x="5001400" y="5594585"/>
                </a:cubicBezTo>
                <a:cubicBezTo>
                  <a:pt x="4999908" y="5619318"/>
                  <a:pt x="4974042" y="5647975"/>
                  <a:pt x="4983700" y="5667896"/>
                </a:cubicBezTo>
                <a:cubicBezTo>
                  <a:pt x="4976834" y="5696311"/>
                  <a:pt x="4975579" y="5738356"/>
                  <a:pt x="4968506" y="5769225"/>
                </a:cubicBezTo>
                <a:cubicBezTo>
                  <a:pt x="4968926" y="5787258"/>
                  <a:pt x="4969344" y="5805291"/>
                  <a:pt x="4969765" y="5823324"/>
                </a:cubicBezTo>
                <a:cubicBezTo>
                  <a:pt x="4966122" y="5853058"/>
                  <a:pt x="4965608" y="5838948"/>
                  <a:pt x="4966129" y="5862699"/>
                </a:cubicBezTo>
                <a:lnTo>
                  <a:pt x="4970695" y="5906467"/>
                </a:lnTo>
                <a:lnTo>
                  <a:pt x="4991568" y="5939847"/>
                </a:lnTo>
                <a:cubicBezTo>
                  <a:pt x="4998848" y="5955713"/>
                  <a:pt x="4974731" y="5940131"/>
                  <a:pt x="4986815" y="5973994"/>
                </a:cubicBezTo>
                <a:cubicBezTo>
                  <a:pt x="4961187" y="5997051"/>
                  <a:pt x="4983444" y="6032039"/>
                  <a:pt x="4987776" y="6089693"/>
                </a:cubicBezTo>
                <a:lnTo>
                  <a:pt x="4991621" y="6224938"/>
                </a:lnTo>
                <a:cubicBezTo>
                  <a:pt x="4988442" y="6270972"/>
                  <a:pt x="5008962" y="6317522"/>
                  <a:pt x="5017157" y="6370251"/>
                </a:cubicBezTo>
                <a:cubicBezTo>
                  <a:pt x="5025353" y="6422980"/>
                  <a:pt x="5039938" y="6490855"/>
                  <a:pt x="5040797" y="6541313"/>
                </a:cubicBezTo>
                <a:cubicBezTo>
                  <a:pt x="5039898" y="6576319"/>
                  <a:pt x="5031912" y="6591883"/>
                  <a:pt x="5045375" y="6640957"/>
                </a:cubicBezTo>
                <a:cubicBezTo>
                  <a:pt x="5057505" y="6669536"/>
                  <a:pt x="5052276" y="6675394"/>
                  <a:pt x="5058442" y="6705297"/>
                </a:cubicBezTo>
                <a:cubicBezTo>
                  <a:pt x="5057367" y="6727133"/>
                  <a:pt x="5067901" y="6732087"/>
                  <a:pt x="5071125" y="6759582"/>
                </a:cubicBezTo>
                <a:cubicBezTo>
                  <a:pt x="5055614" y="6796071"/>
                  <a:pt x="5051656" y="6769544"/>
                  <a:pt x="5069172" y="6817746"/>
                </a:cubicBezTo>
                <a:cubicBezTo>
                  <a:pt x="5060956" y="6828354"/>
                  <a:pt x="5064525" y="6836369"/>
                  <a:pt x="5072322" y="6843646"/>
                </a:cubicBezTo>
                <a:lnTo>
                  <a:pt x="5091388" y="6857998"/>
                </a:lnTo>
                <a:lnTo>
                  <a:pt x="6096000" y="6857998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2B5D1-AC52-8C1F-DFCD-3D51F751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35" y="479055"/>
            <a:ext cx="4920012" cy="1322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/>
              <a:t>Problem Statement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D19D5-B435-8F0A-0871-975612EBB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6" y="2194101"/>
            <a:ext cx="4226031" cy="3973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2) </a:t>
            </a:r>
            <a:r>
              <a:rPr lang="en-US" dirty="0"/>
              <a:t>Non-academic center participation lags</a:t>
            </a:r>
          </a:p>
          <a:p>
            <a:pPr marL="0" indent="0">
              <a:buNone/>
            </a:pPr>
            <a:r>
              <a:rPr lang="en-US" dirty="0"/>
              <a:t>They don’t have the </a:t>
            </a:r>
            <a:r>
              <a:rPr lang="en-US" u="sng" dirty="0"/>
              <a:t>equipment</a:t>
            </a:r>
            <a:r>
              <a:rPr lang="en-US" dirty="0"/>
              <a:t> or </a:t>
            </a:r>
            <a:r>
              <a:rPr lang="en-US" u="sng" dirty="0"/>
              <a:t>financial resources</a:t>
            </a:r>
            <a:r>
              <a:rPr lang="en-US" dirty="0"/>
              <a:t> to participate in most recovery trials</a:t>
            </a:r>
          </a:p>
          <a:p>
            <a:pPr marL="0" indent="0">
              <a:buNone/>
            </a:pPr>
            <a:r>
              <a:rPr lang="en-US" dirty="0"/>
              <a:t>Stroke severity - hospital mismatch</a:t>
            </a:r>
          </a:p>
          <a:p>
            <a:endParaRPr lang="en-US" sz="2000" dirty="0"/>
          </a:p>
        </p:txBody>
      </p:sp>
      <p:pic>
        <p:nvPicPr>
          <p:cNvPr id="7" name="Picture 6" descr="A map of the state of stamc&#10;&#10;Description automatically generated">
            <a:extLst>
              <a:ext uri="{FF2B5EF4-FFF2-40B4-BE49-F238E27FC236}">
                <a16:creationId xmlns:a16="http://schemas.microsoft.com/office/drawing/2014/main" id="{0FEFC93C-5D88-285E-AF09-DDF7C6524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913" y="1437568"/>
            <a:ext cx="2723919" cy="3747557"/>
          </a:xfrm>
          <a:prstGeom prst="rect">
            <a:avLst/>
          </a:prstGeom>
        </p:spPr>
      </p:pic>
      <p:pic>
        <p:nvPicPr>
          <p:cNvPr id="9" name="Picture 8" descr="A screenshot of a map&#10;&#10;Description automatically generated">
            <a:extLst>
              <a:ext uri="{FF2B5EF4-FFF2-40B4-BE49-F238E27FC236}">
                <a16:creationId xmlns:a16="http://schemas.microsoft.com/office/drawing/2014/main" id="{58A6F05F-5934-9A0C-4424-9D581854DA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826" y="1360537"/>
            <a:ext cx="2972748" cy="382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9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547A74-3AEC-17B1-70A9-EAFA6EDF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/>
              <a:t>What do our remote &amp; transportation-challenged patients want?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863EBE-9AB9-6AAA-1661-56C64223A7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757483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8870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A5919-4E4E-C1CB-82ED-4C4B738C2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480438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What do our Coordinators and PI’s want?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C6582B6F-AC17-852D-C026-D1AA2B875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07709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6896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9A5919-4E4E-C1CB-82ED-4C4B738C2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480438" cy="44611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What do our Coordinators and PI’s want?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77DF8-FA8D-EA89-D4AC-71B725503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8258" y="953293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u="sng" dirty="0"/>
              <a:t>Acceptable Outcomes Assessments</a:t>
            </a:r>
            <a:r>
              <a:rPr lang="en-US" dirty="0"/>
              <a:t>:</a:t>
            </a:r>
          </a:p>
          <a:p>
            <a:r>
              <a:rPr lang="en-US" dirty="0" err="1"/>
              <a:t>Telemed</a:t>
            </a:r>
            <a:r>
              <a:rPr lang="en-US" dirty="0"/>
              <a:t>-based</a:t>
            </a:r>
          </a:p>
          <a:p>
            <a:r>
              <a:rPr lang="en-US" dirty="0"/>
              <a:t>Tablet-based, web forms</a:t>
            </a:r>
          </a:p>
          <a:p>
            <a:r>
              <a:rPr lang="en-US" dirty="0"/>
              <a:t>Wearables</a:t>
            </a:r>
          </a:p>
          <a:p>
            <a:r>
              <a:rPr lang="en-US" dirty="0"/>
              <a:t>2 types of outcomes assessments possible (in person vs. remote)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If trials </a:t>
            </a:r>
            <a:r>
              <a:rPr lang="en-US" i="1" u="sng" dirty="0"/>
              <a:t>cannot </a:t>
            </a:r>
            <a:r>
              <a:rPr lang="en-US" u="sng" dirty="0"/>
              <a:t>be pragmatic</a:t>
            </a:r>
            <a:r>
              <a:rPr lang="en-US" dirty="0"/>
              <a:t>:</a:t>
            </a:r>
          </a:p>
          <a:p>
            <a:r>
              <a:rPr lang="en-US" dirty="0"/>
              <a:t>Should RCC’s be penalized for not being able to broadly run specialized trials?</a:t>
            </a:r>
          </a:p>
          <a:p>
            <a:r>
              <a:rPr lang="en-US" dirty="0"/>
              <a:t>Is StrokeNet the right mechanism?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8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2F1329-5A88-B3D8-2D80-2AB55BB38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380754"/>
            <a:ext cx="5561938" cy="366273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Thinking broadly about rehab &amp; recovery designs and outcomes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6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0761AE-BB3A-A7A2-4AD6-5C146F82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Combining acute and recovery trials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39121-CD1D-25F9-9444-9A6EED250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Two-for-one example </a:t>
            </a:r>
          </a:p>
          <a:p>
            <a:pPr lvl="1"/>
            <a:r>
              <a:rPr lang="en-US" dirty="0"/>
              <a:t>Aim 1:  Acute treatment with standard modified Rankin Scale</a:t>
            </a:r>
          </a:p>
          <a:p>
            <a:pPr lvl="1"/>
            <a:r>
              <a:rPr lang="en-US" dirty="0"/>
              <a:t>Aim 2:  Continued follow-up with rehab intervention (structured therapy/coaching) and patient-centered recovery outcomes</a:t>
            </a:r>
          </a:p>
          <a:p>
            <a:r>
              <a:rPr lang="en-US" dirty="0"/>
              <a:t>Decentralized outcome assessments to accommodate remote recruitment and retention </a:t>
            </a:r>
          </a:p>
        </p:txBody>
      </p:sp>
    </p:spTree>
    <p:extLst>
      <p:ext uri="{BB962C8B-B14F-4D97-AF65-F5344CB8AC3E}">
        <p14:creationId xmlns:p14="http://schemas.microsoft.com/office/powerpoint/2010/main" val="346453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CB943BB614646BBA14873F480A835" ma:contentTypeVersion="5" ma:contentTypeDescription="Create a new document." ma:contentTypeScope="" ma:versionID="2d2f81a761ea14c6c94de5adcdd3db01">
  <xsd:schema xmlns:xsd="http://www.w3.org/2001/XMLSchema" xmlns:xs="http://www.w3.org/2001/XMLSchema" xmlns:p="http://schemas.microsoft.com/office/2006/metadata/properties" xmlns:ns2="eea11018-7ab5-46d9-9672-e19d2a3ed3f2" xmlns:ns3="6170ebe7-8e1d-4788-8b1b-1d6b4871caab" targetNamespace="http://schemas.microsoft.com/office/2006/metadata/properties" ma:root="true" ma:fieldsID="8f5834d34fc8baf08ce57e719eb8078c" ns2:_="" ns3:_="">
    <xsd:import namespace="eea11018-7ab5-46d9-9672-e19d2a3ed3f2"/>
    <xsd:import namespace="6170ebe7-8e1d-4788-8b1b-1d6b4871ca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11018-7ab5-46d9-9672-e19d2a3ed3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70ebe7-8e1d-4788-8b1b-1d6b4871caa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80B6F1-8B80-4808-AA00-4E02ADB16A7A}"/>
</file>

<file path=customXml/itemProps2.xml><?xml version="1.0" encoding="utf-8"?>
<ds:datastoreItem xmlns:ds="http://schemas.openxmlformats.org/officeDocument/2006/customXml" ds:itemID="{65EAFEF3-4D54-46EB-8806-6F757D486231}"/>
</file>

<file path=customXml/itemProps3.xml><?xml version="1.0" encoding="utf-8"?>
<ds:datastoreItem xmlns:ds="http://schemas.openxmlformats.org/officeDocument/2006/customXml" ds:itemID="{9FB503E6-E1E9-4296-8752-E219D1739A1A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126</TotalTime>
  <Words>364</Words>
  <Application>Microsoft Macintosh PowerPoint</Application>
  <PresentationFormat>Widescreen</PresentationFormat>
  <Paragraphs>51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Challenges in Recruitment for Rehab &amp; Recovery Trials</vt:lpstr>
      <vt:lpstr>Problem Statement</vt:lpstr>
      <vt:lpstr>An example of 3 month outcome</vt:lpstr>
      <vt:lpstr>Problem Statement</vt:lpstr>
      <vt:lpstr>What do our remote &amp; transportation-challenged patients want?</vt:lpstr>
      <vt:lpstr>What do our Coordinators and PI’s want?</vt:lpstr>
      <vt:lpstr>What do our Coordinators and PI’s want?</vt:lpstr>
      <vt:lpstr>Thinking broadly about rehab &amp; recovery designs and outcomes</vt:lpstr>
      <vt:lpstr>Combining acute and recovery trials</vt:lpstr>
      <vt:lpstr>Combining prevention and recovery trials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recruitment for rehab/recovery trials</dc:title>
  <dc:creator>Cheryl Bushnell</dc:creator>
  <cp:lastModifiedBy>Cramer, Steven C.</cp:lastModifiedBy>
  <cp:revision>12</cp:revision>
  <dcterms:created xsi:type="dcterms:W3CDTF">2023-09-30T14:15:33Z</dcterms:created>
  <dcterms:modified xsi:type="dcterms:W3CDTF">2023-10-05T22:51:13Z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0x01010070FCB943BB614646BBA14873F480A835</vt:lpwstr>
  </property>
</Properties>
</file>