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Next Steps – </a:t>
            </a:r>
            <a:br>
              <a:rPr lang="en-US" dirty="0" smtClean="0"/>
            </a:br>
            <a:r>
              <a:rPr lang="en-US" dirty="0" smtClean="0"/>
              <a:t>StrokeNet Acute Trials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80419"/>
            <a:ext cx="10755086" cy="1945318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 smtClean="0"/>
              <a:t>An open </a:t>
            </a:r>
            <a:r>
              <a:rPr lang="en-US" sz="4100" dirty="0"/>
              <a:t>d</a:t>
            </a:r>
            <a:r>
              <a:rPr lang="en-US" sz="4100" dirty="0" smtClean="0"/>
              <a:t>iscussion based on our survey results</a:t>
            </a:r>
          </a:p>
          <a:p>
            <a:r>
              <a:rPr lang="en-US" sz="4000" dirty="0" smtClean="0"/>
              <a:t>10/09/2023</a:t>
            </a:r>
          </a:p>
          <a:p>
            <a:endParaRPr lang="en-US" sz="4000" dirty="0" smtClean="0"/>
          </a:p>
          <a:p>
            <a:r>
              <a:rPr lang="en-US" sz="2600" dirty="0" smtClean="0"/>
              <a:t>Facilitator - Karen C. Johnston, Acute Stroke Working Group Chair</a:t>
            </a:r>
            <a:endParaRPr lang="en-US" sz="26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5" y="156763"/>
            <a:ext cx="11747381" cy="1123406"/>
          </a:xfrm>
        </p:spPr>
        <p:txBody>
          <a:bodyPr/>
          <a:lstStyle/>
          <a:p>
            <a:r>
              <a:rPr lang="en-US" dirty="0" smtClean="0"/>
              <a:t>Summary of Survey </a:t>
            </a:r>
            <a:r>
              <a:rPr lang="en-US" sz="4000" dirty="0" smtClean="0"/>
              <a:t>-</a:t>
            </a:r>
            <a:r>
              <a:rPr lang="en-US" dirty="0" smtClean="0"/>
              <a:t> </a:t>
            </a:r>
            <a:r>
              <a:rPr lang="en-US" sz="4000" dirty="0" smtClean="0"/>
              <a:t>Acute </a:t>
            </a:r>
            <a:r>
              <a:rPr lang="en-US" sz="4000" dirty="0" smtClean="0"/>
              <a:t>Research Priorities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186962"/>
            <a:ext cx="11329062" cy="55743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 5 Ranked Priorities: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sz="3200" dirty="0" smtClean="0"/>
              <a:t>Medical Treatment for ICH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2. Surgical Treatment for ICH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3. Medical Treatment for SAH*</a:t>
            </a:r>
            <a:r>
              <a:rPr lang="en-US" sz="3200" dirty="0"/>
              <a:t>	</a:t>
            </a:r>
          </a:p>
          <a:p>
            <a:pPr marL="0" indent="0">
              <a:buNone/>
            </a:pPr>
            <a:r>
              <a:rPr lang="en-US" sz="3200" dirty="0" smtClean="0"/>
              <a:t>	4. Neuroprotective pharmacologic Rx prior to reperfusion*</a:t>
            </a:r>
          </a:p>
          <a:p>
            <a:pPr marL="0" indent="0">
              <a:buNone/>
            </a:pPr>
            <a:r>
              <a:rPr lang="en-US" sz="3200" dirty="0"/>
              <a:t>	5</a:t>
            </a:r>
            <a:r>
              <a:rPr lang="en-US" sz="3200" dirty="0" smtClean="0"/>
              <a:t>. Neuroprotective pharmacologic Rx after reperfusion*</a:t>
            </a:r>
            <a:endParaRPr lang="en-US" dirty="0" smtClean="0"/>
          </a:p>
          <a:p>
            <a:r>
              <a:rPr lang="en-US" sz="3600" dirty="0" smtClean="0"/>
              <a:t>Lowest Interest in:</a:t>
            </a:r>
            <a:endParaRPr lang="en-US" sz="36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sz="3200" dirty="0" smtClean="0"/>
              <a:t>General anesthesia vs procedural sedation in EVT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2. Prehospital dx of stroke including stroke “helmets” </a:t>
            </a:r>
          </a:p>
          <a:p>
            <a:pPr marL="0" indent="0">
              <a:buNone/>
            </a:pPr>
            <a:r>
              <a:rPr lang="en-US" sz="1600" dirty="0"/>
              <a:t>										</a:t>
            </a:r>
            <a:r>
              <a:rPr lang="en-US" sz="1800" dirty="0"/>
              <a:t>* 3-way </a:t>
            </a:r>
            <a:r>
              <a:rPr lang="en-US" sz="1800" dirty="0" smtClean="0"/>
              <a:t>tie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206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211018"/>
            <a:ext cx="10515600" cy="1072661"/>
          </a:xfrm>
        </p:spPr>
        <p:txBody>
          <a:bodyPr/>
          <a:lstStyle/>
          <a:p>
            <a:r>
              <a:rPr lang="en-US" dirty="0" smtClean="0"/>
              <a:t>Summary of Survey </a:t>
            </a:r>
            <a:r>
              <a:rPr lang="en-US" sz="4000" dirty="0" smtClean="0"/>
              <a:t>– Success in 5 years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3" y="1175824"/>
            <a:ext cx="11601612" cy="554736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Improved Enrollment</a:t>
            </a:r>
          </a:p>
          <a:p>
            <a:pPr lvl="1"/>
            <a:r>
              <a:rPr lang="en-US" dirty="0" smtClean="0"/>
              <a:t>Diverse enrollment/inclusion of underrepresented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apture more of eligible patients</a:t>
            </a:r>
          </a:p>
          <a:p>
            <a:pPr lvl="1"/>
            <a:r>
              <a:rPr lang="en-US" dirty="0" smtClean="0"/>
              <a:t>Increased funds to allow 24/7 enrollment</a:t>
            </a:r>
          </a:p>
          <a:p>
            <a:pPr lvl="1"/>
            <a:r>
              <a:rPr lang="en-US" dirty="0" smtClean="0"/>
              <a:t>More EFIC studies</a:t>
            </a:r>
          </a:p>
          <a:p>
            <a:pPr lvl="1"/>
            <a:r>
              <a:rPr lang="en-US" dirty="0" smtClean="0"/>
              <a:t>Novel methods</a:t>
            </a:r>
          </a:p>
          <a:p>
            <a:r>
              <a:rPr lang="en-US" sz="3900" dirty="0"/>
              <a:t>Change clinical practice/Improve outcomes</a:t>
            </a:r>
          </a:p>
          <a:p>
            <a:pPr lvl="1"/>
            <a:r>
              <a:rPr lang="en-US" dirty="0"/>
              <a:t>Extended window</a:t>
            </a:r>
          </a:p>
          <a:p>
            <a:pPr lvl="1"/>
            <a:r>
              <a:rPr lang="en-US" dirty="0"/>
              <a:t>Underserved </a:t>
            </a:r>
            <a:r>
              <a:rPr lang="en-US" dirty="0" smtClean="0"/>
              <a:t>populations</a:t>
            </a:r>
            <a:endParaRPr lang="en-US" sz="3600" dirty="0" smtClean="0"/>
          </a:p>
          <a:p>
            <a:r>
              <a:rPr lang="en-US" sz="3900" dirty="0" smtClean="0"/>
              <a:t>Simple/practical studies – more generalizable to small hospitals</a:t>
            </a:r>
          </a:p>
          <a:p>
            <a:r>
              <a:rPr lang="en-US" sz="3900" dirty="0" smtClean="0"/>
              <a:t>Balanced/diverse portfolio of trials (time, disease (ICH), etc.)</a:t>
            </a:r>
          </a:p>
          <a:p>
            <a:pPr lvl="1"/>
            <a:r>
              <a:rPr lang="en-US" dirty="0" smtClean="0"/>
              <a:t>Current and pipeline</a:t>
            </a:r>
          </a:p>
          <a:p>
            <a:r>
              <a:rPr lang="en-US" sz="3900" dirty="0" smtClean="0"/>
              <a:t>Improved start up/data capture/timelines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dirty="0" smtClean="0"/>
              <a:t>Summary of Survey</a:t>
            </a:r>
            <a:r>
              <a:rPr lang="en-US" sz="4000" dirty="0" smtClean="0"/>
              <a:t> – Biggest Obstacles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5" y="1194749"/>
            <a:ext cx="11238849" cy="539069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Inadequate Financial Resources for Sites</a:t>
            </a:r>
          </a:p>
          <a:p>
            <a:pPr lvl="1"/>
            <a:r>
              <a:rPr lang="en-US" sz="2600" dirty="0"/>
              <a:t>Not adequate </a:t>
            </a:r>
            <a:r>
              <a:rPr lang="en-US" sz="2600" dirty="0" smtClean="0"/>
              <a:t>$ for </a:t>
            </a:r>
            <a:r>
              <a:rPr lang="en-US" sz="2600" dirty="0"/>
              <a:t>the </a:t>
            </a:r>
            <a:r>
              <a:rPr lang="en-US" sz="2600" dirty="0" smtClean="0"/>
              <a:t>work (e.g. 24/7 enrollment &amp; pharmacy support)</a:t>
            </a:r>
          </a:p>
          <a:p>
            <a:pPr lvl="1"/>
            <a:r>
              <a:rPr lang="en-US" sz="2600" dirty="0" smtClean="0"/>
              <a:t>Inadequate $ for Satellites – RCCs claim $</a:t>
            </a:r>
          </a:p>
          <a:p>
            <a:pPr lvl="1"/>
            <a:r>
              <a:rPr lang="en-US" sz="2600" dirty="0" smtClean="0"/>
              <a:t>Team member turn over increases cost and slows progress</a:t>
            </a:r>
            <a:endParaRPr lang="en-US" dirty="0" smtClean="0"/>
          </a:p>
          <a:p>
            <a:r>
              <a:rPr lang="en-US" sz="3900" dirty="0" smtClean="0"/>
              <a:t>Participant Recruitment/Enrollment obstacles</a:t>
            </a:r>
          </a:p>
          <a:p>
            <a:pPr lvl="1"/>
            <a:r>
              <a:rPr lang="en-US" sz="2600" dirty="0" smtClean="0"/>
              <a:t>Staff shortages/ inability to enroll 24/7 (CRC, pharmacy)</a:t>
            </a:r>
          </a:p>
          <a:p>
            <a:pPr lvl="1"/>
            <a:r>
              <a:rPr lang="en-US" sz="2600" dirty="0" smtClean="0"/>
              <a:t>Eligibility criteria – burdensome (patients and study team) and too complex</a:t>
            </a:r>
          </a:p>
          <a:p>
            <a:pPr lvl="1"/>
            <a:r>
              <a:rPr lang="en-US" sz="2600" dirty="0"/>
              <a:t>Research hesitancy by </a:t>
            </a:r>
            <a:r>
              <a:rPr lang="en-US" sz="2600" dirty="0" smtClean="0"/>
              <a:t>participants/LAR</a:t>
            </a:r>
          </a:p>
          <a:p>
            <a:pPr lvl="1"/>
            <a:r>
              <a:rPr lang="en-US" sz="2600" dirty="0"/>
              <a:t>Lack of investigator buy </a:t>
            </a:r>
            <a:r>
              <a:rPr lang="en-US" sz="2600" dirty="0" smtClean="0"/>
              <a:t>in (increasing clinical demands, incentives for clinical not research)</a:t>
            </a:r>
            <a:endParaRPr lang="en-US" sz="2600" dirty="0"/>
          </a:p>
          <a:p>
            <a:pPr lvl="1"/>
            <a:r>
              <a:rPr lang="en-US" sz="2600" dirty="0" smtClean="0"/>
              <a:t>Lack of institutional commitment to research/research infrastructure/StrokeNet</a:t>
            </a:r>
          </a:p>
          <a:p>
            <a:pPr lvl="1"/>
            <a:r>
              <a:rPr lang="en-US" sz="2600" dirty="0" smtClean="0"/>
              <a:t>Challenges of enrolling certain SES/cultural populations/rural populations</a:t>
            </a:r>
            <a:endParaRPr lang="en-US" sz="2600" dirty="0"/>
          </a:p>
          <a:p>
            <a:pPr lvl="1"/>
            <a:r>
              <a:rPr lang="en-US" sz="2600" dirty="0" smtClean="0"/>
              <a:t>Competing trials – including industry</a:t>
            </a:r>
            <a:endParaRPr lang="en-US" dirty="0" smtClean="0"/>
          </a:p>
          <a:p>
            <a:r>
              <a:rPr lang="en-US" sz="3900" dirty="0" smtClean="0"/>
              <a:t>Start up/admin challenges, communication with sites, StrokeNet process from concept to completion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34836"/>
            <a:ext cx="11329368" cy="1325563"/>
          </a:xfrm>
        </p:spPr>
        <p:txBody>
          <a:bodyPr/>
          <a:lstStyle/>
          <a:p>
            <a:r>
              <a:rPr lang="en-US" dirty="0"/>
              <a:t>Summary of Survey </a:t>
            </a:r>
            <a:r>
              <a:rPr lang="en-US" sz="4000" dirty="0"/>
              <a:t>– </a:t>
            </a:r>
            <a:r>
              <a:rPr lang="en-US" sz="4000" dirty="0" smtClean="0"/>
              <a:t>Biggest Unmet Care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12" y="1088827"/>
            <a:ext cx="10990380" cy="5619706"/>
          </a:xfrm>
        </p:spPr>
        <p:txBody>
          <a:bodyPr>
            <a:noAutofit/>
          </a:bodyPr>
          <a:lstStyle/>
          <a:p>
            <a:r>
              <a:rPr lang="en-US" sz="3000" dirty="0" smtClean="0"/>
              <a:t>ICH</a:t>
            </a:r>
          </a:p>
          <a:p>
            <a:r>
              <a:rPr lang="en-US" sz="3000" dirty="0" smtClean="0"/>
              <a:t>Neuroprotection</a:t>
            </a:r>
          </a:p>
          <a:p>
            <a:r>
              <a:rPr lang="en-US" sz="3000" dirty="0" smtClean="0"/>
              <a:t>Including </a:t>
            </a:r>
            <a:r>
              <a:rPr lang="en-US" sz="3000" dirty="0" smtClean="0"/>
              <a:t>underserved populations/stroke disparities</a:t>
            </a:r>
          </a:p>
          <a:p>
            <a:r>
              <a:rPr lang="en-US" sz="3000" dirty="0" smtClean="0"/>
              <a:t>Other outcomes post stroke (psychiatric, fatigue, </a:t>
            </a:r>
            <a:r>
              <a:rPr lang="en-US" sz="3000" dirty="0" err="1" smtClean="0"/>
              <a:t>etc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Extended time window treatments– post lytic window</a:t>
            </a:r>
          </a:p>
          <a:p>
            <a:r>
              <a:rPr lang="en-US" sz="3000" dirty="0" smtClean="0"/>
              <a:t>Translational research process (from novel therapies to trials)</a:t>
            </a:r>
          </a:p>
          <a:p>
            <a:r>
              <a:rPr lang="en-US" sz="3000" dirty="0" smtClean="0"/>
              <a:t>Prehospital trials, stem cell trials, in-hospital management, regional care systems, </a:t>
            </a:r>
            <a:r>
              <a:rPr lang="en-US" sz="3000" dirty="0" err="1" smtClean="0"/>
              <a:t>telestroke</a:t>
            </a:r>
            <a:r>
              <a:rPr lang="en-US" sz="3000" dirty="0" smtClean="0"/>
              <a:t>/mobile stroke units, stroke subtype trials (small vessel, mild stroke, large stroke w/edema</a:t>
            </a:r>
            <a:r>
              <a:rPr lang="en-US" sz="3000" dirty="0" smtClean="0"/>
              <a:t>)</a:t>
            </a:r>
          </a:p>
          <a:p>
            <a:r>
              <a:rPr lang="en-US" sz="3000" dirty="0"/>
              <a:t>Financial support and simple trials for small satellite hospitals</a:t>
            </a:r>
          </a:p>
          <a:p>
            <a:r>
              <a:rPr lang="en-US" sz="3000" dirty="0"/>
              <a:t>Financial support for CRCs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1452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13623" cy="1325563"/>
          </a:xfrm>
        </p:spPr>
        <p:txBody>
          <a:bodyPr/>
          <a:lstStyle/>
          <a:p>
            <a:r>
              <a:rPr lang="en-US" dirty="0"/>
              <a:t>Summary of Survey </a:t>
            </a:r>
            <a:r>
              <a:rPr lang="en-US" sz="4000" dirty="0"/>
              <a:t>–</a:t>
            </a:r>
            <a:r>
              <a:rPr lang="en-US" dirty="0"/>
              <a:t> </a:t>
            </a:r>
            <a:r>
              <a:rPr lang="en-US" sz="4000" dirty="0" smtClean="0"/>
              <a:t>Rural/Small </a:t>
            </a:r>
            <a:r>
              <a:rPr lang="en-US" sz="4000" dirty="0"/>
              <a:t>H</a:t>
            </a:r>
            <a:r>
              <a:rPr lang="en-US" sz="4000" dirty="0" smtClean="0"/>
              <a:t>ospital </a:t>
            </a:r>
            <a:r>
              <a:rPr lang="en-US" sz="4000" dirty="0"/>
              <a:t>E</a:t>
            </a:r>
            <a:r>
              <a:rPr lang="en-US" sz="4000" dirty="0" smtClean="0"/>
              <a:t>nrollment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7" y="1151792"/>
            <a:ext cx="11782697" cy="57062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Telemed/remote supported enrollment/e-consent/direct ship Rx/ home visits</a:t>
            </a:r>
          </a:p>
          <a:p>
            <a:r>
              <a:rPr lang="en-US" sz="3600" dirty="0"/>
              <a:t>More funds for research infrastructure </a:t>
            </a:r>
            <a:endParaRPr lang="en-US" sz="3600" dirty="0" smtClean="0"/>
          </a:p>
          <a:p>
            <a:pPr lvl="1"/>
            <a:r>
              <a:rPr lang="en-US" sz="3000" dirty="0" smtClean="0"/>
              <a:t>Small hospital personnel</a:t>
            </a:r>
          </a:p>
          <a:p>
            <a:pPr lvl="1"/>
            <a:r>
              <a:rPr lang="en-US" sz="3000" dirty="0" smtClean="0"/>
              <a:t>RCC CRC go to small hospital</a:t>
            </a:r>
          </a:p>
          <a:p>
            <a:pPr lvl="1"/>
            <a:r>
              <a:rPr lang="en-US" sz="3000" dirty="0" smtClean="0"/>
              <a:t>Patient transportation, </a:t>
            </a:r>
            <a:r>
              <a:rPr lang="en-US" sz="3000" dirty="0" err="1" smtClean="0"/>
              <a:t>etc</a:t>
            </a:r>
            <a:r>
              <a:rPr lang="en-US" sz="3000" dirty="0" smtClean="0"/>
              <a:t> support</a:t>
            </a:r>
          </a:p>
          <a:p>
            <a:pPr lvl="1"/>
            <a:r>
              <a:rPr lang="en-US" sz="3000" dirty="0" smtClean="0"/>
              <a:t>Flip the model – if want rural or underserved – NIH pay directly to sites/CRC that see those patients (not through RCC)</a:t>
            </a:r>
          </a:p>
          <a:p>
            <a:r>
              <a:rPr lang="en-US" sz="3600" dirty="0" smtClean="0"/>
              <a:t>Simplified/pragmatic trials</a:t>
            </a:r>
          </a:p>
          <a:p>
            <a:r>
              <a:rPr lang="en-US" sz="3600" dirty="0" smtClean="0"/>
              <a:t>Collaboration/mentoring</a:t>
            </a:r>
          </a:p>
        </p:txBody>
      </p:sp>
    </p:spTree>
    <p:extLst>
      <p:ext uri="{BB962C8B-B14F-4D97-AF65-F5344CB8AC3E}">
        <p14:creationId xmlns:p14="http://schemas.microsoft.com/office/powerpoint/2010/main" val="100650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Survey – </a:t>
            </a:r>
            <a:r>
              <a:rPr lang="en-US" dirty="0" smtClean="0"/>
              <a:t>Keep Teams </a:t>
            </a:r>
            <a:r>
              <a:rPr lang="en-US" dirty="0"/>
              <a:t>E</a:t>
            </a:r>
            <a:r>
              <a:rPr lang="en-US" dirty="0" smtClean="0"/>
              <a:t>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54" y="1403770"/>
            <a:ext cx="11756806" cy="5077094"/>
          </a:xfrm>
        </p:spPr>
        <p:txBody>
          <a:bodyPr>
            <a:noAutofit/>
          </a:bodyPr>
          <a:lstStyle/>
          <a:p>
            <a:r>
              <a:rPr lang="en-US" sz="3600" dirty="0" smtClean="0"/>
              <a:t>Team meetings/idea sharing</a:t>
            </a:r>
          </a:p>
          <a:p>
            <a:r>
              <a:rPr lang="en-US" sz="3600" dirty="0" smtClean="0"/>
              <a:t>Highlight sites in a newsletter/recognition by leadership/consult support</a:t>
            </a:r>
          </a:p>
          <a:p>
            <a:r>
              <a:rPr lang="en-US" sz="3600" dirty="0" smtClean="0"/>
              <a:t>In person/virtual workshops/forums/updates to support equipoise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ore funds to support CRC/PI to meet with all teams</a:t>
            </a:r>
          </a:p>
          <a:p>
            <a:r>
              <a:rPr lang="en-US" sz="3600" dirty="0" smtClean="0"/>
              <a:t>Reduce administrative burden for </a:t>
            </a:r>
            <a:r>
              <a:rPr lang="en-US" sz="3600" dirty="0" smtClean="0"/>
              <a:t>teams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154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3" y="-51517"/>
            <a:ext cx="11826475" cy="1325563"/>
          </a:xfrm>
        </p:spPr>
        <p:txBody>
          <a:bodyPr/>
          <a:lstStyle/>
          <a:p>
            <a:r>
              <a:rPr lang="en-US" dirty="0"/>
              <a:t>Summary of Survey – </a:t>
            </a:r>
            <a:r>
              <a:rPr lang="en-US" dirty="0" smtClean="0"/>
              <a:t>Engage Prehospital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7" y="1456907"/>
            <a:ext cx="11684977" cy="53095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Have prehospital stakeholders as part of StrokeNet</a:t>
            </a:r>
          </a:p>
          <a:p>
            <a:r>
              <a:rPr lang="en-US" sz="3600" dirty="0" smtClean="0"/>
              <a:t>Connect with </a:t>
            </a:r>
            <a:r>
              <a:rPr lang="en-US" sz="3600" dirty="0" smtClean="0"/>
              <a:t>SIREN network</a:t>
            </a:r>
            <a:endParaRPr lang="en-US" sz="3600" dirty="0" smtClean="0"/>
          </a:p>
          <a:p>
            <a:r>
              <a:rPr lang="en-US" sz="3600" dirty="0" smtClean="0"/>
              <a:t>Leverage state/regional hospital systems/mobile stroke units</a:t>
            </a:r>
          </a:p>
          <a:p>
            <a:r>
              <a:rPr lang="en-US" sz="3600" dirty="0" smtClean="0"/>
              <a:t>Highlight prehospital successes/expertise</a:t>
            </a:r>
          </a:p>
          <a:p>
            <a:r>
              <a:rPr lang="en-US" sz="3600" dirty="0" smtClean="0"/>
              <a:t>Offer them tools and resources to make their role easier</a:t>
            </a:r>
          </a:p>
          <a:p>
            <a:r>
              <a:rPr lang="en-US" sz="3600" dirty="0" smtClean="0"/>
              <a:t>Financial resources</a:t>
            </a:r>
          </a:p>
          <a:p>
            <a:r>
              <a:rPr lang="en-US" sz="3600" dirty="0" smtClean="0"/>
              <a:t>Collaborative events with EMS (meetings, conferences, </a:t>
            </a:r>
            <a:r>
              <a:rPr lang="en-US" sz="3600" dirty="0" err="1" smtClean="0"/>
              <a:t>etc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846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037496"/>
            <a:ext cx="10515600" cy="57062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Biggest potential obstacle for 5 year success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000" b="1" dirty="0" smtClean="0"/>
              <a:t>1. </a:t>
            </a:r>
            <a:r>
              <a:rPr lang="en-US" sz="3000" b="1" dirty="0"/>
              <a:t>How do we support our small/rural satellite hospitals?</a:t>
            </a:r>
          </a:p>
          <a:p>
            <a:pPr lvl="1"/>
            <a:r>
              <a:rPr lang="en-US" sz="2600" dirty="0" smtClean="0"/>
              <a:t>“</a:t>
            </a:r>
            <a:r>
              <a:rPr lang="en-US" sz="2600" dirty="0" smtClean="0"/>
              <a:t>The </a:t>
            </a:r>
            <a:r>
              <a:rPr lang="en-US" sz="2600" dirty="0"/>
              <a:t>current finances of hospitals post-</a:t>
            </a:r>
            <a:r>
              <a:rPr lang="en-US" sz="2600" dirty="0" err="1"/>
              <a:t>covid</a:t>
            </a:r>
            <a:r>
              <a:rPr lang="en-US" sz="2600" dirty="0"/>
              <a:t> means everyone is tightening their belts and personnel aren't stable. So there's not much extra $ in the system to float stroke research outside of the </a:t>
            </a:r>
            <a:r>
              <a:rPr lang="en-US" sz="2600" dirty="0" smtClean="0"/>
              <a:t>RCCs.”</a:t>
            </a:r>
            <a:endParaRPr lang="en-US" sz="2600" dirty="0" smtClean="0"/>
          </a:p>
          <a:p>
            <a:pPr marL="914400" lvl="1" indent="-457200">
              <a:buAutoNum type="arabicPeriod"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	</a:t>
            </a:r>
            <a:r>
              <a:rPr lang="en-US" sz="3000" b="1" dirty="0" smtClean="0"/>
              <a:t>2</a:t>
            </a:r>
            <a:r>
              <a:rPr lang="en-US" sz="3000" b="1" dirty="0"/>
              <a:t>. How do we create more simple/pragmatic trials? What are the pros/cons? </a:t>
            </a:r>
            <a:endParaRPr lang="en-US" sz="3000" b="1" dirty="0" smtClean="0"/>
          </a:p>
          <a:p>
            <a:pPr lvl="1"/>
            <a:r>
              <a:rPr lang="en-US" sz="2600" dirty="0" smtClean="0"/>
              <a:t>“Complicated designs where tasks are not feasible during off hours/weekends, especially for smaller hospitals”</a:t>
            </a:r>
            <a:endParaRPr lang="en-US" sz="2600" dirty="0" smtClean="0"/>
          </a:p>
          <a:p>
            <a:pPr lvl="1"/>
            <a:r>
              <a:rPr lang="en-US" sz="2600" dirty="0" smtClean="0"/>
              <a:t>“</a:t>
            </a:r>
            <a:r>
              <a:rPr lang="en-US" sz="2600" dirty="0"/>
              <a:t>Need for more practical, pragmatic, simple trials. There are hundreds of sites that can do simple trials, but more complex trials, less sites can do it </a:t>
            </a:r>
            <a:r>
              <a:rPr lang="en-US" sz="2600" dirty="0" smtClean="0"/>
              <a:t>well.”</a:t>
            </a:r>
            <a:endParaRPr lang="en-US" sz="2600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52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037496"/>
            <a:ext cx="10515600" cy="56622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Biggest potential obstacle for 5 year success</a:t>
            </a:r>
            <a:r>
              <a:rPr lang="en-US" sz="3200" dirty="0" smtClean="0"/>
              <a:t>: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000" dirty="0" smtClean="0"/>
              <a:t> </a:t>
            </a:r>
            <a:r>
              <a:rPr lang="en-US" sz="3000" b="1" dirty="0"/>
              <a:t>3. What are the stress points in </a:t>
            </a:r>
            <a:r>
              <a:rPr lang="en-US" sz="3000" b="1" dirty="0" smtClean="0"/>
              <a:t>recruitment/enrollment </a:t>
            </a:r>
            <a:r>
              <a:rPr lang="en-US" sz="3000" b="1" dirty="0"/>
              <a:t>that we could focus on? </a:t>
            </a:r>
            <a:endParaRPr lang="en-US" sz="30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“</a:t>
            </a:r>
            <a:r>
              <a:rPr lang="en-US" sz="2800" dirty="0"/>
              <a:t>The difficulty </a:t>
            </a:r>
            <a:r>
              <a:rPr lang="en-US" sz="2800" dirty="0" smtClean="0"/>
              <a:t>is in </a:t>
            </a:r>
            <a:r>
              <a:rPr lang="en-US" sz="2800" dirty="0"/>
              <a:t>enrolling patients for acute trials at a faster pace. Not all centers are set up to recruit acute stroke trials as it requires significant support from ED and 24x7 in house research team </a:t>
            </a:r>
            <a:r>
              <a:rPr lang="en-US" sz="2800" dirty="0" smtClean="0"/>
              <a:t>presence”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7531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_template_Toronto 2023" id="{13EFE987-A6EA-48AB-BDA6-4069E6A4EAD2}" vid="{EB84827F-145D-47A3-9CE1-2F2E671CA8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A87490-4415-4B9A-993E-92CE508D664E}"/>
</file>

<file path=customXml/itemProps2.xml><?xml version="1.0" encoding="utf-8"?>
<ds:datastoreItem xmlns:ds="http://schemas.openxmlformats.org/officeDocument/2006/customXml" ds:itemID="{024A7508-96F8-43FB-A6F4-58FDFA547B14}"/>
</file>

<file path=customXml/itemProps3.xml><?xml version="1.0" encoding="utf-8"?>
<ds:datastoreItem xmlns:ds="http://schemas.openxmlformats.org/officeDocument/2006/customXml" ds:itemID="{BF52C2FA-2C2C-4505-8F62-FC85D7860AA1}"/>
</file>

<file path=docProps/app.xml><?xml version="1.0" encoding="utf-8"?>
<Properties xmlns="http://schemas.openxmlformats.org/officeDocument/2006/extended-properties" xmlns:vt="http://schemas.openxmlformats.org/officeDocument/2006/docPropsVTypes">
  <Template>SN_template_Toronto 2023</Template>
  <TotalTime>1996</TotalTime>
  <Words>743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Considering Next Steps –  StrokeNet Acute Trials</vt:lpstr>
      <vt:lpstr>Summary of Survey – Success in 5 years</vt:lpstr>
      <vt:lpstr>Summary of Survey – Biggest Obstacles </vt:lpstr>
      <vt:lpstr>Summary of Survey – Biggest Unmet Care Needs</vt:lpstr>
      <vt:lpstr>Summary of Survey – Rural/Small Hospital Enrollment</vt:lpstr>
      <vt:lpstr>Summary of Survey – Keep Teams Engaged</vt:lpstr>
      <vt:lpstr>Summary of Survey – Engage Prehospital Systems</vt:lpstr>
      <vt:lpstr>Discussion Topics</vt:lpstr>
      <vt:lpstr>Discussion Topics</vt:lpstr>
      <vt:lpstr>Summary of Survey - Acute Research Priorities </vt:lpstr>
    </vt:vector>
  </TitlesOfParts>
  <Company>UVA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 Here</dc:title>
  <dc:creator>Johnston, Karen C. (NEURO) *HS</dc:creator>
  <cp:lastModifiedBy>Johnston, Karen C. (NEURO) *HS</cp:lastModifiedBy>
  <cp:revision>60</cp:revision>
  <dcterms:created xsi:type="dcterms:W3CDTF">2023-10-02T14:40:57Z</dcterms:created>
  <dcterms:modified xsi:type="dcterms:W3CDTF">2023-10-06T20:59:24Z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