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8AB_C60CB56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7"/>
  </p:notesMasterIdLst>
  <p:sldIdLst>
    <p:sldId id="1619" r:id="rId5"/>
    <p:sldId id="2193" r:id="rId6"/>
    <p:sldId id="2194" r:id="rId7"/>
    <p:sldId id="2180" r:id="rId8"/>
    <p:sldId id="2220" r:id="rId9"/>
    <p:sldId id="2222" r:id="rId10"/>
    <p:sldId id="2237" r:id="rId11"/>
    <p:sldId id="2203" r:id="rId12"/>
    <p:sldId id="256" r:id="rId13"/>
    <p:sldId id="258" r:id="rId14"/>
    <p:sldId id="257" r:id="rId15"/>
    <p:sldId id="221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C6CE2C-CF5E-2C7E-1F97-63F3F42D303E}" name="Sulken, Amy (sulkenay)" initials="SA(" userId="S::sulkenay@ucmail.uc.edu::5d8640f9-2c46-418c-9796-d7058693e9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99"/>
    <a:srgbClr val="1D616A"/>
    <a:srgbClr val="2998A3"/>
    <a:srgbClr val="86467E"/>
    <a:srgbClr val="E7E6E6"/>
    <a:srgbClr val="582A60"/>
    <a:srgbClr val="915089"/>
    <a:srgbClr val="A4599B"/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41" autoAdjust="0"/>
    <p:restoredTop sz="86420"/>
  </p:normalViewPr>
  <p:slideViewPr>
    <p:cSldViewPr snapToGrid="0">
      <p:cViewPr varScale="1">
        <p:scale>
          <a:sx n="92" d="100"/>
          <a:sy n="92" d="100"/>
        </p:scale>
        <p:origin x="19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8AB_C60CB5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146F5CF-F3DC-4630-A998-606E1A2E2393}" authorId="{4EC6CE2C-CF5E-2C7E-1F97-63F3F42D303E}" created="2023-02-02T00:29:58.33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22721643" sldId="2219"/>
      <ac:spMk id="5" creationId="{AF44DF5B-BB81-4500-932C-8A69E5C3DAAB}"/>
    </ac:deMkLst>
    <p188:txBody>
      <a:bodyPr/>
      <a:lstStyle/>
      <a:p>
        <a:r>
          <a:rPr lang="en-US"/>
          <a:t>Update email address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81BF6-A358-2040-94A1-ECB57A559B4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4AF9-DB46-104B-BC5C-435CDB4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9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73368-2C53-4A0F-BB8F-3D71FDC606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3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TCA Cases: 26-14145 ; 445-17265; 12-19004; 55-2964; 29-4223; 26-11307 (extensive banding)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C63325-6350-40EA-BA3E-AFF79B98C8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8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3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0B76B-D275-4CBA-AB5E-2588E23528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5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E10C7-9BCB-4F67-ADAF-228213A90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8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02BDD-B897-4FC0-B583-B2AAB13A40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4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F4C61-4CD6-4164-9226-30A27171F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1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2763F-666B-483F-B4E2-92B5B565A5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C4085-A8A5-490D-A7DF-CA0A0A28D1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8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5A81-4228-4E00-BD20-1677162B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76480-E71B-44C3-A821-72F7991B1F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CBF01-D2B7-43B1-884A-3760735BE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1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C0A2F-37C3-4792-B19B-1317F17BB0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1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5FF3F-82EE-4B2C-A85F-EF7B38B3BB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8C4322-74D8-4B1A-96D9-62AC484D3D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8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8AB_C60CB56B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ulkenay@ucmail.uc.edu" TargetMode="External"/><Relationship Id="rId5" Type="http://schemas.openxmlformats.org/officeDocument/2006/relationships/hyperlink" Target="mailto:Kathleen.Colao@ucsf.edu" TargetMode="External"/><Relationship Id="rId4" Type="http://schemas.openxmlformats.org/officeDocument/2006/relationships/hyperlink" Target="mailto:Heather.Fullerton@ucsf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04" y="271462"/>
            <a:ext cx="8363817" cy="20744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FOCAS Trial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7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Fo</a:t>
            </a:r>
            <a:r>
              <a:rPr lang="en-US" sz="27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cal </a:t>
            </a:r>
            <a:r>
              <a:rPr lang="en-US" sz="27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27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erebral </a:t>
            </a:r>
            <a:r>
              <a:rPr lang="en-US" sz="27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27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rteriopathy </a:t>
            </a:r>
            <a:r>
              <a:rPr lang="en-US" sz="27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27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teroid Trial</a:t>
            </a:r>
            <a:br>
              <a:rPr lang="en-US" sz="27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Pediatric Comparative Effectiveness Trial</a:t>
            </a:r>
            <a:br>
              <a:rPr lang="en-US" sz="27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F4D4E-1443-4A53-B3FA-BC6E5E91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08" y="2674810"/>
            <a:ext cx="3158002" cy="2542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AB22DC-8796-4717-B1AD-14DD2BC69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01" y="6080875"/>
            <a:ext cx="2877039" cy="606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E2F5AE-85AC-45AF-BDC0-E033A08F8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410" y="6061349"/>
            <a:ext cx="1970641" cy="656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12A19-8EF5-4F93-9CB3-E89C18661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676" y="6059284"/>
            <a:ext cx="2205446" cy="6589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EB3F8-E171-4797-A59D-A0BFBE1F11A7}"/>
              </a:ext>
            </a:extLst>
          </p:cNvPr>
          <p:cNvSpPr/>
          <p:nvPr/>
        </p:nvSpPr>
        <p:spPr>
          <a:xfrm>
            <a:off x="0" y="0"/>
            <a:ext cx="9144000" cy="1709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92DC1-0B90-415B-9758-D531A9C3858F}"/>
              </a:ext>
            </a:extLst>
          </p:cNvPr>
          <p:cNvSpPr txBox="1"/>
          <p:nvPr/>
        </p:nvSpPr>
        <p:spPr>
          <a:xfrm>
            <a:off x="4608473" y="2674810"/>
            <a:ext cx="3554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Heather Fullerton, MD, MAS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Mitchell Elkind, MD, 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Joe Broderick, MD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Neurorads: Max Wintermark, MD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Neurorads: Nick Stence, MD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ID: Charles Grose, MD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Biostats: Jordan Elm, PhD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Adam Hartman, MD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NIH/NINDS project scientist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D9E41-5854-D2E0-4D79-CBBAFA2A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46" y="1309683"/>
            <a:ext cx="8564706" cy="4814026"/>
          </a:xfrm>
        </p:spPr>
        <p:txBody>
          <a:bodyPr>
            <a:no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The first version of the MOP was sent to sites, including the following appendices: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Neuroradiology Guidelines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FCA Clinical Guidelines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Pharmacy Guidelines</a:t>
            </a:r>
          </a:p>
          <a:p>
            <a:r>
              <a:rPr lang="en-US" sz="2000" dirty="0">
                <a:sym typeface="Wingdings" panose="05000000000000000000" pitchFamily="2" charset="2"/>
              </a:rPr>
              <a:t>The Lab Manual and Neuroimaging Manual are almost finalized</a:t>
            </a:r>
          </a:p>
          <a:p>
            <a:r>
              <a:rPr lang="en-US" sz="2000" dirty="0"/>
              <a:t>Sites now have access to </a:t>
            </a:r>
            <a:r>
              <a:rPr lang="en-US" sz="2000" dirty="0" err="1"/>
              <a:t>WebDCU</a:t>
            </a:r>
            <a:r>
              <a:rPr lang="en-US" sz="2000" dirty="0"/>
              <a:t>; </a:t>
            </a:r>
            <a:r>
              <a:rPr lang="en-US" sz="1800" dirty="0"/>
              <a:t>CRFs will be done by Oct. 16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Training:  first protocol training completed; second protocol training on Oct. 18</a:t>
            </a:r>
            <a:r>
              <a:rPr lang="en-US" sz="2000" baseline="30000" dirty="0">
                <a:sym typeface="Wingdings" panose="05000000000000000000" pitchFamily="2" charset="2"/>
              </a:rPr>
              <a:t>th</a:t>
            </a:r>
            <a:r>
              <a:rPr lang="en-US" sz="2000" dirty="0">
                <a:sym typeface="Wingdings" panose="05000000000000000000" pitchFamily="2" charset="2"/>
              </a:rPr>
              <a:t> and 30</a:t>
            </a:r>
            <a:r>
              <a:rPr lang="en-US" sz="2000" baseline="30000" dirty="0">
                <a:sym typeface="Wingdings" panose="05000000000000000000" pitchFamily="2" charset="2"/>
              </a:rPr>
              <a:t>th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Also completed: Neuroradiology training and a site investigator meeting at the CNS meeting</a:t>
            </a:r>
          </a:p>
          <a:p>
            <a:r>
              <a:rPr lang="en-US" sz="2000" b="1" dirty="0">
                <a:sym typeface="Wingdings" panose="05000000000000000000" pitchFamily="2" charset="2"/>
              </a:rPr>
              <a:t>On track to have the first sites open to enrollment by the end of the month (UT Houston, Washington University, UCSF)</a:t>
            </a:r>
          </a:p>
          <a:p>
            <a:r>
              <a:rPr lang="en-US" sz="2000" b="1" dirty="0">
                <a:sym typeface="Wingdings" panose="05000000000000000000" pitchFamily="2" charset="2"/>
              </a:rPr>
              <a:t>Goal of first patient enrolled by January 2024</a:t>
            </a:r>
          </a:p>
          <a:p>
            <a:pPr marL="0" indent="0">
              <a:buNone/>
            </a:pPr>
            <a:br>
              <a:rPr lang="en-US" sz="1600" dirty="0">
                <a:sym typeface="Wingdings" panose="05000000000000000000" pitchFamily="2" charset="2"/>
              </a:rPr>
            </a:b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64433-F1C1-CE44-0BB8-2353FFA81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070" y="237204"/>
            <a:ext cx="1234969" cy="994173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3DD01005-7299-AFD0-D45E-04468222D436}"/>
              </a:ext>
            </a:extLst>
          </p:cNvPr>
          <p:cNvSpPr txBox="1">
            <a:spLocks/>
          </p:cNvSpPr>
          <p:nvPr/>
        </p:nvSpPr>
        <p:spPr>
          <a:xfrm>
            <a:off x="288346" y="215631"/>
            <a:ext cx="856470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Calibri Light" panose="020F0302020204030204" pitchFamily="34" charset="0"/>
                <a:cs typeface="Calibri Light" panose="020F0302020204030204" pitchFamily="34" charset="0"/>
              </a:rPr>
              <a:t>FOCAS Updates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406020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FOCAS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2648F-D6E7-4677-AC79-B458230E15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dirty="0"/>
              <a:t>UCSF Core</a:t>
            </a:r>
          </a:p>
          <a:p>
            <a:r>
              <a:rPr lang="en-US" sz="2700" dirty="0"/>
              <a:t>Heather Fullerton –PI</a:t>
            </a:r>
          </a:p>
          <a:p>
            <a:pPr lvl="0"/>
            <a:r>
              <a:rPr lang="en-US" sz="2900" dirty="0"/>
              <a:t>Maria Kuchherzki – Project Manager (Finances)</a:t>
            </a:r>
          </a:p>
          <a:p>
            <a:pPr lvl="0"/>
            <a:r>
              <a:rPr lang="en-US" sz="2900" dirty="0"/>
              <a:t>Kathleen Colao – Project Manager (Operations)</a:t>
            </a:r>
          </a:p>
          <a:p>
            <a:pPr lvl="0"/>
            <a:r>
              <a:rPr lang="en-US" sz="2700" dirty="0"/>
              <a:t>Christine Fox – UCSF Enrolling Site Investigator &amp; Hotline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b="1" dirty="0"/>
              <a:t>Other Core Investigators</a:t>
            </a:r>
          </a:p>
          <a:p>
            <a:r>
              <a:rPr lang="en-US" sz="2800" dirty="0"/>
              <a:t>Mitch Elkind MD  – MPI, Columbia</a:t>
            </a:r>
          </a:p>
          <a:p>
            <a:r>
              <a:rPr lang="en-US" dirty="0"/>
              <a:t>Adam Hartman </a:t>
            </a:r>
            <a:r>
              <a:rPr lang="en-US" sz="2800" dirty="0"/>
              <a:t>– NIH project scientist</a:t>
            </a:r>
            <a:endParaRPr lang="en-US" dirty="0"/>
          </a:p>
          <a:p>
            <a:r>
              <a:rPr lang="en-US" dirty="0"/>
              <a:t>Max Wintermark</a:t>
            </a:r>
            <a:r>
              <a:rPr lang="en-US" sz="2800" dirty="0"/>
              <a:t> – </a:t>
            </a:r>
            <a:r>
              <a:rPr lang="en-US" dirty="0"/>
              <a:t>radiology</a:t>
            </a:r>
          </a:p>
          <a:p>
            <a:r>
              <a:rPr lang="en-US" sz="2800" dirty="0"/>
              <a:t>Nick Stence – radiology</a:t>
            </a:r>
          </a:p>
          <a:p>
            <a:r>
              <a:rPr lang="en-US" dirty="0"/>
              <a:t>Charles Grose </a:t>
            </a:r>
            <a:r>
              <a:rPr lang="en-US" sz="2800" dirty="0"/>
              <a:t>–</a:t>
            </a:r>
            <a:r>
              <a:rPr lang="en-US" dirty="0"/>
              <a:t> infectious disease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D30A-61D7-4158-891B-1C1A64542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4850" y="1825625"/>
            <a:ext cx="4085453" cy="48799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dirty="0"/>
              <a:t>NDMC (MUSC)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Jordan Elm PhD – NDMC MPI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Jessica Griffin MHA – NDMC Associate Director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Jocelyn Anderson MPH – NDMC Program Manager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Rebecca Harrison MPH – Data Manager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Caitlin Schaffner MPH – Site Monitoring Manager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endParaRPr lang="en-US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800" b="1" dirty="0"/>
              <a:t>NCC (U Cincinnati)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7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Joseph Broderick MD – NCC PI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Amy Sulken </a:t>
            </a:r>
            <a:r>
              <a:rPr lang="en-US" sz="29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–  Project Manager	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7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Jamey Frasure PhD RN – Administrative Co-Director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7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Laura Benken MBA – Administrative Co-Director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700" dirty="0">
                <a:effectLst/>
                <a:ea typeface="Calibri" panose="020F0502020204030204" pitchFamily="34" charset="0"/>
              </a:rPr>
              <a:t>Sasha Simms- site contact for subcontracts</a:t>
            </a:r>
          </a:p>
          <a:p>
            <a:pPr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700" dirty="0">
                <a:effectLst/>
                <a:ea typeface="Calibri" panose="020F0502020204030204" pitchFamily="34" charset="0"/>
              </a:rPr>
              <a:t>Aimee Nance- site contact for subcontracts</a:t>
            </a:r>
            <a:endParaRPr lang="en-US" sz="2700" kern="1200" dirty="0"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DFFFF-2C9B-483F-9245-C36D4098A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9" y="309300"/>
            <a:ext cx="1567373" cy="126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3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4F93062-C8C5-49C4-B90F-AA5653D5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985" y="1073777"/>
            <a:ext cx="4464303" cy="496126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ED601-14FF-4D63-9A00-D0DD5AB8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434" y="1874520"/>
            <a:ext cx="2585466" cy="17922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A8243-42D5-406A-95BD-01E7094CA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943" y="826063"/>
            <a:ext cx="2377489" cy="1912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13034C-4C82-448E-A6E1-8133CE4404EE}"/>
              </a:ext>
            </a:extLst>
          </p:cNvPr>
          <p:cNvSpPr txBox="1"/>
          <p:nvPr/>
        </p:nvSpPr>
        <p:spPr>
          <a:xfrm>
            <a:off x="5557697" y="3613666"/>
            <a:ext cx="287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Heather.Fullerton@ucsf.edu</a:t>
            </a:r>
            <a:endParaRPr lang="en-US" dirty="0"/>
          </a:p>
          <a:p>
            <a:r>
              <a:rPr lang="en-US" dirty="0">
                <a:hlinkClick r:id="rId5"/>
              </a:rPr>
              <a:t>Kathleen.Colao@ucsf.edu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6698CF-D660-412C-AEC1-CE00CE717FE7}"/>
              </a:ext>
            </a:extLst>
          </p:cNvPr>
          <p:cNvSpPr txBox="1"/>
          <p:nvPr/>
        </p:nvSpPr>
        <p:spPr>
          <a:xfrm>
            <a:off x="5302107" y="4681779"/>
            <a:ext cx="261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NCC Contact:  Amy Sulken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4DF5B-BB81-4500-932C-8A69E5C3DAAB}"/>
              </a:ext>
            </a:extLst>
          </p:cNvPr>
          <p:cNvSpPr txBox="1"/>
          <p:nvPr/>
        </p:nvSpPr>
        <p:spPr>
          <a:xfrm>
            <a:off x="5997590" y="5051111"/>
            <a:ext cx="253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Sulkenay@ucmail.uc.edu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AEBEE-05F2-4BF8-95A9-8A2F64F76F17}"/>
              </a:ext>
            </a:extLst>
          </p:cNvPr>
          <p:cNvSpPr txBox="1"/>
          <p:nvPr/>
        </p:nvSpPr>
        <p:spPr>
          <a:xfrm>
            <a:off x="5010809" y="3244334"/>
            <a:ext cx="159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UCSF Contacts:</a:t>
            </a:r>
          </a:p>
        </p:txBody>
      </p:sp>
    </p:spTree>
    <p:extLst>
      <p:ext uri="{BB962C8B-B14F-4D97-AF65-F5344CB8AC3E}">
        <p14:creationId xmlns:p14="http://schemas.microsoft.com/office/powerpoint/2010/main" val="33227216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40344" y="129092"/>
            <a:ext cx="8804874" cy="181588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latin typeface="Calibri Light" panose="020F0302020204030204" pitchFamily="34" charset="0"/>
                <a:ea typeface="ＭＳ Ｐゴシック" pitchFamily="80" charset="-128"/>
                <a:cs typeface="Calibri Light" panose="020F0302020204030204" pitchFamily="34" charset="0"/>
              </a:rPr>
              <a:t>A cerebral arteriopathy of healthy children: </a:t>
            </a:r>
            <a:br>
              <a:rPr lang="en-US" altLang="en-US" sz="4000" dirty="0">
                <a:latin typeface="Calibri Light" panose="020F0302020204030204" pitchFamily="34" charset="0"/>
                <a:ea typeface="ＭＳ Ｐゴシック" pitchFamily="80" charset="-128"/>
                <a:cs typeface="Calibri Light" panose="020F0302020204030204" pitchFamily="34" charset="0"/>
              </a:rPr>
            </a:br>
            <a:r>
              <a:rPr lang="en-US" altLang="en-US" sz="3600" dirty="0">
                <a:latin typeface="Calibri Light" panose="020F0302020204030204" pitchFamily="34" charset="0"/>
                <a:ea typeface="ＭＳ Ｐゴシック" pitchFamily="80" charset="-128"/>
                <a:cs typeface="Calibri Light" panose="020F0302020204030204" pitchFamily="34" charset="0"/>
              </a:rPr>
              <a:t>acute, unilateral, predominantly anterior circulation, inflammatory, monophasic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Times" pitchFamily="80" charset="0"/>
              <a:buChar char="•"/>
              <a:defRPr sz="2200" b="1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–"/>
              <a:defRPr sz="2000" i="1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Times" pitchFamily="80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Char char="–"/>
              <a:defRPr sz="1600" i="1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05000"/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05000"/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05000"/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05000"/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105000"/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04BD8-94E6-49A9-8A0B-A0F4FC438597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80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D6072"/>
              </a:solidFill>
              <a:effectLst/>
              <a:uLnTx/>
              <a:uFillTx/>
              <a:latin typeface="Arial" charset="0"/>
              <a:ea typeface="ＭＳ Ｐゴシック" pitchFamily="80" charset="-128"/>
              <a:cs typeface="Arial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F4C61-4CD6-4164-9226-30A27171F8B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B9B74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B9B74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30" y="1944975"/>
            <a:ext cx="4913025" cy="49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 descr="\\somlh17.som.ucsf.edu\neurossg$\Homes\FullertonH\I drive My Documents\My Pictures\Vasculopathies\TCA_VIPS_26-11307 AD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2" y="2677134"/>
            <a:ext cx="2784780" cy="278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30" y="5743575"/>
            <a:ext cx="1114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140342" y="2178952"/>
            <a:ext cx="2672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0" charset="-128"/>
                <a:cs typeface="+mn-cs"/>
              </a:rPr>
              <a:t>Lenticulostriate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0" charset="-128"/>
                <a:cs typeface="+mn-cs"/>
              </a:rPr>
              <a:t> infarct</a:t>
            </a:r>
          </a:p>
        </p:txBody>
      </p:sp>
      <p:sp>
        <p:nvSpPr>
          <p:cNvPr id="20488" name="TextBox 3"/>
          <p:cNvSpPr txBox="1">
            <a:spLocks noChangeArrowheads="1"/>
          </p:cNvSpPr>
          <p:nvPr/>
        </p:nvSpPr>
        <p:spPr bwMode="auto">
          <a:xfrm>
            <a:off x="3482334" y="1944973"/>
            <a:ext cx="29756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0" charset="-128"/>
                <a:cs typeface="+mn-cs"/>
              </a:rPr>
              <a:t>Early imaging</a:t>
            </a:r>
            <a:r>
              <a:rPr kumimoji="0" lang="en-US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0" charset="-128"/>
                <a:cs typeface="+mn-cs"/>
              </a:rPr>
              <a:t>:  banding on conventional angiography </a:t>
            </a:r>
            <a:endParaRPr lang="en-US" altLang="en-US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0" charset="-128"/>
                <a:cs typeface="+mn-cs"/>
              </a:rPr>
              <a:t>MRA</a:t>
            </a:r>
            <a:r>
              <a:rPr kumimoji="0" lang="en-US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0" charset="-128"/>
                <a:cs typeface="+mn-cs"/>
              </a:rPr>
              <a:t>:  mild irregularity or </a:t>
            </a:r>
            <a:r>
              <a:rPr kumimoji="0" lang="en-US" altLang="en-US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0" charset="-128"/>
                <a:cs typeface="+mn-cs"/>
              </a:rPr>
              <a:t>even normal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020" y="5870703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Wintermark,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AJNR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01388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F4C61-4CD6-4164-9226-30A27171F8B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B9B74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B9B74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9" y="121731"/>
            <a:ext cx="9028431" cy="5119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" y="5475504"/>
            <a:ext cx="645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Natural history:  worsens over days to weeks….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then improves over months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8000" y="6274582"/>
            <a:ext cx="310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FCASS=FCA Severity Score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44823"/>
            <a:ext cx="1114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27755" y="622103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Fullerton, Wintermark,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Stroke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49461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171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FOCAS Final Design:  </a:t>
            </a:r>
            <a:br>
              <a:rPr lang="en-US" dirty="0"/>
            </a:br>
            <a:r>
              <a:rPr lang="en-US" dirty="0"/>
              <a:t>comparative effectiveness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7" y="1615412"/>
            <a:ext cx="8332626" cy="3009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Primary Aim:  To compare the effectiveness of two current strategies for treating </a:t>
            </a:r>
            <a:r>
              <a:rPr lang="en-US" sz="2400" i="1" dirty="0"/>
              <a:t>suspected</a:t>
            </a:r>
            <a:r>
              <a:rPr lang="en-US" sz="2400" dirty="0"/>
              <a:t> FCA with corticosteroids: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F4C61-4CD6-4164-9226-30A27171F8B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B9B74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B9B74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26F81-A757-40BF-B76C-B4BC4BB33618}"/>
              </a:ext>
            </a:extLst>
          </p:cNvPr>
          <p:cNvSpPr txBox="1"/>
          <p:nvPr/>
        </p:nvSpPr>
        <p:spPr>
          <a:xfrm>
            <a:off x="833304" y="2701198"/>
            <a:ext cx="221026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/>
              <a:t>(A) early treatment of all suspected FCA patients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FF968-93EC-4107-BCC5-D7A9C511282A}"/>
              </a:ext>
            </a:extLst>
          </p:cNvPr>
          <p:cNvSpPr txBox="1"/>
          <p:nvPr/>
        </p:nvSpPr>
        <p:spPr>
          <a:xfrm>
            <a:off x="5756115" y="2566763"/>
            <a:ext cx="263314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/>
              <a:t>(B) treatment of only FCA patients that demonstrate disease progression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AE5DC-0380-4A1A-8CF5-CF93716D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249" y="2387043"/>
            <a:ext cx="1818818" cy="1818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093846-82C0-4137-8672-4C2ECDAAE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82" y="4107039"/>
            <a:ext cx="2317654" cy="2317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625A27-D230-4C0B-AFF5-B167FE3A2A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5" t="67244" r="50945" b="-174"/>
          <a:stretch/>
        </p:blipFill>
        <p:spPr>
          <a:xfrm>
            <a:off x="3779172" y="4342711"/>
            <a:ext cx="5217640" cy="204984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929D6DE-6D07-4095-A1D7-4DF7B32590B6}"/>
              </a:ext>
            </a:extLst>
          </p:cNvPr>
          <p:cNvSpPr/>
          <p:nvPr/>
        </p:nvSpPr>
        <p:spPr>
          <a:xfrm>
            <a:off x="6165342" y="5335865"/>
            <a:ext cx="585216" cy="4539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4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171056"/>
            <a:ext cx="8229600" cy="1143000"/>
          </a:xfrm>
        </p:spPr>
        <p:txBody>
          <a:bodyPr/>
          <a:lstStyle/>
          <a:p>
            <a:r>
              <a:rPr lang="en-US" dirty="0"/>
              <a:t>FOCAS Primary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24" y="1196450"/>
            <a:ext cx="3913789" cy="5265310"/>
          </a:xfrm>
        </p:spPr>
        <p:txBody>
          <a:bodyPr>
            <a:normAutofit/>
          </a:bodyPr>
          <a:lstStyle/>
          <a:p>
            <a:r>
              <a:rPr lang="en-US" sz="2000" b="1" dirty="0"/>
              <a:t>Hypothesis:  </a:t>
            </a:r>
            <a:r>
              <a:rPr lang="en-US" sz="1800" dirty="0"/>
              <a:t>Early corticosteroid treatment to prevent disease progression (Strategy A) leads to overall better outcomes than delayed treatment in the subset that progress (Strategy B). </a:t>
            </a:r>
          </a:p>
          <a:p>
            <a:r>
              <a:rPr lang="en-US" sz="2000" b="1" dirty="0"/>
              <a:t>Primary endpoint (Imaging Outcome):  </a:t>
            </a:r>
            <a:r>
              <a:rPr lang="en-US" sz="2000" dirty="0"/>
              <a:t>Change in FCASS on MRA from baseline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1 month </a:t>
            </a:r>
            <a:r>
              <a:rPr lang="en-US" sz="1600" dirty="0"/>
              <a:t>(centrally determined; blinded)</a:t>
            </a:r>
          </a:p>
          <a:p>
            <a:r>
              <a:rPr lang="en-US" sz="1800" b="1" dirty="0"/>
              <a:t>Secondary endpoints (Imaging &amp; Clinical Outcomes):  </a:t>
            </a:r>
          </a:p>
          <a:p>
            <a:pPr lvl="1"/>
            <a:r>
              <a:rPr lang="en-US" sz="1800" dirty="0"/>
              <a:t>FCASS and </a:t>
            </a:r>
            <a:r>
              <a:rPr lang="en-US" sz="1600" dirty="0"/>
              <a:t>Infarct volume at 1 month</a:t>
            </a:r>
          </a:p>
          <a:p>
            <a:pPr lvl="1"/>
            <a:r>
              <a:rPr lang="en-US" sz="1600" dirty="0"/>
              <a:t>Pediatric Stroke Outcome Measure at 6 months and 12 months (when available)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F4C61-4CD6-4164-9226-30A27171F8B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B9B74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B9B74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DD0BF-5797-4F2A-96E0-A60EE77442FD}"/>
              </a:ext>
            </a:extLst>
          </p:cNvPr>
          <p:cNvSpPr txBox="1"/>
          <p:nvPr/>
        </p:nvSpPr>
        <p:spPr>
          <a:xfrm>
            <a:off x="4937760" y="4239627"/>
            <a:ext cx="3678702" cy="16927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Secondary Aim:  </a:t>
            </a:r>
          </a:p>
          <a:p>
            <a:r>
              <a:rPr lang="en-US" sz="2000" dirty="0"/>
              <a:t>Safety and tolerability of steroids in this setting (including safety concern around steroids and herpesvirus infection)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6ECDC-1ADF-4923-BB11-663E17D5C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" t="67244" r="50945" b="-174"/>
          <a:stretch/>
        </p:blipFill>
        <p:spPr>
          <a:xfrm>
            <a:off x="4572000" y="2159030"/>
            <a:ext cx="4266507" cy="167617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F5D7957-B8E8-4CAB-B293-D99437FD8B26}"/>
              </a:ext>
            </a:extLst>
          </p:cNvPr>
          <p:cNvSpPr/>
          <p:nvPr/>
        </p:nvSpPr>
        <p:spPr>
          <a:xfrm>
            <a:off x="6457950" y="3340608"/>
            <a:ext cx="589026" cy="3153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B1392-B721-4D6E-BF81-10C27237A15C}"/>
              </a:ext>
            </a:extLst>
          </p:cNvPr>
          <p:cNvSpPr txBox="1"/>
          <p:nvPr/>
        </p:nvSpPr>
        <p:spPr>
          <a:xfrm>
            <a:off x="5047488" y="164592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A3940-1CE9-4C1A-A70C-385837D9C938}"/>
              </a:ext>
            </a:extLst>
          </p:cNvPr>
          <p:cNvSpPr txBox="1"/>
          <p:nvPr/>
        </p:nvSpPr>
        <p:spPr>
          <a:xfrm>
            <a:off x="7315200" y="1657069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1-month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8C4E60-43A1-4FD7-A900-06E86FD37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137" y="224965"/>
            <a:ext cx="1338232" cy="10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7F0A-C841-4762-B21D-6357FBB9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6" y="355600"/>
            <a:ext cx="7886700" cy="1325563"/>
          </a:xfrm>
        </p:spPr>
        <p:txBody>
          <a:bodyPr/>
          <a:lstStyle/>
          <a:p>
            <a:r>
              <a:rPr lang="en-US" dirty="0"/>
              <a:t>FOCAS Participants:  </a:t>
            </a:r>
            <a:br>
              <a:rPr lang="en-US" dirty="0"/>
            </a:br>
            <a:r>
              <a:rPr lang="en-US" dirty="0"/>
              <a:t>Children with </a:t>
            </a:r>
            <a:r>
              <a:rPr lang="en-US" i="1" dirty="0"/>
              <a:t>suspected</a:t>
            </a:r>
            <a:r>
              <a:rPr lang="en-US" dirty="0"/>
              <a:t> FCA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C1A28-A487-46CD-A544-150D5C8BA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Inclusion Criteria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66866-0246-4D7D-A487-75A01AAAF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612974" cy="309105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1-18 years</a:t>
            </a:r>
          </a:p>
          <a:p>
            <a:r>
              <a:rPr lang="en-US" dirty="0"/>
              <a:t>Stroke or TIA w/in 96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Imaging c/w early FCA</a:t>
            </a:r>
          </a:p>
          <a:p>
            <a:pPr lvl="1"/>
            <a:r>
              <a:rPr lang="en-US" dirty="0"/>
              <a:t>Can include lenticulostriate infarct with normal MRA!</a:t>
            </a:r>
          </a:p>
          <a:p>
            <a:r>
              <a:rPr lang="en-US" dirty="0"/>
              <a:t>Able to return for 1 month MRI/A, same magnet strength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29430B-A2DD-4FFF-9DAB-50F0508EF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Exclusion Criteria*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DD5FC1-8B74-4E98-9A2F-0806DF183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68340" cy="3027364"/>
          </a:xfrm>
          <a:solidFill>
            <a:srgbClr val="FF9999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Alternate etiology known</a:t>
            </a:r>
          </a:p>
          <a:p>
            <a:r>
              <a:rPr lang="en-US" dirty="0"/>
              <a:t>Risk factors for an alternate etiology</a:t>
            </a:r>
          </a:p>
          <a:p>
            <a:pPr lvl="1"/>
            <a:r>
              <a:rPr lang="en-US" sz="2100" dirty="0"/>
              <a:t>moyamoya, cardioembolism, traumatic dissection</a:t>
            </a:r>
          </a:p>
          <a:p>
            <a:r>
              <a:rPr lang="en-US" dirty="0"/>
              <a:t>Imaging c/w alternate etiology</a:t>
            </a:r>
          </a:p>
          <a:p>
            <a:pPr lvl="1"/>
            <a:r>
              <a:rPr lang="en-US" dirty="0"/>
              <a:t>Old or bilateral infarcts</a:t>
            </a:r>
          </a:p>
          <a:p>
            <a:r>
              <a:rPr lang="en-US" dirty="0"/>
              <a:t>Contraindication to steroids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2CEC3-A062-43FC-97D1-6136E2B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F4C61-4CD6-4164-9226-30A27171F8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7D7C2-12D0-4811-8F34-6864B7F34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137" y="224965"/>
            <a:ext cx="1338232" cy="1077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FBB451-C8E4-40E0-81C1-B115DC059040}"/>
              </a:ext>
            </a:extLst>
          </p:cNvPr>
          <p:cNvSpPr txBox="1"/>
          <p:nvPr/>
        </p:nvSpPr>
        <p:spPr>
          <a:xfrm>
            <a:off x="5830927" y="5762125"/>
            <a:ext cx="266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*Full list in FOCAS protocol</a:t>
            </a:r>
          </a:p>
        </p:txBody>
      </p:sp>
    </p:spTree>
    <p:extLst>
      <p:ext uri="{BB962C8B-B14F-4D97-AF65-F5344CB8AC3E}">
        <p14:creationId xmlns:p14="http://schemas.microsoft.com/office/powerpoint/2010/main" val="84601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9244" y="199462"/>
            <a:ext cx="3082693" cy="7092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Child with stroke or TIA that may be due to FCA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3204" y="1164330"/>
            <a:ext cx="4054773" cy="12164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Included if :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All inclusion/exclusion criteria met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Legal guardians give informed/sign consent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Able to return for 1 month MRI/A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443" y="3288027"/>
            <a:ext cx="2822743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 Start corticosteroids, aspirin, and supportive care </a:t>
            </a:r>
            <a:endParaRPr lang="en-US" sz="1600" dirty="0"/>
          </a:p>
        </p:txBody>
      </p:sp>
      <p:cxnSp>
        <p:nvCxnSpPr>
          <p:cNvPr id="62" name="Connecteur droit avec flèche 61"/>
          <p:cNvCxnSpPr>
            <a:cxnSpLocks/>
            <a:stCxn id="12" idx="2"/>
            <a:endCxn id="29" idx="0"/>
          </p:cNvCxnSpPr>
          <p:nvPr/>
        </p:nvCxnSpPr>
        <p:spPr>
          <a:xfrm>
            <a:off x="4690591" y="2380743"/>
            <a:ext cx="1665847" cy="907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>
            <a:cxnSpLocks/>
            <a:stCxn id="5" idx="2"/>
            <a:endCxn id="12" idx="0"/>
          </p:cNvCxnSpPr>
          <p:nvPr/>
        </p:nvCxnSpPr>
        <p:spPr>
          <a:xfrm>
            <a:off x="4690591" y="908720"/>
            <a:ext cx="0" cy="255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cxnSpLocks/>
            <a:stCxn id="12" idx="2"/>
            <a:endCxn id="13" idx="0"/>
          </p:cNvCxnSpPr>
          <p:nvPr/>
        </p:nvCxnSpPr>
        <p:spPr>
          <a:xfrm flipH="1">
            <a:off x="3261815" y="2380743"/>
            <a:ext cx="1428776" cy="907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014471" y="3288027"/>
            <a:ext cx="2683933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  Start aspirin and supportive care</a:t>
            </a:r>
            <a:endParaRPr lang="en-US" sz="1600" dirty="0"/>
          </a:p>
        </p:txBody>
      </p:sp>
      <p:sp>
        <p:nvSpPr>
          <p:cNvPr id="68" name="Rectangle 67"/>
          <p:cNvSpPr/>
          <p:nvPr/>
        </p:nvSpPr>
        <p:spPr>
          <a:xfrm>
            <a:off x="5014471" y="4506993"/>
            <a:ext cx="1341967" cy="793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Disease Progression</a:t>
            </a:r>
            <a:endParaRPr lang="en-US" sz="1600" dirty="0"/>
          </a:p>
        </p:txBody>
      </p:sp>
      <p:cxnSp>
        <p:nvCxnSpPr>
          <p:cNvPr id="74" name="Connecteur droit avec flèche 73"/>
          <p:cNvCxnSpPr>
            <a:cxnSpLocks/>
          </p:cNvCxnSpPr>
          <p:nvPr/>
        </p:nvCxnSpPr>
        <p:spPr>
          <a:xfrm>
            <a:off x="5685455" y="5231237"/>
            <a:ext cx="1" cy="390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522511-3ABC-406E-9C7E-B91799C453C4}"/>
              </a:ext>
            </a:extLst>
          </p:cNvPr>
          <p:cNvSpPr txBox="1"/>
          <p:nvPr/>
        </p:nvSpPr>
        <p:spPr>
          <a:xfrm>
            <a:off x="3989792" y="2818945"/>
            <a:ext cx="15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Randomization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2264D1-63D8-479C-8949-16C87CA1E6A4}"/>
              </a:ext>
            </a:extLst>
          </p:cNvPr>
          <p:cNvSpPr txBox="1"/>
          <p:nvPr/>
        </p:nvSpPr>
        <p:spPr>
          <a:xfrm>
            <a:off x="4485325" y="2599844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0D8CA9-CA37-492C-8A2D-65E3D6774FEA}"/>
              </a:ext>
            </a:extLst>
          </p:cNvPr>
          <p:cNvSpPr/>
          <p:nvPr/>
        </p:nvSpPr>
        <p:spPr>
          <a:xfrm>
            <a:off x="6717978" y="4524400"/>
            <a:ext cx="1473322" cy="793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Disease Progression</a:t>
            </a:r>
            <a:endParaRPr lang="en-US" sz="1600" dirty="0"/>
          </a:p>
        </p:txBody>
      </p:sp>
      <p:cxnSp>
        <p:nvCxnSpPr>
          <p:cNvPr id="47" name="Connecteur droit avec flèche 61">
            <a:extLst>
              <a:ext uri="{FF2B5EF4-FFF2-40B4-BE49-F238E27FC236}">
                <a16:creationId xmlns:a16="http://schemas.microsoft.com/office/drawing/2014/main" id="{BCC31C11-4C3F-41AC-8429-428A47B8E71B}"/>
              </a:ext>
            </a:extLst>
          </p:cNvPr>
          <p:cNvCxnSpPr>
            <a:cxnSpLocks/>
            <a:stCxn id="29" idx="2"/>
            <a:endCxn id="46" idx="0"/>
          </p:cNvCxnSpPr>
          <p:nvPr/>
        </p:nvCxnSpPr>
        <p:spPr>
          <a:xfrm>
            <a:off x="6356438" y="3936099"/>
            <a:ext cx="1098201" cy="588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61">
            <a:extLst>
              <a:ext uri="{FF2B5EF4-FFF2-40B4-BE49-F238E27FC236}">
                <a16:creationId xmlns:a16="http://schemas.microsoft.com/office/drawing/2014/main" id="{9288F3F1-5F63-4D70-9DB0-1F9D24755AB8}"/>
              </a:ext>
            </a:extLst>
          </p:cNvPr>
          <p:cNvCxnSpPr>
            <a:cxnSpLocks/>
            <a:stCxn id="29" idx="2"/>
            <a:endCxn id="68" idx="0"/>
          </p:cNvCxnSpPr>
          <p:nvPr/>
        </p:nvCxnSpPr>
        <p:spPr>
          <a:xfrm flipH="1">
            <a:off x="5685455" y="3936099"/>
            <a:ext cx="670983" cy="570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A05612D-640D-40E7-9A4A-1C8C88B4BBB1}"/>
              </a:ext>
            </a:extLst>
          </p:cNvPr>
          <p:cNvSpPr/>
          <p:nvPr/>
        </p:nvSpPr>
        <p:spPr>
          <a:xfrm>
            <a:off x="4387469" y="5610565"/>
            <a:ext cx="2758398" cy="97650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 corticosteroids; continue aspirin, and supportive care </a:t>
            </a:r>
            <a:endParaRPr lang="en-US" sz="160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6A4248D-F52E-4BD6-99CC-3D7017E8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99"/>
            <a:ext cx="1741323" cy="1401798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821075E-AF99-4739-BB51-E69568A2992E}"/>
              </a:ext>
            </a:extLst>
          </p:cNvPr>
          <p:cNvSpPr/>
          <p:nvPr/>
        </p:nvSpPr>
        <p:spPr>
          <a:xfrm>
            <a:off x="2787563" y="4043065"/>
            <a:ext cx="3123220" cy="228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Clinical Observation &amp; 5-day MRI/A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97509A3-6C69-41CD-91F7-CA92B08014EC}"/>
              </a:ext>
            </a:extLst>
          </p:cNvPr>
          <p:cNvSpPr txBox="1"/>
          <p:nvPr/>
        </p:nvSpPr>
        <p:spPr>
          <a:xfrm>
            <a:off x="1676400" y="170179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N=80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1D97ABB-610F-4E5D-8C9C-BE1D0505C703}"/>
              </a:ext>
            </a:extLst>
          </p:cNvPr>
          <p:cNvSpPr txBox="1"/>
          <p:nvPr/>
        </p:nvSpPr>
        <p:spPr>
          <a:xfrm>
            <a:off x="985436" y="342739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89D58E-9E57-454E-AAA7-F6E29E70622C}"/>
              </a:ext>
            </a:extLst>
          </p:cNvPr>
          <p:cNvSpPr txBox="1"/>
          <p:nvPr/>
        </p:nvSpPr>
        <p:spPr>
          <a:xfrm>
            <a:off x="7816964" y="342739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N=40</a:t>
            </a:r>
          </a:p>
        </p:txBody>
      </p:sp>
    </p:spTree>
    <p:extLst>
      <p:ext uri="{BB962C8B-B14F-4D97-AF65-F5344CB8AC3E}">
        <p14:creationId xmlns:p14="http://schemas.microsoft.com/office/powerpoint/2010/main" val="169654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173"/>
            <a:ext cx="5563354" cy="137836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Intervention:  Corticosteroids &amp; Aspirin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83533"/>
            <a:ext cx="5003801" cy="4447934"/>
          </a:xfrm>
        </p:spPr>
        <p:txBody>
          <a:bodyPr>
            <a:normAutofit/>
          </a:bodyPr>
          <a:lstStyle/>
          <a:p>
            <a:r>
              <a:rPr lang="en-US" sz="2000" dirty="0"/>
              <a:t>Standard steroid “pulse” followed by oral taper </a:t>
            </a:r>
          </a:p>
          <a:p>
            <a:pPr lvl="1"/>
            <a:r>
              <a:rPr lang="en-US" sz="1800" dirty="0"/>
              <a:t>Methylprednisolone IV 30 mg/kg/day (max 1 g/day) x 3 days</a:t>
            </a:r>
          </a:p>
          <a:p>
            <a:pPr lvl="1"/>
            <a:r>
              <a:rPr lang="en-US" sz="1800" dirty="0"/>
              <a:t>prednisolone (or prednisone) taper po</a:t>
            </a:r>
          </a:p>
          <a:p>
            <a:pPr lvl="2"/>
            <a:r>
              <a:rPr lang="en-US" sz="1400" dirty="0"/>
              <a:t>1 mg/kg/day (max 40 mg) x 2 weeks, then 0.5 mg/kg/day (max 20 mg) x 2 weeks</a:t>
            </a:r>
          </a:p>
          <a:p>
            <a:r>
              <a:rPr lang="en-US" sz="2000" dirty="0"/>
              <a:t>Arm A:  treat immediately (ASAP, max 24 </a:t>
            </a:r>
            <a:r>
              <a:rPr lang="en-US" sz="2000" dirty="0" err="1"/>
              <a:t>hrs</a:t>
            </a:r>
            <a:r>
              <a:rPr lang="en-US" sz="2000" dirty="0"/>
              <a:t> of randomization)</a:t>
            </a:r>
          </a:p>
          <a:p>
            <a:r>
              <a:rPr lang="en-US" sz="2000" dirty="0"/>
              <a:t>Arm B:  treat if/when disease progression consistent with FCA</a:t>
            </a:r>
          </a:p>
          <a:p>
            <a:r>
              <a:rPr lang="en-US" sz="2000" dirty="0"/>
              <a:t>Both arms will receive:</a:t>
            </a:r>
          </a:p>
          <a:p>
            <a:pPr lvl="1"/>
            <a:r>
              <a:rPr lang="en-US" sz="1600" dirty="0"/>
              <a:t> aspirin, per </a:t>
            </a:r>
            <a:r>
              <a:rPr lang="en-US" sz="1600" dirty="0">
                <a:highlight>
                  <a:srgbClr val="FFFF99"/>
                </a:highlight>
              </a:rPr>
              <a:t>FOCAS </a:t>
            </a:r>
            <a:r>
              <a:rPr lang="en-US" sz="1600" i="1" dirty="0">
                <a:highlight>
                  <a:srgbClr val="FFFF99"/>
                </a:highlight>
              </a:rPr>
              <a:t>Protocol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supportive care, per </a:t>
            </a:r>
            <a:r>
              <a:rPr lang="en-US" sz="1600" dirty="0">
                <a:highlight>
                  <a:srgbClr val="FF9999"/>
                </a:highlight>
              </a:rPr>
              <a:t>FOCAS </a:t>
            </a:r>
            <a:r>
              <a:rPr lang="en-US" sz="1600" i="1" dirty="0">
                <a:highlight>
                  <a:srgbClr val="FF9999"/>
                </a:highlight>
              </a:rPr>
              <a:t>Clinical Guidelines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F4C61-4CD6-4164-9226-30A27171F8B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B9B74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B9B74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FE33A-E2BD-4D21-B52B-C059E97B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021" y="1988744"/>
            <a:ext cx="2315585" cy="2880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01E30-281E-4937-95EB-6347208CF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216" y="224965"/>
            <a:ext cx="1603153" cy="1290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1B2C3A-631C-48CE-9013-0A09A35A9AF2}"/>
              </a:ext>
            </a:extLst>
          </p:cNvPr>
          <p:cNvSpPr txBox="1"/>
          <p:nvPr/>
        </p:nvSpPr>
        <p:spPr>
          <a:xfrm>
            <a:off x="4213490" y="4880771"/>
            <a:ext cx="103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Required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442C7-99C3-4B24-A761-17688C4DBA0C}"/>
              </a:ext>
            </a:extLst>
          </p:cNvPr>
          <p:cNvSpPr txBox="1"/>
          <p:nvPr/>
        </p:nvSpPr>
        <p:spPr>
          <a:xfrm>
            <a:off x="5672094" y="5862135"/>
            <a:ext cx="15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Recommended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DA52185-FF6F-4385-9D21-FEA08C15642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65025" y="5053922"/>
            <a:ext cx="594423" cy="28759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7976EAA-6E85-4F53-A49A-20965E5FB25A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5078592" y="5653607"/>
            <a:ext cx="593502" cy="39319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7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945460-515E-3FD3-5365-DA095D16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46" y="215631"/>
            <a:ext cx="8564707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FOCAS Updates</a:t>
            </a:r>
            <a:endParaRPr lang="en-US" sz="19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D9E41-5854-D2E0-4D79-CBBAFA2A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46" y="1209803"/>
            <a:ext cx="8289141" cy="4900052"/>
          </a:xfrm>
        </p:spPr>
        <p:txBody>
          <a:bodyPr>
            <a:noAutofit/>
          </a:bodyPr>
          <a:lstStyle/>
          <a:p>
            <a:r>
              <a:rPr lang="en-US" sz="2400" dirty="0"/>
              <a:t>Officially started on February 1</a:t>
            </a:r>
            <a:r>
              <a:rPr lang="en-US" sz="2400" baseline="30000" dirty="0"/>
              <a:t>st</a:t>
            </a:r>
            <a:r>
              <a:rPr lang="en-US" sz="2400" dirty="0"/>
              <a:t>, 2023</a:t>
            </a:r>
          </a:p>
          <a:p>
            <a:r>
              <a:rPr lang="en-US" sz="2400" dirty="0"/>
              <a:t>Meeting UG3 milestones</a:t>
            </a:r>
          </a:p>
          <a:p>
            <a:r>
              <a:rPr lang="en-US" sz="2400" dirty="0"/>
              <a:t>28 sites moving through the start-up process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CTAs Sent: 22 / CTAs Fully Executed: 10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CIRB Submitted: 10 / CIRB Approved: 4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First DSMB meeting in June 2023 with no major protocol changes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New FOCAS study materials just approved by the CIRB and will be distributed to sites soon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Version 1.3 of the protocol and the ICFs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Patient/Family recruitment materials including enrollment videos in English &amp; Spanish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Other patient-facing material:  baseline interview, tolerability questionnaire, outcomes metrics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64433-F1C1-CE44-0BB8-2353FFA81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1" y="251058"/>
            <a:ext cx="1234969" cy="9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3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CB943BB614646BBA14873F480A835" ma:contentTypeVersion="5" ma:contentTypeDescription="Create a new document." ma:contentTypeScope="" ma:versionID="2d2f81a761ea14c6c94de5adcdd3db01">
  <xsd:schema xmlns:xsd="http://www.w3.org/2001/XMLSchema" xmlns:xs="http://www.w3.org/2001/XMLSchema" xmlns:p="http://schemas.microsoft.com/office/2006/metadata/properties" xmlns:ns2="eea11018-7ab5-46d9-9672-e19d2a3ed3f2" xmlns:ns3="6170ebe7-8e1d-4788-8b1b-1d6b4871caab" targetNamespace="http://schemas.microsoft.com/office/2006/metadata/properties" ma:root="true" ma:fieldsID="8f5834d34fc8baf08ce57e719eb8078c" ns2:_="" ns3:_="">
    <xsd:import namespace="eea11018-7ab5-46d9-9672-e19d2a3ed3f2"/>
    <xsd:import namespace="6170ebe7-8e1d-4788-8b1b-1d6b4871c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11018-7ab5-46d9-9672-e19d2a3ed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ebe7-8e1d-4788-8b1b-1d6b4871c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F21F3A-27D3-4F88-958C-BF3C74ACE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91FA52-DFE2-4904-8976-27173B00323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ba0d75c-6081-4159-ba4f-1ef95659aa87"/>
    <ds:schemaRef ds:uri="http://www.w3.org/XML/1998/namespace"/>
    <ds:schemaRef ds:uri="http://purl.org/dc/dcmitype/"/>
    <ds:schemaRef ds:uri="259ab4db-fe8c-4a84-af78-b9da387c5676"/>
  </ds:schemaRefs>
</ds:datastoreItem>
</file>

<file path=customXml/itemProps3.xml><?xml version="1.0" encoding="utf-8"?>
<ds:datastoreItem xmlns:ds="http://schemas.openxmlformats.org/officeDocument/2006/customXml" ds:itemID="{1E84EFA7-E770-416B-BCC0-4945D91723B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2831</TotalTime>
  <Words>975</Words>
  <Application>Microsoft Macintosh PowerPoint</Application>
  <PresentationFormat>On-screen Show (4:3)</PresentationFormat>
  <Paragraphs>143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FOCAS Trial Focal Cerebral Arteriopathy Steroid Trial Pediatric Comparative Effectiveness Trial </vt:lpstr>
      <vt:lpstr>A cerebral arteriopathy of healthy children:  acute, unilateral, predominantly anterior circulation, inflammatory, monophasic</vt:lpstr>
      <vt:lpstr>PowerPoint Presentation</vt:lpstr>
      <vt:lpstr>FOCAS Final Design:   comparative effectiveness trial</vt:lpstr>
      <vt:lpstr>FOCAS Primary Aim</vt:lpstr>
      <vt:lpstr>FOCAS Participants:   Children with suspected FCA</vt:lpstr>
      <vt:lpstr>PowerPoint Presentation</vt:lpstr>
      <vt:lpstr>Intervention:  Corticosteroids &amp; Aspirin</vt:lpstr>
      <vt:lpstr>FOCAS Updates</vt:lpstr>
      <vt:lpstr>PowerPoint Presentation</vt:lpstr>
      <vt:lpstr>FOCAS Team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 to CC</dc:title>
  <dc:creator>Princess Abbott</dc:creator>
  <cp:lastModifiedBy>Fullerton, Heather</cp:lastModifiedBy>
  <cp:revision>316</cp:revision>
  <dcterms:created xsi:type="dcterms:W3CDTF">2016-11-28T18:21:41Z</dcterms:created>
  <dcterms:modified xsi:type="dcterms:W3CDTF">2023-10-07T00:17:45Z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0x01010070FCB943BB614646BBA14873F480A835</vt:lpwstr>
  </property>
  <property fmtid="{D5CDD505-2E9C-101B-9397-08002B2CF9AE}" pid="3" name="_dlc_DocIdItemGuid">
    <vt:lpwstr>40fd5fca-259d-4d74-bd7d-ae7add6b6caa</vt:lpwstr>
  </property>
</Properties>
</file>