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 ContentType="image/tiff"/>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78" r:id="rId5"/>
    <p:sldId id="279" r:id="rId6"/>
    <p:sldId id="281" r:id="rId7"/>
    <p:sldId id="280" r:id="rId8"/>
    <p:sldId id="275" r:id="rId9"/>
    <p:sldId id="276" r:id="rId10"/>
    <p:sldId id="261" r:id="rId11"/>
    <p:sldId id="257" r:id="rId12"/>
    <p:sldId id="273" r:id="rId13"/>
    <p:sldId id="274" r:id="rId14"/>
    <p:sldId id="277" r:id="rId15"/>
    <p:sldId id="258" r:id="rId16"/>
    <p:sldId id="262" r:id="rId17"/>
    <p:sldId id="263" r:id="rId18"/>
    <p:sldId id="264" r:id="rId19"/>
    <p:sldId id="265" r:id="rId20"/>
    <p:sldId id="267" r:id="rId21"/>
    <p:sldId id="268" r:id="rId22"/>
    <p:sldId id="269" r:id="rId23"/>
    <p:sldId id="270" r:id="rId24"/>
    <p:sldId id="271"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48" d="100"/>
          <a:sy n="48" d="100"/>
        </p:scale>
        <p:origin x="86"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tif"/><Relationship Id="rId5" Type="http://schemas.openxmlformats.org/officeDocument/2006/relationships/image" Target="../media/image4.tiff"/><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0058400" cy="6806436"/>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222620-6C75-41C4-BA2C-9167EF6E0246}"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750" y="5740937"/>
            <a:ext cx="1591853" cy="98053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99238" y="5738237"/>
            <a:ext cx="2254562" cy="98053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13729" y="5763236"/>
            <a:ext cx="1311923" cy="10432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2865" y="106603"/>
            <a:ext cx="3651504" cy="774192"/>
          </a:xfrm>
          <a:prstGeom prst="rect">
            <a:avLst/>
          </a:prstGeom>
        </p:spPr>
      </p:pic>
    </p:spTree>
    <p:extLst>
      <p:ext uri="{BB962C8B-B14F-4D97-AF65-F5344CB8AC3E}">
        <p14:creationId xmlns:p14="http://schemas.microsoft.com/office/powerpoint/2010/main" val="67910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67317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97268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0058400" cy="6806436"/>
          </a:xfrm>
          <a:prstGeom prst="rect">
            <a:avLst/>
          </a:prstGeom>
        </p:spPr>
      </p:pic>
      <p:sp>
        <p:nvSpPr>
          <p:cNvPr id="2" name="Title 1"/>
          <p:cNvSpPr>
            <a:spLocks noGrp="1"/>
          </p:cNvSpPr>
          <p:nvPr>
            <p:ph type="title"/>
          </p:nvPr>
        </p:nvSpPr>
        <p:spPr>
          <a:xfrm>
            <a:off x="191354" y="-51517"/>
            <a:ext cx="10515600" cy="1325563"/>
          </a:xfrm>
        </p:spPr>
        <p:txBody>
          <a:bodyPr/>
          <a:lstStyle>
            <a:lvl1pPr>
              <a:defRPr>
                <a:solidFill>
                  <a:srgbClr val="336094"/>
                </a:solidFill>
                <a:latin typeface="+mn-lt"/>
              </a:defRPr>
            </a:lvl1pPr>
          </a:lstStyle>
          <a:p>
            <a:r>
              <a:rPr lang="en-US" dirty="0"/>
              <a:t>Click to edit Master title style</a:t>
            </a:r>
          </a:p>
        </p:txBody>
      </p:sp>
      <p:sp>
        <p:nvSpPr>
          <p:cNvPr id="3" name="Content Placeholder 2"/>
          <p:cNvSpPr>
            <a:spLocks noGrp="1"/>
          </p:cNvSpPr>
          <p:nvPr>
            <p:ph idx="1"/>
          </p:nvPr>
        </p:nvSpPr>
        <p:spPr>
          <a:xfrm>
            <a:off x="628476" y="14657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cxnSp>
        <p:nvCxnSpPr>
          <p:cNvPr id="12" name="Straight Connector 11"/>
          <p:cNvCxnSpPr/>
          <p:nvPr userDrawn="1"/>
        </p:nvCxnSpPr>
        <p:spPr>
          <a:xfrm>
            <a:off x="335560" y="965200"/>
            <a:ext cx="1184374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497" y="6266582"/>
            <a:ext cx="2249144" cy="476864"/>
          </a:xfrm>
          <a:prstGeom prst="rect">
            <a:avLst/>
          </a:prstGeom>
        </p:spPr>
      </p:pic>
    </p:spTree>
    <p:extLst>
      <p:ext uri="{BB962C8B-B14F-4D97-AF65-F5344CB8AC3E}">
        <p14:creationId xmlns:p14="http://schemas.microsoft.com/office/powerpoint/2010/main" val="78447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222620-6C75-41C4-BA2C-9167EF6E0246}"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00373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222620-6C75-41C4-BA2C-9167EF6E0246}"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90420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222620-6C75-41C4-BA2C-9167EF6E0246}"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9389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222620-6C75-41C4-BA2C-9167EF6E0246}"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53373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22620-6C75-41C4-BA2C-9167EF6E0246}"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26045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26529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03631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22620-6C75-41C4-BA2C-9167EF6E0246}" type="datetimeFigureOut">
              <a:rPr lang="en-US" smtClean="0"/>
              <a:t>4/28/2021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21765-5593-4422-9F5A-70A2CAFFC534}" type="slidenum">
              <a:rPr lang="en-US" smtClean="0"/>
              <a:t>‹#›</a:t>
            </a:fld>
            <a:endParaRPr lang="en-US"/>
          </a:p>
        </p:txBody>
      </p:sp>
    </p:spTree>
    <p:extLst>
      <p:ext uri="{BB962C8B-B14F-4D97-AF65-F5344CB8AC3E}">
        <p14:creationId xmlns:p14="http://schemas.microsoft.com/office/powerpoint/2010/main" val="122018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nihstrokenet.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hstrokenet.org/education/strokenet_meetings_presentations" TargetMode="External"/><Relationship Id="rId2" Type="http://schemas.openxmlformats.org/officeDocument/2006/relationships/hyperlink" Target="https://www.nihstrokenet.org/education/nih-strokenet-webinars-and-meetings" TargetMode="External"/><Relationship Id="rId1" Type="http://schemas.openxmlformats.org/officeDocument/2006/relationships/slideLayout" Target="../slideLayouts/slideLayout2.xml"/><Relationship Id="rId5" Type="http://schemas.openxmlformats.org/officeDocument/2006/relationships/hyperlink" Target="https://www.nihstrokenet.org/intranet/minutes/trial-webinars" TargetMode="External"/><Relationship Id="rId4" Type="http://schemas.openxmlformats.org/officeDocument/2006/relationships/hyperlink" Target="https://www.nihstrokenet.org/webinar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sam.gov/SA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StrokeNet</a:t>
            </a:r>
          </a:p>
        </p:txBody>
      </p:sp>
      <p:sp>
        <p:nvSpPr>
          <p:cNvPr id="3" name="Subtitle 2"/>
          <p:cNvSpPr>
            <a:spLocks noGrp="1"/>
          </p:cNvSpPr>
          <p:nvPr>
            <p:ph type="subTitle" idx="1"/>
          </p:nvPr>
        </p:nvSpPr>
        <p:spPr/>
        <p:txBody>
          <a:bodyPr/>
          <a:lstStyle/>
          <a:p>
            <a:r>
              <a:rPr lang="en-US" dirty="0"/>
              <a:t>Coordinator Webinar</a:t>
            </a:r>
          </a:p>
          <a:p>
            <a:r>
              <a:rPr lang="en-US" dirty="0"/>
              <a:t>April 28, 2021 </a:t>
            </a:r>
          </a:p>
        </p:txBody>
      </p:sp>
    </p:spTree>
    <p:extLst>
      <p:ext uri="{BB962C8B-B14F-4D97-AF65-F5344CB8AC3E}">
        <p14:creationId xmlns:p14="http://schemas.microsoft.com/office/powerpoint/2010/main" val="414198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8FDEE6-F1D5-4816-9B9D-7D3B4E21437C}"/>
              </a:ext>
            </a:extLst>
          </p:cNvPr>
          <p:cNvPicPr>
            <a:picLocks noChangeAspect="1"/>
          </p:cNvPicPr>
          <p:nvPr/>
        </p:nvPicPr>
        <p:blipFill>
          <a:blip r:embed="rId2"/>
          <a:stretch>
            <a:fillRect/>
          </a:stretch>
        </p:blipFill>
        <p:spPr>
          <a:xfrm>
            <a:off x="264090" y="704538"/>
            <a:ext cx="11428238" cy="5771213"/>
          </a:xfrm>
          <a:prstGeom prst="rect">
            <a:avLst/>
          </a:prstGeom>
        </p:spPr>
      </p:pic>
    </p:spTree>
    <p:extLst>
      <p:ext uri="{BB962C8B-B14F-4D97-AF65-F5344CB8AC3E}">
        <p14:creationId xmlns:p14="http://schemas.microsoft.com/office/powerpoint/2010/main" val="1786076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6" y="0"/>
            <a:ext cx="10515600" cy="1325563"/>
          </a:xfrm>
        </p:spPr>
        <p:txBody>
          <a:bodyPr/>
          <a:lstStyle/>
          <a:p>
            <a:endParaRPr lang="en-US" dirty="0"/>
          </a:p>
        </p:txBody>
      </p:sp>
      <p:sp>
        <p:nvSpPr>
          <p:cNvPr id="3" name="Content Placeholder 2"/>
          <p:cNvSpPr>
            <a:spLocks noGrp="1"/>
          </p:cNvSpPr>
          <p:nvPr>
            <p:ph idx="1"/>
          </p:nvPr>
        </p:nvSpPr>
        <p:spPr/>
        <p:txBody>
          <a:bodyPr/>
          <a:lstStyle/>
          <a:p>
            <a:r>
              <a:rPr lang="en-US" dirty="0">
                <a:hlinkClick r:id="rId2"/>
              </a:rPr>
              <a:t>https://www.nihstrokenet.org/</a:t>
            </a:r>
            <a:endParaRPr lang="en-US" dirty="0"/>
          </a:p>
          <a:p>
            <a:endParaRPr lang="en-US" dirty="0"/>
          </a:p>
          <a:p>
            <a:endParaRPr lang="en-US" dirty="0"/>
          </a:p>
        </p:txBody>
      </p:sp>
      <p:pic>
        <p:nvPicPr>
          <p:cNvPr id="4" name="Picture 3">
            <a:extLst>
              <a:ext uri="{FF2B5EF4-FFF2-40B4-BE49-F238E27FC236}">
                <a16:creationId xmlns:a16="http://schemas.microsoft.com/office/drawing/2014/main" id="{031B2B3A-7632-49F6-AD49-A3EC7C7D253A}"/>
              </a:ext>
            </a:extLst>
          </p:cNvPr>
          <p:cNvPicPr>
            <a:picLocks noChangeAspect="1"/>
          </p:cNvPicPr>
          <p:nvPr/>
        </p:nvPicPr>
        <p:blipFill>
          <a:blip r:embed="rId3"/>
          <a:stretch>
            <a:fillRect/>
          </a:stretch>
        </p:blipFill>
        <p:spPr>
          <a:xfrm>
            <a:off x="785849" y="2357670"/>
            <a:ext cx="3962613" cy="1470227"/>
          </a:xfrm>
          <a:prstGeom prst="rect">
            <a:avLst/>
          </a:prstGeom>
        </p:spPr>
      </p:pic>
    </p:spTree>
    <p:extLst>
      <p:ext uri="{BB962C8B-B14F-4D97-AF65-F5344CB8AC3E}">
        <p14:creationId xmlns:p14="http://schemas.microsoft.com/office/powerpoint/2010/main" val="2864738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DB60CB-2E06-4896-9399-5066211165C4}"/>
              </a:ext>
            </a:extLst>
          </p:cNvPr>
          <p:cNvPicPr>
            <a:picLocks noChangeAspect="1"/>
          </p:cNvPicPr>
          <p:nvPr/>
        </p:nvPicPr>
        <p:blipFill>
          <a:blip r:embed="rId2"/>
          <a:stretch>
            <a:fillRect/>
          </a:stretch>
        </p:blipFill>
        <p:spPr>
          <a:xfrm>
            <a:off x="335093" y="749509"/>
            <a:ext cx="11634614" cy="5411448"/>
          </a:xfrm>
          <a:prstGeom prst="rect">
            <a:avLst/>
          </a:prstGeom>
        </p:spPr>
      </p:pic>
    </p:spTree>
    <p:extLst>
      <p:ext uri="{BB962C8B-B14F-4D97-AF65-F5344CB8AC3E}">
        <p14:creationId xmlns:p14="http://schemas.microsoft.com/office/powerpoint/2010/main" val="3475697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031647-4DB0-432D-8BC8-2F75E45F5A28}"/>
              </a:ext>
            </a:extLst>
          </p:cNvPr>
          <p:cNvPicPr>
            <a:picLocks noChangeAspect="1"/>
          </p:cNvPicPr>
          <p:nvPr/>
        </p:nvPicPr>
        <p:blipFill>
          <a:blip r:embed="rId2"/>
          <a:stretch>
            <a:fillRect/>
          </a:stretch>
        </p:blipFill>
        <p:spPr>
          <a:xfrm>
            <a:off x="545729" y="719528"/>
            <a:ext cx="11208015" cy="5471410"/>
          </a:xfrm>
          <a:prstGeom prst="rect">
            <a:avLst/>
          </a:prstGeom>
        </p:spPr>
      </p:pic>
    </p:spTree>
    <p:extLst>
      <p:ext uri="{BB962C8B-B14F-4D97-AF65-F5344CB8AC3E}">
        <p14:creationId xmlns:p14="http://schemas.microsoft.com/office/powerpoint/2010/main" val="76435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table" descr="image005">
            <a:extLst>
              <a:ext uri="{FF2B5EF4-FFF2-40B4-BE49-F238E27FC236}">
                <a16:creationId xmlns:a16="http://schemas.microsoft.com/office/drawing/2014/main" id="{D82B073F-9DCE-452A-A92C-E8507E444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666" y="419725"/>
            <a:ext cx="10298242" cy="613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62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476" y="1465699"/>
            <a:ext cx="10515600" cy="4620307"/>
          </a:xfrm>
        </p:spPr>
        <p:txBody>
          <a:bodyPr>
            <a:normAutofit fontScale="55000" lnSpcReduction="20000"/>
          </a:bodyPr>
          <a:lstStyle/>
          <a:p>
            <a:r>
              <a:rPr lang="en-US" b="1" dirty="0"/>
              <a:t>Documents</a:t>
            </a:r>
          </a:p>
          <a:p>
            <a:pPr lvl="1"/>
            <a:r>
              <a:rPr lang="en-US" dirty="0"/>
              <a:t> </a:t>
            </a:r>
            <a:r>
              <a:rPr lang="en-US" b="1" dirty="0"/>
              <a:t>GET INVOLVED:</a:t>
            </a:r>
          </a:p>
          <a:p>
            <a:pPr lvl="1"/>
            <a:r>
              <a:rPr lang="en-US" b="1" dirty="0"/>
              <a:t>Funding Announcements:</a:t>
            </a:r>
          </a:p>
          <a:p>
            <a:pPr lvl="1"/>
            <a:r>
              <a:rPr lang="en-US" b="1" dirty="0"/>
              <a:t>NIH StrokeNet Funding Announcement:</a:t>
            </a:r>
          </a:p>
          <a:p>
            <a:pPr lvl="1"/>
            <a:r>
              <a:rPr lang="en-US" b="1" dirty="0"/>
              <a:t>Administrative Documents: (SN SOPs, Communication, Competing Trials, etc.</a:t>
            </a:r>
          </a:p>
          <a:p>
            <a:pPr lvl="1"/>
            <a:r>
              <a:rPr lang="en-US" b="1" dirty="0"/>
              <a:t>Central IRB:</a:t>
            </a:r>
          </a:p>
          <a:p>
            <a:pPr lvl="1"/>
            <a:r>
              <a:rPr lang="en-US" b="1" dirty="0"/>
              <a:t>Network Publications:</a:t>
            </a:r>
          </a:p>
          <a:p>
            <a:endParaRPr lang="en-US" b="1" dirty="0"/>
          </a:p>
          <a:p>
            <a:r>
              <a:rPr lang="en-US" b="1" dirty="0"/>
              <a:t>Education, Presentations, and Resources</a:t>
            </a:r>
          </a:p>
          <a:p>
            <a:endParaRPr lang="en-US" dirty="0"/>
          </a:p>
          <a:p>
            <a:pPr lvl="1"/>
            <a:r>
              <a:rPr lang="en-US" b="1" dirty="0"/>
              <a:t>STUDY COORDINATOR EDUCATION AND RESOURCES</a:t>
            </a:r>
          </a:p>
          <a:p>
            <a:pPr marL="457200" lvl="1" indent="0">
              <a:buNone/>
            </a:pPr>
            <a:r>
              <a:rPr lang="en-US" b="1" dirty="0"/>
              <a:t>	https://www.nihstrokenet.org/education/study-coordinator-education</a:t>
            </a:r>
          </a:p>
          <a:p>
            <a:pPr lvl="1"/>
            <a:endParaRPr lang="en-US" b="1" dirty="0"/>
          </a:p>
          <a:p>
            <a:pPr lvl="1"/>
            <a:r>
              <a:rPr lang="en-US" b="1" dirty="0"/>
              <a:t>NIH StrokeNet Webinars and Meetings</a:t>
            </a:r>
          </a:p>
          <a:p>
            <a:pPr lvl="2"/>
            <a:r>
              <a:rPr lang="en-US" b="1" dirty="0">
                <a:hlinkClick r:id="rId2"/>
              </a:rPr>
              <a:t>Webinars &amp; Meeting Topics</a:t>
            </a:r>
            <a:endParaRPr lang="en-US" b="1" dirty="0"/>
          </a:p>
          <a:p>
            <a:pPr lvl="2"/>
            <a:r>
              <a:rPr lang="en-US" b="1" dirty="0">
                <a:hlinkClick r:id="rId3"/>
              </a:rPr>
              <a:t>National Meetings</a:t>
            </a:r>
            <a:endParaRPr lang="en-US" b="1" dirty="0"/>
          </a:p>
          <a:p>
            <a:pPr lvl="2"/>
            <a:r>
              <a:rPr lang="en-US" b="1" dirty="0">
                <a:hlinkClick r:id="rId4"/>
              </a:rPr>
              <a:t>Professional development </a:t>
            </a:r>
            <a:endParaRPr lang="en-US" b="1" dirty="0"/>
          </a:p>
          <a:p>
            <a:pPr lvl="2"/>
            <a:r>
              <a:rPr lang="en-US" b="1" dirty="0">
                <a:hlinkClick r:id="rId5"/>
              </a:rPr>
              <a:t>Trial-Specific </a:t>
            </a:r>
            <a:endParaRPr lang="en-US" b="1" dirty="0"/>
          </a:p>
          <a:p>
            <a:pPr lvl="1"/>
            <a:endParaRPr lang="en-US" b="1" dirty="0"/>
          </a:p>
          <a:p>
            <a:pPr marL="457200" lvl="1" indent="0">
              <a:buNone/>
            </a:pPr>
            <a:r>
              <a:rPr lang="en-US" b="1" dirty="0"/>
              <a:t>	</a:t>
            </a:r>
            <a:r>
              <a:rPr lang="en-US" b="1" dirty="0">
                <a:hlinkClick r:id="rId2"/>
              </a:rPr>
              <a:t>https://www.nihstrokenet.org/education/nih-strokenet-webinars-and-meetings</a:t>
            </a:r>
            <a:r>
              <a:rPr lang="en-US" b="1" dirty="0"/>
              <a:t> </a:t>
            </a:r>
            <a:r>
              <a:rPr lang="en-US" b="1" dirty="0">
                <a:solidFill>
                  <a:srgbClr val="FF0000"/>
                </a:solidFill>
                <a:highlight>
                  <a:srgbClr val="FFFF00"/>
                </a:highlight>
              </a:rPr>
              <a:t>***Coordinator Webinars</a:t>
            </a:r>
          </a:p>
          <a:p>
            <a:pPr lvl="1"/>
            <a:endParaRPr lang="en-US" b="1" dirty="0"/>
          </a:p>
          <a:p>
            <a:endParaRPr lang="en-US" b="1" dirty="0"/>
          </a:p>
        </p:txBody>
      </p:sp>
    </p:spTree>
    <p:extLst>
      <p:ext uri="{BB962C8B-B14F-4D97-AF65-F5344CB8AC3E}">
        <p14:creationId xmlns:p14="http://schemas.microsoft.com/office/powerpoint/2010/main" val="168120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A0FC98-979B-4E04-94FD-57DB9C87BA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1" y="320040"/>
            <a:ext cx="10375868" cy="5836920"/>
          </a:xfrm>
        </p:spPr>
      </p:pic>
    </p:spTree>
    <p:extLst>
      <p:ext uri="{BB962C8B-B14F-4D97-AF65-F5344CB8AC3E}">
        <p14:creationId xmlns:p14="http://schemas.microsoft.com/office/powerpoint/2010/main" val="1883557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34D198-A2FC-4AA7-B8D5-5E0C9DEB552C}"/>
              </a:ext>
            </a:extLst>
          </p:cNvPr>
          <p:cNvPicPr>
            <a:picLocks noChangeAspect="1"/>
          </p:cNvPicPr>
          <p:nvPr/>
        </p:nvPicPr>
        <p:blipFill>
          <a:blip r:embed="rId2"/>
          <a:stretch>
            <a:fillRect/>
          </a:stretch>
        </p:blipFill>
        <p:spPr>
          <a:xfrm>
            <a:off x="464695" y="659567"/>
            <a:ext cx="11287594" cy="6003669"/>
          </a:xfrm>
          <a:prstGeom prst="rect">
            <a:avLst/>
          </a:prstGeom>
        </p:spPr>
      </p:pic>
    </p:spTree>
    <p:extLst>
      <p:ext uri="{BB962C8B-B14F-4D97-AF65-F5344CB8AC3E}">
        <p14:creationId xmlns:p14="http://schemas.microsoft.com/office/powerpoint/2010/main" val="1485865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0ED395-59BB-4630-952C-70678DFD8D37}"/>
              </a:ext>
            </a:extLst>
          </p:cNvPr>
          <p:cNvPicPr>
            <a:picLocks noChangeAspect="1"/>
          </p:cNvPicPr>
          <p:nvPr/>
        </p:nvPicPr>
        <p:blipFill>
          <a:blip r:embed="rId2"/>
          <a:stretch>
            <a:fillRect/>
          </a:stretch>
        </p:blipFill>
        <p:spPr>
          <a:xfrm>
            <a:off x="584616" y="524656"/>
            <a:ext cx="11032761" cy="5786203"/>
          </a:xfrm>
          <a:prstGeom prst="rect">
            <a:avLst/>
          </a:prstGeom>
        </p:spPr>
      </p:pic>
    </p:spTree>
    <p:extLst>
      <p:ext uri="{BB962C8B-B14F-4D97-AF65-F5344CB8AC3E}">
        <p14:creationId xmlns:p14="http://schemas.microsoft.com/office/powerpoint/2010/main" val="4240735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0FBB63-255A-4923-9CBA-92B13AB2BC36}"/>
              </a:ext>
            </a:extLst>
          </p:cNvPr>
          <p:cNvPicPr>
            <a:picLocks noChangeAspect="1"/>
          </p:cNvPicPr>
          <p:nvPr/>
        </p:nvPicPr>
        <p:blipFill>
          <a:blip r:embed="rId2"/>
          <a:stretch>
            <a:fillRect/>
          </a:stretch>
        </p:blipFill>
        <p:spPr>
          <a:xfrm>
            <a:off x="619960" y="1034322"/>
            <a:ext cx="10906581" cy="5396458"/>
          </a:xfrm>
          <a:prstGeom prst="rect">
            <a:avLst/>
          </a:prstGeom>
        </p:spPr>
      </p:pic>
      <p:sp>
        <p:nvSpPr>
          <p:cNvPr id="3" name="TextBox 2">
            <a:extLst>
              <a:ext uri="{FF2B5EF4-FFF2-40B4-BE49-F238E27FC236}">
                <a16:creationId xmlns:a16="http://schemas.microsoft.com/office/drawing/2014/main" id="{273FA5E2-0D5E-4E42-9AE0-4DC5BDEEBD49}"/>
              </a:ext>
            </a:extLst>
          </p:cNvPr>
          <p:cNvSpPr txBox="1"/>
          <p:nvPr/>
        </p:nvSpPr>
        <p:spPr>
          <a:xfrm>
            <a:off x="1334124" y="427221"/>
            <a:ext cx="9683646" cy="461665"/>
          </a:xfrm>
          <a:prstGeom prst="rect">
            <a:avLst/>
          </a:prstGeom>
          <a:noFill/>
        </p:spPr>
        <p:txBody>
          <a:bodyPr wrap="square" rtlCol="0">
            <a:spAutoFit/>
          </a:bodyPr>
          <a:lstStyle/>
          <a:p>
            <a:pPr algn="ctr"/>
            <a:r>
              <a:rPr lang="en-US" sz="2400" b="1" dirty="0"/>
              <a:t>CONTACT US </a:t>
            </a:r>
          </a:p>
        </p:txBody>
      </p:sp>
    </p:spTree>
    <p:extLst>
      <p:ext uri="{BB962C8B-B14F-4D97-AF65-F5344CB8AC3E}">
        <p14:creationId xmlns:p14="http://schemas.microsoft.com/office/powerpoint/2010/main" val="412117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9800A5E-3BD1-49CB-9699-DF6BB49D7978}"/>
              </a:ext>
            </a:extLst>
          </p:cNvPr>
          <p:cNvGraphicFramePr>
            <a:graphicFrameLocks noChangeAspect="1"/>
          </p:cNvGraphicFramePr>
          <p:nvPr>
            <p:extLst>
              <p:ext uri="{D42A27DB-BD31-4B8C-83A1-F6EECF244321}">
                <p14:modId xmlns:p14="http://schemas.microsoft.com/office/powerpoint/2010/main" val="596708367"/>
              </p:ext>
            </p:extLst>
          </p:nvPr>
        </p:nvGraphicFramePr>
        <p:xfrm>
          <a:off x="1615440" y="440452"/>
          <a:ext cx="9006840" cy="5564108"/>
        </p:xfrm>
        <a:graphic>
          <a:graphicData uri="http://schemas.openxmlformats.org/presentationml/2006/ole">
            <mc:AlternateContent xmlns:mc="http://schemas.openxmlformats.org/markup-compatibility/2006">
              <mc:Choice xmlns:v="urn:schemas-microsoft-com:vml" Requires="v">
                <p:oleObj spid="_x0000_s1027" name="Acrobat Document" r:id="rId3" imgW="4572000" imgH="3429000" progId="Acrobat.Document.DC">
                  <p:embed/>
                </p:oleObj>
              </mc:Choice>
              <mc:Fallback>
                <p:oleObj name="Acrobat Document" r:id="rId3" imgW="4572000" imgH="3429000" progId="Acrobat.Document.DC">
                  <p:embed/>
                  <p:pic>
                    <p:nvPicPr>
                      <p:cNvPr id="2" name="Object 1">
                        <a:extLst>
                          <a:ext uri="{FF2B5EF4-FFF2-40B4-BE49-F238E27FC236}">
                            <a16:creationId xmlns:a16="http://schemas.microsoft.com/office/drawing/2014/main" id="{C9800A5E-3BD1-49CB-9699-DF6BB49D7978}"/>
                          </a:ext>
                        </a:extLst>
                      </p:cNvPr>
                      <p:cNvPicPr/>
                      <p:nvPr/>
                    </p:nvPicPr>
                    <p:blipFill>
                      <a:blip r:embed="rId4"/>
                      <a:stretch>
                        <a:fillRect/>
                      </a:stretch>
                    </p:blipFill>
                    <p:spPr>
                      <a:xfrm>
                        <a:off x="1615440" y="440452"/>
                        <a:ext cx="9006840" cy="5564108"/>
                      </a:xfrm>
                      <a:prstGeom prst="rect">
                        <a:avLst/>
                      </a:prstGeom>
                    </p:spPr>
                  </p:pic>
                </p:oleObj>
              </mc:Fallback>
            </mc:AlternateContent>
          </a:graphicData>
        </a:graphic>
      </p:graphicFrame>
    </p:spTree>
    <p:extLst>
      <p:ext uri="{BB962C8B-B14F-4D97-AF65-F5344CB8AC3E}">
        <p14:creationId xmlns:p14="http://schemas.microsoft.com/office/powerpoint/2010/main" val="201523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D7FE419-086B-4134-BE82-1C944B50F931}"/>
              </a:ext>
            </a:extLst>
          </p:cNvPr>
          <p:cNvGraphicFramePr>
            <a:graphicFrameLocks noGrp="1"/>
          </p:cNvGraphicFramePr>
          <p:nvPr>
            <p:extLst>
              <p:ext uri="{D42A27DB-BD31-4B8C-83A1-F6EECF244321}">
                <p14:modId xmlns:p14="http://schemas.microsoft.com/office/powerpoint/2010/main" val="2609610211"/>
              </p:ext>
            </p:extLst>
          </p:nvPr>
        </p:nvGraphicFramePr>
        <p:xfrm>
          <a:off x="794479" y="1528996"/>
          <a:ext cx="10672996" cy="4167261"/>
        </p:xfrm>
        <a:graphic>
          <a:graphicData uri="http://schemas.openxmlformats.org/drawingml/2006/table">
            <a:tbl>
              <a:tblPr>
                <a:tableStyleId>{5C22544A-7EE6-4342-B048-85BDC9FD1C3A}</a:tableStyleId>
              </a:tblPr>
              <a:tblGrid>
                <a:gridCol w="975703">
                  <a:extLst>
                    <a:ext uri="{9D8B030D-6E8A-4147-A177-3AD203B41FA5}">
                      <a16:colId xmlns:a16="http://schemas.microsoft.com/office/drawing/2014/main" val="2444125202"/>
                    </a:ext>
                  </a:extLst>
                </a:gridCol>
                <a:gridCol w="3723601">
                  <a:extLst>
                    <a:ext uri="{9D8B030D-6E8A-4147-A177-3AD203B41FA5}">
                      <a16:colId xmlns:a16="http://schemas.microsoft.com/office/drawing/2014/main" val="1505687362"/>
                    </a:ext>
                  </a:extLst>
                </a:gridCol>
                <a:gridCol w="1314212">
                  <a:extLst>
                    <a:ext uri="{9D8B030D-6E8A-4147-A177-3AD203B41FA5}">
                      <a16:colId xmlns:a16="http://schemas.microsoft.com/office/drawing/2014/main" val="3902955260"/>
                    </a:ext>
                  </a:extLst>
                </a:gridCol>
                <a:gridCol w="4659480">
                  <a:extLst>
                    <a:ext uri="{9D8B030D-6E8A-4147-A177-3AD203B41FA5}">
                      <a16:colId xmlns:a16="http://schemas.microsoft.com/office/drawing/2014/main" val="1079747979"/>
                    </a:ext>
                  </a:extLst>
                </a:gridCol>
              </a:tblGrid>
              <a:tr h="490266">
                <a:tc>
                  <a:txBody>
                    <a:bodyPr/>
                    <a:lstStyle/>
                    <a:p>
                      <a:pPr algn="ctr" fontAlgn="t"/>
                      <a:r>
                        <a:rPr lang="en-US" sz="1100" u="none" strike="noStrike">
                          <a:effectLst/>
                        </a:rPr>
                        <a:t>06</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MedStar Health Research Institute (Hyattsville MD)</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945780975"/>
                  </a:ext>
                </a:extLst>
              </a:tr>
              <a:tr h="245133">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753322700"/>
                  </a:ext>
                </a:extLst>
              </a:tr>
              <a:tr h="490266">
                <a:tc>
                  <a:txBody>
                    <a:bodyPr/>
                    <a:lstStyle/>
                    <a:p>
                      <a:pPr algn="ctr" fontAlgn="t"/>
                      <a:r>
                        <a:rPr lang="en-US" sz="1100" u="none" strike="noStrike">
                          <a:effectLst/>
                        </a:rPr>
                        <a:t>106</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06-106-1743</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National Rehabilitation Hospital, Inc. (Washington DC)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999623224"/>
                  </a:ext>
                </a:extLst>
              </a:tr>
              <a:tr h="245133">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525733559"/>
                  </a:ext>
                </a:extLst>
              </a:tr>
              <a:tr h="490266">
                <a:tc>
                  <a:txBody>
                    <a:bodyPr/>
                    <a:lstStyle/>
                    <a:p>
                      <a:pPr algn="ctr" fontAlgn="t"/>
                      <a:r>
                        <a:rPr lang="en-US" sz="1100" u="none" strike="noStrike">
                          <a:effectLst/>
                        </a:rPr>
                        <a:t>106</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06-106-1464</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Washington Hospital Center Corp (Washington DC)</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247673673"/>
                  </a:ext>
                </a:extLst>
              </a:tr>
              <a:tr h="245133">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553791945"/>
                  </a:ext>
                </a:extLst>
              </a:tr>
              <a:tr h="490266">
                <a:tc>
                  <a:txBody>
                    <a:bodyPr/>
                    <a:lstStyle/>
                    <a:p>
                      <a:pPr algn="ctr" fontAlgn="t"/>
                      <a:r>
                        <a:rPr lang="en-US" sz="1100" u="none" strike="noStrike">
                          <a:effectLst/>
                        </a:rPr>
                        <a:t>106</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06-106-1747</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MedStar Southern Maryland Hospital Center (Clinton MD)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434394983"/>
                  </a:ext>
                </a:extLst>
              </a:tr>
              <a:tr h="245133">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34072472"/>
                  </a:ext>
                </a:extLst>
              </a:tr>
              <a:tr h="490266">
                <a:tc>
                  <a:txBody>
                    <a:bodyPr/>
                    <a:lstStyle/>
                    <a:p>
                      <a:pPr algn="ctr" fontAlgn="t"/>
                      <a:r>
                        <a:rPr lang="en-US" sz="1100" u="none" strike="noStrike">
                          <a:effectLst/>
                        </a:rPr>
                        <a:t>106</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06-106-2367</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MedStar Good Samaritan Hospital (Baltimore MD)</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741948635"/>
                  </a:ext>
                </a:extLst>
              </a:tr>
              <a:tr h="245133">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771837814"/>
                  </a:ext>
                </a:extLst>
              </a:tr>
              <a:tr h="490266">
                <a:tc>
                  <a:txBody>
                    <a:bodyPr/>
                    <a:lstStyle/>
                    <a:p>
                      <a:pPr algn="ctr" fontAlgn="t"/>
                      <a:r>
                        <a:rPr lang="en-US" sz="1100" u="none" strike="noStrike">
                          <a:effectLst/>
                        </a:rPr>
                        <a:t>106</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06-106-2368</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MedStar Montgomery Medical Center (Olney MD)</a:t>
                      </a:r>
                      <a:endParaRPr lang="en-US" sz="1100" b="1"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229833177"/>
                  </a:ext>
                </a:extLst>
              </a:tr>
            </a:tbl>
          </a:graphicData>
        </a:graphic>
      </p:graphicFrame>
      <p:sp>
        <p:nvSpPr>
          <p:cNvPr id="3" name="TextBox 2">
            <a:extLst>
              <a:ext uri="{FF2B5EF4-FFF2-40B4-BE49-F238E27FC236}">
                <a16:creationId xmlns:a16="http://schemas.microsoft.com/office/drawing/2014/main" id="{67038546-7B19-42C2-8850-829FDDE7360E}"/>
              </a:ext>
            </a:extLst>
          </p:cNvPr>
          <p:cNvSpPr txBox="1"/>
          <p:nvPr/>
        </p:nvSpPr>
        <p:spPr>
          <a:xfrm>
            <a:off x="2323476" y="824460"/>
            <a:ext cx="8066372" cy="461665"/>
          </a:xfrm>
          <a:prstGeom prst="rect">
            <a:avLst/>
          </a:prstGeom>
          <a:noFill/>
        </p:spPr>
        <p:txBody>
          <a:bodyPr wrap="square" rtlCol="0">
            <a:spAutoFit/>
          </a:bodyPr>
          <a:lstStyle/>
          <a:p>
            <a:r>
              <a:rPr lang="en-US" sz="2400" b="1" dirty="0"/>
              <a:t>RCC 06 and RCC Clinical Performance Sites</a:t>
            </a:r>
          </a:p>
        </p:txBody>
      </p:sp>
    </p:spTree>
    <p:extLst>
      <p:ext uri="{BB962C8B-B14F-4D97-AF65-F5344CB8AC3E}">
        <p14:creationId xmlns:p14="http://schemas.microsoft.com/office/powerpoint/2010/main" val="4070036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7E5A106-AE05-4E1A-ADD4-37BD10D2F62A}"/>
              </a:ext>
            </a:extLst>
          </p:cNvPr>
          <p:cNvGraphicFramePr>
            <a:graphicFrameLocks noGrp="1"/>
          </p:cNvGraphicFramePr>
          <p:nvPr>
            <p:extLst>
              <p:ext uri="{D42A27DB-BD31-4B8C-83A1-F6EECF244321}">
                <p14:modId xmlns:p14="http://schemas.microsoft.com/office/powerpoint/2010/main" val="2256650473"/>
              </p:ext>
            </p:extLst>
          </p:nvPr>
        </p:nvGraphicFramePr>
        <p:xfrm>
          <a:off x="1267397" y="1528998"/>
          <a:ext cx="9780353" cy="2563317"/>
        </p:xfrm>
        <a:graphic>
          <a:graphicData uri="http://schemas.openxmlformats.org/drawingml/2006/table">
            <a:tbl>
              <a:tblPr>
                <a:tableStyleId>{5C22544A-7EE6-4342-B048-85BDC9FD1C3A}</a:tableStyleId>
              </a:tblPr>
              <a:tblGrid>
                <a:gridCol w="1181864">
                  <a:extLst>
                    <a:ext uri="{9D8B030D-6E8A-4147-A177-3AD203B41FA5}">
                      <a16:colId xmlns:a16="http://schemas.microsoft.com/office/drawing/2014/main" val="3718325552"/>
                    </a:ext>
                  </a:extLst>
                </a:gridCol>
                <a:gridCol w="3939547">
                  <a:extLst>
                    <a:ext uri="{9D8B030D-6E8A-4147-A177-3AD203B41FA5}">
                      <a16:colId xmlns:a16="http://schemas.microsoft.com/office/drawing/2014/main" val="3974197614"/>
                    </a:ext>
                  </a:extLst>
                </a:gridCol>
                <a:gridCol w="1318891">
                  <a:extLst>
                    <a:ext uri="{9D8B030D-6E8A-4147-A177-3AD203B41FA5}">
                      <a16:colId xmlns:a16="http://schemas.microsoft.com/office/drawing/2014/main" val="3726718034"/>
                    </a:ext>
                  </a:extLst>
                </a:gridCol>
                <a:gridCol w="3340051">
                  <a:extLst>
                    <a:ext uri="{9D8B030D-6E8A-4147-A177-3AD203B41FA5}">
                      <a16:colId xmlns:a16="http://schemas.microsoft.com/office/drawing/2014/main" val="3190401631"/>
                    </a:ext>
                  </a:extLst>
                </a:gridCol>
              </a:tblGrid>
              <a:tr h="256332">
                <a:tc>
                  <a:txBody>
                    <a:bodyPr/>
                    <a:lstStyle/>
                    <a:p>
                      <a:pPr algn="ctr" fontAlgn="t"/>
                      <a:r>
                        <a:rPr lang="en-US" sz="1100" u="none" strike="noStrike">
                          <a:effectLst/>
                        </a:rPr>
                        <a:t>229</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Georgetown University (Washington DC)</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375762538"/>
                  </a:ext>
                </a:extLst>
              </a:tr>
              <a:tr h="256332">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109909043"/>
                  </a:ext>
                </a:extLst>
              </a:tr>
              <a:tr h="512663">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06-229-1745</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MedStar Georgetown Medical Center, Inc. (Washington, DC)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864996855"/>
                  </a:ext>
                </a:extLst>
              </a:tr>
              <a:tr h="256332">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110866440"/>
                  </a:ext>
                </a:extLst>
              </a:tr>
              <a:tr h="512663">
                <a:tc>
                  <a:txBody>
                    <a:bodyPr/>
                    <a:lstStyle/>
                    <a:p>
                      <a:pPr algn="ctr" fontAlgn="t"/>
                      <a:r>
                        <a:rPr lang="en-US" sz="1100" u="none" strike="noStrike">
                          <a:effectLst/>
                        </a:rPr>
                        <a:t>230</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Children’s National Medical Center (Washington, DC)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286559045"/>
                  </a:ext>
                </a:extLst>
              </a:tr>
              <a:tr h="256332">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067207118"/>
                  </a:ext>
                </a:extLst>
              </a:tr>
              <a:tr h="512663">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06-230-1746</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Children’s National Medical Center (Washington, DC) </a:t>
                      </a:r>
                      <a:endParaRPr lang="en-US" sz="1100" b="1"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252907503"/>
                  </a:ext>
                </a:extLst>
              </a:tr>
            </a:tbl>
          </a:graphicData>
        </a:graphic>
      </p:graphicFrame>
      <p:graphicFrame>
        <p:nvGraphicFramePr>
          <p:cNvPr id="4" name="Table 3">
            <a:extLst>
              <a:ext uri="{FF2B5EF4-FFF2-40B4-BE49-F238E27FC236}">
                <a16:creationId xmlns:a16="http://schemas.microsoft.com/office/drawing/2014/main" id="{D72F5590-9A08-4713-BCCD-417F3061EA64}"/>
              </a:ext>
            </a:extLst>
          </p:cNvPr>
          <p:cNvGraphicFramePr>
            <a:graphicFrameLocks noGrp="1"/>
          </p:cNvGraphicFramePr>
          <p:nvPr>
            <p:extLst>
              <p:ext uri="{D42A27DB-BD31-4B8C-83A1-F6EECF244321}">
                <p14:modId xmlns:p14="http://schemas.microsoft.com/office/powerpoint/2010/main" val="1516232291"/>
              </p:ext>
            </p:extLst>
          </p:nvPr>
        </p:nvGraphicFramePr>
        <p:xfrm>
          <a:off x="1267396" y="4411735"/>
          <a:ext cx="9780353" cy="2116691"/>
        </p:xfrm>
        <a:graphic>
          <a:graphicData uri="http://schemas.openxmlformats.org/drawingml/2006/table">
            <a:tbl>
              <a:tblPr>
                <a:tableStyleId>{5C22544A-7EE6-4342-B048-85BDC9FD1C3A}</a:tableStyleId>
              </a:tblPr>
              <a:tblGrid>
                <a:gridCol w="1181864">
                  <a:extLst>
                    <a:ext uri="{9D8B030D-6E8A-4147-A177-3AD203B41FA5}">
                      <a16:colId xmlns:a16="http://schemas.microsoft.com/office/drawing/2014/main" val="3297298149"/>
                    </a:ext>
                  </a:extLst>
                </a:gridCol>
                <a:gridCol w="3939546">
                  <a:extLst>
                    <a:ext uri="{9D8B030D-6E8A-4147-A177-3AD203B41FA5}">
                      <a16:colId xmlns:a16="http://schemas.microsoft.com/office/drawing/2014/main" val="2641795111"/>
                    </a:ext>
                  </a:extLst>
                </a:gridCol>
                <a:gridCol w="1318891">
                  <a:extLst>
                    <a:ext uri="{9D8B030D-6E8A-4147-A177-3AD203B41FA5}">
                      <a16:colId xmlns:a16="http://schemas.microsoft.com/office/drawing/2014/main" val="2672191894"/>
                    </a:ext>
                  </a:extLst>
                </a:gridCol>
                <a:gridCol w="3340052">
                  <a:extLst>
                    <a:ext uri="{9D8B030D-6E8A-4147-A177-3AD203B41FA5}">
                      <a16:colId xmlns:a16="http://schemas.microsoft.com/office/drawing/2014/main" val="472360047"/>
                    </a:ext>
                  </a:extLst>
                </a:gridCol>
              </a:tblGrid>
              <a:tr h="751711">
                <a:tc>
                  <a:txBody>
                    <a:bodyPr/>
                    <a:lstStyle/>
                    <a:p>
                      <a:pPr algn="ctr" fontAlgn="t"/>
                      <a:r>
                        <a:rPr lang="en-US" sz="1100" u="none" strike="noStrike" dirty="0">
                          <a:effectLst/>
                        </a:rPr>
                        <a:t>233</a:t>
                      </a:r>
                      <a:endParaRPr lang="en-US" sz="1100" b="1"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it-IT" sz="1100" u="none" strike="noStrike" dirty="0">
                          <a:effectLst/>
                        </a:rPr>
                        <a:t>Univof Virginia (Charlottesville VA)</a:t>
                      </a:r>
                      <a:endParaRPr lang="it-IT" sz="1100" b="1"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087788188"/>
                  </a:ext>
                </a:extLst>
              </a:tr>
              <a:tr h="170364">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939182546"/>
                  </a:ext>
                </a:extLst>
              </a:tr>
              <a:tr h="334510">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06-233-1382</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University of Virginia Medical Center (Charlottesville VA)</a:t>
                      </a:r>
                      <a:endParaRPr lang="en-US" sz="1100" b="1"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478631786"/>
                  </a:ext>
                </a:extLst>
              </a:tr>
              <a:tr h="170364">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 </a:t>
                      </a:r>
                      <a:endParaRPr lang="en-US" sz="1100" b="1" i="0" u="none" strike="noStrike" dirty="0">
                        <a:solidFill>
                          <a:srgbClr val="FF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 </a:t>
                      </a:r>
                      <a:endParaRPr lang="en-US" sz="1100" b="1" i="0" u="none" strike="noStrike" dirty="0">
                        <a:solidFill>
                          <a:srgbClr val="FF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128173342"/>
                  </a:ext>
                </a:extLst>
              </a:tr>
              <a:tr h="170364">
                <a:tc>
                  <a:txBody>
                    <a:bodyPr/>
                    <a:lstStyle/>
                    <a:p>
                      <a:pPr algn="ctr" fontAlgn="t"/>
                      <a:r>
                        <a:rPr lang="en-US" sz="1100" u="none" strike="noStrike">
                          <a:effectLst/>
                        </a:rPr>
                        <a:t>234</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Univ of Maryland (Baltimore MD)</a:t>
                      </a:r>
                      <a:endParaRPr lang="en-US" sz="1100" b="1"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294620045"/>
                  </a:ext>
                </a:extLst>
              </a:tr>
              <a:tr h="170364">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800793924"/>
                  </a:ext>
                </a:extLst>
              </a:tr>
              <a:tr h="334510">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06-234-1143</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Univ of Maryland Medical Center (Baltimore MD)</a:t>
                      </a:r>
                      <a:endParaRPr lang="en-US" sz="1100" b="1"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182007612"/>
                  </a:ext>
                </a:extLst>
              </a:tr>
            </a:tbl>
          </a:graphicData>
        </a:graphic>
      </p:graphicFrame>
      <p:sp>
        <p:nvSpPr>
          <p:cNvPr id="5" name="TextBox 4">
            <a:extLst>
              <a:ext uri="{FF2B5EF4-FFF2-40B4-BE49-F238E27FC236}">
                <a16:creationId xmlns:a16="http://schemas.microsoft.com/office/drawing/2014/main" id="{33925810-0301-42E5-B4EC-D3927EDFBA8B}"/>
              </a:ext>
            </a:extLst>
          </p:cNvPr>
          <p:cNvSpPr txBox="1"/>
          <p:nvPr/>
        </p:nvSpPr>
        <p:spPr>
          <a:xfrm rot="10800000" flipV="1">
            <a:off x="1394085" y="809467"/>
            <a:ext cx="8454453" cy="400110"/>
          </a:xfrm>
          <a:prstGeom prst="rect">
            <a:avLst/>
          </a:prstGeom>
          <a:noFill/>
        </p:spPr>
        <p:txBody>
          <a:bodyPr wrap="square" rtlCol="0">
            <a:spAutoFit/>
          </a:bodyPr>
          <a:lstStyle/>
          <a:p>
            <a:r>
              <a:rPr lang="en-US" sz="2000" b="1" dirty="0"/>
              <a:t>RCC06 MedStar’s Satellites and Satellite Clinical Performance Sites</a:t>
            </a:r>
          </a:p>
        </p:txBody>
      </p:sp>
    </p:spTree>
    <p:extLst>
      <p:ext uri="{BB962C8B-B14F-4D97-AF65-F5344CB8AC3E}">
        <p14:creationId xmlns:p14="http://schemas.microsoft.com/office/powerpoint/2010/main" val="2047217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9734D0-3BD4-4550-93B2-4694ECBB9B29}"/>
              </a:ext>
            </a:extLst>
          </p:cNvPr>
          <p:cNvSpPr txBox="1"/>
          <p:nvPr/>
        </p:nvSpPr>
        <p:spPr>
          <a:xfrm>
            <a:off x="1439055" y="620020"/>
            <a:ext cx="6910465" cy="461665"/>
          </a:xfrm>
          <a:prstGeom prst="rect">
            <a:avLst/>
          </a:prstGeom>
          <a:noFill/>
        </p:spPr>
        <p:txBody>
          <a:bodyPr wrap="square" rtlCol="0">
            <a:spAutoFit/>
          </a:bodyPr>
          <a:lstStyle/>
          <a:p>
            <a:r>
              <a:rPr lang="en-US" sz="2400" b="1" dirty="0"/>
              <a:t>RCC11 UCLA Kaiser Permanente</a:t>
            </a:r>
          </a:p>
        </p:txBody>
      </p:sp>
      <p:graphicFrame>
        <p:nvGraphicFramePr>
          <p:cNvPr id="4" name="Table 3">
            <a:extLst>
              <a:ext uri="{FF2B5EF4-FFF2-40B4-BE49-F238E27FC236}">
                <a16:creationId xmlns:a16="http://schemas.microsoft.com/office/drawing/2014/main" id="{C49600A4-E295-4DEC-A53F-4EAF9FB49A8B}"/>
              </a:ext>
            </a:extLst>
          </p:cNvPr>
          <p:cNvGraphicFramePr>
            <a:graphicFrameLocks noGrp="1"/>
          </p:cNvGraphicFramePr>
          <p:nvPr>
            <p:extLst>
              <p:ext uri="{D42A27DB-BD31-4B8C-83A1-F6EECF244321}">
                <p14:modId xmlns:p14="http://schemas.microsoft.com/office/powerpoint/2010/main" val="4067190145"/>
              </p:ext>
            </p:extLst>
          </p:nvPr>
        </p:nvGraphicFramePr>
        <p:xfrm>
          <a:off x="509047" y="1648917"/>
          <a:ext cx="11057642" cy="4219731"/>
        </p:xfrm>
        <a:graphic>
          <a:graphicData uri="http://schemas.openxmlformats.org/drawingml/2006/table">
            <a:tbl>
              <a:tblPr>
                <a:tableStyleId>{5C22544A-7EE6-4342-B048-85BDC9FD1C3A}</a:tableStyleId>
              </a:tblPr>
              <a:tblGrid>
                <a:gridCol w="2254160">
                  <a:extLst>
                    <a:ext uri="{9D8B030D-6E8A-4147-A177-3AD203B41FA5}">
                      <a16:colId xmlns:a16="http://schemas.microsoft.com/office/drawing/2014/main" val="1831941457"/>
                    </a:ext>
                  </a:extLst>
                </a:gridCol>
                <a:gridCol w="3307655">
                  <a:extLst>
                    <a:ext uri="{9D8B030D-6E8A-4147-A177-3AD203B41FA5}">
                      <a16:colId xmlns:a16="http://schemas.microsoft.com/office/drawing/2014/main" val="1137737688"/>
                    </a:ext>
                  </a:extLst>
                </a:gridCol>
                <a:gridCol w="2076148">
                  <a:extLst>
                    <a:ext uri="{9D8B030D-6E8A-4147-A177-3AD203B41FA5}">
                      <a16:colId xmlns:a16="http://schemas.microsoft.com/office/drawing/2014/main" val="4051761244"/>
                    </a:ext>
                  </a:extLst>
                </a:gridCol>
                <a:gridCol w="3419679">
                  <a:extLst>
                    <a:ext uri="{9D8B030D-6E8A-4147-A177-3AD203B41FA5}">
                      <a16:colId xmlns:a16="http://schemas.microsoft.com/office/drawing/2014/main" val="3453394407"/>
                    </a:ext>
                  </a:extLst>
                </a:gridCol>
              </a:tblGrid>
              <a:tr h="602819">
                <a:tc>
                  <a:txBody>
                    <a:bodyPr/>
                    <a:lstStyle/>
                    <a:p>
                      <a:pPr algn="ctr" fontAlgn="t"/>
                      <a:r>
                        <a:rPr lang="en-US" sz="1100" u="none" strike="noStrike">
                          <a:effectLst/>
                        </a:rPr>
                        <a:t>261</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Kaiser Foundation Hospitals d/b/a Kaiser Permanente (Oakland CA)</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789547087"/>
                  </a:ext>
                </a:extLst>
              </a:tr>
              <a:tr h="301409">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834057801"/>
                  </a:ext>
                </a:extLst>
              </a:tr>
              <a:tr h="602819">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11-261-1776</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Kaiser Permanente Baldwin Park Medical Center (Baldwin Park CA)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156398683"/>
                  </a:ext>
                </a:extLst>
              </a:tr>
              <a:tr h="301409">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68858271"/>
                  </a:ext>
                </a:extLst>
              </a:tr>
              <a:tr h="602819">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11-261-1333</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s-ES" sz="1100" u="none" strike="noStrike">
                          <a:effectLst/>
                        </a:rPr>
                        <a:t>Kaiser Permanente Los Angeles Medical Center (Los Angeles CA) </a:t>
                      </a:r>
                      <a:endParaRPr lang="es-E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294831692"/>
                  </a:ext>
                </a:extLst>
              </a:tr>
              <a:tr h="301409">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80701016"/>
                  </a:ext>
                </a:extLst>
              </a:tr>
              <a:tr h="602819">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11-261-1777</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Kaiser Permanente Woodland Hills Medical Center (Woodland Hills CA)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010216459"/>
                  </a:ext>
                </a:extLst>
              </a:tr>
              <a:tr h="301409">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758899135"/>
                  </a:ext>
                </a:extLst>
              </a:tr>
              <a:tr h="602819">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11-261-2414</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it-IT" sz="1100" u="none" strike="noStrike" dirty="0">
                          <a:effectLst/>
                        </a:rPr>
                        <a:t>Kaiser Permanente Fontana (Fontana, CA) </a:t>
                      </a:r>
                      <a:endParaRPr lang="it-IT" sz="1100" b="1"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280812413"/>
                  </a:ext>
                </a:extLst>
              </a:tr>
            </a:tbl>
          </a:graphicData>
        </a:graphic>
      </p:graphicFrame>
    </p:spTree>
    <p:extLst>
      <p:ext uri="{BB962C8B-B14F-4D97-AF65-F5344CB8AC3E}">
        <p14:creationId xmlns:p14="http://schemas.microsoft.com/office/powerpoint/2010/main" val="2459937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8B81A6-834A-48AD-ADDE-8588BD27E19C}"/>
              </a:ext>
            </a:extLst>
          </p:cNvPr>
          <p:cNvSpPr txBox="1"/>
          <p:nvPr/>
        </p:nvSpPr>
        <p:spPr>
          <a:xfrm>
            <a:off x="1933731" y="704538"/>
            <a:ext cx="6280879" cy="738664"/>
          </a:xfrm>
          <a:prstGeom prst="rect">
            <a:avLst/>
          </a:prstGeom>
          <a:noFill/>
        </p:spPr>
        <p:txBody>
          <a:bodyPr wrap="square" rtlCol="0">
            <a:spAutoFit/>
          </a:bodyPr>
          <a:lstStyle/>
          <a:p>
            <a:r>
              <a:rPr lang="en-US" sz="2400" b="1" dirty="0"/>
              <a:t>RCC12 USD Kaiser Permanente </a:t>
            </a:r>
          </a:p>
          <a:p>
            <a:endParaRPr lang="en-US" dirty="0"/>
          </a:p>
        </p:txBody>
      </p:sp>
      <p:graphicFrame>
        <p:nvGraphicFramePr>
          <p:cNvPr id="6" name="Table 5">
            <a:extLst>
              <a:ext uri="{FF2B5EF4-FFF2-40B4-BE49-F238E27FC236}">
                <a16:creationId xmlns:a16="http://schemas.microsoft.com/office/drawing/2014/main" id="{50D0EF15-D8F4-4442-807F-90B162FD9BB1}"/>
              </a:ext>
            </a:extLst>
          </p:cNvPr>
          <p:cNvGraphicFramePr>
            <a:graphicFrameLocks noGrp="1"/>
          </p:cNvGraphicFramePr>
          <p:nvPr>
            <p:extLst>
              <p:ext uri="{D42A27DB-BD31-4B8C-83A1-F6EECF244321}">
                <p14:modId xmlns:p14="http://schemas.microsoft.com/office/powerpoint/2010/main" val="3124007175"/>
              </p:ext>
            </p:extLst>
          </p:nvPr>
        </p:nvGraphicFramePr>
        <p:xfrm>
          <a:off x="641023" y="1588956"/>
          <a:ext cx="10765410" cy="4564504"/>
        </p:xfrm>
        <a:graphic>
          <a:graphicData uri="http://schemas.openxmlformats.org/drawingml/2006/table">
            <a:tbl>
              <a:tblPr>
                <a:tableStyleId>{5C22544A-7EE6-4342-B048-85BDC9FD1C3A}</a:tableStyleId>
              </a:tblPr>
              <a:tblGrid>
                <a:gridCol w="2189032">
                  <a:extLst>
                    <a:ext uri="{9D8B030D-6E8A-4147-A177-3AD203B41FA5}">
                      <a16:colId xmlns:a16="http://schemas.microsoft.com/office/drawing/2014/main" val="3187704307"/>
                    </a:ext>
                  </a:extLst>
                </a:gridCol>
                <a:gridCol w="3174819">
                  <a:extLst>
                    <a:ext uri="{9D8B030D-6E8A-4147-A177-3AD203B41FA5}">
                      <a16:colId xmlns:a16="http://schemas.microsoft.com/office/drawing/2014/main" val="889691267"/>
                    </a:ext>
                  </a:extLst>
                </a:gridCol>
                <a:gridCol w="2070097">
                  <a:extLst>
                    <a:ext uri="{9D8B030D-6E8A-4147-A177-3AD203B41FA5}">
                      <a16:colId xmlns:a16="http://schemas.microsoft.com/office/drawing/2014/main" val="384099792"/>
                    </a:ext>
                  </a:extLst>
                </a:gridCol>
                <a:gridCol w="3331462">
                  <a:extLst>
                    <a:ext uri="{9D8B030D-6E8A-4147-A177-3AD203B41FA5}">
                      <a16:colId xmlns:a16="http://schemas.microsoft.com/office/drawing/2014/main" val="3774830194"/>
                    </a:ext>
                  </a:extLst>
                </a:gridCol>
              </a:tblGrid>
              <a:tr h="618641">
                <a:tc>
                  <a:txBody>
                    <a:bodyPr/>
                    <a:lstStyle/>
                    <a:p>
                      <a:pPr algn="ctr" fontAlgn="t"/>
                      <a:r>
                        <a:rPr lang="en-US" sz="1100" u="none" strike="noStrike">
                          <a:effectLst/>
                        </a:rPr>
                        <a:t>283</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Kaiser Foundation Hospitals dba Kaiser Permanente (Oakland CA)</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737639136"/>
                  </a:ext>
                </a:extLst>
              </a:tr>
              <a:tr h="458012">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248391015"/>
                  </a:ext>
                </a:extLst>
              </a:tr>
              <a:tr h="927961">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12-283-2042</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Kaiser Permanente Zion Medical Center /Kaiser Foundation Hospital (San Diego CA)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867541840"/>
                  </a:ext>
                </a:extLst>
              </a:tr>
              <a:tr h="309320">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973915984"/>
                  </a:ext>
                </a:extLst>
              </a:tr>
              <a:tr h="1013290">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12-283-2278</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Kaiser Permanente San Diego Medical Center /Kaiser Foundation Hospital (San Diego CA)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12402747"/>
                  </a:ext>
                </a:extLst>
              </a:tr>
              <a:tr h="309320">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110369837"/>
                  </a:ext>
                </a:extLst>
              </a:tr>
              <a:tr h="309320">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12-283-2294</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Viewridge Medical Offices (San Diego CA)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670334798"/>
                  </a:ext>
                </a:extLst>
              </a:tr>
              <a:tr h="309320">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317687157"/>
                  </a:ext>
                </a:extLst>
              </a:tr>
              <a:tr h="309320">
                <a:tc>
                  <a:txBody>
                    <a:bodyPr/>
                    <a:lstStyle/>
                    <a:p>
                      <a:pPr algn="ctr" fontAlgn="t"/>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US" sz="1100" u="none" strike="noStrike">
                          <a:effectLst/>
                        </a:rPr>
                        <a:t>12-283-2295</a:t>
                      </a:r>
                      <a:endParaRPr lang="en-US"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100" u="none" strike="noStrike" dirty="0" err="1">
                          <a:effectLst/>
                        </a:rPr>
                        <a:t>Vandever</a:t>
                      </a:r>
                      <a:r>
                        <a:rPr lang="en-US" sz="1100" u="none" strike="noStrike" dirty="0">
                          <a:effectLst/>
                        </a:rPr>
                        <a:t> Medical Offices (San Diego CA)</a:t>
                      </a:r>
                      <a:endParaRPr lang="en-US" sz="1100" b="1"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992081258"/>
                  </a:ext>
                </a:extLst>
              </a:tr>
            </a:tbl>
          </a:graphicData>
        </a:graphic>
      </p:graphicFrame>
    </p:spTree>
    <p:extLst>
      <p:ext uri="{BB962C8B-B14F-4D97-AF65-F5344CB8AC3E}">
        <p14:creationId xmlns:p14="http://schemas.microsoft.com/office/powerpoint/2010/main" val="2482609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FADAF-9DE3-432F-8730-886E1037DEC3}"/>
              </a:ext>
            </a:extLst>
          </p:cNvPr>
          <p:cNvSpPr txBox="1"/>
          <p:nvPr/>
        </p:nvSpPr>
        <p:spPr>
          <a:xfrm>
            <a:off x="1184223" y="554637"/>
            <a:ext cx="6655633" cy="461665"/>
          </a:xfrm>
          <a:prstGeom prst="rect">
            <a:avLst/>
          </a:prstGeom>
          <a:noFill/>
        </p:spPr>
        <p:txBody>
          <a:bodyPr wrap="square" rtlCol="0">
            <a:spAutoFit/>
          </a:bodyPr>
          <a:lstStyle/>
          <a:p>
            <a:r>
              <a:rPr lang="en-US" sz="2400" b="1" dirty="0"/>
              <a:t>R13 UCSF Kaiser Permanente</a:t>
            </a:r>
          </a:p>
        </p:txBody>
      </p:sp>
      <p:graphicFrame>
        <p:nvGraphicFramePr>
          <p:cNvPr id="4" name="Table 3">
            <a:extLst>
              <a:ext uri="{FF2B5EF4-FFF2-40B4-BE49-F238E27FC236}">
                <a16:creationId xmlns:a16="http://schemas.microsoft.com/office/drawing/2014/main" id="{93E8A421-F8AA-4B86-93E7-E88CC6FA876A}"/>
              </a:ext>
            </a:extLst>
          </p:cNvPr>
          <p:cNvGraphicFramePr>
            <a:graphicFrameLocks noGrp="1"/>
          </p:cNvGraphicFramePr>
          <p:nvPr>
            <p:extLst>
              <p:ext uri="{D42A27DB-BD31-4B8C-83A1-F6EECF244321}">
                <p14:modId xmlns:p14="http://schemas.microsoft.com/office/powerpoint/2010/main" val="1792191436"/>
              </p:ext>
            </p:extLst>
          </p:nvPr>
        </p:nvGraphicFramePr>
        <p:xfrm>
          <a:off x="593889" y="1274164"/>
          <a:ext cx="10935091" cy="4902797"/>
        </p:xfrm>
        <a:graphic>
          <a:graphicData uri="http://schemas.openxmlformats.org/drawingml/2006/table">
            <a:tbl>
              <a:tblPr>
                <a:tableStyleId>{5C22544A-7EE6-4342-B048-85BDC9FD1C3A}</a:tableStyleId>
              </a:tblPr>
              <a:tblGrid>
                <a:gridCol w="1321404">
                  <a:extLst>
                    <a:ext uri="{9D8B030D-6E8A-4147-A177-3AD203B41FA5}">
                      <a16:colId xmlns:a16="http://schemas.microsoft.com/office/drawing/2014/main" val="2042126616"/>
                    </a:ext>
                  </a:extLst>
                </a:gridCol>
                <a:gridCol w="3420117">
                  <a:extLst>
                    <a:ext uri="{9D8B030D-6E8A-4147-A177-3AD203B41FA5}">
                      <a16:colId xmlns:a16="http://schemas.microsoft.com/office/drawing/2014/main" val="3777903449"/>
                    </a:ext>
                  </a:extLst>
                </a:gridCol>
                <a:gridCol w="2459169">
                  <a:extLst>
                    <a:ext uri="{9D8B030D-6E8A-4147-A177-3AD203B41FA5}">
                      <a16:colId xmlns:a16="http://schemas.microsoft.com/office/drawing/2014/main" val="3684058806"/>
                    </a:ext>
                  </a:extLst>
                </a:gridCol>
                <a:gridCol w="3734401">
                  <a:extLst>
                    <a:ext uri="{9D8B030D-6E8A-4147-A177-3AD203B41FA5}">
                      <a16:colId xmlns:a16="http://schemas.microsoft.com/office/drawing/2014/main" val="3800512874"/>
                    </a:ext>
                  </a:extLst>
                </a:gridCol>
              </a:tblGrid>
              <a:tr h="284316">
                <a:tc>
                  <a:txBody>
                    <a:bodyPr/>
                    <a:lstStyle/>
                    <a:p>
                      <a:pPr algn="ctr" fontAlgn="t"/>
                      <a:r>
                        <a:rPr lang="en-US" sz="800" u="none" strike="noStrike">
                          <a:effectLst/>
                        </a:rPr>
                        <a:t>290</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Kaiser Foundation Hospitals dba Kaiser Permanente (Oakland CA)</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693416070"/>
                  </a:ext>
                </a:extLst>
              </a:tr>
              <a:tr h="145501">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1383440415"/>
                  </a:ext>
                </a:extLst>
              </a:tr>
              <a:tr h="2981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r>
                        <a:rPr lang="en-US" sz="800" u="none" strike="noStrike">
                          <a:effectLst/>
                        </a:rPr>
                        <a:t>13-290-1810</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Kaiser Permanente  Antioch Medical Center ( Antioch CA) </a:t>
                      </a:r>
                      <a:endParaRPr lang="en-US"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3802728093"/>
                  </a:ext>
                </a:extLst>
              </a:tr>
              <a:tr h="1490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623090396"/>
                  </a:ext>
                </a:extLst>
              </a:tr>
              <a:tr h="2981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r>
                        <a:rPr lang="en-US" sz="800" u="none" strike="noStrike">
                          <a:effectLst/>
                        </a:rPr>
                        <a:t>13-290-1811</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Kaiser Permanente Walnut Creek Medical Center (Walnut Creek CA) </a:t>
                      </a:r>
                      <a:endParaRPr lang="en-US"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3538094592"/>
                  </a:ext>
                </a:extLst>
              </a:tr>
              <a:tr h="1490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4241125038"/>
                  </a:ext>
                </a:extLst>
              </a:tr>
              <a:tr h="447298">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r>
                        <a:rPr lang="en-US" sz="800" u="none" strike="noStrike">
                          <a:effectLst/>
                        </a:rPr>
                        <a:t>13-290-2242</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Kaiser Permanente Vallejo Medical Center Including Kaiser Foundation Rehabilitation Center (Vallejo CA) </a:t>
                      </a:r>
                      <a:endParaRPr lang="en-US"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2912314956"/>
                  </a:ext>
                </a:extLst>
              </a:tr>
              <a:tr h="1490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2007640491"/>
                  </a:ext>
                </a:extLst>
              </a:tr>
              <a:tr h="2981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r>
                        <a:rPr lang="en-US" sz="800" u="none" strike="noStrike">
                          <a:effectLst/>
                        </a:rPr>
                        <a:t>13-290-1081</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Kaiser Permanente-San Francisco  (San Francisco CA) </a:t>
                      </a:r>
                      <a:endParaRPr lang="en-US"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994276790"/>
                  </a:ext>
                </a:extLst>
              </a:tr>
              <a:tr h="1490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3450577122"/>
                  </a:ext>
                </a:extLst>
              </a:tr>
              <a:tr h="2981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r>
                        <a:rPr lang="en-US" sz="800" u="none" strike="noStrike">
                          <a:effectLst/>
                        </a:rPr>
                        <a:t>13-290-1240</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Kaiser Permanente South San Francisco Medical Center (South San Francisco CA) </a:t>
                      </a:r>
                      <a:endParaRPr lang="en-US"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508136635"/>
                  </a:ext>
                </a:extLst>
              </a:tr>
              <a:tr h="1490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1289112968"/>
                  </a:ext>
                </a:extLst>
              </a:tr>
              <a:tr h="2981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r>
                        <a:rPr lang="en-US" sz="800" u="none" strike="noStrike">
                          <a:effectLst/>
                        </a:rPr>
                        <a:t>13-290-2249</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it-IT" sz="800" u="none" strike="noStrike">
                          <a:effectLst/>
                        </a:rPr>
                        <a:t>Kaiser Permanente San Rafael Medical Center (San Rafael CA) </a:t>
                      </a:r>
                      <a:endParaRPr lang="it-IT"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1014435611"/>
                  </a:ext>
                </a:extLst>
              </a:tr>
              <a:tr h="1490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1558305092"/>
                  </a:ext>
                </a:extLst>
              </a:tr>
              <a:tr h="2981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r>
                        <a:rPr lang="en-US" sz="800" u="none" strike="noStrike">
                          <a:effectLst/>
                        </a:rPr>
                        <a:t>13-290-1182</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Kaiser Permanente Redwood City Medical Center (Redwood City CA) </a:t>
                      </a:r>
                      <a:endParaRPr lang="en-US"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2778629106"/>
                  </a:ext>
                </a:extLst>
              </a:tr>
              <a:tr h="1490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418800248"/>
                  </a:ext>
                </a:extLst>
              </a:tr>
              <a:tr h="2981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r>
                        <a:rPr lang="en-US" sz="800" u="none" strike="noStrike">
                          <a:effectLst/>
                        </a:rPr>
                        <a:t>13-290-1238</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Kaiser Permanente Santa Clara Medical Center (Santa Clara CA) </a:t>
                      </a:r>
                      <a:endParaRPr lang="en-US"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3554313037"/>
                  </a:ext>
                </a:extLst>
              </a:tr>
              <a:tr h="1490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3910123236"/>
                  </a:ext>
                </a:extLst>
              </a:tr>
              <a:tr h="2981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r>
                        <a:rPr lang="en-US" sz="800" u="none" strike="noStrike">
                          <a:effectLst/>
                        </a:rPr>
                        <a:t>13-290-2261</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it-IT" sz="800" u="none" strike="noStrike">
                          <a:effectLst/>
                        </a:rPr>
                        <a:t> Kaiser Permanente San Leandro Medical Center (San Leandro CA) </a:t>
                      </a:r>
                      <a:endParaRPr lang="it-IT"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3173788183"/>
                  </a:ext>
                </a:extLst>
              </a:tr>
              <a:tr h="1490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3465328530"/>
                  </a:ext>
                </a:extLst>
              </a:tr>
              <a:tr h="298199">
                <a:tc>
                  <a:txBody>
                    <a:bodyPr/>
                    <a:lstStyle/>
                    <a:p>
                      <a:pPr algn="ctr" fontAlgn="t"/>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ctr" fontAlgn="t"/>
                      <a:r>
                        <a:rPr lang="en-US" sz="800" u="none" strike="noStrike">
                          <a:effectLst/>
                        </a:rPr>
                        <a:t>13-290-2262</a:t>
                      </a:r>
                      <a:endParaRPr lang="en-US" sz="800" b="1" i="0" u="none" strike="noStrike">
                        <a:solidFill>
                          <a:srgbClr val="000000"/>
                        </a:solidFill>
                        <a:effectLst/>
                        <a:latin typeface="Calibri" panose="020F0502020204030204" pitchFamily="34" charset="0"/>
                      </a:endParaRPr>
                    </a:p>
                  </a:txBody>
                  <a:tcPr marL="4563" marR="4563" marT="4563" marB="0"/>
                </a:tc>
                <a:tc>
                  <a:txBody>
                    <a:bodyPr/>
                    <a:lstStyle/>
                    <a:p>
                      <a:pPr algn="l" fontAlgn="t"/>
                      <a:r>
                        <a:rPr lang="en-US" sz="800" u="none" strike="noStrike" dirty="0">
                          <a:effectLst/>
                        </a:rPr>
                        <a:t>Kaiser Permanente Sacramento Medical Center (Sacramento CA) </a:t>
                      </a:r>
                      <a:endParaRPr lang="en-US" sz="800" b="1" i="0" u="none" strike="noStrike" dirty="0">
                        <a:solidFill>
                          <a:srgbClr val="000000"/>
                        </a:solidFill>
                        <a:effectLst/>
                        <a:latin typeface="Calibri" panose="020F0502020204030204" pitchFamily="34" charset="0"/>
                      </a:endParaRPr>
                    </a:p>
                  </a:txBody>
                  <a:tcPr marL="4563" marR="4563" marT="4563" marB="0"/>
                </a:tc>
                <a:extLst>
                  <a:ext uri="{0D108BD9-81ED-4DB2-BD59-A6C34878D82A}">
                    <a16:rowId xmlns:a16="http://schemas.microsoft.com/office/drawing/2014/main" val="1056548200"/>
                  </a:ext>
                </a:extLst>
              </a:tr>
            </a:tbl>
          </a:graphicData>
        </a:graphic>
      </p:graphicFrame>
    </p:spTree>
    <p:extLst>
      <p:ext uri="{BB962C8B-B14F-4D97-AF65-F5344CB8AC3E}">
        <p14:creationId xmlns:p14="http://schemas.microsoft.com/office/powerpoint/2010/main" val="3649149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93B641-70FE-4977-9DC6-D042CFD682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4548" y="1033718"/>
            <a:ext cx="2197066" cy="3755097"/>
          </a:xfrm>
          <a:prstGeom prst="rect">
            <a:avLst/>
          </a:prstGeom>
        </p:spPr>
      </p:pic>
    </p:spTree>
    <p:extLst>
      <p:ext uri="{BB962C8B-B14F-4D97-AF65-F5344CB8AC3E}">
        <p14:creationId xmlns:p14="http://schemas.microsoft.com/office/powerpoint/2010/main" val="143896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C0E1F9E-E454-42FB-9108-205AAC7F699A}"/>
              </a:ext>
            </a:extLst>
          </p:cNvPr>
          <p:cNvGraphicFramePr>
            <a:graphicFrameLocks noChangeAspect="1"/>
          </p:cNvGraphicFramePr>
          <p:nvPr>
            <p:extLst>
              <p:ext uri="{D42A27DB-BD31-4B8C-83A1-F6EECF244321}">
                <p14:modId xmlns:p14="http://schemas.microsoft.com/office/powerpoint/2010/main" val="1432193281"/>
              </p:ext>
            </p:extLst>
          </p:nvPr>
        </p:nvGraphicFramePr>
        <p:xfrm>
          <a:off x="593889" y="481262"/>
          <a:ext cx="10793690" cy="6376738"/>
        </p:xfrm>
        <a:graphic>
          <a:graphicData uri="http://schemas.openxmlformats.org/presentationml/2006/ole">
            <mc:AlternateContent xmlns:mc="http://schemas.openxmlformats.org/markup-compatibility/2006">
              <mc:Choice xmlns:v="urn:schemas-microsoft-com:vml" Requires="v">
                <p:oleObj spid="_x0000_s2051" name="Acrobat Document" r:id="rId3" imgW="4572000" imgH="3429000" progId="Acrobat.Document.DC">
                  <p:embed/>
                </p:oleObj>
              </mc:Choice>
              <mc:Fallback>
                <p:oleObj name="Acrobat Document" r:id="rId3" imgW="4572000" imgH="3429000" progId="Acrobat.Document.DC">
                  <p:embed/>
                  <p:pic>
                    <p:nvPicPr>
                      <p:cNvPr id="2" name="Object 1">
                        <a:extLst>
                          <a:ext uri="{FF2B5EF4-FFF2-40B4-BE49-F238E27FC236}">
                            <a16:creationId xmlns:a16="http://schemas.microsoft.com/office/drawing/2014/main" id="{1C0E1F9E-E454-42FB-9108-205AAC7F699A}"/>
                          </a:ext>
                        </a:extLst>
                      </p:cNvPr>
                      <p:cNvPicPr/>
                      <p:nvPr/>
                    </p:nvPicPr>
                    <p:blipFill>
                      <a:blip r:embed="rId4"/>
                      <a:stretch>
                        <a:fillRect/>
                      </a:stretch>
                    </p:blipFill>
                    <p:spPr>
                      <a:xfrm>
                        <a:off x="593889" y="481262"/>
                        <a:ext cx="10793690" cy="6376738"/>
                      </a:xfrm>
                      <a:prstGeom prst="rect">
                        <a:avLst/>
                      </a:prstGeom>
                    </p:spPr>
                  </p:pic>
                </p:oleObj>
              </mc:Fallback>
            </mc:AlternateContent>
          </a:graphicData>
        </a:graphic>
      </p:graphicFrame>
    </p:spTree>
    <p:extLst>
      <p:ext uri="{BB962C8B-B14F-4D97-AF65-F5344CB8AC3E}">
        <p14:creationId xmlns:p14="http://schemas.microsoft.com/office/powerpoint/2010/main" val="88126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73C321-AEE0-4448-8AAA-287C0DBB7C7F}"/>
              </a:ext>
            </a:extLst>
          </p:cNvPr>
          <p:cNvSpPr txBox="1"/>
          <p:nvPr/>
        </p:nvSpPr>
        <p:spPr>
          <a:xfrm>
            <a:off x="1289154" y="464076"/>
            <a:ext cx="9908498" cy="461665"/>
          </a:xfrm>
          <a:prstGeom prst="rect">
            <a:avLst/>
          </a:prstGeom>
          <a:noFill/>
        </p:spPr>
        <p:txBody>
          <a:bodyPr wrap="square" rtlCol="0">
            <a:spAutoFit/>
          </a:bodyPr>
          <a:lstStyle/>
          <a:p>
            <a:pPr algn="ctr"/>
            <a:r>
              <a:rPr lang="en-US" sz="2400" b="1" dirty="0"/>
              <a:t>StrokeNet Acronyms </a:t>
            </a:r>
          </a:p>
        </p:txBody>
      </p:sp>
      <p:sp>
        <p:nvSpPr>
          <p:cNvPr id="3" name="TextBox 2">
            <a:extLst>
              <a:ext uri="{FF2B5EF4-FFF2-40B4-BE49-F238E27FC236}">
                <a16:creationId xmlns:a16="http://schemas.microsoft.com/office/drawing/2014/main" id="{3357455D-4325-4CD3-A528-A9CD1F4368C3}"/>
              </a:ext>
            </a:extLst>
          </p:cNvPr>
          <p:cNvSpPr txBox="1"/>
          <p:nvPr/>
        </p:nvSpPr>
        <p:spPr>
          <a:xfrm>
            <a:off x="974362" y="925742"/>
            <a:ext cx="10045572" cy="5632311"/>
          </a:xfrm>
          <a:prstGeom prst="rect">
            <a:avLst/>
          </a:prstGeom>
          <a:noFill/>
        </p:spPr>
        <p:txBody>
          <a:bodyPr wrap="square" rtlCol="0">
            <a:spAutoFit/>
          </a:bodyPr>
          <a:lstStyle/>
          <a:p>
            <a:r>
              <a:rPr lang="en-US" b="1" dirty="0"/>
              <a:t>Acronym - </a:t>
            </a:r>
            <a:r>
              <a:rPr lang="en-US" dirty="0"/>
              <a:t>an abbreviation formed from the initial letters of other words and pronounced as a word.</a:t>
            </a:r>
            <a:endParaRPr lang="en-US" b="1" dirty="0"/>
          </a:p>
          <a:p>
            <a:endParaRPr lang="en-US" b="1" dirty="0"/>
          </a:p>
          <a:p>
            <a:r>
              <a:rPr lang="en-US" b="1" dirty="0"/>
              <a:t>NIH</a:t>
            </a:r>
            <a:r>
              <a:rPr lang="en-US" dirty="0"/>
              <a:t>	National Institutes of Health</a:t>
            </a:r>
          </a:p>
          <a:p>
            <a:r>
              <a:rPr lang="en-US" b="1" dirty="0"/>
              <a:t>NINDS</a:t>
            </a:r>
            <a:r>
              <a:rPr lang="en-US" dirty="0"/>
              <a:t>	National Institute of Neurological Disorders and Stroke</a:t>
            </a:r>
          </a:p>
          <a:p>
            <a:r>
              <a:rPr lang="en-US" b="1" dirty="0"/>
              <a:t>SN</a:t>
            </a:r>
            <a:r>
              <a:rPr lang="en-US" dirty="0"/>
              <a:t> 	StrokeNet</a:t>
            </a:r>
          </a:p>
          <a:p>
            <a:r>
              <a:rPr lang="en-US" b="1" dirty="0"/>
              <a:t>NCC</a:t>
            </a:r>
            <a:r>
              <a:rPr lang="en-US" dirty="0"/>
              <a:t>	National Coordinating Center (University of Cincinnati) The NCC will manage ongoing 	operational issues, such as subcontracts for capitated payments, protocol-specific site training, 	and site monitoring.</a:t>
            </a:r>
          </a:p>
          <a:p>
            <a:r>
              <a:rPr lang="en-US" b="1" dirty="0"/>
              <a:t>NDMC</a:t>
            </a:r>
            <a:r>
              <a:rPr lang="en-US" dirty="0"/>
              <a:t>	National Data Management Center (Medical University of South Carolina [MUSC}) supports 	protocol data management, ensures data quality control (including data monitoring), and 	undertakes interim monitoring, analyses and reporting for the NCC, NINDS, and DSMBs.</a:t>
            </a:r>
          </a:p>
          <a:p>
            <a:r>
              <a:rPr lang="en-US" b="1" dirty="0"/>
              <a:t>FOA</a:t>
            </a:r>
            <a:r>
              <a:rPr lang="en-US" dirty="0"/>
              <a:t>	Funding Opportunity Announcement</a:t>
            </a:r>
          </a:p>
          <a:p>
            <a:r>
              <a:rPr lang="en-US" b="1" dirty="0"/>
              <a:t>DSMB	</a:t>
            </a:r>
            <a:r>
              <a:rPr lang="en-US" dirty="0"/>
              <a:t>Data and Safety Monitoring Board </a:t>
            </a:r>
            <a:endParaRPr lang="en-US" b="1" dirty="0"/>
          </a:p>
          <a:p>
            <a:r>
              <a:rPr lang="en-US" b="1" dirty="0"/>
              <a:t>EOB</a:t>
            </a:r>
            <a:r>
              <a:rPr lang="en-US" dirty="0"/>
              <a:t>	External Oversight Board </a:t>
            </a:r>
          </a:p>
          <a:p>
            <a:r>
              <a:rPr lang="en-US" b="1" dirty="0"/>
              <a:t>RCC</a:t>
            </a:r>
            <a:r>
              <a:rPr lang="en-US" dirty="0"/>
              <a:t>	Regional Coordinating Stroke Center (Each regional stroke center will also have strong 	collaborative relationships between </a:t>
            </a:r>
            <a:r>
              <a:rPr lang="en-US" u="sng" dirty="0"/>
              <a:t>vascular neurology, emergency medicine, interventional </a:t>
            </a:r>
            <a:r>
              <a:rPr lang="en-US" dirty="0"/>
              <a:t>	</a:t>
            </a:r>
            <a:r>
              <a:rPr lang="en-US" u="sng" dirty="0"/>
              <a:t>neuroradiology, neurosurgery, </a:t>
            </a:r>
            <a:r>
              <a:rPr lang="en-US" u="sng" dirty="0" err="1"/>
              <a:t>neurointensive</a:t>
            </a:r>
            <a:r>
              <a:rPr lang="en-US" u="sng" dirty="0"/>
              <a:t> care, neuroimaging, stroke rehabilitation, and </a:t>
            </a:r>
            <a:r>
              <a:rPr lang="en-US" dirty="0"/>
              <a:t>	</a:t>
            </a:r>
            <a:r>
              <a:rPr lang="en-US" u="sng" dirty="0"/>
              <a:t>pediatric neurolog</a:t>
            </a:r>
            <a:r>
              <a:rPr lang="en-US" dirty="0"/>
              <a:t>y, indicating a commitment to offer every eligible patient the opportunity to 	participate in a trial conducted through the network.</a:t>
            </a:r>
          </a:p>
          <a:p>
            <a:endParaRPr lang="en-US" dirty="0"/>
          </a:p>
        </p:txBody>
      </p:sp>
    </p:spTree>
    <p:extLst>
      <p:ext uri="{BB962C8B-B14F-4D97-AF65-F5344CB8AC3E}">
        <p14:creationId xmlns:p14="http://schemas.microsoft.com/office/powerpoint/2010/main" val="1110611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0C23F6-ADC7-416B-A225-F73DDF5DEF7D}"/>
              </a:ext>
            </a:extLst>
          </p:cNvPr>
          <p:cNvSpPr txBox="1"/>
          <p:nvPr/>
        </p:nvSpPr>
        <p:spPr>
          <a:xfrm>
            <a:off x="631596" y="386499"/>
            <a:ext cx="9078012" cy="461665"/>
          </a:xfrm>
          <a:prstGeom prst="rect">
            <a:avLst/>
          </a:prstGeom>
          <a:noFill/>
        </p:spPr>
        <p:txBody>
          <a:bodyPr wrap="square" rtlCol="0">
            <a:spAutoFit/>
          </a:bodyPr>
          <a:lstStyle/>
          <a:p>
            <a:pPr algn="ctr"/>
            <a:r>
              <a:rPr lang="en-US" sz="2400" b="1" dirty="0"/>
              <a:t>SN Acronyms Cont.</a:t>
            </a:r>
          </a:p>
        </p:txBody>
      </p:sp>
      <p:sp>
        <p:nvSpPr>
          <p:cNvPr id="3" name="TextBox 2">
            <a:extLst>
              <a:ext uri="{FF2B5EF4-FFF2-40B4-BE49-F238E27FC236}">
                <a16:creationId xmlns:a16="http://schemas.microsoft.com/office/drawing/2014/main" id="{D90B6BF4-D8C0-4488-8910-B932C77565D9}"/>
              </a:ext>
            </a:extLst>
          </p:cNvPr>
          <p:cNvSpPr txBox="1"/>
          <p:nvPr/>
        </p:nvSpPr>
        <p:spPr>
          <a:xfrm flipH="1">
            <a:off x="554767" y="1124262"/>
            <a:ext cx="11017639" cy="6186309"/>
          </a:xfrm>
          <a:prstGeom prst="rect">
            <a:avLst/>
          </a:prstGeom>
          <a:noFill/>
        </p:spPr>
        <p:txBody>
          <a:bodyPr wrap="square" rtlCol="0">
            <a:spAutoFit/>
          </a:bodyPr>
          <a:lstStyle/>
          <a:p>
            <a:r>
              <a:rPr lang="en-US" b="1" dirty="0"/>
              <a:t>Satellite</a:t>
            </a:r>
            <a:r>
              <a:rPr lang="en-US" dirty="0"/>
              <a:t>	geographically or organizationally linked partners or satellite stroke centers, such as other 	academic centers and/or private and community hospitals and clinics. The RCC will be responsible for 	providing scientific leadership and regular communication to satellite centers regarding protocols and 	study progress and for providing administrative and budget support for protocol initiation.</a:t>
            </a:r>
          </a:p>
          <a:p>
            <a:r>
              <a:rPr lang="en-US" b="1" dirty="0"/>
              <a:t>CPS  	</a:t>
            </a:r>
            <a:r>
              <a:rPr lang="en-US" dirty="0"/>
              <a:t>Clinical Performance Site The hospital or clinic where the federally funded human subject research is 	conducted. Can be RCC CPS or Satellite CPS</a:t>
            </a:r>
          </a:p>
          <a:p>
            <a:r>
              <a:rPr lang="en-US" b="1" dirty="0"/>
              <a:t>WebDCU™  </a:t>
            </a:r>
            <a:r>
              <a:rPr lang="en-US" dirty="0"/>
              <a:t>web based clinical trial management system developed by the Data Coordination Unit at the MUSC. 	WebDCU™ Copyright 2009-2021 MUSC. All rights reserved. </a:t>
            </a:r>
          </a:p>
          <a:p>
            <a:r>
              <a:rPr lang="en-US" b="1" dirty="0"/>
              <a:t>CIRB</a:t>
            </a:r>
            <a:r>
              <a:rPr lang="en-US" dirty="0"/>
              <a:t>	Central Institutional Review Board NOT-OD-20-058 Single Institutional Review Board for Multi-Site 	Research</a:t>
            </a:r>
          </a:p>
          <a:p>
            <a:r>
              <a:rPr lang="en-US" b="1" dirty="0"/>
              <a:t>RA</a:t>
            </a:r>
            <a:r>
              <a:rPr lang="en-US" dirty="0"/>
              <a:t>	Reliance Agreement (CIRB) or (Advarra) SN RAs are valid for the period of the NCC award. Amendments 	are issued for additional 5 </a:t>
            </a:r>
            <a:r>
              <a:rPr lang="en-US" dirty="0" err="1"/>
              <a:t>yr</a:t>
            </a:r>
            <a:r>
              <a:rPr lang="en-US" dirty="0"/>
              <a:t> award periods. Entities performing federally funded human subject research 	agree to rely on the single/central IRB. Out of Network site have to have a RA to participate in SN.</a:t>
            </a:r>
          </a:p>
          <a:p>
            <a:r>
              <a:rPr lang="en-US" b="1" dirty="0"/>
              <a:t>NOA</a:t>
            </a:r>
            <a:r>
              <a:rPr lang="en-US" dirty="0"/>
              <a:t>	Notice of Award (funding document) goes to an institution and lists the Principal Investigators.</a:t>
            </a:r>
          </a:p>
          <a:p>
            <a:r>
              <a:rPr lang="en-US" b="1" dirty="0"/>
              <a:t>Prime</a:t>
            </a:r>
            <a:r>
              <a:rPr lang="en-US" dirty="0"/>
              <a:t>	The institution that receives the funding NOA for a particular trial.</a:t>
            </a:r>
          </a:p>
          <a:p>
            <a:r>
              <a:rPr lang="en-US" b="1" dirty="0"/>
              <a:t>Sponsor</a:t>
            </a:r>
            <a:r>
              <a:rPr lang="en-US" dirty="0"/>
              <a:t>	For federally sponsored human subject research, the Prime Principal Investigator is the “Sponsor”. Not NIH 	or NINDS or the NCC.</a:t>
            </a:r>
          </a:p>
          <a:p>
            <a:r>
              <a:rPr lang="en-US" b="1" dirty="0"/>
              <a:t>CTA/CRA</a:t>
            </a:r>
            <a:r>
              <a:rPr lang="en-US" dirty="0"/>
              <a:t>	Clinical Trial Agreement/Clinical Research Agreement </a:t>
            </a:r>
          </a:p>
          <a:p>
            <a:r>
              <a:rPr lang="en-US" b="1" dirty="0"/>
              <a:t>SRS/Grants &amp; Contracts Office/Research Office </a:t>
            </a:r>
            <a:r>
              <a:rPr lang="en-US" dirty="0"/>
              <a:t>– Institutional entity that receives the CTA/CRA and funding on 	behalf  of the CPS</a:t>
            </a:r>
          </a:p>
          <a:p>
            <a:endParaRPr lang="en-US" dirty="0"/>
          </a:p>
          <a:p>
            <a:endParaRPr lang="en-US" dirty="0"/>
          </a:p>
        </p:txBody>
      </p:sp>
    </p:spTree>
    <p:extLst>
      <p:ext uri="{BB962C8B-B14F-4D97-AF65-F5344CB8AC3E}">
        <p14:creationId xmlns:p14="http://schemas.microsoft.com/office/powerpoint/2010/main" val="157194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EC995F-C5DF-478A-A99B-2388A721F8A4}"/>
              </a:ext>
            </a:extLst>
          </p:cNvPr>
          <p:cNvSpPr/>
          <p:nvPr/>
        </p:nvSpPr>
        <p:spPr>
          <a:xfrm>
            <a:off x="299802" y="164890"/>
            <a:ext cx="11227633" cy="461665"/>
          </a:xfrm>
          <a:prstGeom prst="rect">
            <a:avLst/>
          </a:prstGeom>
        </p:spPr>
        <p:txBody>
          <a:bodyPr wrap="square">
            <a:spAutoFit/>
          </a:bodyPr>
          <a:lstStyle/>
          <a:p>
            <a:pPr algn="ctr"/>
            <a:r>
              <a:rPr lang="en-US" sz="2400" b="1" dirty="0"/>
              <a:t>SN Acronyms </a:t>
            </a:r>
            <a:r>
              <a:rPr lang="en-US" sz="2400" b="1" dirty="0" err="1"/>
              <a:t>Cont</a:t>
            </a:r>
            <a:endParaRPr lang="en-US" sz="2400" dirty="0"/>
          </a:p>
        </p:txBody>
      </p:sp>
      <p:sp>
        <p:nvSpPr>
          <p:cNvPr id="6" name="Rectangle 5">
            <a:extLst>
              <a:ext uri="{FF2B5EF4-FFF2-40B4-BE49-F238E27FC236}">
                <a16:creationId xmlns:a16="http://schemas.microsoft.com/office/drawing/2014/main" id="{4E907CEB-8620-4097-86AD-8721DE4A3C8F}"/>
              </a:ext>
            </a:extLst>
          </p:cNvPr>
          <p:cNvSpPr/>
          <p:nvPr/>
        </p:nvSpPr>
        <p:spPr>
          <a:xfrm>
            <a:off x="629587" y="794479"/>
            <a:ext cx="10897848" cy="2585323"/>
          </a:xfrm>
          <a:prstGeom prst="rect">
            <a:avLst/>
          </a:prstGeom>
        </p:spPr>
        <p:txBody>
          <a:bodyPr wrap="square">
            <a:spAutoFit/>
          </a:bodyPr>
          <a:lstStyle/>
          <a:p>
            <a:r>
              <a:rPr lang="en-US" b="1" dirty="0"/>
              <a:t>SAM.gov</a:t>
            </a:r>
            <a:r>
              <a:rPr lang="en-US" dirty="0"/>
              <a:t>	</a:t>
            </a:r>
            <a:r>
              <a:rPr lang="en-US" dirty="0">
                <a:hlinkClick r:id="rId2"/>
              </a:rPr>
              <a:t>https://www.sam.gov/SAM/</a:t>
            </a:r>
            <a:r>
              <a:rPr lang="en-US" dirty="0"/>
              <a:t> All institutional entities receiving a CTA/CRA must be registered and Active. 	Applies to foreign and domestic entities.</a:t>
            </a:r>
          </a:p>
          <a:p>
            <a:r>
              <a:rPr lang="en-US" b="1" dirty="0"/>
              <a:t>OHRP </a:t>
            </a:r>
            <a:r>
              <a:rPr lang="en-US" dirty="0"/>
              <a:t>	DHHS Office for Human Research Protections  - Approved Federal Wide Assurances (required to conduct 	research) and registered IRB, foreign and domestic.</a:t>
            </a:r>
          </a:p>
          <a:p>
            <a:r>
              <a:rPr lang="en-US" b="1" dirty="0"/>
              <a:t>CRO 	</a:t>
            </a:r>
            <a:r>
              <a:rPr lang="en-US" dirty="0"/>
              <a:t>A contract research organization is a company that provides support to the research entities in the form 	of research services outsourced on a contract basis. (Using for ARCADIA Canada, FASTEST Europe, Canada 	&amp; Japan)</a:t>
            </a:r>
          </a:p>
          <a:p>
            <a:r>
              <a:rPr lang="en-US" b="1" dirty="0"/>
              <a:t>Fiduciary Agent 	</a:t>
            </a:r>
            <a:r>
              <a:rPr lang="en-US" dirty="0"/>
              <a:t>StrokeNet NCC that issues the CTA/CRA to the RCC/Satellite. Pays the Per Patient Payments 	based on an invoice generated from WebDCU. Funds are sent by Electronic Funds Transfer (EFT)</a:t>
            </a:r>
          </a:p>
        </p:txBody>
      </p:sp>
    </p:spTree>
    <p:extLst>
      <p:ext uri="{BB962C8B-B14F-4D97-AF65-F5344CB8AC3E}">
        <p14:creationId xmlns:p14="http://schemas.microsoft.com/office/powerpoint/2010/main" val="125638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F360D-91F2-48DE-A05F-DD9656BBD3EB}"/>
              </a:ext>
            </a:extLst>
          </p:cNvPr>
          <p:cNvSpPr txBox="1"/>
          <p:nvPr/>
        </p:nvSpPr>
        <p:spPr>
          <a:xfrm>
            <a:off x="569627" y="389745"/>
            <a:ext cx="10732958" cy="461665"/>
          </a:xfrm>
          <a:prstGeom prst="rect">
            <a:avLst/>
          </a:prstGeom>
          <a:noFill/>
        </p:spPr>
        <p:txBody>
          <a:bodyPr wrap="square" rtlCol="0">
            <a:spAutoFit/>
          </a:bodyPr>
          <a:lstStyle/>
          <a:p>
            <a:pPr algn="ctr"/>
            <a:r>
              <a:rPr lang="en-US" sz="2400" b="1" dirty="0"/>
              <a:t>SN Clinical Trial Acronyms</a:t>
            </a:r>
          </a:p>
        </p:txBody>
      </p:sp>
      <p:sp>
        <p:nvSpPr>
          <p:cNvPr id="3" name="TextBox 2">
            <a:extLst>
              <a:ext uri="{FF2B5EF4-FFF2-40B4-BE49-F238E27FC236}">
                <a16:creationId xmlns:a16="http://schemas.microsoft.com/office/drawing/2014/main" id="{923A7A63-9ED0-4E12-ABC0-FCE1E909308D}"/>
              </a:ext>
            </a:extLst>
          </p:cNvPr>
          <p:cNvSpPr txBox="1"/>
          <p:nvPr/>
        </p:nvSpPr>
        <p:spPr>
          <a:xfrm>
            <a:off x="569627" y="1004341"/>
            <a:ext cx="11077729" cy="5078313"/>
          </a:xfrm>
          <a:prstGeom prst="rect">
            <a:avLst/>
          </a:prstGeom>
          <a:noFill/>
        </p:spPr>
        <p:txBody>
          <a:bodyPr wrap="square" rtlCol="0">
            <a:spAutoFit/>
          </a:bodyPr>
          <a:lstStyle/>
          <a:p>
            <a:r>
              <a:rPr lang="en-US" dirty="0"/>
              <a:t>CREST 2		Carotid Revascularization and Medical Management for Asymptomatic Carotid Stenosis (Mayo 		Jacksonville)</a:t>
            </a:r>
          </a:p>
          <a:p>
            <a:r>
              <a:rPr lang="en-US" dirty="0"/>
              <a:t>CREST H		Carotid Revascularization and Medical Management for Asymptomatic Carotid Stenosis - 		Hemodynamics (Mayo Jacksonville)</a:t>
            </a:r>
          </a:p>
          <a:p>
            <a:r>
              <a:rPr lang="en-US" dirty="0" err="1"/>
              <a:t>TeleRehab</a:t>
            </a:r>
            <a:r>
              <a:rPr lang="en-US" dirty="0"/>
              <a:t>	Telerehabilitation for Patients with Stroke (UC Irvine)</a:t>
            </a:r>
          </a:p>
          <a:p>
            <a:r>
              <a:rPr lang="en-US" dirty="0"/>
              <a:t>DEFUSE 3		</a:t>
            </a:r>
            <a:r>
              <a:rPr lang="en-US" dirty="0" err="1"/>
              <a:t>EnDovascular</a:t>
            </a:r>
            <a:r>
              <a:rPr lang="en-US" dirty="0"/>
              <a:t> </a:t>
            </a:r>
            <a:r>
              <a:rPr lang="en-US" dirty="0" err="1"/>
              <a:t>ThErapy</a:t>
            </a:r>
            <a:r>
              <a:rPr lang="en-US" dirty="0"/>
              <a:t> Following Imaging </a:t>
            </a:r>
            <a:r>
              <a:rPr lang="en-US" dirty="0" err="1"/>
              <a:t>EvalUation</a:t>
            </a:r>
            <a:r>
              <a:rPr lang="en-US" dirty="0"/>
              <a:t> for </a:t>
            </a:r>
            <a:r>
              <a:rPr lang="en-US" dirty="0" err="1"/>
              <a:t>ISchemic</a:t>
            </a:r>
            <a:endParaRPr lang="en-US" dirty="0"/>
          </a:p>
          <a:p>
            <a:r>
              <a:rPr lang="en-US" dirty="0"/>
              <a:t>		</a:t>
            </a:r>
            <a:r>
              <a:rPr lang="en-US" dirty="0" err="1"/>
              <a:t>StrokE</a:t>
            </a:r>
            <a:r>
              <a:rPr lang="en-US" dirty="0"/>
              <a:t> 3 (Stanford)</a:t>
            </a:r>
          </a:p>
          <a:p>
            <a:r>
              <a:rPr lang="en-US" dirty="0"/>
              <a:t>ARCADIA		</a:t>
            </a:r>
            <a:r>
              <a:rPr lang="en-US" dirty="0" err="1"/>
              <a:t>AtRial</a:t>
            </a:r>
            <a:r>
              <a:rPr lang="en-US" dirty="0"/>
              <a:t> Cardiopathy and Antithrombotic Drugs In prevention After cryptogenicstroke (Columbia)</a:t>
            </a:r>
          </a:p>
          <a:p>
            <a:r>
              <a:rPr lang="en-US" dirty="0"/>
              <a:t>ARCADIA CSI	Cognition and Silent Infarcts (Stanford)</a:t>
            </a:r>
          </a:p>
          <a:p>
            <a:r>
              <a:rPr lang="en-US" dirty="0"/>
              <a:t>MOST		</a:t>
            </a:r>
            <a:r>
              <a:rPr lang="en-US" dirty="0" err="1"/>
              <a:t>Mult</a:t>
            </a:r>
            <a:r>
              <a:rPr lang="en-US" dirty="0"/>
              <a:t>-Arm Optimization of Stroke Thrombolysis (UC/Wash U St Louis)</a:t>
            </a:r>
          </a:p>
          <a:p>
            <a:r>
              <a:rPr lang="en-US" dirty="0"/>
              <a:t>TRANSPORT 2	</a:t>
            </a:r>
            <a:r>
              <a:rPr lang="en-US" dirty="0" err="1"/>
              <a:t>TRANScranial</a:t>
            </a:r>
            <a:r>
              <a:rPr lang="en-US" dirty="0"/>
              <a:t> direct current stimulation for </a:t>
            </a:r>
            <a:r>
              <a:rPr lang="en-US" dirty="0" err="1"/>
              <a:t>POst</a:t>
            </a:r>
            <a:r>
              <a:rPr lang="en-US" dirty="0"/>
              <a:t>-stroke motor Recover - a phase II</a:t>
            </a:r>
          </a:p>
          <a:p>
            <a:r>
              <a:rPr lang="en-US" dirty="0"/>
              <a:t>		</a:t>
            </a:r>
            <a:r>
              <a:rPr lang="en-US" dirty="0" err="1"/>
              <a:t>sTudy</a:t>
            </a:r>
            <a:r>
              <a:rPr lang="en-US" dirty="0"/>
              <a:t> (MUSC/Duke)</a:t>
            </a:r>
          </a:p>
          <a:p>
            <a:r>
              <a:rPr lang="en-US" dirty="0"/>
              <a:t>Sleep SMART	Sleep for Stroke Management and Recovery Trial (Michigan)</a:t>
            </a:r>
          </a:p>
          <a:p>
            <a:r>
              <a:rPr lang="en-US" dirty="0"/>
              <a:t>ASPIRE		Anticoagulation in ICH Survivors for Prevention and Recovery (Intracranial Hemorrhage) (Yale)</a:t>
            </a:r>
          </a:p>
          <a:p>
            <a:r>
              <a:rPr lang="en-US" dirty="0"/>
              <a:t>SATURN		</a:t>
            </a:r>
            <a:r>
              <a:rPr lang="en-US" dirty="0" err="1"/>
              <a:t>StATins</a:t>
            </a:r>
            <a:r>
              <a:rPr lang="en-US" dirty="0"/>
              <a:t> Use in </a:t>
            </a:r>
            <a:r>
              <a:rPr lang="en-US" dirty="0" err="1"/>
              <a:t>intRacerebral</a:t>
            </a:r>
            <a:r>
              <a:rPr lang="en-US" dirty="0"/>
              <a:t> hemorrhage </a:t>
            </a:r>
            <a:r>
              <a:rPr lang="en-US" dirty="0" err="1"/>
              <a:t>patieNts</a:t>
            </a:r>
            <a:r>
              <a:rPr lang="en-US" dirty="0"/>
              <a:t> (BIDMC)</a:t>
            </a:r>
          </a:p>
          <a:p>
            <a:r>
              <a:rPr lang="en-US" dirty="0"/>
              <a:t>I-ACQUIRE	Perinatal Arterial Stroke: A Multi-site RCT of Intensive Infant Rehabilitation (</a:t>
            </a:r>
            <a:r>
              <a:rPr lang="en-US" dirty="0" err="1"/>
              <a:t>Va</a:t>
            </a:r>
            <a:r>
              <a:rPr lang="en-US" dirty="0"/>
              <a:t> Tech)</a:t>
            </a:r>
          </a:p>
          <a:p>
            <a:r>
              <a:rPr lang="en-US" dirty="0"/>
              <a:t>FASTEST		</a:t>
            </a:r>
            <a:r>
              <a:rPr lang="en-US" dirty="0" err="1"/>
              <a:t>FVIIa</a:t>
            </a:r>
            <a:r>
              <a:rPr lang="en-US" dirty="0"/>
              <a:t> for Acute hemorrhagic Stroke Administered at Earliest Time (UC)</a:t>
            </a:r>
          </a:p>
          <a:p>
            <a:endParaRPr lang="en-US" dirty="0"/>
          </a:p>
        </p:txBody>
      </p:sp>
    </p:spTree>
    <p:extLst>
      <p:ext uri="{BB962C8B-B14F-4D97-AF65-F5344CB8AC3E}">
        <p14:creationId xmlns:p14="http://schemas.microsoft.com/office/powerpoint/2010/main" val="1609975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62181CA-8DAB-4E39-947F-197D98107316}"/>
              </a:ext>
            </a:extLst>
          </p:cNvPr>
          <p:cNvGraphicFramePr>
            <a:graphicFrameLocks noChangeAspect="1"/>
          </p:cNvGraphicFramePr>
          <p:nvPr>
            <p:extLst>
              <p:ext uri="{D42A27DB-BD31-4B8C-83A1-F6EECF244321}">
                <p14:modId xmlns:p14="http://schemas.microsoft.com/office/powerpoint/2010/main" val="1862932942"/>
              </p:ext>
            </p:extLst>
          </p:nvPr>
        </p:nvGraphicFramePr>
        <p:xfrm>
          <a:off x="98425" y="98424"/>
          <a:ext cx="11653864" cy="6555299"/>
        </p:xfrm>
        <a:graphic>
          <a:graphicData uri="http://schemas.openxmlformats.org/presentationml/2006/ole">
            <mc:AlternateContent xmlns:mc="http://schemas.openxmlformats.org/markup-compatibility/2006">
              <mc:Choice xmlns:v="urn:schemas-microsoft-com:vml" Requires="v">
                <p:oleObj spid="_x0000_s3075" name="Acrobat Document" r:id="rId3" imgW="6096000" imgH="3429000" progId="Acrobat.Document.DC">
                  <p:embed/>
                </p:oleObj>
              </mc:Choice>
              <mc:Fallback>
                <p:oleObj name="Acrobat Document" r:id="rId3" imgW="6096000" imgH="3429000" progId="Acrobat.Document.DC">
                  <p:embed/>
                  <p:pic>
                    <p:nvPicPr>
                      <p:cNvPr id="2" name="Object 1">
                        <a:extLst>
                          <a:ext uri="{FF2B5EF4-FFF2-40B4-BE49-F238E27FC236}">
                            <a16:creationId xmlns:a16="http://schemas.microsoft.com/office/drawing/2014/main" id="{A62181CA-8DAB-4E39-947F-197D98107316}"/>
                          </a:ext>
                        </a:extLst>
                      </p:cNvPr>
                      <p:cNvPicPr/>
                      <p:nvPr/>
                    </p:nvPicPr>
                    <p:blipFill>
                      <a:blip r:embed="rId4"/>
                      <a:stretch>
                        <a:fillRect/>
                      </a:stretch>
                    </p:blipFill>
                    <p:spPr>
                      <a:xfrm>
                        <a:off x="98425" y="98424"/>
                        <a:ext cx="11653864" cy="6555299"/>
                      </a:xfrm>
                      <a:prstGeom prst="rect">
                        <a:avLst/>
                      </a:prstGeom>
                    </p:spPr>
                  </p:pic>
                </p:oleObj>
              </mc:Fallback>
            </mc:AlternateContent>
          </a:graphicData>
        </a:graphic>
      </p:graphicFrame>
    </p:spTree>
    <p:extLst>
      <p:ext uri="{BB962C8B-B14F-4D97-AF65-F5344CB8AC3E}">
        <p14:creationId xmlns:p14="http://schemas.microsoft.com/office/powerpoint/2010/main" val="219706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0344ABB-6E9E-42DF-925C-F22D3D560DE0}"/>
              </a:ext>
            </a:extLst>
          </p:cNvPr>
          <p:cNvGraphicFramePr>
            <a:graphicFrameLocks noChangeAspect="1"/>
          </p:cNvGraphicFramePr>
          <p:nvPr>
            <p:extLst>
              <p:ext uri="{D42A27DB-BD31-4B8C-83A1-F6EECF244321}">
                <p14:modId xmlns:p14="http://schemas.microsoft.com/office/powerpoint/2010/main" val="1355487253"/>
              </p:ext>
            </p:extLst>
          </p:nvPr>
        </p:nvGraphicFramePr>
        <p:xfrm>
          <a:off x="404734" y="269823"/>
          <a:ext cx="11227633" cy="6190938"/>
        </p:xfrm>
        <a:graphic>
          <a:graphicData uri="http://schemas.openxmlformats.org/presentationml/2006/ole">
            <mc:AlternateContent xmlns:mc="http://schemas.openxmlformats.org/markup-compatibility/2006">
              <mc:Choice xmlns:v="urn:schemas-microsoft-com:vml" Requires="v">
                <p:oleObj spid="_x0000_s4099" name="Acrobat Document" r:id="rId3" imgW="5029200" imgH="3886082" progId="Acrobat.Document.DC">
                  <p:embed/>
                </p:oleObj>
              </mc:Choice>
              <mc:Fallback>
                <p:oleObj name="Acrobat Document" r:id="rId3" imgW="5029200" imgH="3886082" progId="Acrobat.Document.DC">
                  <p:embed/>
                  <p:pic>
                    <p:nvPicPr>
                      <p:cNvPr id="2" name="Object 1">
                        <a:extLst>
                          <a:ext uri="{FF2B5EF4-FFF2-40B4-BE49-F238E27FC236}">
                            <a16:creationId xmlns:a16="http://schemas.microsoft.com/office/drawing/2014/main" id="{60344ABB-6E9E-42DF-925C-F22D3D560DE0}"/>
                          </a:ext>
                        </a:extLst>
                      </p:cNvPr>
                      <p:cNvPicPr/>
                      <p:nvPr/>
                    </p:nvPicPr>
                    <p:blipFill>
                      <a:blip r:embed="rId4"/>
                      <a:stretch>
                        <a:fillRect/>
                      </a:stretch>
                    </p:blipFill>
                    <p:spPr>
                      <a:xfrm>
                        <a:off x="404734" y="269823"/>
                        <a:ext cx="11227633" cy="6190938"/>
                      </a:xfrm>
                      <a:prstGeom prst="rect">
                        <a:avLst/>
                      </a:prstGeom>
                    </p:spPr>
                  </p:pic>
                </p:oleObj>
              </mc:Fallback>
            </mc:AlternateContent>
          </a:graphicData>
        </a:graphic>
      </p:graphicFrame>
    </p:spTree>
    <p:extLst>
      <p:ext uri="{BB962C8B-B14F-4D97-AF65-F5344CB8AC3E}">
        <p14:creationId xmlns:p14="http://schemas.microsoft.com/office/powerpoint/2010/main" val="257576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1476</Words>
  <Application>Microsoft Office PowerPoint</Application>
  <PresentationFormat>Widescreen</PresentationFormat>
  <Paragraphs>242</Paragraphs>
  <Slides>25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Calibri Light</vt:lpstr>
      <vt:lpstr>Office Theme</vt:lpstr>
      <vt:lpstr>Acrobat Document</vt:lpstr>
      <vt:lpstr>StrokeNet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Gunslinger</dc:creator>
  <cp:lastModifiedBy>Sester, Regina (sesterrj)</cp:lastModifiedBy>
  <cp:revision>47</cp:revision>
  <dcterms:created xsi:type="dcterms:W3CDTF">2014-05-24T16:32:07Z</dcterms:created>
  <dcterms:modified xsi:type="dcterms:W3CDTF">2021-04-28T18:43:09Z</dcterms:modified>
</cp:coreProperties>
</file>